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9" r:id="rId8"/>
    <p:sldId id="262" r:id="rId9"/>
    <p:sldId id="263" r:id="rId10"/>
    <p:sldId id="265" r:id="rId11"/>
    <p:sldId id="264"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80" r:id="rId26"/>
    <p:sldId id="281" r:id="rId27"/>
    <p:sldId id="284" r:id="rId28"/>
    <p:sldId id="282" r:id="rId29"/>
    <p:sldId id="28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50" d="100"/>
          <a:sy n="50" d="100"/>
        </p:scale>
        <p:origin x="72"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122938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21/02/2017</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649394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B8DC22D9-409F-44D4-8264-76272104F0F3}" type="datetimeFigureOut">
              <a:rPr lang="en-GB" smtClean="0"/>
              <a:t>21/02/2017</a:t>
            </a:fld>
            <a:endParaRPr lang="en-GB"/>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D1823A6D-19BF-4FFC-B12F-64FCE63712F0}" type="slidenum">
              <a:rPr lang="en-GB" smtClean="0"/>
              <a:t>‹#›</a:t>
            </a:fld>
            <a:endParaRPr lang="en-GB"/>
          </a:p>
        </p:txBody>
      </p:sp>
    </p:spTree>
    <p:extLst>
      <p:ext uri="{BB962C8B-B14F-4D97-AF65-F5344CB8AC3E}">
        <p14:creationId xmlns:p14="http://schemas.microsoft.com/office/powerpoint/2010/main" val="1128580565"/>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CEN 522: Microprocessor System and Interfacing</a:t>
            </a:r>
            <a:endParaRPr lang="en-GB" dirty="0"/>
          </a:p>
        </p:txBody>
      </p:sp>
      <p:sp>
        <p:nvSpPr>
          <p:cNvPr id="3" name="Subtitle 2"/>
          <p:cNvSpPr>
            <a:spLocks noGrp="1"/>
          </p:cNvSpPr>
          <p:nvPr>
            <p:ph type="subTitle" idx="1"/>
          </p:nvPr>
        </p:nvSpPr>
        <p:spPr/>
        <p:txBody>
          <a:bodyPr/>
          <a:lstStyle/>
          <a:p>
            <a:r>
              <a:rPr lang="en-GB" dirty="0" smtClean="0"/>
              <a:t>Protected mode II by </a:t>
            </a:r>
          </a:p>
          <a:p>
            <a:r>
              <a:rPr lang="en-GB" dirty="0" err="1" smtClean="0"/>
              <a:t>Omoruyi</a:t>
            </a:r>
            <a:r>
              <a:rPr lang="en-GB" dirty="0" smtClean="0"/>
              <a:t> O.</a:t>
            </a:r>
            <a:endParaRPr lang="en-GB" dirty="0"/>
          </a:p>
        </p:txBody>
      </p:sp>
    </p:spTree>
    <p:extLst>
      <p:ext uri="{BB962C8B-B14F-4D97-AF65-F5344CB8AC3E}">
        <p14:creationId xmlns:p14="http://schemas.microsoft.com/office/powerpoint/2010/main" val="172664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Unsigned Conditional Jumps</a:t>
            </a:r>
            <a:endParaRPr lang="en-GB" dirty="0"/>
          </a:p>
        </p:txBody>
      </p:sp>
      <p:sp>
        <p:nvSpPr>
          <p:cNvPr id="3" name="Content Placeholder 2"/>
          <p:cNvSpPr>
            <a:spLocks noGrp="1"/>
          </p:cNvSpPr>
          <p:nvPr>
            <p:ph idx="1"/>
          </p:nvPr>
        </p:nvSpPr>
        <p:spPr/>
        <p:txBody>
          <a:bodyPr>
            <a:normAutofit/>
          </a:bodyPr>
          <a:lstStyle/>
          <a:p>
            <a:pPr marL="0" indent="0">
              <a:buNone/>
            </a:pPr>
            <a:r>
              <a:rPr lang="en-GB" dirty="0"/>
              <a:t>JC                CF = 1                   carry</a:t>
            </a:r>
          </a:p>
          <a:p>
            <a:pPr marL="0" indent="0">
              <a:buNone/>
            </a:pPr>
            <a:r>
              <a:rPr lang="en-GB" dirty="0"/>
              <a:t>JE/JZ             ZF = 1                   equal/zero</a:t>
            </a:r>
          </a:p>
          <a:p>
            <a:pPr marL="0" indent="0">
              <a:buNone/>
            </a:pPr>
            <a:r>
              <a:rPr lang="en-GB" dirty="0"/>
              <a:t>JNC               CF = 0                   not carry</a:t>
            </a:r>
          </a:p>
          <a:p>
            <a:pPr marL="0" indent="0">
              <a:buNone/>
            </a:pPr>
            <a:r>
              <a:rPr lang="en-GB" dirty="0"/>
              <a:t>JNE/JNZ           ZF = 0                   not equal/not zero</a:t>
            </a:r>
          </a:p>
          <a:p>
            <a:pPr marL="0" indent="0">
              <a:buNone/>
            </a:pPr>
            <a:r>
              <a:rPr lang="en-GB" dirty="0"/>
              <a:t>JNP/JPO      </a:t>
            </a:r>
            <a:r>
              <a:rPr lang="en-GB" dirty="0" smtClean="0"/>
              <a:t>PF </a:t>
            </a:r>
            <a:r>
              <a:rPr lang="en-GB" dirty="0"/>
              <a:t>= 0                   not parity/parity odd</a:t>
            </a:r>
          </a:p>
          <a:p>
            <a:pPr marL="0" indent="0">
              <a:buNone/>
            </a:pPr>
            <a:r>
              <a:rPr lang="en-GB" dirty="0"/>
              <a:t>JP/JPE            PF = 1                   parity/parity even</a:t>
            </a:r>
          </a:p>
          <a:p>
            <a:endParaRPr lang="en-GB" dirty="0"/>
          </a:p>
        </p:txBody>
      </p:sp>
    </p:spTree>
    <p:extLst>
      <p:ext uri="{BB962C8B-B14F-4D97-AF65-F5344CB8AC3E}">
        <p14:creationId xmlns:p14="http://schemas.microsoft.com/office/powerpoint/2010/main" val="396921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Signed </a:t>
            </a:r>
            <a:r>
              <a:rPr lang="en-GB" dirty="0"/>
              <a:t>Conditional </a:t>
            </a:r>
            <a:r>
              <a:rPr lang="en-GB" dirty="0" smtClean="0"/>
              <a:t>Transfers</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Mnemonic         </a:t>
            </a:r>
            <a:r>
              <a:rPr lang="en-GB" dirty="0"/>
              <a:t>Condition Tested          "Jump If..."</a:t>
            </a:r>
          </a:p>
          <a:p>
            <a:pPr marL="0" indent="0">
              <a:buNone/>
            </a:pPr>
            <a:r>
              <a:rPr lang="en-GB" dirty="0"/>
              <a:t>JG/JNLE          ((SF </a:t>
            </a:r>
            <a:r>
              <a:rPr lang="en-GB" dirty="0" err="1"/>
              <a:t>xor</a:t>
            </a:r>
            <a:r>
              <a:rPr lang="en-GB" dirty="0"/>
              <a:t> OF) or ZF) = 0   greater/not less nor equal</a:t>
            </a:r>
          </a:p>
          <a:p>
            <a:pPr marL="0" indent="0">
              <a:buNone/>
            </a:pPr>
            <a:r>
              <a:rPr lang="en-GB" dirty="0"/>
              <a:t>JGE/JNL          (SF </a:t>
            </a:r>
            <a:r>
              <a:rPr lang="en-GB" dirty="0" err="1"/>
              <a:t>xor</a:t>
            </a:r>
            <a:r>
              <a:rPr lang="en-GB" dirty="0"/>
              <a:t> OF) = 0           greater or equal/not less</a:t>
            </a:r>
          </a:p>
          <a:p>
            <a:pPr marL="0" indent="0">
              <a:buNone/>
            </a:pPr>
            <a:r>
              <a:rPr lang="en-GB" dirty="0"/>
              <a:t>JL/JNGE          (SF </a:t>
            </a:r>
            <a:r>
              <a:rPr lang="en-GB" dirty="0" err="1"/>
              <a:t>xor</a:t>
            </a:r>
            <a:r>
              <a:rPr lang="en-GB" dirty="0"/>
              <a:t> OF) = 1           less/not greater nor equal</a:t>
            </a:r>
          </a:p>
          <a:p>
            <a:pPr marL="0" indent="0">
              <a:buNone/>
            </a:pPr>
            <a:r>
              <a:rPr lang="en-GB" dirty="0"/>
              <a:t>JLE/JNG          ((SF </a:t>
            </a:r>
            <a:r>
              <a:rPr lang="en-GB" dirty="0" err="1"/>
              <a:t>xor</a:t>
            </a:r>
            <a:r>
              <a:rPr lang="en-GB" dirty="0"/>
              <a:t> OF) or ZF) = 1   less or equal/not greater</a:t>
            </a:r>
          </a:p>
          <a:p>
            <a:pPr marL="0" indent="0">
              <a:buNone/>
            </a:pPr>
            <a:r>
              <a:rPr lang="en-GB" dirty="0"/>
              <a:t>JNO              OF = 0                    not overflow</a:t>
            </a:r>
          </a:p>
          <a:p>
            <a:pPr marL="0" indent="0">
              <a:buNone/>
            </a:pPr>
            <a:r>
              <a:rPr lang="en-GB" dirty="0"/>
              <a:t>JNS              SF = 0                    not sign (positive, including 0)</a:t>
            </a:r>
          </a:p>
          <a:p>
            <a:pPr marL="0" indent="0">
              <a:buNone/>
            </a:pPr>
            <a:r>
              <a:rPr lang="en-GB" dirty="0"/>
              <a:t>JO               OF = 1                    overflow</a:t>
            </a:r>
          </a:p>
          <a:p>
            <a:pPr marL="0" indent="0">
              <a:buNone/>
            </a:pPr>
            <a:r>
              <a:rPr lang="en-GB" dirty="0"/>
              <a:t>JS               SF = 1                    sign (negative)</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903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Loop </a:t>
            </a:r>
            <a:r>
              <a:rPr lang="en-GB" dirty="0" smtClean="0"/>
              <a:t>Instructions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The </a:t>
            </a:r>
            <a:r>
              <a:rPr lang="en-GB" dirty="0"/>
              <a:t>loop instructions are conditional jumps that use a value placed in ECX to specify the number of repetitions of a software loop. All loop instructions automatically decrement ECX and terminate the loop when ECX=0. Four of the five loop instructions specify a condition involving ZF that terminates the loop before ECX reaches zero. LOOP (Loop While ECX Not Zero) is a conditional transfer that automatically decrements the ECX register before testing ECX for the branch condition. </a:t>
            </a:r>
            <a:endParaRPr lang="en-GB" dirty="0" smtClean="0"/>
          </a:p>
          <a:p>
            <a:pPr marL="0" indent="0" algn="just">
              <a:buNone/>
            </a:pPr>
            <a:r>
              <a:rPr lang="en-GB" dirty="0" smtClean="0"/>
              <a:t>If </a:t>
            </a:r>
            <a:r>
              <a:rPr lang="en-GB" dirty="0"/>
              <a:t>ECX is non-zero, the program branches to the target label specified in the instruction. The LOOP instruction causes the repetition of a code section until the operation of the LOOP instruction decrements ECX to a value of zero. If LOOP finds ECX=0, control transfers to the instruction immediately following the LOOP instruction. If the value of ECX is initially zero, then the LOOP executes 2^(32) times. </a:t>
            </a:r>
          </a:p>
          <a:p>
            <a:pPr marL="0" indent="0">
              <a:buNone/>
            </a:pPr>
            <a:endParaRPr lang="en-GB" dirty="0"/>
          </a:p>
        </p:txBody>
      </p:sp>
    </p:spTree>
    <p:extLst>
      <p:ext uri="{BB962C8B-B14F-4D97-AF65-F5344CB8AC3E}">
        <p14:creationId xmlns:p14="http://schemas.microsoft.com/office/powerpoint/2010/main" val="84036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 Instruction</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a:t>LOOPE</a:t>
            </a:r>
            <a:r>
              <a:rPr lang="en-GB" dirty="0"/>
              <a:t> (Loop While Equal) and </a:t>
            </a:r>
            <a:r>
              <a:rPr lang="en-GB" b="1" dirty="0"/>
              <a:t>LOOPZ </a:t>
            </a:r>
            <a:r>
              <a:rPr lang="en-GB" dirty="0"/>
              <a:t>(Loop While Zero) are synonyms for the same instruction. These instructions automatically decrement the ECX register before testing ECX and ZF for the branch conditions. If ECX is non-zero and ZF=1, the program branches to the target label specified in the instruction. If LOOPE or LOOPZ finds that ECX=0 or ZF=0, control transfers to the instruction immediately following the LOOPE or LOOPZ instruction. </a:t>
            </a:r>
          </a:p>
          <a:p>
            <a:pPr marL="0" indent="0" algn="just">
              <a:buNone/>
            </a:pPr>
            <a:r>
              <a:rPr lang="en-GB" b="1" dirty="0"/>
              <a:t>LOOPNE</a:t>
            </a:r>
            <a:r>
              <a:rPr lang="en-GB" dirty="0"/>
              <a:t> (Loop While Not Equal) and </a:t>
            </a:r>
            <a:r>
              <a:rPr lang="en-GB" b="1" dirty="0"/>
              <a:t>LOOPNZ</a:t>
            </a:r>
            <a:r>
              <a:rPr lang="en-GB" dirty="0"/>
              <a:t> (Loop While Not Zero) are synonyms for the same instruction. These instructions automatically decrement the ECX register before testing ECX and ZF for the branch conditions. If ECX is non-zero and ZF=0, the program branches to the target label specified in the instruction. If LOOPNE or LOOPNZ finds that ECX=0 or ZF=1, control transfers to the instruction immediately following the LOOPNE or LOOPNZ instruction. </a:t>
            </a:r>
          </a:p>
          <a:p>
            <a:pPr marL="0" indent="0">
              <a:buNone/>
            </a:pPr>
            <a:endParaRPr lang="en-GB" dirty="0"/>
          </a:p>
        </p:txBody>
      </p:sp>
    </p:spTree>
    <p:extLst>
      <p:ext uri="{BB962C8B-B14F-4D97-AF65-F5344CB8AC3E}">
        <p14:creationId xmlns:p14="http://schemas.microsoft.com/office/powerpoint/2010/main" val="173534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Executing a Loop or Repeat Zero </a:t>
            </a:r>
            <a:r>
              <a:rPr lang="en-GB" dirty="0" smtClean="0"/>
              <a:t>Times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smtClean="0"/>
              <a:t>JCXZ</a:t>
            </a:r>
            <a:r>
              <a:rPr lang="en-GB" dirty="0" smtClean="0"/>
              <a:t> </a:t>
            </a:r>
            <a:r>
              <a:rPr lang="en-GB" dirty="0"/>
              <a:t>(Jump if ECX Zero) branches to the label specified in the instruction if it finds a value of zero in ECX. </a:t>
            </a:r>
            <a:r>
              <a:rPr lang="en-GB" b="1" dirty="0"/>
              <a:t>JCXZ</a:t>
            </a:r>
            <a:r>
              <a:rPr lang="en-GB" dirty="0"/>
              <a:t> is useful in combination with the </a:t>
            </a:r>
            <a:r>
              <a:rPr lang="en-GB" b="1" dirty="0"/>
              <a:t>LOOP</a:t>
            </a:r>
            <a:r>
              <a:rPr lang="en-GB" dirty="0"/>
              <a:t> instruction and with the string scan and compare instructions, all of which decrement ECX. Sometimes, it is desirable to design a loop that executes zero times if the count variable in ECX is initialized to zero. Because the LOOP instructions (and repeat prefixes) decrement ECX before they test it, a loop will execute 2^(32) times if the program enters the loop with a zero value in ECX. </a:t>
            </a:r>
            <a:endParaRPr lang="en-GB" dirty="0" smtClean="0"/>
          </a:p>
          <a:p>
            <a:pPr marL="0" indent="0" algn="just">
              <a:buNone/>
            </a:pPr>
            <a:r>
              <a:rPr lang="en-GB" dirty="0" smtClean="0"/>
              <a:t>A </a:t>
            </a:r>
            <a:r>
              <a:rPr lang="en-GB" dirty="0"/>
              <a:t>programmer may conveniently overcome this problem with </a:t>
            </a:r>
            <a:r>
              <a:rPr lang="en-GB" b="1" dirty="0"/>
              <a:t>JCXZ</a:t>
            </a:r>
            <a:r>
              <a:rPr lang="en-GB" dirty="0"/>
              <a:t>, which enables the program to branch around the code within the loop if </a:t>
            </a:r>
            <a:r>
              <a:rPr lang="en-GB" b="1" dirty="0"/>
              <a:t>ECX</a:t>
            </a:r>
            <a:r>
              <a:rPr lang="en-GB" dirty="0"/>
              <a:t> is zero when JCXZ executes. When used with repeated string scan and compare instructions, JCXZ can determine whether the repetitions terminated due to zero in ECX or due to satisfaction of the scan or compare conditions. </a:t>
            </a:r>
          </a:p>
        </p:txBody>
      </p:sp>
    </p:spTree>
    <p:extLst>
      <p:ext uri="{BB962C8B-B14F-4D97-AF65-F5344CB8AC3E}">
        <p14:creationId xmlns:p14="http://schemas.microsoft.com/office/powerpoint/2010/main" val="233266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Software-Generated Interrupts</a:t>
            </a:r>
            <a:endParaRPr lang="en-GB" dirty="0"/>
          </a:p>
        </p:txBody>
      </p:sp>
      <p:sp>
        <p:nvSpPr>
          <p:cNvPr id="3" name="Content Placeholder 2"/>
          <p:cNvSpPr>
            <a:spLocks noGrp="1"/>
          </p:cNvSpPr>
          <p:nvPr>
            <p:ph idx="1"/>
          </p:nvPr>
        </p:nvSpPr>
        <p:spPr/>
        <p:txBody>
          <a:bodyPr>
            <a:normAutofit fontScale="70000" lnSpcReduction="20000"/>
          </a:bodyPr>
          <a:lstStyle/>
          <a:p>
            <a:pPr algn="just"/>
            <a:r>
              <a:rPr lang="en-GB" dirty="0"/>
              <a:t>The </a:t>
            </a:r>
            <a:r>
              <a:rPr lang="en-GB" b="1" dirty="0"/>
              <a:t>INT n</a:t>
            </a:r>
            <a:r>
              <a:rPr lang="en-GB" dirty="0"/>
              <a:t>, , and </a:t>
            </a:r>
            <a:r>
              <a:rPr lang="en-GB" b="1" dirty="0"/>
              <a:t>BOUND</a:t>
            </a:r>
            <a:r>
              <a:rPr lang="en-GB" dirty="0"/>
              <a:t> instructions allow the programmer to specify a transfer to an interrupt service routine from within a program. </a:t>
            </a:r>
            <a:r>
              <a:rPr lang="en-GB" b="1" dirty="0"/>
              <a:t>INT n </a:t>
            </a:r>
            <a:r>
              <a:rPr lang="en-GB" dirty="0"/>
              <a:t>(Software Interrupt) activates the interrupt service routine that corresponds to the number coded within the instruction. The </a:t>
            </a:r>
            <a:r>
              <a:rPr lang="en-GB" b="1" dirty="0"/>
              <a:t>INT</a:t>
            </a:r>
            <a:r>
              <a:rPr lang="en-GB" dirty="0"/>
              <a:t> instruction may specify any interrupt type. Programmers may use this flexibility to implement multiple types of internal interrupts or to test the operation of interrupt service routines. (Interrupts 0-31 are reserved by Intel.) The interrupt service routine terminates with an </a:t>
            </a:r>
            <a:r>
              <a:rPr lang="en-GB" b="1" dirty="0"/>
              <a:t>IRET</a:t>
            </a:r>
            <a:r>
              <a:rPr lang="en-GB" dirty="0"/>
              <a:t> instruction that returns control to the instruction that follows </a:t>
            </a:r>
            <a:r>
              <a:rPr lang="en-GB" b="1" dirty="0"/>
              <a:t>INT n</a:t>
            </a:r>
            <a:r>
              <a:rPr lang="en-GB" dirty="0"/>
              <a:t>. </a:t>
            </a:r>
          </a:p>
          <a:p>
            <a:pPr algn="just"/>
            <a:r>
              <a:rPr lang="en-GB" b="1" dirty="0"/>
              <a:t>INTO</a:t>
            </a:r>
            <a:r>
              <a:rPr lang="en-GB" dirty="0"/>
              <a:t> (Interrupt on Overflow) invokes interrupt 4 if OF is set. Interrupt 4 is reserved for this purpose. OF is set by several arithmetic, logical, and string instructions. </a:t>
            </a:r>
          </a:p>
          <a:p>
            <a:pPr algn="just"/>
            <a:endParaRPr lang="en-GB" dirty="0"/>
          </a:p>
        </p:txBody>
      </p:sp>
    </p:spTree>
    <p:extLst>
      <p:ext uri="{BB962C8B-B14F-4D97-AF65-F5344CB8AC3E}">
        <p14:creationId xmlns:p14="http://schemas.microsoft.com/office/powerpoint/2010/main" val="41964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Software-Generated Interrupts </a:t>
            </a:r>
            <a:endParaRPr lang="en-GB"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GB" b="1" dirty="0"/>
              <a:t>BOUND</a:t>
            </a:r>
            <a:r>
              <a:rPr lang="en-GB" dirty="0"/>
              <a:t> (Detect Value Out of Range) verifies that the signed value contained in the specified register lies within specified limits. An interrupt (INT 5) occurs if the value contained in the register is less than the lower bound or greater than the upper bound. </a:t>
            </a:r>
          </a:p>
          <a:p>
            <a:pPr marL="0" indent="0" algn="just">
              <a:buNone/>
            </a:pPr>
            <a:r>
              <a:rPr lang="en-GB" dirty="0"/>
              <a:t>The </a:t>
            </a:r>
            <a:r>
              <a:rPr lang="en-GB" b="1" dirty="0"/>
              <a:t>BOUND</a:t>
            </a:r>
            <a:r>
              <a:rPr lang="en-GB" dirty="0"/>
              <a:t> instruction includes two operands. The first operand specifies the register being tested. The second operand contains the effective relative address of the two signed </a:t>
            </a:r>
            <a:r>
              <a:rPr lang="en-GB" b="1" dirty="0"/>
              <a:t>BOUND</a:t>
            </a:r>
            <a:r>
              <a:rPr lang="en-GB" dirty="0"/>
              <a:t> limit values. The BOUND instruction assumes that the upper limit and lower limit are in adjacent memory locations. These limit values cannot be register operands; if they are, an invalid </a:t>
            </a:r>
            <a:r>
              <a:rPr lang="en-GB" dirty="0" smtClean="0"/>
              <a:t>op-code </a:t>
            </a:r>
            <a:r>
              <a:rPr lang="en-GB" dirty="0"/>
              <a:t>exception occurs. </a:t>
            </a:r>
          </a:p>
          <a:p>
            <a:pPr marL="0" indent="0" algn="just">
              <a:buNone/>
            </a:pPr>
            <a:r>
              <a:rPr lang="en-GB" b="1" dirty="0"/>
              <a:t>BOUND</a:t>
            </a:r>
            <a:r>
              <a:rPr lang="en-GB" dirty="0"/>
              <a:t> is useful for checking array bounds before using a new index value to access an element within the array</a:t>
            </a:r>
            <a:r>
              <a:rPr lang="en-GB" b="1" dirty="0"/>
              <a:t>. BOUND </a:t>
            </a:r>
            <a:r>
              <a:rPr lang="en-GB" dirty="0"/>
              <a:t>provides a simple way to check the value of an index register before the program overwrites information in a location beyond the limit of the array. </a:t>
            </a:r>
          </a:p>
          <a:p>
            <a:pPr marL="0" indent="0" algn="just">
              <a:buNone/>
            </a:pPr>
            <a:r>
              <a:rPr lang="en-GB" dirty="0"/>
              <a:t>The block of memory that specifies the lower and upper limits of an array might typically reside just before the array itself. This makes the array bounds accessible at a constant offset from the beginning of the array. Because the address of the array will already be present in a register, this practice avoids extra calculations to obtain the effective address of the array bounds. </a:t>
            </a:r>
          </a:p>
          <a:p>
            <a:pPr marL="0" indent="0" algn="just">
              <a:buNone/>
            </a:pPr>
            <a:r>
              <a:rPr lang="en-GB" dirty="0"/>
              <a:t>The upper and lower limit values may each be a word or a </a:t>
            </a:r>
            <a:r>
              <a:rPr lang="en-GB" dirty="0" smtClean="0"/>
              <a:t>double-word</a:t>
            </a:r>
            <a:r>
              <a:rPr lang="en-GB" dirty="0"/>
              <a:t>. </a:t>
            </a:r>
          </a:p>
          <a:p>
            <a:pPr marL="0" indent="0" algn="just">
              <a:buNone/>
            </a:pPr>
            <a:endParaRPr lang="en-GB" dirty="0"/>
          </a:p>
        </p:txBody>
      </p:sp>
    </p:spTree>
    <p:extLst>
      <p:ext uri="{BB962C8B-B14F-4D97-AF65-F5344CB8AC3E}">
        <p14:creationId xmlns:p14="http://schemas.microsoft.com/office/powerpoint/2010/main" val="371471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Multi-tasking</a:t>
            </a:r>
            <a:endParaRPr lang="en-GB" dirty="0"/>
          </a:p>
        </p:txBody>
      </p:sp>
      <p:sp>
        <p:nvSpPr>
          <p:cNvPr id="3" name="Content Placeholder 2"/>
          <p:cNvSpPr>
            <a:spLocks noGrp="1"/>
          </p:cNvSpPr>
          <p:nvPr>
            <p:ph idx="1"/>
          </p:nvPr>
        </p:nvSpPr>
        <p:spPr/>
        <p:txBody>
          <a:bodyPr>
            <a:normAutofit fontScale="62500" lnSpcReduction="20000"/>
          </a:bodyPr>
          <a:lstStyle/>
          <a:p>
            <a:pPr algn="just"/>
            <a:r>
              <a:rPr lang="en-GB" dirty="0"/>
              <a:t>The 386 uses the Task State Segments (TSSs) to support multitasking. The TSS descriptor points to a buffer which must be at least 104 bytes long. In addition to multitasking, TSSs can also be used for hardware interrupt handling (using task gates in the IDT). The TSS selector is neither readable nor writeable. Generally, a TSS alias is created, which is nothing but a "data type" segment pointing to the TSS buffer. TSS selectors </a:t>
            </a:r>
            <a:r>
              <a:rPr lang="en-GB" i="1" dirty="0"/>
              <a:t>always</a:t>
            </a:r>
            <a:r>
              <a:rPr lang="en-GB" dirty="0"/>
              <a:t> appear in the GDT, never in LDT or IDT. However, as mentioned above, task gates may appear in the IDT. The processor uses the TSS selector internally. </a:t>
            </a:r>
          </a:p>
          <a:p>
            <a:pPr algn="just"/>
            <a:r>
              <a:rPr lang="en-GB" dirty="0"/>
              <a:t>Since a multitasking switch requires the processor state to be saved, the buffer mostly contains the contents of the hardware registers. When a task switch occurs, the processor saves various details in the TSS buffer automatically. This process is very quick and hence not many CPU cycles are wasted in switching to a new task. Before a task is initially started, the operating system has to fill in certain entries in the TSS buffer. </a:t>
            </a:r>
          </a:p>
          <a:p>
            <a:pPr marL="0" indent="0" algn="just">
              <a:buNone/>
            </a:pPr>
            <a:endParaRPr lang="en-GB" dirty="0"/>
          </a:p>
        </p:txBody>
      </p:sp>
    </p:spTree>
    <p:extLst>
      <p:ext uri="{BB962C8B-B14F-4D97-AF65-F5344CB8AC3E}">
        <p14:creationId xmlns:p14="http://schemas.microsoft.com/office/powerpoint/2010/main" val="406814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Multi-tasking</a:t>
            </a:r>
            <a:endParaRPr lang="en-GB" dirty="0"/>
          </a:p>
        </p:txBody>
      </p:sp>
      <p:sp>
        <p:nvSpPr>
          <p:cNvPr id="3" name="Content Placeholder 2"/>
          <p:cNvSpPr>
            <a:spLocks noGrp="1"/>
          </p:cNvSpPr>
          <p:nvPr>
            <p:ph idx="1"/>
          </p:nvPr>
        </p:nvSpPr>
        <p:spPr/>
        <p:txBody>
          <a:bodyPr>
            <a:normAutofit fontScale="55000" lnSpcReduction="20000"/>
          </a:bodyPr>
          <a:lstStyle/>
          <a:p>
            <a:r>
              <a:rPr lang="en-GB" dirty="0"/>
              <a:t>A task switch may occur during a "far jump" or a "far call". The offset of the call or jump is simply ignored. The values in the TSS are loaded into the registers and the new task beings to execute. The selector referred by the jump or call must be a TSS selector or a task gate. The task gate contains the TSS selector. But unlike the TSS selector, the task gate may occur in the GDT, IDT or LDT. The EPL must always be less than or equal to the TSS's DPL as in case of the normal segment selectors. </a:t>
            </a:r>
          </a:p>
          <a:p>
            <a:r>
              <a:rPr lang="en-GB" dirty="0"/>
              <a:t>The 386 also supports nested tasks. It handles nested tasks using the NT bit in the EFLAGS register. Whenever a task "calls" another task, the 386 stores the old task's TSS selector in the "back-link" field of the new TSS. Also, the NT bit in the EFLAGS register is set. When the new task wishes to return to the old one, it issues an IRET </a:t>
            </a:r>
            <a:r>
              <a:rPr lang="en-GB" dirty="0" smtClean="0"/>
              <a:t>instruction. </a:t>
            </a:r>
            <a:endParaRPr lang="en-GB" dirty="0"/>
          </a:p>
          <a:p>
            <a:r>
              <a:rPr lang="en-GB" dirty="0"/>
              <a:t>The TSS aren't </a:t>
            </a:r>
            <a:r>
              <a:rPr lang="en-GB" dirty="0" smtClean="0"/>
              <a:t>re-entrant</a:t>
            </a:r>
            <a:r>
              <a:rPr lang="en-GB" dirty="0"/>
              <a:t>. Whenever a task is running, the 386 sets the BUSY bit in the TSS selector to indicate this. This is done to prevent </a:t>
            </a:r>
            <a:r>
              <a:rPr lang="en-GB" dirty="0" smtClean="0"/>
              <a:t>recursive </a:t>
            </a:r>
            <a:r>
              <a:rPr lang="en-GB" dirty="0"/>
              <a:t>calling of tasks. </a:t>
            </a:r>
          </a:p>
        </p:txBody>
      </p:sp>
    </p:spTree>
    <p:extLst>
      <p:ext uri="{BB962C8B-B14F-4D97-AF65-F5344CB8AC3E}">
        <p14:creationId xmlns:p14="http://schemas.microsoft.com/office/powerpoint/2010/main" val="1304052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Multi-Tasking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4064" y="1050051"/>
            <a:ext cx="2234972" cy="5217400"/>
          </a:xfrm>
        </p:spPr>
      </p:pic>
    </p:spTree>
    <p:extLst>
      <p:ext uri="{BB962C8B-B14F-4D97-AF65-F5344CB8AC3E}">
        <p14:creationId xmlns:p14="http://schemas.microsoft.com/office/powerpoint/2010/main" val="2784646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a:t>
            </a:r>
            <a:endParaRPr lang="en-GB" dirty="0"/>
          </a:p>
        </p:txBody>
      </p:sp>
      <p:sp>
        <p:nvSpPr>
          <p:cNvPr id="3" name="Content Placeholder 2"/>
          <p:cNvSpPr>
            <a:spLocks noGrp="1"/>
          </p:cNvSpPr>
          <p:nvPr>
            <p:ph idx="1"/>
          </p:nvPr>
        </p:nvSpPr>
        <p:spPr/>
        <p:txBody>
          <a:bodyPr>
            <a:normAutofit/>
          </a:bodyPr>
          <a:lstStyle/>
          <a:p>
            <a:r>
              <a:rPr lang="en-GB" dirty="0"/>
              <a:t>S</a:t>
            </a:r>
            <a:r>
              <a:rPr lang="en-GB" dirty="0" smtClean="0"/>
              <a:t>ystem </a:t>
            </a:r>
            <a:r>
              <a:rPr lang="en-GB" dirty="0"/>
              <a:t>control instructions, multitasking and memory protection, addressing modes, and interrupt system. </a:t>
            </a:r>
          </a:p>
          <a:p>
            <a:pPr marL="0" indent="0">
              <a:buNone/>
            </a:pP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Multi-Tasking</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As mentioned earlier, the TSS must be at least 104 bytes long. The size of the TSS may extend to any size. The 386 contains a pointer to an I/O bitmap in the last field. The size of this bitmap is usually 8K, but may be lesser. The I/O bitmap is optional. If the size of the I/O bitmap is lesser, entries past the end of this bitmap are considered as "1s". </a:t>
            </a:r>
            <a:endParaRPr lang="en-GB" dirty="0" smtClean="0"/>
          </a:p>
          <a:p>
            <a:pPr marL="0" indent="0" algn="just">
              <a:buNone/>
            </a:pPr>
            <a:r>
              <a:rPr lang="en-GB" dirty="0" smtClean="0"/>
              <a:t>Each </a:t>
            </a:r>
            <a:r>
              <a:rPr lang="en-GB" dirty="0"/>
              <a:t>bit in the I/O bitmap corresponds to one I/O port. If a task tries to do I/O, the 386 checks the task's CPL against the IOPL. If the CPL is less than or equal to the IOPL, access is granted, otherwise the 386 checks the I/O bitmap. If the bit corresponding to the I/O port used is zero, the 386 allows access, otherwise it denies access. A bitmap should always end with 0FFh. </a:t>
            </a:r>
          </a:p>
        </p:txBody>
      </p:sp>
    </p:spTree>
    <p:extLst>
      <p:ext uri="{BB962C8B-B14F-4D97-AF65-F5344CB8AC3E}">
        <p14:creationId xmlns:p14="http://schemas.microsoft.com/office/powerpoint/2010/main" val="3819291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 </a:t>
            </a:r>
            <a:endParaRPr lang="en-GB"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t>The 386 has support for 256 interrupts (or exceptions) just as in the 8086. The Interrupt Descriptor table (IDT) contains the definition for each of these interrupts. The IDT can have 8192 entries. But if more than 256 of these entries are present, they simply remain unused. The IDT may contain trap gates, interrupt gates or task gates. A trap gate is one that does not clear interrupts before entering the exception handler. However, an interrupt gates disables all interrupts before entering the handler.</a:t>
            </a:r>
          </a:p>
        </p:txBody>
      </p:sp>
    </p:spTree>
    <p:extLst>
      <p:ext uri="{BB962C8B-B14F-4D97-AF65-F5344CB8AC3E}">
        <p14:creationId xmlns:p14="http://schemas.microsoft.com/office/powerpoint/2010/main" val="120511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Faults, Aborts and Traps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processor generated 386 exceptions can be classified into faults, traps and </a:t>
            </a:r>
            <a:r>
              <a:rPr lang="en-GB" dirty="0" smtClean="0"/>
              <a:t>aborts. </a:t>
            </a:r>
          </a:p>
          <a:p>
            <a:pPr marL="0" indent="0">
              <a:buNone/>
            </a:pPr>
            <a:r>
              <a:rPr lang="en-GB" dirty="0" smtClean="0"/>
              <a:t>A </a:t>
            </a:r>
            <a:r>
              <a:rPr lang="en-GB" b="1" dirty="0"/>
              <a:t>fault</a:t>
            </a:r>
            <a:r>
              <a:rPr lang="en-GB" dirty="0"/>
              <a:t> is a correctable error. Most invalid operations result in faults. When a fault occurs, the CS:EIP points to the instruction that caused the fault. Faults are considered to be the least serious exceptions. The most common of these faults is the "General Protection Fault (GPF</a:t>
            </a:r>
            <a:r>
              <a:rPr lang="en-GB" dirty="0" smtClean="0"/>
              <a:t>)". </a:t>
            </a:r>
          </a:p>
          <a:p>
            <a:pPr marL="0" indent="0">
              <a:buNone/>
            </a:pPr>
            <a:r>
              <a:rPr lang="en-GB" b="1" dirty="0" smtClean="0"/>
              <a:t>Traps</a:t>
            </a:r>
            <a:r>
              <a:rPr lang="en-GB" dirty="0" smtClean="0"/>
              <a:t> </a:t>
            </a:r>
            <a:r>
              <a:rPr lang="en-GB" dirty="0" err="1"/>
              <a:t>accur</a:t>
            </a:r>
            <a:r>
              <a:rPr lang="en-GB" dirty="0"/>
              <a:t> whenever a software interrupt occurs. Software interrupts are caused due to the execution of INT and INTO instructions. When a trap occurs, the CS:EIP points to the instruction following the actual instruction that caused the trap</a:t>
            </a:r>
            <a:r>
              <a:rPr lang="en-GB" dirty="0" smtClean="0"/>
              <a:t>. </a:t>
            </a:r>
            <a:r>
              <a:rPr lang="en-GB" dirty="0"/>
              <a:t>The system cannot restart </a:t>
            </a:r>
            <a:r>
              <a:rPr lang="en-GB" dirty="0" smtClean="0"/>
              <a:t>traps.</a:t>
            </a:r>
          </a:p>
          <a:p>
            <a:pPr marL="0" indent="0">
              <a:buNone/>
            </a:pPr>
            <a:r>
              <a:rPr lang="en-GB" b="1" dirty="0" smtClean="0"/>
              <a:t>Aborts</a:t>
            </a:r>
            <a:r>
              <a:rPr lang="en-GB" dirty="0" smtClean="0"/>
              <a:t> </a:t>
            </a:r>
            <a:r>
              <a:rPr lang="en-GB" dirty="0"/>
              <a:t>are serious errors that indicate that there may be a severe problem with the operating system itself. The Double Fault and FPU Overrun are considered as aborts.</a:t>
            </a:r>
          </a:p>
          <a:p>
            <a:pPr marL="0" indent="0">
              <a:buNone/>
            </a:pPr>
            <a:endParaRPr lang="en-GB" dirty="0"/>
          </a:p>
        </p:txBody>
      </p:sp>
    </p:spTree>
    <p:extLst>
      <p:ext uri="{BB962C8B-B14F-4D97-AF65-F5344CB8AC3E}">
        <p14:creationId xmlns:p14="http://schemas.microsoft.com/office/powerpoint/2010/main" val="184611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Classifications and Examples of Exceptions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The table below shows the various exceptions with their classifications</a:t>
            </a:r>
            <a:r>
              <a:rPr lang="en-GB" dirty="0" smtClean="0"/>
              <a:t>:</a:t>
            </a:r>
            <a:endParaRPr lang="en-GB" dirty="0"/>
          </a:p>
          <a:p>
            <a:pPr marL="0" indent="0">
              <a:buNone/>
            </a:pPr>
            <a:r>
              <a:rPr lang="en-GB" dirty="0"/>
              <a:t>Exception (#</a:t>
            </a:r>
            <a:r>
              <a:rPr lang="en-GB" dirty="0" err="1"/>
              <a:t>num</a:t>
            </a:r>
            <a:r>
              <a:rPr lang="en-GB" dirty="0"/>
              <a:t>) Type</a:t>
            </a:r>
          </a:p>
          <a:p>
            <a:pPr marL="0" indent="0">
              <a:buNone/>
            </a:pPr>
            <a:r>
              <a:rPr lang="en-GB" dirty="0"/>
              <a:t>Divide Error (0) Fault</a:t>
            </a:r>
          </a:p>
          <a:p>
            <a:pPr marL="0" indent="0">
              <a:buNone/>
            </a:pPr>
            <a:r>
              <a:rPr lang="en-GB" dirty="0"/>
              <a:t>Debug (1) F/Trap</a:t>
            </a:r>
          </a:p>
          <a:p>
            <a:pPr marL="0" indent="0">
              <a:buNone/>
            </a:pPr>
            <a:r>
              <a:rPr lang="en-GB" dirty="0"/>
              <a:t>Breakpoint (3) Trap</a:t>
            </a:r>
          </a:p>
          <a:p>
            <a:pPr marL="0" indent="0">
              <a:buNone/>
            </a:pPr>
            <a:r>
              <a:rPr lang="en-GB" dirty="0"/>
              <a:t>Overflow (4) Trap</a:t>
            </a:r>
          </a:p>
          <a:p>
            <a:pPr marL="0" indent="0">
              <a:buNone/>
            </a:pPr>
            <a:r>
              <a:rPr lang="en-GB" dirty="0"/>
              <a:t>Bounds Check (5) Fault</a:t>
            </a:r>
          </a:p>
          <a:p>
            <a:pPr marL="0" indent="0">
              <a:buNone/>
            </a:pPr>
            <a:r>
              <a:rPr lang="en-GB" dirty="0"/>
              <a:t>Bad </a:t>
            </a:r>
            <a:r>
              <a:rPr lang="en-GB" dirty="0" err="1"/>
              <a:t>Opcode</a:t>
            </a:r>
            <a:r>
              <a:rPr lang="en-GB" dirty="0"/>
              <a:t> (6) Fault</a:t>
            </a:r>
          </a:p>
          <a:p>
            <a:endParaRPr lang="en-GB" dirty="0"/>
          </a:p>
        </p:txBody>
      </p:sp>
    </p:spTree>
    <p:extLst>
      <p:ext uri="{BB962C8B-B14F-4D97-AF65-F5344CB8AC3E}">
        <p14:creationId xmlns:p14="http://schemas.microsoft.com/office/powerpoint/2010/main" val="2655880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Exceptions</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No Coprocessor (7) Fault</a:t>
            </a:r>
          </a:p>
          <a:p>
            <a:pPr marL="0" indent="0">
              <a:buNone/>
            </a:pPr>
            <a:r>
              <a:rPr lang="en-GB" dirty="0"/>
              <a:t>Double Fault (8) Abort</a:t>
            </a:r>
          </a:p>
          <a:p>
            <a:pPr marL="0" indent="0">
              <a:buNone/>
            </a:pPr>
            <a:r>
              <a:rPr lang="en-GB" dirty="0"/>
              <a:t>Coprocessor Overrun (9) Abort</a:t>
            </a:r>
          </a:p>
          <a:p>
            <a:pPr marL="0" indent="0">
              <a:buNone/>
            </a:pPr>
            <a:r>
              <a:rPr lang="en-GB" dirty="0"/>
              <a:t>Invalid TSS Segment (0A) Fault</a:t>
            </a:r>
          </a:p>
          <a:p>
            <a:pPr marL="0" indent="0">
              <a:buNone/>
            </a:pPr>
            <a:r>
              <a:rPr lang="en-GB" dirty="0"/>
              <a:t>Segment not Present (0B) Fault</a:t>
            </a:r>
          </a:p>
          <a:p>
            <a:pPr marL="0" indent="0">
              <a:buNone/>
            </a:pPr>
            <a:r>
              <a:rPr lang="en-GB" dirty="0"/>
              <a:t>Stack Fault (0C) Fault</a:t>
            </a:r>
          </a:p>
          <a:p>
            <a:pPr marL="0" indent="0">
              <a:buNone/>
            </a:pPr>
            <a:r>
              <a:rPr lang="en-GB" dirty="0"/>
              <a:t>General Protection Fault (0D) Fault</a:t>
            </a:r>
          </a:p>
          <a:p>
            <a:pPr marL="0" indent="0">
              <a:buNone/>
            </a:pPr>
            <a:r>
              <a:rPr lang="en-GB" dirty="0"/>
              <a:t>Page Fault (0E) Fault</a:t>
            </a:r>
          </a:p>
          <a:p>
            <a:pPr marL="0" indent="0">
              <a:buNone/>
            </a:pPr>
            <a:r>
              <a:rPr lang="en-GB" dirty="0"/>
              <a:t>Coprocessor Error (10) Fault </a:t>
            </a:r>
          </a:p>
          <a:p>
            <a:pPr marL="0" indent="0">
              <a:buNone/>
            </a:pPr>
            <a:endParaRPr lang="en-GB" dirty="0"/>
          </a:p>
        </p:txBody>
      </p:sp>
    </p:spTree>
    <p:extLst>
      <p:ext uri="{BB962C8B-B14F-4D97-AF65-F5344CB8AC3E}">
        <p14:creationId xmlns:p14="http://schemas.microsoft.com/office/powerpoint/2010/main" val="2001160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Memory Management Unit (MMU)</a:t>
            </a:r>
            <a:br>
              <a:rPr lang="en-GB" dirty="0"/>
            </a:b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The </a:t>
            </a:r>
            <a:r>
              <a:rPr lang="en-GB" dirty="0"/>
              <a:t>386 has at least two facilities to support memory management. They are: </a:t>
            </a:r>
          </a:p>
          <a:p>
            <a:pPr marL="0" indent="0" algn="just">
              <a:buNone/>
            </a:pPr>
            <a:r>
              <a:rPr lang="en-GB" dirty="0" smtClean="0"/>
              <a:t>1. Segmentation </a:t>
            </a:r>
            <a:endParaRPr lang="en-GB" dirty="0"/>
          </a:p>
          <a:p>
            <a:pPr marL="0" indent="0" algn="just">
              <a:buNone/>
            </a:pPr>
            <a:r>
              <a:rPr lang="en-GB" dirty="0" smtClean="0"/>
              <a:t>2. Paging </a:t>
            </a:r>
            <a:endParaRPr lang="en-GB" dirty="0"/>
          </a:p>
          <a:p>
            <a:pPr marL="0" indent="0" algn="just">
              <a:buNone/>
            </a:pPr>
            <a:r>
              <a:rPr lang="en-GB" dirty="0"/>
              <a:t>Among the two types, use of the segmentation mechanism is a must, while paging is optional to the user. </a:t>
            </a:r>
            <a:r>
              <a:rPr lang="en-GB" b="1" dirty="0"/>
              <a:t>Paging</a:t>
            </a:r>
            <a:r>
              <a:rPr lang="en-GB" dirty="0"/>
              <a:t> provides a mechanism to implement </a:t>
            </a:r>
            <a:r>
              <a:rPr lang="en-GB" i="1" dirty="0"/>
              <a:t>virtual memory</a:t>
            </a:r>
            <a:r>
              <a:rPr lang="en-GB" dirty="0"/>
              <a:t> used by almost all operating systems today. </a:t>
            </a:r>
            <a:r>
              <a:rPr lang="en-GB" i="1" dirty="0"/>
              <a:t>CWSDPMI, the official DJGPP DPMI server, uses this too</a:t>
            </a:r>
            <a:r>
              <a:rPr lang="en-GB" dirty="0"/>
              <a:t>. The advantage of using the paging mechanism is that you can restrict access to specific portions of the memory, while that would be hard to do with a segmentation scheme. You can enable paging using the CR0 register. </a:t>
            </a:r>
            <a:r>
              <a:rPr lang="en-GB" b="1" dirty="0" smtClean="0"/>
              <a:t>Segments</a:t>
            </a:r>
            <a:r>
              <a:rPr lang="en-GB" dirty="0" smtClean="0"/>
              <a:t> </a:t>
            </a:r>
            <a:r>
              <a:rPr lang="en-GB" dirty="0"/>
              <a:t>are used to keep track of data, code and the stack a certain program is using. However, an operating system might also use a single selector that covers the entire 4GB of addressable space and described earlier in this document.</a:t>
            </a:r>
          </a:p>
          <a:p>
            <a:pPr marL="0" indent="0" algn="just">
              <a:buNone/>
            </a:pPr>
            <a:endParaRPr lang="en-GB" dirty="0"/>
          </a:p>
        </p:txBody>
      </p:sp>
    </p:spTree>
    <p:extLst>
      <p:ext uri="{BB962C8B-B14F-4D97-AF65-F5344CB8AC3E}">
        <p14:creationId xmlns:p14="http://schemas.microsoft.com/office/powerpoint/2010/main" val="3310914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Paging</a:t>
            </a:r>
            <a:endParaRPr lang="en-GB" dirty="0"/>
          </a:p>
        </p:txBody>
      </p:sp>
      <p:sp>
        <p:nvSpPr>
          <p:cNvPr id="3" name="Content Placeholder 2"/>
          <p:cNvSpPr>
            <a:spLocks noGrp="1"/>
          </p:cNvSpPr>
          <p:nvPr>
            <p:ph idx="1"/>
          </p:nvPr>
        </p:nvSpPr>
        <p:spPr/>
        <p:txBody>
          <a:bodyPr>
            <a:normAutofit fontScale="70000" lnSpcReduction="20000"/>
          </a:bodyPr>
          <a:lstStyle/>
          <a:p>
            <a:r>
              <a:rPr lang="en-GB" dirty="0"/>
              <a:t>Enabling paging, however isn't as simple as setting bit 31 of CR0. You need to set up the </a:t>
            </a:r>
            <a:r>
              <a:rPr lang="en-GB" i="1" dirty="0"/>
              <a:t>Page Directory Entries</a:t>
            </a:r>
            <a:r>
              <a:rPr lang="en-GB" dirty="0"/>
              <a:t> and the </a:t>
            </a:r>
            <a:r>
              <a:rPr lang="en-GB" i="1" dirty="0"/>
              <a:t>Page Table Entries</a:t>
            </a:r>
            <a:r>
              <a:rPr lang="en-GB" dirty="0"/>
              <a:t>, the </a:t>
            </a:r>
            <a:r>
              <a:rPr lang="en-GB" i="1" dirty="0"/>
              <a:t>PDEs and PTEs</a:t>
            </a:r>
            <a:r>
              <a:rPr lang="en-GB" dirty="0"/>
              <a:t>. The PDEs and PTEs are actually tables which are used to convert the logical address into the physical </a:t>
            </a:r>
            <a:r>
              <a:rPr lang="en-GB" dirty="0" smtClean="0"/>
              <a:t>address. </a:t>
            </a:r>
            <a:endParaRPr lang="en-GB" dirty="0"/>
          </a:p>
          <a:p>
            <a:r>
              <a:rPr lang="en-GB" dirty="0"/>
              <a:t>As with most other functionality, only PL0 programs can activate the MMU. User programs never know that an MMU exists! The pages are classified as User/System. PL0 programs can access any page. PL3 programs can access a "User" page, but not a system page. Since 4GB of memory is often not available on most systems, the page tables for these aren't usually setup. The </a:t>
            </a:r>
            <a:r>
              <a:rPr lang="en-GB" dirty="0" err="1"/>
              <a:t>corresponsding</a:t>
            </a:r>
            <a:r>
              <a:rPr lang="en-GB" dirty="0"/>
              <a:t> entries in the PDEs are marked as "not present". </a:t>
            </a:r>
          </a:p>
          <a:p>
            <a:pPr marL="0" indent="0">
              <a:buNone/>
            </a:pPr>
            <a:endParaRPr lang="en-GB" dirty="0"/>
          </a:p>
        </p:txBody>
      </p:sp>
    </p:spTree>
    <p:extLst>
      <p:ext uri="{BB962C8B-B14F-4D97-AF65-F5344CB8AC3E}">
        <p14:creationId xmlns:p14="http://schemas.microsoft.com/office/powerpoint/2010/main" val="826294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PDE register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4" y="1972151"/>
            <a:ext cx="5381625" cy="3946525"/>
          </a:xfrm>
        </p:spPr>
      </p:pic>
    </p:spTree>
    <p:extLst>
      <p:ext uri="{BB962C8B-B14F-4D97-AF65-F5344CB8AC3E}">
        <p14:creationId xmlns:p14="http://schemas.microsoft.com/office/powerpoint/2010/main" val="3694388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Management Unit</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a:t>The MMU uses two types of tables to translate addresses - </a:t>
            </a:r>
            <a:r>
              <a:rPr lang="en-GB" i="1" dirty="0"/>
              <a:t>the Page Directory Entry and the Page table Entries</a:t>
            </a:r>
            <a:r>
              <a:rPr lang="en-GB" dirty="0"/>
              <a:t>. Each PDE corresponds to 4 Megabytes of contiguous memory. The PDE contains a pointer to the starting of the </a:t>
            </a:r>
            <a:r>
              <a:rPr lang="en-GB" dirty="0" smtClean="0"/>
              <a:t>corresponding page </a:t>
            </a:r>
            <a:r>
              <a:rPr lang="en-GB" dirty="0"/>
              <a:t>tables. These PTEs can be used to set permissions for 4K blocks within the PDEs 4M area. The PTEs also contain the actual physical address. Note that the PDE contains the </a:t>
            </a:r>
            <a:r>
              <a:rPr lang="en-GB" i="1" dirty="0"/>
              <a:t>Physical Address</a:t>
            </a:r>
            <a:r>
              <a:rPr lang="en-GB" dirty="0"/>
              <a:t> of the page tables. To translate a linear address into a physical address, the MMU looks at bits 31-22 of the linear address. This is used to select the PDE in concern. Bits 21-12 are used to select one of the 1024 PTEs in the page table selected. The lower 12 bits form the lower 12-bits of the physical address. </a:t>
            </a:r>
          </a:p>
          <a:p>
            <a:pPr marL="0" indent="0" algn="just">
              <a:buNone/>
            </a:pPr>
            <a:r>
              <a:rPr lang="en-GB" dirty="0"/>
              <a:t>Now, the question is how the MMU finds where the Page Directories are present. The CR3 register holds the base address of the PDEs. Hence, it is also known as the </a:t>
            </a:r>
            <a:r>
              <a:rPr lang="en-GB" i="1" dirty="0"/>
              <a:t>PDBR (Page Directory Base Register</a:t>
            </a:r>
            <a:r>
              <a:rPr lang="en-GB" i="1" dirty="0" smtClean="0"/>
              <a:t>).</a:t>
            </a:r>
            <a:endParaRPr lang="en-GB" dirty="0"/>
          </a:p>
          <a:p>
            <a:pPr marL="0" indent="0" algn="just">
              <a:buNone/>
            </a:pPr>
            <a:endParaRPr lang="en-GB" dirty="0"/>
          </a:p>
        </p:txBody>
      </p:sp>
    </p:spTree>
    <p:extLst>
      <p:ext uri="{BB962C8B-B14F-4D97-AF65-F5344CB8AC3E}">
        <p14:creationId xmlns:p14="http://schemas.microsoft.com/office/powerpoint/2010/main" val="139066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GB" dirty="0"/>
              <a:t>Working in Protected Mode requires that you first switch to protected mode. To switch to protected mode and do some real work, you need to follow these steps</a:t>
            </a:r>
            <a:r>
              <a:rPr lang="en-GB" dirty="0" smtClean="0"/>
              <a:t>:</a:t>
            </a:r>
            <a:endParaRPr lang="en-GB" dirty="0"/>
          </a:p>
          <a:p>
            <a:pPr marL="742950" indent="-742950" algn="just">
              <a:buFont typeface="+mj-lt"/>
              <a:buAutoNum type="arabicPeriod"/>
            </a:pPr>
            <a:r>
              <a:rPr lang="en-GB" dirty="0"/>
              <a:t>    Setup the Global Descriptor Table (GDT)</a:t>
            </a:r>
          </a:p>
          <a:p>
            <a:pPr marL="742950" indent="-742950" algn="just">
              <a:buFont typeface="+mj-lt"/>
              <a:buAutoNum type="arabicPeriod"/>
            </a:pPr>
            <a:r>
              <a:rPr lang="en-GB" dirty="0"/>
              <a:t>    Setup the Interrupt Descriptor Table (IDT)</a:t>
            </a:r>
          </a:p>
          <a:p>
            <a:pPr marL="742950" indent="-742950" algn="just">
              <a:buFont typeface="+mj-lt"/>
              <a:buAutoNum type="arabicPeriod"/>
            </a:pPr>
            <a:r>
              <a:rPr lang="en-GB" dirty="0"/>
              <a:t>    Reprogram the PICs so that they generate different interrupts</a:t>
            </a:r>
          </a:p>
          <a:p>
            <a:pPr marL="742950" indent="-742950" algn="just">
              <a:buFont typeface="+mj-lt"/>
              <a:buAutoNum type="arabicPeriod"/>
            </a:pPr>
            <a:r>
              <a:rPr lang="en-GB" dirty="0"/>
              <a:t>    Setup the TSS</a:t>
            </a:r>
          </a:p>
          <a:p>
            <a:pPr marL="742950" indent="-742950" algn="just">
              <a:buFont typeface="+mj-lt"/>
              <a:buAutoNum type="arabicPeriod"/>
            </a:pPr>
            <a:r>
              <a:rPr lang="en-GB" dirty="0"/>
              <a:t>    Setup Page Tables and CR3 (perhaps you may not require this)</a:t>
            </a:r>
          </a:p>
          <a:p>
            <a:pPr marL="742950" indent="-742950" algn="just">
              <a:buFont typeface="+mj-lt"/>
              <a:buAutoNum type="arabicPeriod"/>
            </a:pPr>
            <a:r>
              <a:rPr lang="en-GB" dirty="0"/>
              <a:t>    Set bit 0 of CR0</a:t>
            </a:r>
          </a:p>
          <a:p>
            <a:pPr marL="742950" indent="-742950" algn="just">
              <a:buFont typeface="+mj-lt"/>
              <a:buAutoNum type="arabicPeriod"/>
            </a:pPr>
            <a:r>
              <a:rPr lang="en-GB" dirty="0"/>
              <a:t>    Load the Task Register (TR)</a:t>
            </a:r>
          </a:p>
          <a:p>
            <a:pPr marL="742950" indent="-742950" algn="just">
              <a:buFont typeface="+mj-lt"/>
              <a:buAutoNum type="arabicPeriod"/>
            </a:pPr>
            <a:r>
              <a:rPr lang="en-GB" dirty="0"/>
              <a:t>    Jump to the TSS selector </a:t>
            </a:r>
          </a:p>
          <a:p>
            <a:pPr marL="0" indent="0" algn="just">
              <a:buNone/>
            </a:pPr>
            <a:r>
              <a:rPr lang="en-GB" dirty="0"/>
              <a:t>Setting up the GDT and IDT should be easy. Create the descriptors and then load GDTR with the address and length of the </a:t>
            </a:r>
            <a:r>
              <a:rPr lang="en-GB" dirty="0" smtClean="0"/>
              <a:t>table. Setting </a:t>
            </a:r>
            <a:r>
              <a:rPr lang="en-GB" dirty="0"/>
              <a:t>up the TSS can be easy, too, if you follow a neat procedure. Finally, do a far jump to the TSS and that should do it. </a:t>
            </a:r>
          </a:p>
        </p:txBody>
      </p:sp>
    </p:spTree>
    <p:extLst>
      <p:ext uri="{BB962C8B-B14F-4D97-AF65-F5344CB8AC3E}">
        <p14:creationId xmlns:p14="http://schemas.microsoft.com/office/powerpoint/2010/main" val="392434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Protected mode privileges</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a:t>Protected mode gets its name from the 386's privilege protection. Each program has a privilege level, or </a:t>
            </a:r>
            <a:r>
              <a:rPr lang="en-GB" i="1" dirty="0"/>
              <a:t>PL</a:t>
            </a:r>
            <a:r>
              <a:rPr lang="en-GB" dirty="0"/>
              <a:t>, from zero to </a:t>
            </a:r>
            <a:r>
              <a:rPr lang="en-GB" dirty="0" smtClean="0"/>
              <a:t>three (i.e. 00-11). </a:t>
            </a:r>
          </a:p>
          <a:p>
            <a:pPr algn="just"/>
            <a:r>
              <a:rPr lang="en-GB" dirty="0" smtClean="0"/>
              <a:t>Programs </a:t>
            </a:r>
            <a:r>
              <a:rPr lang="en-GB" dirty="0"/>
              <a:t>at PL0 can execute any instruction and access any data. Programs at PL3 can't execute certain instructions; they also can't access data that belong to more privileged programs. </a:t>
            </a:r>
            <a:endParaRPr lang="en-GB" dirty="0" smtClean="0"/>
          </a:p>
          <a:p>
            <a:pPr algn="just"/>
            <a:r>
              <a:rPr lang="en-GB" dirty="0" smtClean="0"/>
              <a:t>Each </a:t>
            </a:r>
            <a:r>
              <a:rPr lang="en-GB" dirty="0"/>
              <a:t>segment descriptor has a </a:t>
            </a:r>
            <a:r>
              <a:rPr lang="en-GB" i="1" dirty="0"/>
              <a:t>Descriptor Privilege Level (DPL)</a:t>
            </a:r>
            <a:r>
              <a:rPr lang="en-GB" dirty="0"/>
              <a:t> that the 386 uses for protection. The 386 also controls which programs can execute I/O instructions.</a:t>
            </a:r>
          </a:p>
        </p:txBody>
      </p:sp>
    </p:spTree>
    <p:extLst>
      <p:ext uri="{BB962C8B-B14F-4D97-AF65-F5344CB8AC3E}">
        <p14:creationId xmlns:p14="http://schemas.microsoft.com/office/powerpoint/2010/main" val="3303309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pPr marL="0" indent="0">
              <a:buNone/>
            </a:pPr>
            <a:r>
              <a:rPr lang="en-GB" dirty="0" smtClean="0"/>
              <a:t>1.https</a:t>
            </a:r>
            <a:r>
              <a:rPr lang="en-GB" dirty="0"/>
              <a:t>://</a:t>
            </a:r>
            <a:r>
              <a:rPr lang="en-GB" dirty="0" smtClean="0"/>
              <a:t>pdos.csail.mit.edu/6.828/2014/readings/i386/s03_05.htm</a:t>
            </a:r>
          </a:p>
          <a:p>
            <a:pPr marL="0" indent="0">
              <a:buNone/>
            </a:pPr>
            <a:r>
              <a:rPr lang="en-GB" dirty="0" smtClean="0"/>
              <a:t>2.http</a:t>
            </a:r>
            <a:r>
              <a:rPr lang="en-GB" dirty="0"/>
              <a:t>://</a:t>
            </a:r>
            <a:r>
              <a:rPr lang="en-GB" dirty="0" smtClean="0"/>
              <a:t>www.internals.com/articles/protmode/introduction.htm</a:t>
            </a:r>
          </a:p>
          <a:p>
            <a:pPr marL="0" indent="0">
              <a:buNone/>
            </a:pPr>
            <a:r>
              <a:rPr lang="en-GB" dirty="0" smtClean="0"/>
              <a:t>3.http</a:t>
            </a:r>
            <a:r>
              <a:rPr lang="en-GB" dirty="0"/>
              <a:t>://</a:t>
            </a:r>
            <a:r>
              <a:rPr lang="en-GB" dirty="0" smtClean="0"/>
              <a:t>prodebug.sourceforge.net/pmtut.html</a:t>
            </a:r>
          </a:p>
          <a:p>
            <a:pPr marL="0" indent="0">
              <a:buNone/>
            </a:pPr>
            <a:endParaRPr lang="en-GB" dirty="0"/>
          </a:p>
        </p:txBody>
      </p:sp>
    </p:spTree>
    <p:extLst>
      <p:ext uri="{BB962C8B-B14F-4D97-AF65-F5344CB8AC3E}">
        <p14:creationId xmlns:p14="http://schemas.microsoft.com/office/powerpoint/2010/main" val="115214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Protected mode privileges</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a:t>A privilege hierarchy is important for supporting modern operating systems. In a typical operating system, the main kernel runs at PL0. </a:t>
            </a:r>
            <a:endParaRPr lang="en-GB" dirty="0" smtClean="0"/>
          </a:p>
          <a:p>
            <a:pPr algn="just"/>
            <a:r>
              <a:rPr lang="en-GB" dirty="0" smtClean="0"/>
              <a:t>Other </a:t>
            </a:r>
            <a:r>
              <a:rPr lang="en-GB" dirty="0"/>
              <a:t>parts of the operating system might run at PL1. Device drivers can run at PL2; they need to do direct device I/O. User programs in this system would run at PL3. </a:t>
            </a:r>
            <a:endParaRPr lang="en-GB" dirty="0" smtClean="0"/>
          </a:p>
          <a:p>
            <a:pPr algn="just"/>
            <a:r>
              <a:rPr lang="en-GB" dirty="0" smtClean="0"/>
              <a:t>This </a:t>
            </a:r>
            <a:r>
              <a:rPr lang="en-GB" dirty="0"/>
              <a:t>scheme has many advantages. In particular, a malicious program can't damage the operating system or other user programs.</a:t>
            </a:r>
          </a:p>
        </p:txBody>
      </p:sp>
    </p:spTree>
    <p:extLst>
      <p:ext uri="{BB962C8B-B14F-4D97-AF65-F5344CB8AC3E}">
        <p14:creationId xmlns:p14="http://schemas.microsoft.com/office/powerpoint/2010/main" val="367558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PL0 programs alone can execute the following </a:t>
            </a:r>
            <a:r>
              <a:rPr lang="en-GB" dirty="0" smtClean="0"/>
              <a:t>instructions: HLT, CLTS, LGDT, LIDT, LLDT, LTR, LMSW, MOV </a:t>
            </a:r>
            <a:r>
              <a:rPr lang="en-GB" dirty="0"/>
              <a:t>(to/from control/debug/test registers</a:t>
            </a:r>
            <a:r>
              <a:rPr lang="en-GB" dirty="0" smtClean="0"/>
              <a:t>).</a:t>
            </a:r>
            <a:endParaRPr lang="en-GB" dirty="0"/>
          </a:p>
          <a:p>
            <a:pPr marL="0" indent="0">
              <a:buNone/>
            </a:pPr>
            <a:r>
              <a:rPr lang="en-GB" b="1" dirty="0"/>
              <a:t>On 486 </a:t>
            </a:r>
            <a:r>
              <a:rPr lang="en-GB" b="1" dirty="0" smtClean="0"/>
              <a:t>systems:</a:t>
            </a:r>
            <a:endParaRPr lang="en-GB" b="1" dirty="0"/>
          </a:p>
          <a:p>
            <a:pPr marL="0" indent="0">
              <a:buNone/>
            </a:pPr>
            <a:r>
              <a:rPr lang="en-GB" dirty="0"/>
              <a:t>•INVD</a:t>
            </a:r>
          </a:p>
          <a:p>
            <a:pPr marL="0" indent="0">
              <a:buNone/>
            </a:pPr>
            <a:r>
              <a:rPr lang="en-GB" dirty="0"/>
              <a:t>•WBINVD</a:t>
            </a:r>
          </a:p>
          <a:p>
            <a:pPr marL="0" indent="0">
              <a:buNone/>
            </a:pPr>
            <a:r>
              <a:rPr lang="en-GB" dirty="0"/>
              <a:t>•INVLPG</a:t>
            </a:r>
          </a:p>
          <a:p>
            <a:pPr marL="0" indent="0">
              <a:buNone/>
            </a:pPr>
            <a:r>
              <a:rPr lang="en-GB" b="1" dirty="0" smtClean="0"/>
              <a:t>On </a:t>
            </a:r>
            <a:r>
              <a:rPr lang="en-GB" b="1" dirty="0"/>
              <a:t>Pentium and </a:t>
            </a:r>
            <a:r>
              <a:rPr lang="en-GB" b="1" dirty="0" smtClean="0"/>
              <a:t>above</a:t>
            </a:r>
            <a:r>
              <a:rPr lang="en-GB" dirty="0" smtClean="0"/>
              <a:t>:</a:t>
            </a:r>
            <a:endParaRPr lang="en-GB" dirty="0"/>
          </a:p>
          <a:p>
            <a:pPr marL="0" indent="0">
              <a:buNone/>
            </a:pPr>
            <a:r>
              <a:rPr lang="en-GB" dirty="0"/>
              <a:t>•RDMSR</a:t>
            </a:r>
          </a:p>
          <a:p>
            <a:pPr marL="0" indent="0">
              <a:buNone/>
            </a:pPr>
            <a:r>
              <a:rPr lang="en-GB" dirty="0"/>
              <a:t>•WRMSR</a:t>
            </a:r>
          </a:p>
          <a:p>
            <a:pPr marL="0" indent="0">
              <a:buNone/>
            </a:pPr>
            <a:r>
              <a:rPr lang="en-GB" dirty="0"/>
              <a:t>•RDTSC</a:t>
            </a:r>
          </a:p>
        </p:txBody>
      </p:sp>
    </p:spTree>
    <p:extLst>
      <p:ext uri="{BB962C8B-B14F-4D97-AF65-F5344CB8AC3E}">
        <p14:creationId xmlns:p14="http://schemas.microsoft.com/office/powerpoint/2010/main" val="23253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GB" dirty="0"/>
          </a:p>
        </p:txBody>
      </p:sp>
      <p:sp>
        <p:nvSpPr>
          <p:cNvPr id="3" name="Content Placeholder 2"/>
          <p:cNvSpPr>
            <a:spLocks noGrp="1"/>
          </p:cNvSpPr>
          <p:nvPr>
            <p:ph idx="1"/>
          </p:nvPr>
        </p:nvSpPr>
        <p:spPr/>
        <p:txBody>
          <a:bodyPr>
            <a:normAutofit fontScale="70000" lnSpcReduction="20000"/>
          </a:bodyPr>
          <a:lstStyle/>
          <a:p>
            <a:pPr algn="just"/>
            <a:r>
              <a:rPr lang="en-GB" dirty="0"/>
              <a:t>The </a:t>
            </a:r>
            <a:r>
              <a:rPr lang="en-GB" i="1" dirty="0"/>
              <a:t>IOPL</a:t>
            </a:r>
            <a:r>
              <a:rPr lang="en-GB" dirty="0"/>
              <a:t> field in the EFLAGS register allows the operating system to control who can do I/O. These two bits determine the minimum privilege level a program must have to execute I/O instructions (CLI, STI, IN, INS, OUT and OUTS). If IOPL is zero, only PL0 programs can do I/O. If IOPL is 3, all programs can execute I/O instructions. Only a PL0 program can modify the IOPL flags. When other programs modify the flags, IOPL doesn't change! Leaving IOPL=3 makes life easy for DOS Extenders, but it can cause major problems since real-mode programs mostly use direct I/O. </a:t>
            </a:r>
          </a:p>
          <a:p>
            <a:pPr algn="just"/>
            <a:r>
              <a:rPr lang="en-GB" dirty="0"/>
              <a:t>A program's privilege level is equal to the RPL field of the selector in the CS register. This is the current privilege level or </a:t>
            </a:r>
            <a:r>
              <a:rPr lang="en-GB" i="1" dirty="0"/>
              <a:t>CPL</a:t>
            </a:r>
            <a:r>
              <a:rPr lang="en-GB" dirty="0"/>
              <a:t>. You can't directly modify the CS register so that it has a different RPL. The same holds true for SS as well. </a:t>
            </a:r>
          </a:p>
          <a:p>
            <a:pPr algn="just"/>
            <a:endParaRPr lang="en-GB" dirty="0"/>
          </a:p>
        </p:txBody>
      </p:sp>
    </p:spTree>
    <p:extLst>
      <p:ext uri="{BB962C8B-B14F-4D97-AF65-F5344CB8AC3E}">
        <p14:creationId xmlns:p14="http://schemas.microsoft.com/office/powerpoint/2010/main" val="231061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Data </a:t>
            </a:r>
            <a:r>
              <a:rPr lang="en-GB" dirty="0" smtClean="0"/>
              <a:t>Access</a:t>
            </a:r>
            <a:endParaRPr lang="en-GB"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GB" dirty="0" smtClean="0"/>
              <a:t>Programs </a:t>
            </a:r>
            <a:r>
              <a:rPr lang="en-GB" dirty="0"/>
              <a:t>can't load a </a:t>
            </a:r>
            <a:r>
              <a:rPr lang="en-GB" dirty="0" smtClean="0"/>
              <a:t>segment </a:t>
            </a:r>
            <a:r>
              <a:rPr lang="en-GB" dirty="0"/>
              <a:t>register with just any selector. When a data segment register (DS, ES, FS or GS) is loaded, the 386 checks the DPL against the program's CPL and the selector's RPL. The 386 first compares the CPL to the RPL. The largest one becomes the </a:t>
            </a:r>
            <a:r>
              <a:rPr lang="en-GB" i="1" dirty="0"/>
              <a:t>effective privilege level (EPL)</a:t>
            </a:r>
            <a:r>
              <a:rPr lang="en-GB" dirty="0"/>
              <a:t>. If the DPL is greater than </a:t>
            </a:r>
            <a:r>
              <a:rPr lang="en-GB" dirty="0" err="1"/>
              <a:t>ot</a:t>
            </a:r>
            <a:r>
              <a:rPr lang="en-GB" dirty="0"/>
              <a:t> equal to the EPL, the 386 loads the </a:t>
            </a:r>
            <a:r>
              <a:rPr lang="en-GB" dirty="0" err="1"/>
              <a:t>sgment</a:t>
            </a:r>
            <a:r>
              <a:rPr lang="en-GB" dirty="0"/>
              <a:t> register; otherwise an error occurs. </a:t>
            </a:r>
          </a:p>
          <a:p>
            <a:pPr marL="0" indent="0" algn="just">
              <a:buNone/>
            </a:pPr>
            <a:r>
              <a:rPr lang="en-GB" dirty="0"/>
              <a:t>The SS register must be loaded with a segment whose DPL and CPL are equal. The 386 also checks to make sure a stack segment is readable, writeable and present. </a:t>
            </a:r>
          </a:p>
          <a:p>
            <a:pPr marL="0" indent="0" algn="just">
              <a:buNone/>
            </a:pPr>
            <a:r>
              <a:rPr lang="en-GB" dirty="0"/>
              <a:t>The 386 provides a special stack segment type. You can also use a plain data segment for a stack, if you wish. A stack segment's limit field indicates the lowest legal offset in the segment. </a:t>
            </a:r>
          </a:p>
          <a:p>
            <a:pPr marL="0" indent="0" algn="just">
              <a:buNone/>
            </a:pPr>
            <a:r>
              <a:rPr lang="en-GB" dirty="0"/>
              <a:t>It is always valid to load a null selector (0 through 3) into a segment register. However, any attempt to access memory via the selector will cause an error as expected. </a:t>
            </a:r>
          </a:p>
          <a:p>
            <a:pPr marL="0" indent="0" algn="just">
              <a:buNone/>
            </a:pPr>
            <a:endParaRPr lang="en-GB" dirty="0"/>
          </a:p>
        </p:txBody>
      </p:sp>
    </p:spTree>
    <p:extLst>
      <p:ext uri="{BB962C8B-B14F-4D97-AF65-F5344CB8AC3E}">
        <p14:creationId xmlns:p14="http://schemas.microsoft.com/office/powerpoint/2010/main" val="370610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Control Transfer </a:t>
            </a:r>
            <a:r>
              <a:rPr lang="en-GB" dirty="0" smtClean="0"/>
              <a:t>Instructions</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b="1" dirty="0"/>
              <a:t>Unconditional Transfer Instructions</a:t>
            </a:r>
          </a:p>
          <a:p>
            <a:pPr marL="0" indent="0" algn="just">
              <a:buNone/>
            </a:pPr>
            <a:r>
              <a:rPr lang="en-GB" dirty="0"/>
              <a:t>JMP, CALL, RET, INT and IRET instructions transfer control from one code segment location to another. These locations can be within the same code segment (near control transfers) or in different code segments (far control transfers). </a:t>
            </a:r>
            <a:endParaRPr lang="en-GB" dirty="0" smtClean="0"/>
          </a:p>
          <a:p>
            <a:pPr algn="just"/>
            <a:r>
              <a:rPr lang="en-GB" b="1" dirty="0"/>
              <a:t>Conditional Transfer Instructions</a:t>
            </a:r>
            <a:endParaRPr lang="en-GB" b="1" dirty="0" smtClean="0"/>
          </a:p>
          <a:p>
            <a:pPr marL="0" indent="0" algn="just">
              <a:buNone/>
            </a:pPr>
            <a:r>
              <a:rPr lang="en-GB" dirty="0"/>
              <a:t>The conditional transfer instructions are jumps that may or may not transfer control, depending on the state of the CPU flags when the instruction executes.</a:t>
            </a:r>
          </a:p>
          <a:p>
            <a:pPr marL="0" indent="0" algn="just">
              <a:buNone/>
            </a:pPr>
            <a:endParaRPr lang="en-GB" dirty="0"/>
          </a:p>
        </p:txBody>
      </p:sp>
    </p:spTree>
    <p:extLst>
      <p:ext uri="{BB962C8B-B14F-4D97-AF65-F5344CB8AC3E}">
        <p14:creationId xmlns:p14="http://schemas.microsoft.com/office/powerpoint/2010/main" val="38135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Conditional Jump </a:t>
            </a:r>
            <a:r>
              <a:rPr lang="en-GB" dirty="0" smtClean="0"/>
              <a:t>Instructions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The Table below shows </a:t>
            </a:r>
            <a:r>
              <a:rPr lang="en-GB" dirty="0"/>
              <a:t>the conditional transfer mnemonics and their interpretations. </a:t>
            </a:r>
            <a:r>
              <a:rPr lang="en-GB" dirty="0" smtClean="0"/>
              <a:t>Conditional </a:t>
            </a:r>
            <a:r>
              <a:rPr lang="en-GB" dirty="0"/>
              <a:t>jump instructions contain a displacement which is added to the EIP register if the condition is true. The displacement may be a byte, a word, or a </a:t>
            </a:r>
            <a:r>
              <a:rPr lang="en-GB" dirty="0" smtClean="0"/>
              <a:t>double-word</a:t>
            </a:r>
            <a:r>
              <a:rPr lang="en-GB" dirty="0"/>
              <a:t>. The displacement is signed; therefore, it can be used to jump forward or backward.</a:t>
            </a:r>
          </a:p>
          <a:p>
            <a:pPr marL="0" indent="0">
              <a:buNone/>
            </a:pPr>
            <a:r>
              <a:rPr lang="en-GB" b="1" dirty="0" smtClean="0"/>
              <a:t>Interpretation </a:t>
            </a:r>
            <a:r>
              <a:rPr lang="en-GB" b="1" dirty="0"/>
              <a:t>of Conditional </a:t>
            </a:r>
            <a:r>
              <a:rPr lang="en-GB" b="1" dirty="0" smtClean="0"/>
              <a:t>Transfers</a:t>
            </a:r>
          </a:p>
          <a:p>
            <a:pPr marL="0" indent="0">
              <a:buNone/>
            </a:pPr>
            <a:r>
              <a:rPr lang="en-GB" dirty="0" smtClean="0"/>
              <a:t>Unsigned </a:t>
            </a:r>
            <a:r>
              <a:rPr lang="en-GB" dirty="0"/>
              <a:t>Conditional Transfers</a:t>
            </a:r>
          </a:p>
          <a:p>
            <a:pPr marL="0" indent="0">
              <a:buNone/>
            </a:pPr>
            <a:r>
              <a:rPr lang="en-GB" dirty="0" smtClean="0"/>
              <a:t>Mnemonic         </a:t>
            </a:r>
            <a:r>
              <a:rPr lang="en-GB" dirty="0"/>
              <a:t>Condition Tested          "Jump If</a:t>
            </a:r>
            <a:r>
              <a:rPr lang="en-GB" dirty="0" smtClean="0"/>
              <a:t>..."</a:t>
            </a:r>
            <a:endParaRPr lang="en-GB" dirty="0"/>
          </a:p>
          <a:p>
            <a:pPr marL="0" indent="0">
              <a:buNone/>
            </a:pPr>
            <a:r>
              <a:rPr lang="en-GB" dirty="0"/>
              <a:t>JA/JNBE           (CF or ZF) = 0           above/not below nor equal</a:t>
            </a:r>
          </a:p>
          <a:p>
            <a:pPr marL="0" indent="0">
              <a:buNone/>
            </a:pPr>
            <a:r>
              <a:rPr lang="en-GB" dirty="0"/>
              <a:t>JAE/JNB           CF = 0                   above or equal/not below</a:t>
            </a:r>
          </a:p>
          <a:p>
            <a:pPr marL="0" indent="0">
              <a:buNone/>
            </a:pPr>
            <a:r>
              <a:rPr lang="en-GB" dirty="0"/>
              <a:t>JB/JNAE           CF = 1                   below/not above nor equal</a:t>
            </a:r>
          </a:p>
          <a:p>
            <a:pPr marL="0" indent="0">
              <a:buNone/>
            </a:pPr>
            <a:r>
              <a:rPr lang="en-GB" dirty="0"/>
              <a:t>JBE/JNA           (CF or ZF) = 1           below or equal/not above</a:t>
            </a:r>
          </a:p>
          <a:p>
            <a:endParaRPr lang="en-GB" dirty="0"/>
          </a:p>
        </p:txBody>
      </p:sp>
    </p:spTree>
    <p:extLst>
      <p:ext uri="{BB962C8B-B14F-4D97-AF65-F5344CB8AC3E}">
        <p14:creationId xmlns:p14="http://schemas.microsoft.com/office/powerpoint/2010/main" val="34835333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ppt3A21.tmp</Template>
  <TotalTime>1203</TotalTime>
  <Words>3484</Words>
  <Application>Microsoft Office PowerPoint</Application>
  <PresentationFormat>Widescreen</PresentationFormat>
  <Paragraphs>145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Georgia</vt:lpstr>
      <vt:lpstr>Rockwell</vt:lpstr>
      <vt:lpstr>Rockwell Condensed</vt:lpstr>
      <vt:lpstr>Times New Roman</vt:lpstr>
      <vt:lpstr>Wingdings</vt:lpstr>
      <vt:lpstr>1_Office Theme</vt:lpstr>
      <vt:lpstr>CEN 522: Microprocessor System and Interfacing</vt:lpstr>
      <vt:lpstr>Topic</vt:lpstr>
      <vt:lpstr>Protected mode privileges</vt:lpstr>
      <vt:lpstr>Protected mode privileges</vt:lpstr>
      <vt:lpstr>Cont’d</vt:lpstr>
      <vt:lpstr>Cont’d</vt:lpstr>
      <vt:lpstr>Data Access</vt:lpstr>
      <vt:lpstr>Control Transfer Instructions</vt:lpstr>
      <vt:lpstr>Conditional Jump Instructions</vt:lpstr>
      <vt:lpstr>Unsigned Conditional Jumps</vt:lpstr>
      <vt:lpstr>Signed Conditional Transfers</vt:lpstr>
      <vt:lpstr>Loop Instructions</vt:lpstr>
      <vt:lpstr>Loop Instruction</vt:lpstr>
      <vt:lpstr>Executing a Loop or Repeat Zero Times</vt:lpstr>
      <vt:lpstr>Software-Generated Interrupts</vt:lpstr>
      <vt:lpstr>Software-Generated Interrupts </vt:lpstr>
      <vt:lpstr>Multi-tasking</vt:lpstr>
      <vt:lpstr>Multi-tasking</vt:lpstr>
      <vt:lpstr>Multi-Tasking</vt:lpstr>
      <vt:lpstr>Multi-Tasking</vt:lpstr>
      <vt:lpstr>Exceptions </vt:lpstr>
      <vt:lpstr>Faults, Aborts and Traps</vt:lpstr>
      <vt:lpstr>Classifications and Examples of Exceptions</vt:lpstr>
      <vt:lpstr>Examples of Exceptions</vt:lpstr>
      <vt:lpstr>Memory Management Unit (MMU) </vt:lpstr>
      <vt:lpstr>Paging</vt:lpstr>
      <vt:lpstr>PDE register</vt:lpstr>
      <vt:lpstr>Memory Management Unit</vt:lpstr>
      <vt:lpstr>Conclusion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 522: Microprocessor System and Interfacing</dc:title>
  <dc:creator>Ruyi</dc:creator>
  <cp:lastModifiedBy>Ruyi</cp:lastModifiedBy>
  <cp:revision>15</cp:revision>
  <dcterms:created xsi:type="dcterms:W3CDTF">2017-02-21T11:42:29Z</dcterms:created>
  <dcterms:modified xsi:type="dcterms:W3CDTF">2017-02-22T07:45:36Z</dcterms:modified>
</cp:coreProperties>
</file>