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67" d="100"/>
          <a:sy n="67" d="100"/>
        </p:scale>
        <p:origin x="10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C8B52-6B71-427E-A3DA-EE41227D5D11}" type="datetimeFigureOut">
              <a:rPr lang="en-GB" smtClean="0"/>
              <a:t>01/02/2017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4EBAD-DEE0-47EA-9506-0B845EB36A36}" type="slidenum">
              <a:rPr lang="en-GB" smtClean="0"/>
              <a:t>‹#›</a:t>
            </a:fld>
            <a:endParaRPr lang="en-GB"/>
          </a:p>
        </p:txBody>
      </p:sp>
    </p:spTree>
    <p:extLst>
      <p:ext uri="{BB962C8B-B14F-4D97-AF65-F5344CB8AC3E}">
        <p14:creationId xmlns:p14="http://schemas.microsoft.com/office/powerpoint/2010/main" val="274900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266804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01/02/2017</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3697803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5B50BC48-0523-4BF2-A667-3ECFBB09C091}" type="datetimeFigureOut">
              <a:rPr lang="en-GB" smtClean="0"/>
              <a:t>01/02/2017</a:t>
            </a:fld>
            <a:endParaRPr lang="en-GB"/>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AA57C478-AB0B-490E-80C8-86DBDFF82406}" type="slidenum">
              <a:rPr lang="en-GB" smtClean="0"/>
              <a:t>‹#›</a:t>
            </a:fld>
            <a:endParaRPr lang="en-GB"/>
          </a:p>
        </p:txBody>
      </p:sp>
    </p:spTree>
    <p:extLst>
      <p:ext uri="{BB962C8B-B14F-4D97-AF65-F5344CB8AC3E}">
        <p14:creationId xmlns:p14="http://schemas.microsoft.com/office/powerpoint/2010/main" val="3918528413"/>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1" fontAlgn="base" hangingPunct="1">
        <a:spcBef>
          <a:spcPct val="0"/>
        </a:spcBef>
        <a:spcAft>
          <a:spcPct val="0"/>
        </a:spcAft>
        <a:defRPr sz="4399" kern="1200">
          <a:solidFill>
            <a:schemeClr val="tx1"/>
          </a:solidFill>
          <a:latin typeface="+mj-lt"/>
          <a:ea typeface="+mj-ea"/>
          <a:cs typeface="+mj-cs"/>
        </a:defRPr>
      </a:lvl1pPr>
      <a:lvl2pPr algn="ctr" rtl="0" eaLnBrk="1" fontAlgn="base" hangingPunct="1">
        <a:spcBef>
          <a:spcPct val="0"/>
        </a:spcBef>
        <a:spcAft>
          <a:spcPct val="0"/>
        </a:spcAft>
        <a:defRPr sz="4399">
          <a:solidFill>
            <a:schemeClr val="tx1"/>
          </a:solidFill>
          <a:latin typeface="Calibri" panose="020F0502020204030204" pitchFamily="34" charset="0"/>
        </a:defRPr>
      </a:lvl2pPr>
      <a:lvl3pPr algn="ctr" rtl="0" eaLnBrk="1" fontAlgn="base" hangingPunct="1">
        <a:spcBef>
          <a:spcPct val="0"/>
        </a:spcBef>
        <a:spcAft>
          <a:spcPct val="0"/>
        </a:spcAft>
        <a:defRPr sz="4399">
          <a:solidFill>
            <a:schemeClr val="tx1"/>
          </a:solidFill>
          <a:latin typeface="Calibri" panose="020F0502020204030204" pitchFamily="34" charset="0"/>
        </a:defRPr>
      </a:lvl3pPr>
      <a:lvl4pPr algn="ctr" rtl="0" eaLnBrk="1" fontAlgn="base" hangingPunct="1">
        <a:spcBef>
          <a:spcPct val="0"/>
        </a:spcBef>
        <a:spcAft>
          <a:spcPct val="0"/>
        </a:spcAft>
        <a:defRPr sz="4399">
          <a:solidFill>
            <a:schemeClr val="tx1"/>
          </a:solidFill>
          <a:latin typeface="Calibri" panose="020F0502020204030204" pitchFamily="34" charset="0"/>
        </a:defRPr>
      </a:lvl4pPr>
      <a:lvl5pPr algn="ctr" rtl="0" eaLnBrk="1" fontAlgn="base" hangingPunct="1">
        <a:spcBef>
          <a:spcPct val="0"/>
        </a:spcBef>
        <a:spcAft>
          <a:spcPct val="0"/>
        </a:spcAft>
        <a:defRPr sz="4399">
          <a:solidFill>
            <a:schemeClr val="tx1"/>
          </a:solidFill>
          <a:latin typeface="Calibri" panose="020F0502020204030204" pitchFamily="34" charset="0"/>
        </a:defRPr>
      </a:lvl5pPr>
      <a:lvl6pPr marL="457063" algn="ctr" rtl="0" eaLnBrk="1" fontAlgn="base" hangingPunct="1">
        <a:spcBef>
          <a:spcPct val="0"/>
        </a:spcBef>
        <a:spcAft>
          <a:spcPct val="0"/>
        </a:spcAft>
        <a:defRPr sz="4399">
          <a:solidFill>
            <a:schemeClr val="tx1"/>
          </a:solidFill>
          <a:latin typeface="Calibri" panose="020F0502020204030204" pitchFamily="34" charset="0"/>
        </a:defRPr>
      </a:lvl6pPr>
      <a:lvl7pPr marL="914126" algn="ctr" rtl="0" eaLnBrk="1" fontAlgn="base" hangingPunct="1">
        <a:spcBef>
          <a:spcPct val="0"/>
        </a:spcBef>
        <a:spcAft>
          <a:spcPct val="0"/>
        </a:spcAft>
        <a:defRPr sz="4399">
          <a:solidFill>
            <a:schemeClr val="tx1"/>
          </a:solidFill>
          <a:latin typeface="Calibri" panose="020F0502020204030204" pitchFamily="34" charset="0"/>
        </a:defRPr>
      </a:lvl7pPr>
      <a:lvl8pPr marL="1371189" algn="ctr" rtl="0" eaLnBrk="1" fontAlgn="base" hangingPunct="1">
        <a:spcBef>
          <a:spcPct val="0"/>
        </a:spcBef>
        <a:spcAft>
          <a:spcPct val="0"/>
        </a:spcAft>
        <a:defRPr sz="4399">
          <a:solidFill>
            <a:schemeClr val="tx1"/>
          </a:solidFill>
          <a:latin typeface="Calibri" panose="020F0502020204030204" pitchFamily="34" charset="0"/>
        </a:defRPr>
      </a:lvl8pPr>
      <a:lvl9pPr marL="1828251" algn="ctr" rtl="0" eaLnBrk="1" fontAlgn="base" hangingPunct="1">
        <a:spcBef>
          <a:spcPct val="0"/>
        </a:spcBef>
        <a:spcAft>
          <a:spcPct val="0"/>
        </a:spcAft>
        <a:defRPr sz="4399">
          <a:solidFill>
            <a:schemeClr val="tx1"/>
          </a:solidFill>
          <a:latin typeface="Calibri" panose="020F0502020204030204" pitchFamily="34" charset="0"/>
        </a:defRPr>
      </a:lvl9pPr>
    </p:titleStyle>
    <p:bodyStyle>
      <a:lvl1pPr marL="342797" indent="-342797" algn="l" rtl="0" eaLnBrk="1" fontAlgn="base" hangingPunct="1">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1" fontAlgn="base" hangingPunct="1">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1" fontAlgn="base" hangingPunct="1">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CEN 522: Microprocessor System and Interfacing</a:t>
            </a:r>
            <a:endParaRPr lang="en-GB" dirty="0"/>
          </a:p>
        </p:txBody>
      </p:sp>
      <p:sp>
        <p:nvSpPr>
          <p:cNvPr id="3" name="Subtitle 2"/>
          <p:cNvSpPr>
            <a:spLocks noGrp="1"/>
          </p:cNvSpPr>
          <p:nvPr>
            <p:ph type="subTitle" idx="1"/>
          </p:nvPr>
        </p:nvSpPr>
        <p:spPr/>
        <p:txBody>
          <a:bodyPr/>
          <a:lstStyle/>
          <a:p>
            <a:r>
              <a:rPr lang="en-GB" dirty="0" smtClean="0"/>
              <a:t>Interrupts and </a:t>
            </a:r>
            <a:r>
              <a:rPr lang="en-GB" dirty="0"/>
              <a:t>I</a:t>
            </a:r>
            <a:r>
              <a:rPr lang="en-GB" dirty="0" smtClean="0"/>
              <a:t>nterrupt system by </a:t>
            </a:r>
          </a:p>
          <a:p>
            <a:r>
              <a:rPr lang="en-GB" dirty="0" smtClean="0"/>
              <a:t>Omoruyi O.</a:t>
            </a:r>
            <a:endParaRPr lang="en-GB" dirty="0"/>
          </a:p>
        </p:txBody>
      </p:sp>
    </p:spTree>
    <p:extLst>
      <p:ext uri="{BB962C8B-B14F-4D97-AF65-F5344CB8AC3E}">
        <p14:creationId xmlns:p14="http://schemas.microsoft.com/office/powerpoint/2010/main" val="179604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lnSpcReduction="10000"/>
          </a:bodyPr>
          <a:lstStyle/>
          <a:p>
            <a:pPr marL="0" indent="0" algn="just">
              <a:buNone/>
            </a:pPr>
            <a:r>
              <a:rPr lang="en-GB" dirty="0"/>
              <a:t>Table </a:t>
            </a:r>
            <a:r>
              <a:rPr lang="en-GB" dirty="0" smtClean="0"/>
              <a:t>4-1 </a:t>
            </a:r>
            <a:r>
              <a:rPr lang="en-GB" dirty="0"/>
              <a:t>lists the interrupt vectors, with </a:t>
            </a:r>
            <a:r>
              <a:rPr lang="en-GB" dirty="0" smtClean="0"/>
              <a:t>a brief </a:t>
            </a:r>
            <a:r>
              <a:rPr lang="en-GB" dirty="0"/>
              <a:t>description and the memory location of each vector for the real mode. Each vector </a:t>
            </a:r>
            <a:r>
              <a:rPr lang="en-GB" dirty="0" smtClean="0"/>
              <a:t>contains a </a:t>
            </a:r>
            <a:r>
              <a:rPr lang="en-GB" dirty="0"/>
              <a:t>value for IP and CS that forms the address of the interrupt service procedure. </a:t>
            </a:r>
            <a:endParaRPr lang="en-GB" dirty="0" smtClean="0"/>
          </a:p>
          <a:p>
            <a:pPr marL="0" indent="0" algn="just">
              <a:buNone/>
            </a:pPr>
            <a:r>
              <a:rPr lang="en-GB" dirty="0" smtClean="0"/>
              <a:t>The </a:t>
            </a:r>
            <a:r>
              <a:rPr lang="en-GB" dirty="0"/>
              <a:t>first 2 </a:t>
            </a:r>
            <a:r>
              <a:rPr lang="en-GB" dirty="0" smtClean="0"/>
              <a:t>bytes contain </a:t>
            </a:r>
            <a:r>
              <a:rPr lang="en-GB" dirty="0"/>
              <a:t>the IP, and the last 2 bytes contain the CS</a:t>
            </a:r>
            <a:r>
              <a:rPr lang="en-GB" dirty="0" smtClean="0"/>
              <a:t>. Here is a more detailed description of each vector:</a:t>
            </a:r>
            <a:endParaRPr lang="en-GB" dirty="0"/>
          </a:p>
        </p:txBody>
      </p:sp>
    </p:spTree>
    <p:extLst>
      <p:ext uri="{BB962C8B-B14F-4D97-AF65-F5344CB8AC3E}">
        <p14:creationId xmlns:p14="http://schemas.microsoft.com/office/powerpoint/2010/main" val="1843355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47500" lnSpcReduction="20000"/>
          </a:bodyPr>
          <a:lstStyle/>
          <a:p>
            <a:pPr marL="0" indent="0" algn="just">
              <a:buNone/>
            </a:pPr>
            <a:r>
              <a:rPr lang="en-GB" b="1" dirty="0" smtClean="0"/>
              <a:t>DIVIDE-BY-ZERO </a:t>
            </a:r>
            <a:r>
              <a:rPr lang="en-GB" b="1" dirty="0"/>
              <a:t>INTERRUPT-TYPE 0</a:t>
            </a:r>
            <a:r>
              <a:rPr lang="en-GB" b="1" dirty="0" smtClean="0"/>
              <a:t>:</a:t>
            </a:r>
            <a:endParaRPr lang="en-GB" b="1" dirty="0"/>
          </a:p>
          <a:p>
            <a:pPr marL="0" indent="0" algn="just">
              <a:buNone/>
            </a:pPr>
            <a:r>
              <a:rPr lang="en-GB" dirty="0"/>
              <a:t>The 8086 will automatically do a type 0 interrupt if the result of a DIV operation or an IDIV operation is too large to fit in the destination register. For  a type 0 interrupt, the 8086 pushes the flag register on the stack, resets IF and TF and pushes the return addresses on the stack.</a:t>
            </a:r>
          </a:p>
          <a:p>
            <a:pPr marL="0" indent="0" algn="just">
              <a:buNone/>
            </a:pPr>
            <a:r>
              <a:rPr lang="en-GB" b="1" dirty="0" smtClean="0"/>
              <a:t>SINGLE </a:t>
            </a:r>
            <a:r>
              <a:rPr lang="en-GB" b="1" dirty="0"/>
              <a:t>STEP INTERRUPT-TYPE 1</a:t>
            </a:r>
            <a:r>
              <a:rPr lang="en-GB" b="1" dirty="0" smtClean="0"/>
              <a:t>:</a:t>
            </a:r>
            <a:endParaRPr lang="en-GB" b="1" dirty="0"/>
          </a:p>
          <a:p>
            <a:pPr marL="0" indent="0" algn="just">
              <a:buNone/>
            </a:pPr>
            <a:r>
              <a:rPr lang="en-GB" dirty="0"/>
              <a:t>The use of single step feature found in some monitor programs and debugger programs. When you tell a system to single step, it will execute one instruction and stop. If they are correct we can tell a system to single step, it will execute one instruction and stop. We can then examine the contents of registers and memory locations. In other words, when in single step mode a system will stop after it executes each instruction and wait for further direction from you. The 8086 trap flag and type 1 interrupt response make it quite easy to implement a single step feature direction.</a:t>
            </a:r>
          </a:p>
          <a:p>
            <a:pPr marL="0" indent="0" algn="just">
              <a:buNone/>
            </a:pPr>
            <a:r>
              <a:rPr lang="en-GB" b="1" dirty="0" smtClean="0"/>
              <a:t>NON-MASKABLE </a:t>
            </a:r>
            <a:r>
              <a:rPr lang="en-GB" b="1" dirty="0"/>
              <a:t>INTERRUPT-TYPE 2</a:t>
            </a:r>
            <a:r>
              <a:rPr lang="en-GB" b="1" dirty="0" smtClean="0"/>
              <a:t>:</a:t>
            </a:r>
            <a:endParaRPr lang="en-GB" b="1" dirty="0"/>
          </a:p>
          <a:p>
            <a:pPr marL="0" indent="0" algn="just">
              <a:buNone/>
            </a:pPr>
            <a:r>
              <a:rPr lang="en-GB" dirty="0"/>
              <a:t>The 8086 will automatically do a type 2 interrupt response when it receives a low to high transition on its NMI pin. When it does a type 2 interrupt, the 8086 will push the flags on the stack, reset TF and IF, and push the CS value and the IP value for the next instruction on the stack. It will then get the CS value for the start of the type 2 interrupt service procedure from address 0000AH and the IP value for the start of the procedure from address 00008H.</a:t>
            </a:r>
          </a:p>
          <a:p>
            <a:pPr algn="just"/>
            <a:endParaRPr lang="en-GB" dirty="0"/>
          </a:p>
          <a:p>
            <a:pPr algn="just"/>
            <a:endParaRPr lang="en-GB" dirty="0"/>
          </a:p>
        </p:txBody>
      </p:sp>
    </p:spTree>
    <p:extLst>
      <p:ext uri="{BB962C8B-B14F-4D97-AF65-F5344CB8AC3E}">
        <p14:creationId xmlns:p14="http://schemas.microsoft.com/office/powerpoint/2010/main" val="3621992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b="1" dirty="0"/>
              <a:t>BREAKPOINT INTERRUPT-TYPE 3</a:t>
            </a:r>
            <a:r>
              <a:rPr lang="en-GB" b="1" dirty="0" smtClean="0"/>
              <a:t>:</a:t>
            </a:r>
            <a:endParaRPr lang="en-GB" b="1" dirty="0"/>
          </a:p>
          <a:p>
            <a:pPr marL="0" indent="0" algn="just">
              <a:buNone/>
            </a:pPr>
            <a:r>
              <a:rPr lang="en-GB" dirty="0"/>
              <a:t>The type 3 interrupt is produced by execution of the INT3 instruction. The main use of the type 3 interrupt is to implement a breakpoint function in a system. When we insert a breakpoint, the system executes the instructions up to the breakpoint and then goes to the breakpoint procedure. </a:t>
            </a:r>
            <a:r>
              <a:rPr lang="en-GB" dirty="0" smtClean="0"/>
              <a:t>Unlike the </a:t>
            </a:r>
            <a:r>
              <a:rPr lang="en-GB" dirty="0"/>
              <a:t>single step which stops execution after each instruction, the breakpoint feature executes all the instructions up to the inserted breakpoint and then stops execution.</a:t>
            </a:r>
          </a:p>
          <a:p>
            <a:pPr marL="0" indent="0" algn="just">
              <a:buNone/>
            </a:pPr>
            <a:r>
              <a:rPr lang="en-GB" b="1" dirty="0" smtClean="0"/>
              <a:t>OVERFLOW </a:t>
            </a:r>
            <a:r>
              <a:rPr lang="en-GB" b="1" dirty="0"/>
              <a:t>INTERRUPT-TYPE4</a:t>
            </a:r>
            <a:r>
              <a:rPr lang="en-GB" b="1" dirty="0" smtClean="0"/>
              <a:t>:</a:t>
            </a:r>
            <a:endParaRPr lang="en-GB" b="1" dirty="0"/>
          </a:p>
          <a:p>
            <a:pPr marL="0" indent="0" algn="just">
              <a:buNone/>
            </a:pPr>
            <a:r>
              <a:rPr lang="en-GB" dirty="0"/>
              <a:t>The 8086 overflow flag will be set if the signed result of an arithmetic operation on two signed numbers is too large to be represented in the destination register or memory location. For example, if you add the 8 bit signed number 01101100 and the 8 bit signed number 010111101, the result will be 10111101. This would be the correct result if we were adding unsigned binary numbers, but it is not the correct signed result.</a:t>
            </a:r>
          </a:p>
          <a:p>
            <a:pPr algn="just"/>
            <a:endParaRPr lang="en-GB" dirty="0"/>
          </a:p>
        </p:txBody>
      </p:sp>
    </p:spTree>
    <p:extLst>
      <p:ext uri="{BB962C8B-B14F-4D97-AF65-F5344CB8AC3E}">
        <p14:creationId xmlns:p14="http://schemas.microsoft.com/office/powerpoint/2010/main" val="240571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b="1" dirty="0" smtClean="0"/>
              <a:t>SOFTWARE </a:t>
            </a:r>
            <a:r>
              <a:rPr lang="en-GB" b="1" dirty="0"/>
              <a:t>INTERRUPTS-TYPE </a:t>
            </a:r>
            <a:r>
              <a:rPr lang="en-GB" b="1" dirty="0" smtClean="0"/>
              <a:t>0 </a:t>
            </a:r>
            <a:r>
              <a:rPr lang="en-GB" b="1" dirty="0"/>
              <a:t>THROUGH 255</a:t>
            </a:r>
            <a:r>
              <a:rPr lang="en-GB" b="1" dirty="0" smtClean="0"/>
              <a:t>:</a:t>
            </a:r>
            <a:endParaRPr lang="en-GB" b="1" dirty="0"/>
          </a:p>
          <a:p>
            <a:pPr marL="0" indent="0" algn="just">
              <a:buNone/>
            </a:pPr>
            <a:r>
              <a:rPr lang="en-GB" dirty="0"/>
              <a:t>The 8086 INT instruction can be used to cause the 8086 to do any one of the 256 possible interrupt types. The desired interrupt type is specified as part of the instruction. The instruction </a:t>
            </a:r>
            <a:r>
              <a:rPr lang="en-GB" dirty="0" smtClean="0"/>
              <a:t>INT 32</a:t>
            </a:r>
            <a:r>
              <a:rPr lang="en-GB" dirty="0"/>
              <a:t>, for example will cause the 8086 to do a type 32 interrupt response. The 8086 will push the flag register on the stack, reset TF and IF, and push the CS and IP values of the next instruction on the stack</a:t>
            </a:r>
            <a:r>
              <a:rPr lang="en-GB" dirty="0" smtClean="0"/>
              <a:t>.</a:t>
            </a:r>
          </a:p>
          <a:p>
            <a:pPr marL="0" indent="0" algn="just">
              <a:buNone/>
            </a:pPr>
            <a:r>
              <a:rPr lang="en-GB" b="1" dirty="0" smtClean="0"/>
              <a:t>INTR </a:t>
            </a:r>
            <a:r>
              <a:rPr lang="en-GB" b="1" dirty="0"/>
              <a:t>INTERRUPTS-TYPES 0 THROUGH 255</a:t>
            </a:r>
            <a:r>
              <a:rPr lang="en-GB" b="1" dirty="0" smtClean="0"/>
              <a:t>:</a:t>
            </a:r>
            <a:endParaRPr lang="en-GB" dirty="0"/>
          </a:p>
          <a:p>
            <a:pPr marL="0" indent="0" algn="just">
              <a:buNone/>
            </a:pPr>
            <a:r>
              <a:rPr lang="en-GB" dirty="0"/>
              <a:t>The 8086 INTR input allows some external signal to interrupt execution of a program. Unlike the NMI input, however, INTR can be masked so that it cannot cause an interrupt. If the interrupt flag is cleared, then the INTR input is disabled. IF can be cleared at any time with CLEAR instruction.</a:t>
            </a:r>
          </a:p>
          <a:p>
            <a:pPr algn="just"/>
            <a:endParaRPr lang="en-GB" dirty="0"/>
          </a:p>
        </p:txBody>
      </p:sp>
    </p:spTree>
    <p:extLst>
      <p:ext uri="{BB962C8B-B14F-4D97-AF65-F5344CB8AC3E}">
        <p14:creationId xmlns:p14="http://schemas.microsoft.com/office/powerpoint/2010/main" val="2662911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The address </a:t>
            </a:r>
            <a:r>
              <a:rPr lang="en-GB" dirty="0" smtClean="0"/>
              <a:t>of the </a:t>
            </a:r>
            <a:r>
              <a:rPr lang="en-GB" dirty="0"/>
              <a:t>interrupt vector is determined by multiplying the interrupt type number by 4. For </a:t>
            </a:r>
            <a:r>
              <a:rPr lang="en-GB" dirty="0" smtClean="0"/>
              <a:t>example</a:t>
            </a:r>
            <a:r>
              <a:rPr lang="en-GB" dirty="0"/>
              <a:t>, </a:t>
            </a:r>
            <a:r>
              <a:rPr lang="en-GB" dirty="0" smtClean="0"/>
              <a:t>the INT </a:t>
            </a:r>
            <a:r>
              <a:rPr lang="en-GB" dirty="0"/>
              <a:t>10H instruction calls the interrupt service </a:t>
            </a:r>
            <a:r>
              <a:rPr lang="en-GB" dirty="0" smtClean="0"/>
              <a:t>procedure </a:t>
            </a:r>
            <a:r>
              <a:rPr lang="en-GB" dirty="0"/>
              <a:t>whose address is stored beginning </a:t>
            </a:r>
            <a:r>
              <a:rPr lang="en-GB" dirty="0" smtClean="0"/>
              <a:t>at memory </a:t>
            </a:r>
            <a:r>
              <a:rPr lang="en-GB" dirty="0"/>
              <a:t>location 40H (10H × 4) in the real mode. </a:t>
            </a:r>
            <a:endParaRPr lang="en-GB" dirty="0" smtClean="0"/>
          </a:p>
          <a:p>
            <a:pPr marL="0" indent="0" algn="just">
              <a:buNone/>
            </a:pPr>
            <a:r>
              <a:rPr lang="en-GB" dirty="0" smtClean="0"/>
              <a:t>In </a:t>
            </a:r>
            <a:r>
              <a:rPr lang="en-GB" dirty="0"/>
              <a:t>the protected mode, the interrupt descriptor </a:t>
            </a:r>
            <a:r>
              <a:rPr lang="en-GB" dirty="0" smtClean="0"/>
              <a:t>is located </a:t>
            </a:r>
            <a:r>
              <a:rPr lang="en-GB" dirty="0"/>
              <a:t>by multiplying the type number by 8 instead of 4 because each descriptor is 8 bytes long</a:t>
            </a:r>
            <a:r>
              <a:rPr lang="en-GB" dirty="0" smtClean="0"/>
              <a:t>.</a:t>
            </a:r>
          </a:p>
          <a:p>
            <a:pPr marL="0" indent="0" algn="just">
              <a:buNone/>
            </a:pPr>
            <a:r>
              <a:rPr lang="en-GB" dirty="0" smtClean="0"/>
              <a:t>Each </a:t>
            </a:r>
            <a:r>
              <a:rPr lang="en-GB" dirty="0"/>
              <a:t>INT instruction is 2 bytes long. The first byte contains the </a:t>
            </a:r>
            <a:r>
              <a:rPr lang="en-GB" dirty="0" err="1"/>
              <a:t>opcode</a:t>
            </a:r>
            <a:r>
              <a:rPr lang="en-GB" dirty="0"/>
              <a:t>, and the </a:t>
            </a:r>
            <a:r>
              <a:rPr lang="en-GB" dirty="0" smtClean="0"/>
              <a:t>second byte </a:t>
            </a:r>
            <a:r>
              <a:rPr lang="en-GB" dirty="0"/>
              <a:t>contains the vector type number. The only exception to this is INT 3, a 1-byte special </a:t>
            </a:r>
            <a:r>
              <a:rPr lang="en-GB" dirty="0" smtClean="0"/>
              <a:t>software interrupt </a:t>
            </a:r>
            <a:r>
              <a:rPr lang="en-GB" dirty="0"/>
              <a:t>used for breakpoints.</a:t>
            </a:r>
          </a:p>
        </p:txBody>
      </p:sp>
    </p:spTree>
    <p:extLst>
      <p:ext uri="{BB962C8B-B14F-4D97-AF65-F5344CB8AC3E}">
        <p14:creationId xmlns:p14="http://schemas.microsoft.com/office/powerpoint/2010/main" val="42487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PRIORITY OF 8086 </a:t>
            </a:r>
            <a:r>
              <a:rPr lang="en-GB" dirty="0" smtClean="0"/>
              <a:t>INTERRUPTS</a:t>
            </a:r>
            <a:r>
              <a:rPr lang="en-GB" dirty="0"/>
              <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smtClean="0"/>
              <a:t>If </a:t>
            </a:r>
            <a:r>
              <a:rPr lang="en-GB" dirty="0"/>
              <a:t>two or more interrupts occur at the same time  then the highest priority interrupt will be serviced first, and then the next highest priority interrupt will be serviced. </a:t>
            </a:r>
            <a:endParaRPr lang="en-GB" dirty="0" smtClean="0"/>
          </a:p>
          <a:p>
            <a:pPr marL="0" indent="0" algn="just">
              <a:buNone/>
            </a:pPr>
            <a:r>
              <a:rPr lang="en-GB" dirty="0" smtClean="0"/>
              <a:t>As </a:t>
            </a:r>
            <a:r>
              <a:rPr lang="en-GB" dirty="0"/>
              <a:t>a example suppose that the INTR input is enabled, the 8086 receives an INTR signal during the execution of a divide instruction, and the divide operation produces a divide by zero interrupt. Since the internal interrupts-such as divide error, INT, and INTO have higher priority than INTR the 8086 will do a divide error interrupt response first.</a:t>
            </a:r>
          </a:p>
          <a:p>
            <a:pPr algn="just"/>
            <a:endParaRPr lang="en-GB" dirty="0"/>
          </a:p>
        </p:txBody>
      </p:sp>
    </p:spTree>
    <p:extLst>
      <p:ext uri="{BB962C8B-B14F-4D97-AF65-F5344CB8AC3E}">
        <p14:creationId xmlns:p14="http://schemas.microsoft.com/office/powerpoint/2010/main" val="3101198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Priority of interrupts in 8086</a:t>
            </a:r>
            <a:endParaRPr lang="en-GB" dirty="0"/>
          </a:p>
        </p:txBody>
      </p:sp>
      <p:pic>
        <p:nvPicPr>
          <p:cNvPr id="4" name="Content Placeholder 3"/>
          <p:cNvPicPr>
            <a:picLocks noGrp="1" noChangeAspect="1"/>
          </p:cNvPicPr>
          <p:nvPr>
            <p:ph idx="1"/>
          </p:nvPr>
        </p:nvPicPr>
        <p:blipFill>
          <a:blip r:embed="rId2"/>
          <a:stretch>
            <a:fillRect/>
          </a:stretch>
        </p:blipFill>
        <p:spPr>
          <a:xfrm>
            <a:off x="2700337" y="1857376"/>
            <a:ext cx="6980084" cy="3448844"/>
          </a:xfrm>
          <a:prstGeom prst="rect">
            <a:avLst/>
          </a:prstGeom>
        </p:spPr>
      </p:pic>
    </p:spTree>
    <p:extLst>
      <p:ext uri="{BB962C8B-B14F-4D97-AF65-F5344CB8AC3E}">
        <p14:creationId xmlns:p14="http://schemas.microsoft.com/office/powerpoint/2010/main" val="1074441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62" y="270838"/>
            <a:ext cx="11711162" cy="1115616"/>
          </a:xfrm>
        </p:spPr>
        <p:txBody>
          <a:bodyPr/>
          <a:lstStyle/>
          <a:p>
            <a:r>
              <a:rPr lang="en-GB" dirty="0" smtClean="0"/>
              <a:t>Flag registers (revision)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924844"/>
            <a:ext cx="6086475" cy="2771775"/>
          </a:xfrm>
        </p:spPr>
      </p:pic>
      <p:pic>
        <p:nvPicPr>
          <p:cNvPr id="5" name="Picture 4"/>
          <p:cNvPicPr>
            <a:picLocks noChangeAspect="1"/>
          </p:cNvPicPr>
          <p:nvPr/>
        </p:nvPicPr>
        <p:blipFill>
          <a:blip r:embed="rId3"/>
          <a:stretch>
            <a:fillRect/>
          </a:stretch>
        </p:blipFill>
        <p:spPr>
          <a:xfrm>
            <a:off x="6557963" y="2219324"/>
            <a:ext cx="5524385" cy="1381097"/>
          </a:xfrm>
          <a:prstGeom prst="rect">
            <a:avLst/>
          </a:prstGeom>
        </p:spPr>
      </p:pic>
    </p:spTree>
    <p:extLst>
      <p:ext uri="{BB962C8B-B14F-4D97-AF65-F5344CB8AC3E}">
        <p14:creationId xmlns:p14="http://schemas.microsoft.com/office/powerpoint/2010/main" val="2241530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8086 Interrupt Pins and Timing</a:t>
            </a:r>
          </a:p>
        </p:txBody>
      </p:sp>
      <p:sp>
        <p:nvSpPr>
          <p:cNvPr id="3" name="Content Placeholder 2"/>
          <p:cNvSpPr>
            <a:spLocks noGrp="1"/>
          </p:cNvSpPr>
          <p:nvPr>
            <p:ph idx="1"/>
          </p:nvPr>
        </p:nvSpPr>
        <p:spPr/>
        <p:txBody>
          <a:bodyPr>
            <a:normAutofit fontScale="62500" lnSpcReduction="20000"/>
          </a:bodyPr>
          <a:lstStyle/>
          <a:p>
            <a:r>
              <a:rPr lang="en-GB" b="1" dirty="0" smtClean="0"/>
              <a:t>INTR</a:t>
            </a:r>
            <a:r>
              <a:rPr lang="en-GB" b="1" dirty="0"/>
              <a:t>:</a:t>
            </a:r>
            <a:r>
              <a:rPr lang="en-GB" dirty="0"/>
              <a:t> Interrupt Request. Activated by a peripheral device to interrupt the processor. </a:t>
            </a:r>
          </a:p>
          <a:p>
            <a:pPr lvl="1"/>
            <a:r>
              <a:rPr lang="en-GB" dirty="0">
                <a:solidFill>
                  <a:schemeClr val="tx1"/>
                </a:solidFill>
              </a:rPr>
              <a:t>Level triggered. Activated with a logic 1. </a:t>
            </a:r>
          </a:p>
          <a:p>
            <a:r>
              <a:rPr lang="en-GB" b="1" dirty="0"/>
              <a:t>INTA:</a:t>
            </a:r>
            <a:r>
              <a:rPr lang="en-GB" dirty="0"/>
              <a:t> Interrupt Acknowledge. Activated by the processor to inform the interrupting device the interrupt request (INTR) is accepted. </a:t>
            </a:r>
          </a:p>
          <a:p>
            <a:pPr lvl="1"/>
            <a:r>
              <a:rPr lang="en-GB" dirty="0">
                <a:solidFill>
                  <a:schemeClr val="tx1"/>
                </a:solidFill>
              </a:rPr>
              <a:t>Level triggered. Activated with a logic 0. </a:t>
            </a:r>
          </a:p>
          <a:p>
            <a:r>
              <a:rPr lang="en-GB" b="1" dirty="0"/>
              <a:t>NMI:</a:t>
            </a:r>
            <a:r>
              <a:rPr lang="en-GB" dirty="0"/>
              <a:t> Non-</a:t>
            </a:r>
            <a:r>
              <a:rPr lang="en-GB" dirty="0" err="1"/>
              <a:t>Maskable</a:t>
            </a:r>
            <a:r>
              <a:rPr lang="en-GB" dirty="0"/>
              <a:t> Interrupt. Used for major system faults such as parity errors and power failures. </a:t>
            </a:r>
          </a:p>
          <a:p>
            <a:pPr lvl="1"/>
            <a:r>
              <a:rPr lang="en-GB" dirty="0">
                <a:solidFill>
                  <a:schemeClr val="tx1"/>
                </a:solidFill>
              </a:rPr>
              <a:t>Edge triggered. Activated with a positive edge (0 to 1) transition. </a:t>
            </a:r>
          </a:p>
          <a:p>
            <a:pPr lvl="1"/>
            <a:r>
              <a:rPr lang="en-GB" dirty="0">
                <a:solidFill>
                  <a:schemeClr val="tx1"/>
                </a:solidFill>
              </a:rPr>
              <a:t>Must remain at logic 1, until it is accepted by the processor. </a:t>
            </a:r>
          </a:p>
          <a:p>
            <a:pPr lvl="1"/>
            <a:r>
              <a:rPr lang="en-GB" dirty="0">
                <a:solidFill>
                  <a:schemeClr val="tx1"/>
                </a:solidFill>
              </a:rPr>
              <a:t>Before the 0 to 1 transition, NMI must be at logic 0 for at least 2 clock cycles. </a:t>
            </a:r>
          </a:p>
          <a:p>
            <a:pPr lvl="1"/>
            <a:r>
              <a:rPr lang="en-GB" dirty="0">
                <a:solidFill>
                  <a:schemeClr val="tx1"/>
                </a:solidFill>
              </a:rPr>
              <a:t>No need for interrupt acknowledgement. </a:t>
            </a:r>
          </a:p>
          <a:p>
            <a:endParaRPr lang="en-GB" dirty="0"/>
          </a:p>
        </p:txBody>
      </p:sp>
    </p:spTree>
    <p:extLst>
      <p:ext uri="{BB962C8B-B14F-4D97-AF65-F5344CB8AC3E}">
        <p14:creationId xmlns:p14="http://schemas.microsoft.com/office/powerpoint/2010/main" val="143875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8086 </a:t>
            </a:r>
            <a:r>
              <a:rPr lang="en-GB" dirty="0"/>
              <a:t>P</a:t>
            </a:r>
            <a:r>
              <a:rPr lang="en-GB" dirty="0" smtClean="0"/>
              <a:t>in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426" y="1268760"/>
            <a:ext cx="4071938" cy="5013486"/>
          </a:xfrm>
        </p:spPr>
      </p:pic>
    </p:spTree>
    <p:extLst>
      <p:ext uri="{BB962C8B-B14F-4D97-AF65-F5344CB8AC3E}">
        <p14:creationId xmlns:p14="http://schemas.microsoft.com/office/powerpoint/2010/main" val="1623186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Topic</a:t>
            </a:r>
            <a:endParaRPr lang="en-GB" dirty="0"/>
          </a:p>
        </p:txBody>
      </p:sp>
      <p:sp>
        <p:nvSpPr>
          <p:cNvPr id="3" name="Content Placeholder 2"/>
          <p:cNvSpPr>
            <a:spLocks noGrp="1"/>
          </p:cNvSpPr>
          <p:nvPr>
            <p:ph idx="1"/>
          </p:nvPr>
        </p:nvSpPr>
        <p:spPr/>
        <p:txBody>
          <a:bodyPr>
            <a:normAutofit/>
          </a:bodyPr>
          <a:lstStyle/>
          <a:p>
            <a:r>
              <a:rPr lang="en-GB" sz="4000" dirty="0" smtClean="0"/>
              <a:t>Interrupts</a:t>
            </a:r>
          </a:p>
          <a:p>
            <a:r>
              <a:rPr lang="en-GB" sz="4000" dirty="0" smtClean="0"/>
              <a:t>Organisation of the interrupt system</a:t>
            </a:r>
          </a:p>
          <a:p>
            <a:r>
              <a:rPr lang="en-GB" sz="4000" dirty="0" smtClean="0"/>
              <a:t>Interrupt vectors</a:t>
            </a:r>
          </a:p>
          <a:p>
            <a:r>
              <a:rPr lang="en-GB" sz="4000" dirty="0" smtClean="0"/>
              <a:t>Implementation of single and multiple Interrupts</a:t>
            </a: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Interrupt lines</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a:t>The microprocessor only has one interrupt request (INTR) line which is triggered by a 1 signal. All hardware devices use this line to generate an interrupt request. </a:t>
            </a:r>
            <a:endParaRPr lang="en-GB" dirty="0" smtClean="0"/>
          </a:p>
          <a:p>
            <a:pPr algn="just"/>
            <a:r>
              <a:rPr lang="en-GB" dirty="0"/>
              <a:t>When </a:t>
            </a:r>
            <a:r>
              <a:rPr lang="en-GB" dirty="0" smtClean="0"/>
              <a:t>say the </a:t>
            </a:r>
            <a:r>
              <a:rPr lang="en-GB" dirty="0"/>
              <a:t>INTR line goes high the microprocessor does not have enough information to determine which of the possible interrupting devices is requesting attention. The device must be identified in order for the microprocessor to run the appropriate service routine.</a:t>
            </a:r>
            <a:endParaRPr lang="en-GB" dirty="0"/>
          </a:p>
        </p:txBody>
      </p:sp>
    </p:spTree>
    <p:extLst>
      <p:ext uri="{BB962C8B-B14F-4D97-AF65-F5344CB8AC3E}">
        <p14:creationId xmlns:p14="http://schemas.microsoft.com/office/powerpoint/2010/main" val="1733606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Multiple </a:t>
            </a:r>
            <a:r>
              <a:rPr lang="en-GB" dirty="0" smtClean="0"/>
              <a:t>Interrupts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If </a:t>
            </a:r>
            <a:r>
              <a:rPr lang="en-GB" dirty="0"/>
              <a:t>more than one device is connected to the interrupt line, the processor needs to know to which device service routine it should branch to. The identification of the device requesting service can be done in either hardware or software, or a combination of both. The three main methods are:</a:t>
            </a:r>
          </a:p>
          <a:p>
            <a:r>
              <a:rPr lang="en-GB" dirty="0"/>
              <a:t>Software Polling,</a:t>
            </a:r>
          </a:p>
          <a:p>
            <a:r>
              <a:rPr lang="en-GB" dirty="0"/>
              <a:t>Hardware Polling, (Daisy Chain),</a:t>
            </a:r>
          </a:p>
          <a:p>
            <a:r>
              <a:rPr lang="en-GB" dirty="0"/>
              <a:t>Hardware Identification (Vectored Interrupts).</a:t>
            </a:r>
          </a:p>
          <a:p>
            <a:endParaRPr lang="en-GB" dirty="0"/>
          </a:p>
        </p:txBody>
      </p:sp>
    </p:spTree>
    <p:extLst>
      <p:ext uri="{BB962C8B-B14F-4D97-AF65-F5344CB8AC3E}">
        <p14:creationId xmlns:p14="http://schemas.microsoft.com/office/powerpoint/2010/main" val="4047257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Software </a:t>
            </a:r>
            <a:r>
              <a:rPr lang="en-GB" dirty="0" smtClean="0"/>
              <a:t>Polling</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t>A </a:t>
            </a:r>
            <a:r>
              <a:rPr lang="en-GB" dirty="0"/>
              <a:t>software routine is used to identify the device requesting service. A simple polling technique is used, each device is checked to see if it was the one needing service</a:t>
            </a:r>
            <a:r>
              <a:rPr lang="en-GB" dirty="0" smtClean="0"/>
              <a:t>.</a:t>
            </a:r>
            <a:endParaRPr lang="en-GB" dirty="0"/>
          </a:p>
          <a:p>
            <a:pPr algn="just"/>
            <a:r>
              <a:rPr lang="en-GB" dirty="0"/>
              <a:t>Having identified the device, the processor then branches to the appropriate interrupt-handling-routine address for the given device. The order in which the devices appear in the polling sequence determines their priority</a:t>
            </a:r>
          </a:p>
        </p:txBody>
      </p:sp>
    </p:spTree>
    <p:extLst>
      <p:ext uri="{BB962C8B-B14F-4D97-AF65-F5344CB8AC3E}">
        <p14:creationId xmlns:p14="http://schemas.microsoft.com/office/powerpoint/2010/main" val="2423455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polling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1227877"/>
            <a:ext cx="5472113" cy="5009411"/>
          </a:xfrm>
        </p:spPr>
      </p:pic>
    </p:spTree>
    <p:extLst>
      <p:ext uri="{BB962C8B-B14F-4D97-AF65-F5344CB8AC3E}">
        <p14:creationId xmlns:p14="http://schemas.microsoft.com/office/powerpoint/2010/main" val="99024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144"/>
            <a:ext cx="12192000" cy="1115616"/>
          </a:xfrm>
        </p:spPr>
        <p:txBody>
          <a:bodyPr>
            <a:normAutofit fontScale="90000"/>
          </a:bodyPr>
          <a:lstStyle/>
          <a:p>
            <a:r>
              <a:rPr lang="en-GB" dirty="0" smtClean="0"/>
              <a:t>Hardware polling (Daisy </a:t>
            </a:r>
            <a:r>
              <a:rPr lang="en-GB" dirty="0"/>
              <a:t>Chain)</a:t>
            </a:r>
            <a:br>
              <a:rPr lang="en-GB" dirty="0"/>
            </a:br>
            <a:endParaRPr lang="en-GB" dirty="0"/>
          </a:p>
        </p:txBody>
      </p:sp>
      <p:sp>
        <p:nvSpPr>
          <p:cNvPr id="3" name="Content Placeholder 2"/>
          <p:cNvSpPr>
            <a:spLocks noGrp="1"/>
          </p:cNvSpPr>
          <p:nvPr>
            <p:ph idx="1"/>
          </p:nvPr>
        </p:nvSpPr>
        <p:spPr/>
        <p:txBody>
          <a:bodyPr/>
          <a:lstStyle/>
          <a:p>
            <a:pPr marL="0" indent="0">
              <a:buNone/>
            </a:pPr>
            <a:r>
              <a:rPr lang="en-GB" dirty="0" smtClean="0"/>
              <a:t>This </a:t>
            </a:r>
            <a:r>
              <a:rPr lang="en-GB" dirty="0"/>
              <a:t>is significantly faster than a pure software approach. A daisy chain is used to identify the device requesting service.</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019" y="2698385"/>
            <a:ext cx="4718569" cy="3538927"/>
          </a:xfrm>
          <a:prstGeom prst="rect">
            <a:avLst/>
          </a:prstGeom>
        </p:spPr>
      </p:pic>
    </p:spTree>
    <p:extLst>
      <p:ext uri="{BB962C8B-B14F-4D97-AF65-F5344CB8AC3E}">
        <p14:creationId xmlns:p14="http://schemas.microsoft.com/office/powerpoint/2010/main" val="1124544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Daisy chaining</a:t>
            </a:r>
            <a:endParaRPr lang="en-GB"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GB" dirty="0"/>
              <a:t>Daisy chaining is used for level sensitive interrupts, which act like a wired 'OR' gate. Any requesting device can take the interrupt line low, and keep it asserted low until it is </a:t>
            </a:r>
            <a:r>
              <a:rPr lang="en-GB" dirty="0" smtClean="0"/>
              <a:t>serviced. Because </a:t>
            </a:r>
            <a:r>
              <a:rPr lang="en-GB" dirty="0"/>
              <a:t>more than one device can assert the shared interrupt line simultaneously, some method must be employed to ensure device priority. This is done using the interrupt acknowledge signal generated by the processor in response to an interrupt </a:t>
            </a:r>
            <a:r>
              <a:rPr lang="en-GB" dirty="0" smtClean="0"/>
              <a:t>request. Each </a:t>
            </a:r>
            <a:r>
              <a:rPr lang="en-GB" dirty="0"/>
              <a:t>device is connected to the same interrupt request line, but the interrupt acknowledge line is passed through each device, from the highest priority device first, to the lowest priority device last</a:t>
            </a:r>
            <a:r>
              <a:rPr lang="en-GB" dirty="0" smtClean="0"/>
              <a:t>.</a:t>
            </a:r>
          </a:p>
          <a:p>
            <a:pPr marL="0" indent="0" algn="just">
              <a:buNone/>
            </a:pPr>
            <a:r>
              <a:rPr lang="en-GB" dirty="0" smtClean="0"/>
              <a:t>After </a:t>
            </a:r>
            <a:r>
              <a:rPr lang="en-GB" dirty="0"/>
              <a:t>preserving the required registers, the microprocessor generates an interrupt acknowledge signal. This is gated through each device. If device 1 generated the interrupt, it will place its identification signal on the data bus, which is read by the processor, and used to generate the address of the interrupt-service routine. If device 1 did not request the servicing, it will pass the interrupt acknowledge signal on to the next device in the chain. Device 2 follows the same procedure, and so on.</a:t>
            </a:r>
          </a:p>
          <a:p>
            <a:pPr algn="just"/>
            <a:endParaRPr lang="en-GB" dirty="0"/>
          </a:p>
        </p:txBody>
      </p:sp>
    </p:spTree>
    <p:extLst>
      <p:ext uri="{BB962C8B-B14F-4D97-AF65-F5344CB8AC3E}">
        <p14:creationId xmlns:p14="http://schemas.microsoft.com/office/powerpoint/2010/main" val="1122102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Hardware Identification (Vectored Interrupts)</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a:t>This is the fastest system. The onus is placed on the requesting device to request the interrupt, and identify itself. The identity could be a branching address for the desired interrupt-handling routine.</a:t>
            </a:r>
          </a:p>
          <a:p>
            <a:pPr algn="just"/>
            <a:r>
              <a:rPr lang="en-GB" dirty="0"/>
              <a:t>If the device just supplies an identification number, this can be used in conjunction with a lookup table to determine the address of the required service routine. Response time is best when the device requesting service also supplies a branching address.</a:t>
            </a:r>
          </a:p>
          <a:p>
            <a:pPr algn="just"/>
            <a:endParaRPr lang="en-GB" dirty="0"/>
          </a:p>
        </p:txBody>
      </p:sp>
    </p:spTree>
    <p:extLst>
      <p:ext uri="{BB962C8B-B14F-4D97-AF65-F5344CB8AC3E}">
        <p14:creationId xmlns:p14="http://schemas.microsoft.com/office/powerpoint/2010/main" val="885180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 (Priority </a:t>
            </a:r>
            <a:r>
              <a:rPr lang="en-GB" dirty="0"/>
              <a:t>I</a:t>
            </a:r>
            <a:r>
              <a:rPr lang="en-GB" dirty="0" smtClean="0"/>
              <a:t>nterrupt Controllers)</a:t>
            </a:r>
            <a:endParaRPr lang="en-GB" dirty="0"/>
          </a:p>
        </p:txBody>
      </p:sp>
      <p:sp>
        <p:nvSpPr>
          <p:cNvPr id="3" name="Content Placeholder 2"/>
          <p:cNvSpPr>
            <a:spLocks noGrp="1"/>
          </p:cNvSpPr>
          <p:nvPr>
            <p:ph idx="1"/>
          </p:nvPr>
        </p:nvSpPr>
        <p:spPr/>
        <p:txBody>
          <a:bodyPr>
            <a:normAutofit fontScale="55000" lnSpcReduction="20000"/>
          </a:bodyPr>
          <a:lstStyle/>
          <a:p>
            <a:r>
              <a:rPr lang="en-GB" dirty="0"/>
              <a:t>Priority Interrupt Controller Chips (PIC's) are hardware chips designed to make the task of a device presenting its own address to the CPU simple. The PIC also assesses the priority of the devices connected to it. Modern PIC's can also be programmed to prevent the generation of interrupts which are lower than a desired level.</a:t>
            </a:r>
          </a:p>
          <a:p>
            <a:r>
              <a:rPr lang="en-GB" dirty="0"/>
              <a:t>The decoded location is connected to the output of a priority encoder. The input of the priority encoder is connected to each device. When a device requests service, the priority encoder presents a special code combination (unique for each device) to the decoded memory location. The port thus holds the value or address associated with the highest device requesting service.</a:t>
            </a:r>
          </a:p>
          <a:p>
            <a:r>
              <a:rPr lang="en-GB" dirty="0"/>
              <a:t>The priority encoder arranges all devices in a list, devices given a lower priority are serviced when no other higher priority devices need servicing. This simplifies the software required to determine the device, resulting in an increase in speed.</a:t>
            </a:r>
          </a:p>
          <a:p>
            <a:endParaRPr lang="en-GB" dirty="0"/>
          </a:p>
        </p:txBody>
      </p:sp>
    </p:spTree>
    <p:extLst>
      <p:ext uri="{BB962C8B-B14F-4D97-AF65-F5344CB8AC3E}">
        <p14:creationId xmlns:p14="http://schemas.microsoft.com/office/powerpoint/2010/main" val="1957814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 (Priority Interrupt Controller)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32" y="1036588"/>
            <a:ext cx="5484587" cy="51864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449" y="1665264"/>
            <a:ext cx="4906441" cy="3929062"/>
          </a:xfrm>
          <a:prstGeom prst="rect">
            <a:avLst/>
          </a:prstGeom>
        </p:spPr>
      </p:pic>
    </p:spTree>
    <p:extLst>
      <p:ext uri="{BB962C8B-B14F-4D97-AF65-F5344CB8AC3E}">
        <p14:creationId xmlns:p14="http://schemas.microsoft.com/office/powerpoint/2010/main" val="1585726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 (Intel 8259)</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25" y="2420144"/>
            <a:ext cx="2095500" cy="26384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536" y="1385888"/>
            <a:ext cx="6562703" cy="4915693"/>
          </a:xfrm>
          <a:prstGeom prst="rect">
            <a:avLst/>
          </a:prstGeom>
        </p:spPr>
      </p:pic>
    </p:spTree>
    <p:extLst>
      <p:ext uri="{BB962C8B-B14F-4D97-AF65-F5344CB8AC3E}">
        <p14:creationId xmlns:p14="http://schemas.microsoft.com/office/powerpoint/2010/main" val="2417688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smtClean="0"/>
              <a:t>When you come to my office, and I have other business to attend to, I tell you to come back later. </a:t>
            </a:r>
          </a:p>
          <a:p>
            <a:pPr algn="just"/>
            <a:r>
              <a:rPr lang="en-GB" dirty="0" smtClean="0"/>
              <a:t>What if you were with your Parents, out of a sense of respect, I will not do the same.</a:t>
            </a:r>
          </a:p>
          <a:p>
            <a:pPr algn="just"/>
            <a:r>
              <a:rPr lang="en-GB" dirty="0" smtClean="0"/>
              <a:t>The smarter thing would be to stop my present activity and take care of your case.</a:t>
            </a:r>
          </a:p>
          <a:p>
            <a:pPr algn="just"/>
            <a:r>
              <a:rPr lang="en-GB" dirty="0" smtClean="0"/>
              <a:t>In this case, human memory serves me because I will probably need to remember where I left off in that activity when I am through with you and your parents.</a:t>
            </a:r>
          </a:p>
          <a:p>
            <a:pPr marL="0" indent="0" algn="just">
              <a:buNone/>
            </a:pPr>
            <a:endParaRPr lang="en-GB" dirty="0"/>
          </a:p>
        </p:txBody>
      </p:sp>
    </p:spTree>
    <p:extLst>
      <p:ext uri="{BB962C8B-B14F-4D97-AF65-F5344CB8AC3E}">
        <p14:creationId xmlns:p14="http://schemas.microsoft.com/office/powerpoint/2010/main" val="1364422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8259a Priority Interrupt </a:t>
            </a:r>
            <a:r>
              <a:rPr lang="en-GB" dirty="0" smtClean="0"/>
              <a:t>Controller</a:t>
            </a:r>
            <a:r>
              <a:rPr lang="en-GB" dirty="0"/>
              <a:t/>
            </a:r>
            <a:br>
              <a:rPr lang="en-GB" dirty="0"/>
            </a:br>
            <a:endParaRPr lang="en-GB" dirty="0"/>
          </a:p>
        </p:txBody>
      </p:sp>
      <p:sp>
        <p:nvSpPr>
          <p:cNvPr id="3" name="Content Placeholder 2"/>
          <p:cNvSpPr>
            <a:spLocks noGrp="1"/>
          </p:cNvSpPr>
          <p:nvPr>
            <p:ph idx="1"/>
          </p:nvPr>
        </p:nvSpPr>
        <p:spPr/>
        <p:txBody>
          <a:bodyPr>
            <a:normAutofit fontScale="77500" lnSpcReduction="20000"/>
          </a:bodyPr>
          <a:lstStyle/>
          <a:p>
            <a:pPr algn="just"/>
            <a:r>
              <a:rPr lang="en-GB" dirty="0" smtClean="0"/>
              <a:t>In </a:t>
            </a:r>
            <a:r>
              <a:rPr lang="en-GB" dirty="0"/>
              <a:t>a small system, for example, we might read ASCII characters in from a keyboard on an interrupt basis; count interrupts from timer to produce a real time clock of second, minutes and hours and detect several emergency or job done conditions on an interrupt basis. Each of these interrupt applications requires a separate interrupt input. If we are working with an 8086 , we have problem here because the 8086 has only two interrupt inputs, NMI and INTR. If we save NMI for a power failure interrupt, this leaves only one input for all the other applications. For applications where we have interrupts from multiple sources, we use an external device called a priority interrupt controller.</a:t>
            </a:r>
          </a:p>
          <a:p>
            <a:pPr algn="just"/>
            <a:endParaRPr lang="en-GB" dirty="0"/>
          </a:p>
        </p:txBody>
      </p:sp>
    </p:spTree>
    <p:extLst>
      <p:ext uri="{BB962C8B-B14F-4D97-AF65-F5344CB8AC3E}">
        <p14:creationId xmlns:p14="http://schemas.microsoft.com/office/powerpoint/2010/main" val="2020710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Applications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a:t>Hardware Interrupt Applications:</a:t>
            </a:r>
          </a:p>
          <a:p>
            <a:pPr marL="0" indent="0">
              <a:buNone/>
            </a:pPr>
            <a:r>
              <a:rPr lang="en-GB" dirty="0" smtClean="0"/>
              <a:t>- Simple </a:t>
            </a:r>
            <a:r>
              <a:rPr lang="en-GB" dirty="0"/>
              <a:t>Interrupt Data </a:t>
            </a:r>
            <a:r>
              <a:rPr lang="en-GB" dirty="0" smtClean="0"/>
              <a:t>Input</a:t>
            </a:r>
            <a:endParaRPr lang="en-GB" dirty="0"/>
          </a:p>
          <a:p>
            <a:pPr marL="0" indent="0">
              <a:buNone/>
            </a:pPr>
            <a:r>
              <a:rPr lang="en-GB" dirty="0" smtClean="0"/>
              <a:t>- Counting Applications</a:t>
            </a:r>
            <a:endParaRPr lang="en-GB" dirty="0"/>
          </a:p>
          <a:p>
            <a:pPr marL="0" indent="0">
              <a:buNone/>
            </a:pPr>
            <a:r>
              <a:rPr lang="en-GB" dirty="0" smtClean="0"/>
              <a:t>- Timing </a:t>
            </a:r>
            <a:r>
              <a:rPr lang="en-GB" dirty="0"/>
              <a:t>Applications</a:t>
            </a:r>
            <a:r>
              <a:rPr lang="en-GB" dirty="0" smtClean="0"/>
              <a:t>:</a:t>
            </a:r>
          </a:p>
          <a:p>
            <a:r>
              <a:rPr lang="en-GB" dirty="0" smtClean="0"/>
              <a:t>Software </a:t>
            </a:r>
            <a:r>
              <a:rPr lang="en-GB" dirty="0"/>
              <a:t>interrupts </a:t>
            </a:r>
            <a:r>
              <a:rPr lang="en-GB" dirty="0" smtClean="0"/>
              <a:t>are used </a:t>
            </a:r>
            <a:r>
              <a:rPr lang="en-GB" dirty="0"/>
              <a:t>to call Basic Input Output System, or BIOS, procedures in an IBM PC-type </a:t>
            </a:r>
            <a:r>
              <a:rPr lang="en-GB" dirty="0" smtClean="0"/>
              <a:t>computer. </a:t>
            </a:r>
          </a:p>
          <a:p>
            <a:r>
              <a:rPr lang="en-GB" dirty="0" smtClean="0"/>
              <a:t>Software </a:t>
            </a:r>
            <a:r>
              <a:rPr lang="en-GB" dirty="0"/>
              <a:t>interrupt instruction INT N can be used to test any </a:t>
            </a:r>
            <a:r>
              <a:rPr lang="en-GB" dirty="0" smtClean="0"/>
              <a:t>other type </a:t>
            </a:r>
            <a:r>
              <a:rPr lang="en-GB" dirty="0"/>
              <a:t>of interrupt procedure.</a:t>
            </a:r>
          </a:p>
          <a:p>
            <a:endParaRPr lang="en-GB" dirty="0"/>
          </a:p>
        </p:txBody>
      </p:sp>
    </p:spTree>
    <p:extLst>
      <p:ext uri="{BB962C8B-B14F-4D97-AF65-F5344CB8AC3E}">
        <p14:creationId xmlns:p14="http://schemas.microsoft.com/office/powerpoint/2010/main" val="2343026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Thank you!</a:t>
            </a:r>
            <a:endParaRPr lang="en-GB" dirty="0"/>
          </a:p>
        </p:txBody>
      </p:sp>
    </p:spTree>
    <p:extLst>
      <p:ext uri="{BB962C8B-B14F-4D97-AF65-F5344CB8AC3E}">
        <p14:creationId xmlns:p14="http://schemas.microsoft.com/office/powerpoint/2010/main" val="1835809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a:xfrm>
            <a:off x="314325" y="1412776"/>
            <a:ext cx="11638326" cy="4824536"/>
          </a:xfrm>
        </p:spPr>
        <p:txBody>
          <a:bodyPr>
            <a:normAutofit fontScale="85000" lnSpcReduction="10000"/>
          </a:bodyPr>
          <a:lstStyle/>
          <a:p>
            <a:pPr marL="742950" indent="-742950" algn="just">
              <a:buAutoNum type="arabicPeriod"/>
            </a:pPr>
            <a:r>
              <a:rPr lang="en-GB" dirty="0" smtClean="0"/>
              <a:t>The </a:t>
            </a:r>
            <a:r>
              <a:rPr lang="en-GB" dirty="0"/>
              <a:t>Intel Microprocessor, Architecture, </a:t>
            </a:r>
            <a:r>
              <a:rPr lang="en-GB" dirty="0" smtClean="0"/>
              <a:t>Programming and </a:t>
            </a:r>
            <a:r>
              <a:rPr lang="en-GB" dirty="0"/>
              <a:t>Interfacing, 6th Ed., by Barr B Brey</a:t>
            </a:r>
            <a:r>
              <a:rPr lang="en-GB" dirty="0" smtClean="0"/>
              <a:t>.</a:t>
            </a:r>
          </a:p>
          <a:p>
            <a:pPr marL="0" indent="0" algn="just">
              <a:buNone/>
            </a:pPr>
            <a:r>
              <a:rPr lang="en-GB" dirty="0" smtClean="0"/>
              <a:t>2. </a:t>
            </a:r>
            <a:r>
              <a:rPr lang="en-GB" sz="4000" dirty="0" smtClean="0"/>
              <a:t>An introduction to interrupts </a:t>
            </a:r>
            <a:r>
              <a:rPr lang="en-GB" dirty="0" smtClean="0"/>
              <a:t>http</a:t>
            </a:r>
            <a:r>
              <a:rPr lang="en-GB" dirty="0"/>
              <a:t>://</a:t>
            </a:r>
            <a:r>
              <a:rPr lang="en-GB" dirty="0" smtClean="0"/>
              <a:t>www.electronics.dit.ie/staff/tscarff/Interrupts/interrupts.htm</a:t>
            </a:r>
          </a:p>
          <a:p>
            <a:pPr marL="0" indent="0" algn="just">
              <a:buNone/>
            </a:pPr>
            <a:r>
              <a:rPr lang="en-GB" dirty="0" smtClean="0"/>
              <a:t>3. Interrupts and </a:t>
            </a:r>
            <a:r>
              <a:rPr lang="en-GB" dirty="0"/>
              <a:t>Interrupt applications: https://</a:t>
            </a:r>
            <a:r>
              <a:rPr lang="en-GB" dirty="0" smtClean="0"/>
              <a:t>www.ukessays.com/essays/education/interrupts-and-interrupt-applications.php</a:t>
            </a:r>
          </a:p>
          <a:p>
            <a:pPr marL="0" indent="0">
              <a:buNone/>
            </a:pPr>
            <a:r>
              <a:rPr lang="en-GB" dirty="0" smtClean="0"/>
              <a:t>4.  </a:t>
            </a:r>
            <a:r>
              <a:rPr lang="en-GB" dirty="0"/>
              <a:t>Interrupts and </a:t>
            </a:r>
            <a:r>
              <a:rPr lang="en-GB" dirty="0" smtClean="0"/>
              <a:t>Polling: </a:t>
            </a:r>
            <a:r>
              <a:rPr lang="en-GB" dirty="0"/>
              <a:t>LCS, Edinburgh </a:t>
            </a:r>
            <a:r>
              <a:rPr lang="en-GB" dirty="0" smtClean="0"/>
              <a:t>Lecture notes</a:t>
            </a:r>
          </a:p>
          <a:p>
            <a:pPr marL="0" indent="0" algn="just">
              <a:buNone/>
            </a:pPr>
            <a:endParaRPr lang="en-GB" dirty="0" smtClean="0"/>
          </a:p>
          <a:p>
            <a:pPr marL="0" indent="0" algn="just">
              <a:buNone/>
            </a:pPr>
            <a:endParaRPr lang="en-GB" dirty="0"/>
          </a:p>
        </p:txBody>
      </p:sp>
    </p:spTree>
    <p:extLst>
      <p:ext uri="{BB962C8B-B14F-4D97-AF65-F5344CB8AC3E}">
        <p14:creationId xmlns:p14="http://schemas.microsoft.com/office/powerpoint/2010/main" val="94266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smtClean="0"/>
              <a:t>An Interrupt in a CPU is modelled in this way.</a:t>
            </a:r>
          </a:p>
          <a:p>
            <a:pPr algn="just"/>
            <a:r>
              <a:rPr lang="en-GB" dirty="0"/>
              <a:t>An interrupt is either a </a:t>
            </a:r>
            <a:r>
              <a:rPr lang="en-GB" b="1" dirty="0"/>
              <a:t>hardware-generated CALL </a:t>
            </a:r>
            <a:r>
              <a:rPr lang="en-GB" dirty="0"/>
              <a:t>(externally derived from a </a:t>
            </a:r>
            <a:r>
              <a:rPr lang="en-GB" dirty="0" smtClean="0"/>
              <a:t>hardware signal</a:t>
            </a:r>
            <a:r>
              <a:rPr lang="en-GB" dirty="0"/>
              <a:t>) or a </a:t>
            </a:r>
            <a:r>
              <a:rPr lang="en-GB" b="1" dirty="0"/>
              <a:t>software-generated CALL </a:t>
            </a:r>
            <a:r>
              <a:rPr lang="en-GB" dirty="0"/>
              <a:t>(internally derived from the execution of an </a:t>
            </a:r>
            <a:r>
              <a:rPr lang="en-GB" dirty="0" smtClean="0"/>
              <a:t>instruction or </a:t>
            </a:r>
            <a:r>
              <a:rPr lang="en-GB" dirty="0"/>
              <a:t>by some other internal event). </a:t>
            </a:r>
            <a:endParaRPr lang="en-GB" dirty="0" smtClean="0"/>
          </a:p>
          <a:p>
            <a:pPr algn="just"/>
            <a:r>
              <a:rPr lang="en-GB" dirty="0" smtClean="0"/>
              <a:t>At </a:t>
            </a:r>
            <a:r>
              <a:rPr lang="en-GB" dirty="0"/>
              <a:t>times, an internal interrupt is called an exception. </a:t>
            </a:r>
            <a:r>
              <a:rPr lang="en-GB" dirty="0" smtClean="0"/>
              <a:t>Either type </a:t>
            </a:r>
            <a:r>
              <a:rPr lang="en-GB" dirty="0"/>
              <a:t>interrupts the program by calling an interrupt service procedure (ISP) or </a:t>
            </a:r>
            <a:r>
              <a:rPr lang="en-GB" dirty="0" smtClean="0"/>
              <a:t>interrupt handler</a:t>
            </a:r>
            <a:r>
              <a:rPr lang="en-GB" dirty="0"/>
              <a:t>.</a:t>
            </a:r>
          </a:p>
        </p:txBody>
      </p:sp>
    </p:spTree>
    <p:extLst>
      <p:ext uri="{BB962C8B-B14F-4D97-AF65-F5344CB8AC3E}">
        <p14:creationId xmlns:p14="http://schemas.microsoft.com/office/powerpoint/2010/main" val="3349698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interrupt </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a:t>There are two main types of interrupt in the 8086 microprocessor, internal and external hardware interrupts</a:t>
            </a:r>
            <a:r>
              <a:rPr lang="en-GB" dirty="0" smtClean="0"/>
              <a:t>.</a:t>
            </a:r>
          </a:p>
          <a:p>
            <a:pPr algn="just"/>
            <a:r>
              <a:rPr lang="en-GB" dirty="0" smtClean="0"/>
              <a:t>Internal interrupts are software calls like INT, INTO, and INT 3 or are </a:t>
            </a:r>
            <a:r>
              <a:rPr lang="en-GB" dirty="0"/>
              <a:t>initiated by the state of the CPU (e.g. divide by zero error) or by an </a:t>
            </a:r>
            <a:r>
              <a:rPr lang="en-GB" dirty="0" smtClean="0"/>
              <a:t>instruction.</a:t>
            </a:r>
          </a:p>
          <a:p>
            <a:pPr algn="just"/>
            <a:r>
              <a:rPr lang="en-GB" dirty="0" smtClean="0"/>
              <a:t>External interrupts are hardware type calls. </a:t>
            </a:r>
            <a:r>
              <a:rPr lang="en-GB" dirty="0"/>
              <a:t>Hardware interrupts occur when a peripheral device asserts an interrupt input pin of the </a:t>
            </a:r>
            <a:r>
              <a:rPr lang="en-GB" dirty="0" smtClean="0"/>
              <a:t>microprocessor.</a:t>
            </a:r>
            <a:endParaRPr lang="en-GB" dirty="0"/>
          </a:p>
        </p:txBody>
      </p:sp>
    </p:spTree>
    <p:extLst>
      <p:ext uri="{BB962C8B-B14F-4D97-AF65-F5344CB8AC3E}">
        <p14:creationId xmlns:p14="http://schemas.microsoft.com/office/powerpoint/2010/main" val="1321422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297160"/>
            <a:ext cx="12001500" cy="1115616"/>
          </a:xfrm>
        </p:spPr>
        <p:txBody>
          <a:bodyPr>
            <a:noAutofit/>
          </a:bodyPr>
          <a:lstStyle/>
          <a:p>
            <a:r>
              <a:rPr lang="en-GB" sz="4400" dirty="0" smtClean="0"/>
              <a:t>Sources of interrupts in 8086 microprocessor</a:t>
            </a:r>
            <a:endParaRPr lang="en-GB" sz="4400" dirty="0"/>
          </a:p>
        </p:txBody>
      </p:sp>
      <p:sp>
        <p:nvSpPr>
          <p:cNvPr id="3" name="Content Placeholder 2"/>
          <p:cNvSpPr>
            <a:spLocks noGrp="1"/>
          </p:cNvSpPr>
          <p:nvPr>
            <p:ph idx="1"/>
          </p:nvPr>
        </p:nvSpPr>
        <p:spPr/>
        <p:txBody>
          <a:bodyPr>
            <a:normAutofit fontScale="85000" lnSpcReduction="10000"/>
          </a:bodyPr>
          <a:lstStyle/>
          <a:p>
            <a:pPr algn="just"/>
            <a:r>
              <a:rPr lang="en-GB" dirty="0"/>
              <a:t>One source is an external signal applied to the non-</a:t>
            </a:r>
            <a:r>
              <a:rPr lang="en-GB" dirty="0" err="1"/>
              <a:t>maskable</a:t>
            </a:r>
            <a:r>
              <a:rPr lang="en-GB" dirty="0"/>
              <a:t> interrupt (NMI) input pin or to the interrupt input pin</a:t>
            </a:r>
            <a:r>
              <a:rPr lang="en-GB" dirty="0" smtClean="0"/>
              <a:t>.</a:t>
            </a:r>
          </a:p>
          <a:p>
            <a:pPr algn="just"/>
            <a:r>
              <a:rPr lang="en-GB" dirty="0"/>
              <a:t>A second source of an interrupt is execution of the interrupt </a:t>
            </a:r>
            <a:r>
              <a:rPr lang="en-GB" dirty="0" smtClean="0"/>
              <a:t>instruction or other interrupt-type instruction. (e.g. INT, INTO etc.)</a:t>
            </a:r>
          </a:p>
          <a:p>
            <a:pPr algn="just"/>
            <a:r>
              <a:rPr lang="en-GB" dirty="0"/>
              <a:t>The third source of an interrupt is some error condition produced in the 8086 by the execution of an instruction. An example of this is the divide by zero interrupt.</a:t>
            </a:r>
          </a:p>
        </p:txBody>
      </p:sp>
    </p:spTree>
    <p:extLst>
      <p:ext uri="{BB962C8B-B14F-4D97-AF65-F5344CB8AC3E}">
        <p14:creationId xmlns:p14="http://schemas.microsoft.com/office/powerpoint/2010/main" val="44459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50"/>
            <a:ext cx="12192000" cy="602010"/>
          </a:xfrm>
        </p:spPr>
        <p:txBody>
          <a:bodyPr>
            <a:normAutofit fontScale="90000"/>
          </a:bodyPr>
          <a:lstStyle/>
          <a:p>
            <a:r>
              <a:rPr lang="en-GB" sz="4400" dirty="0"/>
              <a:t>The Operation of an Interrupt sequence on the 8086 Microprocessor:</a:t>
            </a:r>
            <a:r>
              <a:rPr lang="en-GB" dirty="0"/>
              <a:t/>
            </a:r>
            <a:br>
              <a:rPr lang="en-GB" dirty="0"/>
            </a:br>
            <a:endParaRPr lang="en-GB" dirty="0"/>
          </a:p>
        </p:txBody>
      </p:sp>
      <p:sp>
        <p:nvSpPr>
          <p:cNvPr id="3" name="Content Placeholder 2"/>
          <p:cNvSpPr>
            <a:spLocks noGrp="1"/>
          </p:cNvSpPr>
          <p:nvPr>
            <p:ph idx="1"/>
          </p:nvPr>
        </p:nvSpPr>
        <p:spPr/>
        <p:txBody>
          <a:bodyPr>
            <a:noAutofit/>
          </a:bodyPr>
          <a:lstStyle/>
          <a:p>
            <a:pPr marL="0" indent="0">
              <a:buNone/>
            </a:pPr>
            <a:r>
              <a:rPr lang="en-GB" sz="1700" dirty="0" smtClean="0"/>
              <a:t>1</a:t>
            </a:r>
            <a:r>
              <a:rPr lang="en-GB" sz="1700" dirty="0"/>
              <a:t>. External interface sends an interrupt signal, to the Interrupt Request (INTR) pin, or an internal interrupt occurs.</a:t>
            </a:r>
          </a:p>
          <a:p>
            <a:pPr marL="0" indent="0">
              <a:buNone/>
            </a:pPr>
            <a:r>
              <a:rPr lang="en-GB" sz="1700" dirty="0"/>
              <a:t>2. The CPU finishes the present instruction (for a hardware interrupt) and sends Interrupt Acknowledge (INTA) to hardware interface.</a:t>
            </a:r>
          </a:p>
          <a:p>
            <a:pPr marL="0" indent="0">
              <a:buNone/>
            </a:pPr>
            <a:r>
              <a:rPr lang="en-GB" sz="1700" dirty="0"/>
              <a:t>3. The interrupt type N is sent to the Central Processor Unit (CPU) via the Data bus from the hardware interface.</a:t>
            </a:r>
          </a:p>
          <a:p>
            <a:pPr marL="0" indent="0">
              <a:buNone/>
            </a:pPr>
            <a:r>
              <a:rPr lang="en-GB" sz="1700" dirty="0"/>
              <a:t>4. The contents of the flag registers are pushed onto the stack.</a:t>
            </a:r>
          </a:p>
          <a:p>
            <a:pPr marL="0" indent="0">
              <a:buNone/>
            </a:pPr>
            <a:r>
              <a:rPr lang="en-GB" sz="1700" dirty="0"/>
              <a:t>5. Both the interrupt (IF) and (TF) flags are cleared. This disables the INTR pin and the trap or single-step feature.</a:t>
            </a:r>
          </a:p>
          <a:p>
            <a:pPr marL="0" indent="0">
              <a:buNone/>
            </a:pPr>
            <a:r>
              <a:rPr lang="en-GB" sz="1700" dirty="0"/>
              <a:t>6. The contents of the code segment register (CS) are pushed onto the Stack.</a:t>
            </a:r>
          </a:p>
          <a:p>
            <a:pPr marL="0" indent="0">
              <a:buNone/>
            </a:pPr>
            <a:r>
              <a:rPr lang="en-GB" sz="1700" dirty="0"/>
              <a:t>7. The contents of the instruction pointer (IP) are pushed onto the Stack.</a:t>
            </a:r>
          </a:p>
          <a:p>
            <a:pPr marL="0" indent="0">
              <a:buNone/>
            </a:pPr>
            <a:r>
              <a:rPr lang="en-GB" sz="1700" dirty="0"/>
              <a:t>8. The interrupt vector contents are fetched, from (4 x N) and then placed into the IP and  from (4 x N +2) into the CS so that the next instruction executes at the interrupt service procedure addressed by the interrupt vector.</a:t>
            </a:r>
          </a:p>
          <a:p>
            <a:pPr marL="0" indent="0">
              <a:buNone/>
            </a:pPr>
            <a:r>
              <a:rPr lang="en-GB" sz="1700" dirty="0"/>
              <a:t>9. While returning from the interrupt-service routine by the Interrupt Return (IRET) instruction, the IP, CS and Flag registers are popped from the Stack and return to their state prior to the interrupt.</a:t>
            </a:r>
          </a:p>
          <a:p>
            <a:pPr marL="0" indent="0">
              <a:buNone/>
            </a:pPr>
            <a:endParaRPr lang="en-GB" sz="1700" dirty="0"/>
          </a:p>
        </p:txBody>
      </p:sp>
    </p:spTree>
    <p:extLst>
      <p:ext uri="{BB962C8B-B14F-4D97-AF65-F5344CB8AC3E}">
        <p14:creationId xmlns:p14="http://schemas.microsoft.com/office/powerpoint/2010/main" val="1251389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5400" dirty="0"/>
              <a:t>Interrupt vectors</a:t>
            </a:r>
            <a:br>
              <a:rPr lang="en-GB" sz="5400" dirty="0"/>
            </a:br>
            <a:endParaRPr lang="en-GB"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GB" dirty="0"/>
              <a:t>An </a:t>
            </a:r>
            <a:r>
              <a:rPr lang="en-GB" b="1" dirty="0"/>
              <a:t>interrupt vector </a:t>
            </a:r>
            <a:r>
              <a:rPr lang="en-GB" dirty="0"/>
              <a:t>is a 4-byte number stored in the first 1024 bytes of the </a:t>
            </a:r>
            <a:r>
              <a:rPr lang="en-GB" dirty="0" smtClean="0"/>
              <a:t>memory(00000H–003FFH</a:t>
            </a:r>
            <a:r>
              <a:rPr lang="en-GB" dirty="0"/>
              <a:t>) when the microprocessor operates in the real mode. </a:t>
            </a:r>
            <a:endParaRPr lang="en-GB" dirty="0" smtClean="0"/>
          </a:p>
          <a:p>
            <a:pPr marL="0" indent="0" algn="just">
              <a:buNone/>
            </a:pPr>
            <a:r>
              <a:rPr lang="en-GB" dirty="0" smtClean="0"/>
              <a:t>In </a:t>
            </a:r>
            <a:r>
              <a:rPr lang="en-GB" dirty="0"/>
              <a:t>the protected </a:t>
            </a:r>
            <a:r>
              <a:rPr lang="en-GB" dirty="0" smtClean="0"/>
              <a:t>mode, the </a:t>
            </a:r>
            <a:r>
              <a:rPr lang="en-GB" dirty="0"/>
              <a:t>vector table is replaced by an interrupt descriptor table that uses 8-byte descriptors </a:t>
            </a:r>
            <a:r>
              <a:rPr lang="en-GB" dirty="0" smtClean="0"/>
              <a:t>to describe </a:t>
            </a:r>
            <a:r>
              <a:rPr lang="en-GB" dirty="0"/>
              <a:t>each of the interrupts. There are 256 different interrupt vectors, and each vector </a:t>
            </a:r>
            <a:r>
              <a:rPr lang="en-GB" dirty="0" smtClean="0"/>
              <a:t>contains the </a:t>
            </a:r>
            <a:r>
              <a:rPr lang="en-GB" dirty="0"/>
              <a:t>address of an interrupt service procedure. </a:t>
            </a:r>
          </a:p>
        </p:txBody>
      </p:sp>
    </p:spTree>
    <p:extLst>
      <p:ext uri="{BB962C8B-B14F-4D97-AF65-F5344CB8AC3E}">
        <p14:creationId xmlns:p14="http://schemas.microsoft.com/office/powerpoint/2010/main" val="465396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interrupt vectors</a:t>
            </a:r>
            <a:endParaRPr lang="en-GB" dirty="0"/>
          </a:p>
        </p:txBody>
      </p:sp>
      <p:pic>
        <p:nvPicPr>
          <p:cNvPr id="4" name="Content Placeholder 3"/>
          <p:cNvPicPr>
            <a:picLocks noGrp="1" noChangeAspect="1"/>
          </p:cNvPicPr>
          <p:nvPr>
            <p:ph idx="1"/>
          </p:nvPr>
        </p:nvPicPr>
        <p:blipFill>
          <a:blip r:embed="rId2"/>
          <a:stretch>
            <a:fillRect/>
          </a:stretch>
        </p:blipFill>
        <p:spPr>
          <a:xfrm>
            <a:off x="182578" y="1597867"/>
            <a:ext cx="6661134" cy="4597798"/>
          </a:xfrm>
          <a:prstGeom prst="rect">
            <a:avLst/>
          </a:prstGeom>
        </p:spPr>
      </p:pic>
      <p:pic>
        <p:nvPicPr>
          <p:cNvPr id="6" name="Picture 5"/>
          <p:cNvPicPr>
            <a:picLocks noChangeAspect="1"/>
          </p:cNvPicPr>
          <p:nvPr/>
        </p:nvPicPr>
        <p:blipFill>
          <a:blip r:embed="rId3"/>
          <a:stretch>
            <a:fillRect/>
          </a:stretch>
        </p:blipFill>
        <p:spPr>
          <a:xfrm>
            <a:off x="6672351" y="3006141"/>
            <a:ext cx="5519649" cy="1781250"/>
          </a:xfrm>
          <a:prstGeom prst="rect">
            <a:avLst/>
          </a:prstGeom>
        </p:spPr>
      </p:pic>
    </p:spTree>
    <p:extLst>
      <p:ext uri="{BB962C8B-B14F-4D97-AF65-F5344CB8AC3E}">
        <p14:creationId xmlns:p14="http://schemas.microsoft.com/office/powerpoint/2010/main" val="3903381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ppt1852.tmp</Template>
  <TotalTime>390</TotalTime>
  <Words>2634</Words>
  <Application>Microsoft Office PowerPoint</Application>
  <PresentationFormat>Widescreen</PresentationFormat>
  <Paragraphs>121</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Georgia</vt:lpstr>
      <vt:lpstr>Rockwell</vt:lpstr>
      <vt:lpstr>Rockwell Condensed</vt:lpstr>
      <vt:lpstr>Times New Roman</vt:lpstr>
      <vt:lpstr>Wingdings</vt:lpstr>
      <vt:lpstr>1_Office Theme</vt:lpstr>
      <vt:lpstr>CEN 522: Microprocessor System and Interfacing</vt:lpstr>
      <vt:lpstr>Topic</vt:lpstr>
      <vt:lpstr>Interrupts</vt:lpstr>
      <vt:lpstr>Interrupts</vt:lpstr>
      <vt:lpstr>Types of interrupt </vt:lpstr>
      <vt:lpstr>Sources of interrupts in 8086 microprocessor</vt:lpstr>
      <vt:lpstr>The Operation of an Interrupt sequence on the 8086 Microprocessor: </vt:lpstr>
      <vt:lpstr>Interrupt vectors </vt:lpstr>
      <vt:lpstr>Intel interrupt vectors</vt:lpstr>
      <vt:lpstr>Interrupt vectors</vt:lpstr>
      <vt:lpstr>Interrupt vectors</vt:lpstr>
      <vt:lpstr>Interrupt Vectors</vt:lpstr>
      <vt:lpstr>Interrupt vectors</vt:lpstr>
      <vt:lpstr>Interrupt vectors</vt:lpstr>
      <vt:lpstr>PRIORITY OF 8086 INTERRUPTS </vt:lpstr>
      <vt:lpstr>Priority of interrupts in 8086</vt:lpstr>
      <vt:lpstr>Flag registers (revision)</vt:lpstr>
      <vt:lpstr>8086 Interrupt Pins and Timing</vt:lpstr>
      <vt:lpstr>8086 Pin diagram</vt:lpstr>
      <vt:lpstr>Single Interrupt lines</vt:lpstr>
      <vt:lpstr>Multiple Interrupts</vt:lpstr>
      <vt:lpstr>Software Polling</vt:lpstr>
      <vt:lpstr>Software polling</vt:lpstr>
      <vt:lpstr>Hardware polling (Daisy Chain) </vt:lpstr>
      <vt:lpstr>Daisy chaining</vt:lpstr>
      <vt:lpstr>Hardware Identification (Vectored Interrupts) </vt:lpstr>
      <vt:lpstr>PIC (Priority Interrupt Controllers)</vt:lpstr>
      <vt:lpstr>PIC (Priority Interrupt Controller)</vt:lpstr>
      <vt:lpstr>PIC (Intel 8259)</vt:lpstr>
      <vt:lpstr>8259a Priority Interrupt Controller </vt:lpstr>
      <vt:lpstr>Interrupt Applications</vt:lpstr>
      <vt:lpstr>Conclusion</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 522: Microprocessor System and Interfacing</dc:title>
  <dc:creator>Ruyi</dc:creator>
  <cp:lastModifiedBy>Ruyi</cp:lastModifiedBy>
  <cp:revision>20</cp:revision>
  <dcterms:created xsi:type="dcterms:W3CDTF">2017-01-31T08:27:24Z</dcterms:created>
  <dcterms:modified xsi:type="dcterms:W3CDTF">2017-02-01T07:54:36Z</dcterms:modified>
</cp:coreProperties>
</file>