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5" r:id="rId4"/>
    <p:sldId id="274" r:id="rId5"/>
    <p:sldId id="276" r:id="rId6"/>
    <p:sldId id="277" r:id="rId7"/>
    <p:sldId id="29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Checkboxes can be used in two ways:</a:t>
            </a:r>
          </a:p>
          <a:p>
            <a:pPr algn="just"/>
            <a:r>
              <a:rPr lang="en-US" dirty="0" smtClean="0"/>
              <a:t>Nonexclusive</a:t>
            </a:r>
            <a:r>
              <a:rPr lang="en-US" dirty="0"/>
              <a:t>, meaning that given a series of checkboxes, any of them can be selected.</a:t>
            </a:r>
          </a:p>
          <a:p>
            <a:pPr algn="just"/>
            <a:r>
              <a:rPr lang="en-US" dirty="0" smtClean="0"/>
              <a:t>Exclusive</a:t>
            </a:r>
            <a:r>
              <a:rPr lang="en-US" dirty="0"/>
              <a:t>, meaning that within one series, only one checkbox can be selected at a time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Checkboxes can be either Radio buttons or plain checkboxes.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Choice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 choice menu is a more complex UI component than labels, buttons, or </a:t>
            </a:r>
            <a:r>
              <a:rPr lang="en-US" dirty="0" smtClean="0"/>
              <a:t>checkboxes:</a:t>
            </a:r>
            <a:endParaRPr lang="en-US" dirty="0"/>
          </a:p>
          <a:p>
            <a:pPr algn="just"/>
            <a:r>
              <a:rPr lang="en-US" i="1" dirty="0"/>
              <a:t>Choice menus </a:t>
            </a:r>
            <a:r>
              <a:rPr lang="en-US" dirty="0"/>
              <a:t>are popup (or </a:t>
            </a:r>
            <a:r>
              <a:rPr lang="en-US" dirty="0" err="1"/>
              <a:t>pulldown</a:t>
            </a:r>
            <a:r>
              <a:rPr lang="en-US" dirty="0"/>
              <a:t>) menus that enable you to select an item from </a:t>
            </a:r>
            <a:r>
              <a:rPr lang="en-US" dirty="0" smtClean="0"/>
              <a:t>that menu</a:t>
            </a:r>
            <a:r>
              <a:rPr lang="en-US" dirty="0"/>
              <a:t>. The menu then displays that choice on the screen.</a:t>
            </a:r>
          </a:p>
          <a:p>
            <a:pPr algn="just"/>
            <a:r>
              <a:rPr lang="en-US" dirty="0"/>
              <a:t>To create a choice menu, create an instance of the Choice </a:t>
            </a:r>
            <a:r>
              <a:rPr lang="en-US" dirty="0" smtClean="0"/>
              <a:t>class (Choice()), </a:t>
            </a:r>
            <a:r>
              <a:rPr lang="en-US" dirty="0"/>
              <a:t>and then use the </a:t>
            </a:r>
            <a:r>
              <a:rPr lang="en-US" dirty="0" err="1"/>
              <a:t>addItem</a:t>
            </a:r>
            <a:r>
              <a:rPr lang="en-US" dirty="0" smtClean="0"/>
              <a:t>() method </a:t>
            </a:r>
            <a:r>
              <a:rPr lang="en-US" dirty="0"/>
              <a:t>to add individual items to it in the order in which they should </a:t>
            </a:r>
            <a:r>
              <a:rPr lang="en-US" dirty="0" smtClean="0"/>
              <a:t>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To create a text field, use one of the following constructors:</a:t>
            </a:r>
          </a:p>
          <a:p>
            <a:pPr algn="just"/>
            <a:r>
              <a:rPr lang="en-US" dirty="0" err="1" smtClean="0"/>
              <a:t>TextField</a:t>
            </a:r>
            <a:r>
              <a:rPr lang="en-US" dirty="0"/>
              <a:t>() creates an empty </a:t>
            </a:r>
            <a:r>
              <a:rPr lang="en-US" dirty="0" err="1"/>
              <a:t>TextField</a:t>
            </a:r>
            <a:r>
              <a:rPr lang="en-US" dirty="0"/>
              <a:t> 0 characters wide.</a:t>
            </a:r>
          </a:p>
          <a:p>
            <a:pPr algn="just"/>
            <a:r>
              <a:rPr lang="en-US" dirty="0" err="1" smtClean="0"/>
              <a:t>TextField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 creates an empty text field with the given width in characters.</a:t>
            </a:r>
          </a:p>
          <a:p>
            <a:pPr algn="just"/>
            <a:r>
              <a:rPr lang="en-US" dirty="0" err="1" smtClean="0"/>
              <a:t>TextField</a:t>
            </a:r>
            <a:r>
              <a:rPr lang="en-US" dirty="0" smtClean="0"/>
              <a:t>(String</a:t>
            </a:r>
            <a:r>
              <a:rPr lang="en-US" dirty="0"/>
              <a:t>) creates a text field 0 characters wide, initialized with the </a:t>
            </a:r>
            <a:r>
              <a:rPr lang="en-US" dirty="0" smtClean="0"/>
              <a:t>given string</a:t>
            </a:r>
            <a:r>
              <a:rPr lang="en-US" dirty="0"/>
              <a:t>.</a:t>
            </a:r>
          </a:p>
          <a:p>
            <a:pPr algn="just"/>
            <a:r>
              <a:rPr lang="en-US" dirty="0" err="1" smtClean="0"/>
              <a:t>TextField</a:t>
            </a:r>
            <a:r>
              <a:rPr lang="en-US" dirty="0" smtClean="0"/>
              <a:t>(String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creates a text field with the given width in characters </a:t>
            </a:r>
            <a:r>
              <a:rPr lang="en-US" dirty="0" smtClean="0"/>
              <a:t>and containing </a:t>
            </a:r>
            <a:r>
              <a:rPr lang="en-US" dirty="0"/>
              <a:t>the given string. If the string is longer than the width, you can select </a:t>
            </a:r>
            <a:r>
              <a:rPr lang="en-US" dirty="0" smtClean="0"/>
              <a:t>and drag </a:t>
            </a:r>
            <a:r>
              <a:rPr lang="en-US" dirty="0"/>
              <a:t>portions of the text within the field and the box will scroll left or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0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Panels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Java has layout managers, insets, and hints that each component </a:t>
            </a:r>
            <a:r>
              <a:rPr lang="en-US" dirty="0" smtClean="0"/>
              <a:t>can provide </a:t>
            </a:r>
            <a:r>
              <a:rPr lang="en-US" dirty="0"/>
              <a:t>for helping lay out the screen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actual appearance of the AWT components on the screen is determined by two things: </a:t>
            </a:r>
            <a:r>
              <a:rPr lang="en-US" dirty="0" smtClean="0"/>
              <a:t>the order </a:t>
            </a:r>
            <a:r>
              <a:rPr lang="en-US" dirty="0"/>
              <a:t>in which they are added to the panel that holds them, and the layout manager that </a:t>
            </a:r>
            <a:r>
              <a:rPr lang="en-US" dirty="0" smtClean="0"/>
              <a:t>panel is </a:t>
            </a:r>
            <a:r>
              <a:rPr lang="en-US" dirty="0"/>
              <a:t>currently using to lay out the screen.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L</a:t>
            </a:r>
            <a:r>
              <a:rPr lang="en-US" b="1" dirty="0" smtClean="0"/>
              <a:t>ayout </a:t>
            </a:r>
            <a:r>
              <a:rPr lang="en-US" b="1" dirty="0"/>
              <a:t>M</a:t>
            </a:r>
            <a:r>
              <a:rPr lang="en-US" b="1" dirty="0" smtClean="0"/>
              <a:t>anager </a:t>
            </a:r>
            <a:r>
              <a:rPr lang="en-US" dirty="0"/>
              <a:t>determines how portions of </a:t>
            </a:r>
            <a:r>
              <a:rPr lang="en-US" dirty="0" smtClean="0"/>
              <a:t>the screen </a:t>
            </a:r>
            <a:r>
              <a:rPr lang="en-US" dirty="0"/>
              <a:t>will be sectioned and how components within that panel will be placed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AWT provides four basic layout managers: </a:t>
            </a:r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CardLayout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flow layout components are added to the layout one after the other.</a:t>
            </a:r>
          </a:p>
          <a:p>
            <a:r>
              <a:rPr lang="en-GB" dirty="0" smtClean="0"/>
              <a:t>To create a </a:t>
            </a:r>
            <a:r>
              <a:rPr lang="en-GB" dirty="0" err="1" smtClean="0"/>
              <a:t>flowlayout</a:t>
            </a:r>
            <a:r>
              <a:rPr lang="en-GB" dirty="0" smtClean="0"/>
              <a:t> we use the snippet: 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FlowLayout</a:t>
            </a:r>
            <a:r>
              <a:rPr lang="en-US" dirty="0"/>
              <a:t>());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19" y="4142791"/>
            <a:ext cx="4580697" cy="30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3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Grid layouts use a layout that offers more control over the placement of components inside </a:t>
            </a:r>
            <a:r>
              <a:rPr lang="en-US" dirty="0" smtClean="0"/>
              <a:t>a panel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a grid layout, you portion off the area of the panel into rows and columns. </a:t>
            </a:r>
            <a:endParaRPr lang="en-US" dirty="0" smtClean="0"/>
          </a:p>
          <a:p>
            <a:pPr algn="just"/>
            <a:r>
              <a:rPr lang="en-US" dirty="0" smtClean="0"/>
              <a:t>Each component </a:t>
            </a:r>
            <a:r>
              <a:rPr lang="en-US" dirty="0"/>
              <a:t>you then add to the panel is placed in a “cell” of the grid, starting from the top </a:t>
            </a:r>
            <a:r>
              <a:rPr lang="en-US" dirty="0" smtClean="0"/>
              <a:t>row and </a:t>
            </a:r>
            <a:r>
              <a:rPr lang="en-US" dirty="0"/>
              <a:t>progressing through each row from left to right (here’s where the order of calls to the add</a:t>
            </a:r>
            <a:r>
              <a:rPr lang="en-US" dirty="0" smtClean="0"/>
              <a:t>()method </a:t>
            </a:r>
            <a:r>
              <a:rPr lang="en-US" dirty="0"/>
              <a:t>are very relevant to how the screen is laid out).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using grid layouts and nested grids</a:t>
            </a:r>
            <a:r>
              <a:rPr lang="en-US" dirty="0" smtClean="0"/>
              <a:t>, </a:t>
            </a:r>
            <a:r>
              <a:rPr lang="en-US" dirty="0"/>
              <a:t>you can often approximate the use of hard-coded pixel values to place your UI </a:t>
            </a:r>
            <a:r>
              <a:rPr lang="en-US" dirty="0" smtClean="0"/>
              <a:t>components precisely </a:t>
            </a:r>
            <a:r>
              <a:rPr lang="en-US" dirty="0"/>
              <a:t>where you want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8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02" y="2164702"/>
            <a:ext cx="5560694" cy="33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5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you add a component </a:t>
            </a:r>
            <a:r>
              <a:rPr lang="en-US" dirty="0" smtClean="0"/>
              <a:t>to a </a:t>
            </a:r>
            <a:r>
              <a:rPr lang="en-US" dirty="0"/>
              <a:t>panel that uses a border layout, you indicate its placement as a geographic direction: </a:t>
            </a:r>
            <a:r>
              <a:rPr lang="en-US" dirty="0" smtClean="0"/>
              <a:t>north, south</a:t>
            </a:r>
            <a:r>
              <a:rPr lang="en-US" dirty="0"/>
              <a:t>, east, west, and </a:t>
            </a:r>
            <a:r>
              <a:rPr lang="en-US" dirty="0" smtClean="0"/>
              <a:t>center.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92" y="4016677"/>
            <a:ext cx="4675507" cy="28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To use a border layout, you create it as you do the other layouts:</a:t>
            </a:r>
          </a:p>
          <a:p>
            <a:pPr algn="just"/>
            <a:r>
              <a:rPr lang="en-US" dirty="0" err="1" smtClean="0"/>
              <a:t>setLayout</a:t>
            </a:r>
            <a:r>
              <a:rPr lang="en-US" dirty="0" smtClean="0"/>
              <a:t>(new </a:t>
            </a:r>
            <a:r>
              <a:rPr lang="en-US" dirty="0" err="1"/>
              <a:t>BorderLayout</a:t>
            </a:r>
            <a:r>
              <a:rPr lang="en-US" dirty="0" smtClean="0"/>
              <a:t>());</a:t>
            </a:r>
            <a:endParaRPr lang="en-GB" dirty="0"/>
          </a:p>
          <a:p>
            <a:pPr marL="0" indent="0" algn="just">
              <a:buNone/>
            </a:pPr>
            <a:r>
              <a:rPr lang="en-US" dirty="0"/>
              <a:t>Then you add the individual components by using a special add() method: the first </a:t>
            </a:r>
            <a:r>
              <a:rPr lang="en-US" dirty="0" smtClean="0"/>
              <a:t>argument to </a:t>
            </a:r>
            <a:r>
              <a:rPr lang="en-US" dirty="0"/>
              <a:t>add() is a string indicating the position of the component within the layout:</a:t>
            </a:r>
          </a:p>
          <a:p>
            <a:pPr algn="just"/>
            <a:r>
              <a:rPr lang="en-US" dirty="0"/>
              <a:t>add(“North”, new </a:t>
            </a:r>
            <a:r>
              <a:rPr lang="en-US" dirty="0" err="1"/>
              <a:t>TextField</a:t>
            </a:r>
            <a:r>
              <a:rPr lang="en-US" dirty="0"/>
              <a:t>(“Title”,50));</a:t>
            </a:r>
          </a:p>
          <a:p>
            <a:pPr algn="just"/>
            <a:r>
              <a:rPr lang="en-US" dirty="0"/>
              <a:t>add(“South”, new </a:t>
            </a:r>
            <a:r>
              <a:rPr lang="en-US" dirty="0" err="1"/>
              <a:t>TextField</a:t>
            </a:r>
            <a:r>
              <a:rPr lang="en-US" dirty="0"/>
              <a:t>(“Status”,50));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6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Unlike </a:t>
            </a:r>
            <a:r>
              <a:rPr lang="en-US" dirty="0"/>
              <a:t>with the other three layouts, when </a:t>
            </a:r>
            <a:r>
              <a:rPr lang="en-US" dirty="0" smtClean="0"/>
              <a:t>you add </a:t>
            </a:r>
            <a:r>
              <a:rPr lang="en-US" dirty="0"/>
              <a:t>components to a card layout, they are not all displayed on the screen at once. </a:t>
            </a:r>
            <a:endParaRPr lang="en-US" dirty="0" smtClean="0"/>
          </a:p>
          <a:p>
            <a:pPr algn="just"/>
            <a:r>
              <a:rPr lang="en-US" dirty="0" smtClean="0"/>
              <a:t>Card layouts are </a:t>
            </a:r>
            <a:r>
              <a:rPr lang="en-US" dirty="0"/>
              <a:t>used to produce slide shows of </a:t>
            </a:r>
            <a:r>
              <a:rPr lang="en-US" dirty="0" smtClean="0"/>
              <a:t>components</a:t>
            </a:r>
          </a:p>
          <a:p>
            <a:pPr algn="just"/>
            <a:r>
              <a:rPr lang="en-US" dirty="0" smtClean="0"/>
              <a:t>To create </a:t>
            </a:r>
            <a:r>
              <a:rPr lang="en-US" dirty="0"/>
              <a:t>a card layout</a:t>
            </a:r>
            <a:r>
              <a:rPr lang="en-US" dirty="0" smtClean="0"/>
              <a:t>, </a:t>
            </a:r>
            <a:r>
              <a:rPr lang="en-US" dirty="0"/>
              <a:t>one at a </a:t>
            </a:r>
            <a:r>
              <a:rPr lang="en-US" dirty="0" smtClean="0"/>
              <a:t>time you call as follows:</a:t>
            </a:r>
          </a:p>
          <a:p>
            <a:r>
              <a:rPr lang="en-US" dirty="0" err="1" smtClean="0"/>
              <a:t>setLayout</a:t>
            </a:r>
            <a:r>
              <a:rPr lang="en-US" dirty="0" smtClean="0"/>
              <a:t>(new </a:t>
            </a:r>
            <a:r>
              <a:rPr lang="en-US" dirty="0" err="1"/>
              <a:t>CardLayout</a:t>
            </a:r>
            <a:r>
              <a:rPr lang="en-US" dirty="0"/>
              <a:t>());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</a:t>
            </a:r>
            <a:r>
              <a:rPr lang="en-GB" dirty="0"/>
              <a:t>5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Week 6- Event-Driven Programming and Basic GUI objects: </a:t>
            </a:r>
            <a:endParaRPr lang="en-US" dirty="0" smtClean="0"/>
          </a:p>
          <a:p>
            <a:pPr algn="just"/>
            <a:r>
              <a:rPr lang="en-US" dirty="0" smtClean="0"/>
              <a:t>Creating </a:t>
            </a:r>
            <a:r>
              <a:rPr lang="en-US" dirty="0"/>
              <a:t>a subclass of </a:t>
            </a:r>
            <a:r>
              <a:rPr lang="en-US" dirty="0" err="1"/>
              <a:t>Jframe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/>
              <a:t>P</a:t>
            </a:r>
            <a:r>
              <a:rPr lang="en-US" dirty="0" smtClean="0"/>
              <a:t>lacing </a:t>
            </a:r>
            <a:r>
              <a:rPr lang="en-US" dirty="0"/>
              <a:t>Buttons on the Content pane of a frame. Handling button Events, </a:t>
            </a:r>
            <a:endParaRPr lang="en-US" dirty="0" smtClean="0"/>
          </a:p>
          <a:p>
            <a:pPr algn="just"/>
            <a:r>
              <a:rPr lang="en-US" dirty="0" err="1" smtClean="0"/>
              <a:t>Jlabel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and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Lemay, L., Perkins, C. L., &amp; Morrison, M. (1999). Java in 21 Days. </a:t>
            </a:r>
            <a:r>
              <a:rPr lang="en-US" dirty="0" err="1"/>
              <a:t>Sama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Set up a cloud account on either Google Cloud or Microsoft Azure.</a:t>
            </a:r>
          </a:p>
          <a:p>
            <a:pPr algn="just"/>
            <a:r>
              <a:rPr lang="en-GB" dirty="0" smtClean="0"/>
              <a:t>Set your webpage containing your data visualization project.</a:t>
            </a:r>
          </a:p>
          <a:p>
            <a:pPr algn="just"/>
            <a:r>
              <a:rPr lang="en-GB" dirty="0" smtClean="0"/>
              <a:t>Set up your database on the platform of your choice and link it to your offline/online database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GUI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894" y="1268760"/>
            <a:ext cx="6143545" cy="46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AWT(Elements of the Abstract Window Toolkit)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Containers: </a:t>
            </a:r>
            <a:r>
              <a:rPr lang="en-US" dirty="0"/>
              <a:t>Containers are generic AWT components that can contain other </a:t>
            </a:r>
            <a:r>
              <a:rPr lang="en-US" dirty="0" smtClean="0"/>
              <a:t>components, including </a:t>
            </a:r>
            <a:r>
              <a:rPr lang="en-US" dirty="0"/>
              <a:t>other containers. The most common form of container is the </a:t>
            </a:r>
            <a:r>
              <a:rPr lang="en-US" dirty="0" smtClean="0"/>
              <a:t>panel, which </a:t>
            </a:r>
            <a:r>
              <a:rPr lang="en-US" dirty="0"/>
              <a:t>represents a container that can be displayed on screen. Applets are a form </a:t>
            </a:r>
            <a:r>
              <a:rPr lang="en-US" dirty="0" smtClean="0"/>
              <a:t>of panel </a:t>
            </a:r>
            <a:r>
              <a:rPr lang="en-US" dirty="0"/>
              <a:t>(in fact, the Applet class is a subclass of the Panel class).</a:t>
            </a:r>
          </a:p>
          <a:p>
            <a:pPr algn="just"/>
            <a:r>
              <a:rPr lang="en-US" dirty="0" smtClean="0"/>
              <a:t>Canvases: </a:t>
            </a:r>
            <a:r>
              <a:rPr lang="en-US" dirty="0"/>
              <a:t>A canvas is a simple drawing surface. Although you can draw on panels (</a:t>
            </a:r>
            <a:r>
              <a:rPr lang="en-US" dirty="0" smtClean="0"/>
              <a:t>as you’ve </a:t>
            </a:r>
            <a:r>
              <a:rPr lang="en-US" dirty="0"/>
              <a:t>been doing all along), canvases are good for painting images or other </a:t>
            </a:r>
            <a:r>
              <a:rPr lang="en-US" dirty="0" smtClean="0"/>
              <a:t>graphics operations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UI components: </a:t>
            </a:r>
            <a:r>
              <a:rPr lang="en-US" dirty="0"/>
              <a:t>These can include buttons, lists, simple popup menus, checkboxes, </a:t>
            </a:r>
            <a:r>
              <a:rPr lang="en-US" dirty="0" smtClean="0"/>
              <a:t>text fields</a:t>
            </a:r>
            <a:r>
              <a:rPr lang="en-US" dirty="0"/>
              <a:t>, and other typical elements of a user 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Window construction </a:t>
            </a:r>
            <a:r>
              <a:rPr lang="en-US" dirty="0" smtClean="0"/>
              <a:t>components: </a:t>
            </a:r>
            <a:r>
              <a:rPr lang="en-US" dirty="0"/>
              <a:t>These include windows, frames, </a:t>
            </a:r>
            <a:r>
              <a:rPr lang="en-US" dirty="0" smtClean="0"/>
              <a:t>menu bars, and dialogs</a:t>
            </a:r>
            <a:r>
              <a:rPr lang="en-US" dirty="0"/>
              <a:t>. These are listed separately from the other UI components because you’ll </a:t>
            </a:r>
            <a:r>
              <a:rPr lang="en-US" dirty="0" smtClean="0"/>
              <a:t>use these </a:t>
            </a:r>
            <a:r>
              <a:rPr lang="en-US" dirty="0"/>
              <a:t>less often—particularly in applets. In applets, the browser provides the </a:t>
            </a:r>
            <a:r>
              <a:rPr lang="en-US" dirty="0" smtClean="0"/>
              <a:t>main window </a:t>
            </a:r>
            <a:r>
              <a:rPr lang="en-US" dirty="0"/>
              <a:t>and </a:t>
            </a:r>
            <a:r>
              <a:rPr lang="en-US" dirty="0" smtClean="0"/>
              <a:t>menu bar</a:t>
            </a:r>
            <a:r>
              <a:rPr lang="en-US" dirty="0"/>
              <a:t>, so you don’t have to use these. Your applet may create a </a:t>
            </a:r>
            <a:r>
              <a:rPr lang="en-US" dirty="0" smtClean="0"/>
              <a:t>new window</a:t>
            </a:r>
            <a:r>
              <a:rPr lang="en-US" dirty="0"/>
              <a:t>, however, or you may want to write your own Java application that uses </a:t>
            </a:r>
            <a:r>
              <a:rPr lang="en-US" dirty="0" smtClean="0"/>
              <a:t>these components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76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AWT Class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552" y="2052531"/>
            <a:ext cx="6296919" cy="34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Frames (</a:t>
            </a:r>
            <a:r>
              <a:rPr lang="en-GB" dirty="0" err="1" smtClean="0"/>
              <a:t>Jframe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AWT Window class enables you to create windows that are independent that is, separate popup windows with their own titles, </a:t>
            </a:r>
            <a:r>
              <a:rPr lang="en-US" dirty="0" smtClean="0"/>
              <a:t>resize handles</a:t>
            </a:r>
            <a:r>
              <a:rPr lang="en-US" dirty="0"/>
              <a:t>, and </a:t>
            </a:r>
            <a:r>
              <a:rPr lang="en-US" dirty="0" err="1"/>
              <a:t>menubars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commonly, instead of using </a:t>
            </a:r>
            <a:r>
              <a:rPr lang="en-US" dirty="0" smtClean="0"/>
              <a:t>the Window </a:t>
            </a:r>
            <a:r>
              <a:rPr lang="en-US" dirty="0"/>
              <a:t>class, you’ll use Window’s subclasses, Frame and Dialog.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Frame class enables you </a:t>
            </a:r>
            <a:r>
              <a:rPr lang="en-US" dirty="0" smtClean="0"/>
              <a:t>to create </a:t>
            </a:r>
            <a:r>
              <a:rPr lang="en-US" dirty="0"/>
              <a:t>a fully functioning window with a </a:t>
            </a:r>
            <a:r>
              <a:rPr lang="en-US" dirty="0" err="1"/>
              <a:t>menubar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Dialog </a:t>
            </a:r>
            <a:r>
              <a:rPr lang="en-US" dirty="0"/>
              <a:t>is a more limited window for </a:t>
            </a:r>
            <a:r>
              <a:rPr lang="en-US" dirty="0" smtClean="0"/>
              <a:t>dialog boxes.</a:t>
            </a:r>
          </a:p>
          <a:p>
            <a:pPr algn="just"/>
            <a:endParaRPr lang="en-US" dirty="0" smtClean="0"/>
          </a:p>
          <a:p>
            <a:pPr marL="0" indent="0">
              <a:buNone/>
            </a:pPr>
            <a:r>
              <a:rPr lang="en-US" dirty="0"/>
              <a:t>To create a frame, use one of the following constructors:</a:t>
            </a:r>
          </a:p>
          <a:p>
            <a:r>
              <a:rPr lang="en-US" dirty="0" smtClean="0"/>
              <a:t>new </a:t>
            </a:r>
            <a:r>
              <a:rPr lang="en-US" dirty="0"/>
              <a:t>Frame() creates a basic frame without a title.</a:t>
            </a:r>
          </a:p>
          <a:p>
            <a:r>
              <a:rPr lang="en-US" dirty="0" smtClean="0"/>
              <a:t>new </a:t>
            </a:r>
            <a:r>
              <a:rPr lang="en-US" dirty="0"/>
              <a:t>Frame(String) creates a basic frame with the given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56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To create a label, use one of the following constructors:</a:t>
            </a:r>
          </a:p>
          <a:p>
            <a:pPr algn="just"/>
            <a:r>
              <a:rPr lang="en-US" dirty="0" smtClean="0"/>
              <a:t>Label</a:t>
            </a:r>
            <a:r>
              <a:rPr lang="en-US" dirty="0"/>
              <a:t>() creates an empty label, with its text aligned left.</a:t>
            </a:r>
          </a:p>
          <a:p>
            <a:pPr algn="just"/>
            <a:r>
              <a:rPr lang="en-US" dirty="0" smtClean="0"/>
              <a:t>Label(String</a:t>
            </a:r>
            <a:r>
              <a:rPr lang="en-US" dirty="0"/>
              <a:t>) creates a label with the given text string, also aligned left.</a:t>
            </a:r>
          </a:p>
          <a:p>
            <a:pPr algn="just"/>
            <a:r>
              <a:rPr lang="en-US" dirty="0" smtClean="0"/>
              <a:t>Label(String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creates a label with the given text string and the given alignment.</a:t>
            </a:r>
          </a:p>
          <a:p>
            <a:pPr algn="just"/>
            <a:r>
              <a:rPr lang="en-US" dirty="0"/>
              <a:t>The available alignments are stored in class variables in Label, making them easier </a:t>
            </a:r>
            <a:r>
              <a:rPr lang="en-US" dirty="0" smtClean="0"/>
              <a:t>to remember</a:t>
            </a:r>
            <a:r>
              <a:rPr lang="en-US" dirty="0"/>
              <a:t>: </a:t>
            </a:r>
            <a:r>
              <a:rPr lang="en-US" dirty="0" err="1"/>
              <a:t>Label.RIGHT</a:t>
            </a:r>
            <a:r>
              <a:rPr lang="en-US" dirty="0"/>
              <a:t>, </a:t>
            </a:r>
            <a:r>
              <a:rPr lang="en-US" dirty="0" err="1"/>
              <a:t>Label.LEFT</a:t>
            </a:r>
            <a:r>
              <a:rPr lang="en-US" dirty="0"/>
              <a:t>, and </a:t>
            </a:r>
            <a:r>
              <a:rPr lang="en-US" dirty="0" err="1"/>
              <a:t>Label.CENTER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label’s font is determined by the overall font for the component (as set by the </a:t>
            </a:r>
            <a:r>
              <a:rPr lang="en-US" dirty="0" err="1"/>
              <a:t>setFont</a:t>
            </a:r>
            <a:r>
              <a:rPr lang="en-US" dirty="0" smtClean="0"/>
              <a:t>() method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5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To create a button, use one of the following constructors:</a:t>
            </a:r>
          </a:p>
          <a:p>
            <a:pPr algn="just"/>
            <a:r>
              <a:rPr lang="en-US" dirty="0" smtClean="0"/>
              <a:t>Button</a:t>
            </a:r>
            <a:r>
              <a:rPr lang="en-US" dirty="0"/>
              <a:t>() creates an empty button with no label.</a:t>
            </a:r>
          </a:p>
          <a:p>
            <a:pPr algn="just"/>
            <a:r>
              <a:rPr lang="en-US" dirty="0" smtClean="0"/>
              <a:t>Button(String</a:t>
            </a:r>
            <a:r>
              <a:rPr lang="en-US" dirty="0"/>
              <a:t>) creates a button with the given </a:t>
            </a:r>
            <a:r>
              <a:rPr lang="en-US" dirty="0" smtClean="0"/>
              <a:t>string </a:t>
            </a:r>
            <a:r>
              <a:rPr lang="en-US" dirty="0"/>
              <a:t>object as a label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Once you have a button object, you can get the value of the button’s label by using </a:t>
            </a:r>
            <a:r>
              <a:rPr lang="en-US" dirty="0" smtClean="0"/>
              <a:t>the </a:t>
            </a:r>
            <a:r>
              <a:rPr lang="en-US" dirty="0" err="1" smtClean="0"/>
              <a:t>getLabel</a:t>
            </a:r>
            <a:r>
              <a:rPr lang="en-US" dirty="0"/>
              <a:t>() method and set the label using the </a:t>
            </a:r>
            <a:r>
              <a:rPr lang="en-US" dirty="0" err="1"/>
              <a:t>setLabel</a:t>
            </a:r>
            <a:r>
              <a:rPr lang="en-US" dirty="0"/>
              <a:t>(String) methods.</a:t>
            </a:r>
          </a:p>
        </p:txBody>
      </p:sp>
    </p:spTree>
    <p:extLst>
      <p:ext uri="{BB962C8B-B14F-4D97-AF65-F5344CB8AC3E}">
        <p14:creationId xmlns:p14="http://schemas.microsoft.com/office/powerpoint/2010/main" val="2184055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1290</Words>
  <Application>Microsoft Office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5)</vt:lpstr>
      <vt:lpstr>Assignment </vt:lpstr>
      <vt:lpstr>Basic GUI Components</vt:lpstr>
      <vt:lpstr>AWT(Elements of the Abstract Window Toolkit)</vt:lpstr>
      <vt:lpstr>AWT Class hierarchy</vt:lpstr>
      <vt:lpstr>Frames (Jframe)</vt:lpstr>
      <vt:lpstr>JLabel</vt:lpstr>
      <vt:lpstr>Button</vt:lpstr>
      <vt:lpstr>Checkboxes</vt:lpstr>
      <vt:lpstr>Choice Menus</vt:lpstr>
      <vt:lpstr>Text Field</vt:lpstr>
      <vt:lpstr>Panels and Layouts</vt:lpstr>
      <vt:lpstr>FlowLayout</vt:lpstr>
      <vt:lpstr>GridLayout</vt:lpstr>
      <vt:lpstr>GridLayout</vt:lpstr>
      <vt:lpstr>BorderLayout</vt:lpstr>
      <vt:lpstr>BorderLayout</vt:lpstr>
      <vt:lpstr>CardLayout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126</cp:revision>
  <dcterms:created xsi:type="dcterms:W3CDTF">2016-01-08T18:18:57Z</dcterms:created>
  <dcterms:modified xsi:type="dcterms:W3CDTF">2021-02-23T10:57:14Z</dcterms:modified>
</cp:coreProperties>
</file>