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9" r:id="rId3"/>
    <p:sldId id="260" r:id="rId4"/>
    <p:sldId id="261" r:id="rId5"/>
    <p:sldId id="267" r:id="rId6"/>
    <p:sldId id="268" r:id="rId7"/>
    <p:sldId id="269" r:id="rId8"/>
    <p:sldId id="262" r:id="rId9"/>
    <p:sldId id="264" r:id="rId10"/>
    <p:sldId id="263" r:id="rId11"/>
    <p:sldId id="265" r:id="rId12"/>
    <p:sldId id="270" r:id="rId13"/>
    <p:sldId id="271" r:id="rId14"/>
    <p:sldId id="276" r:id="rId15"/>
    <p:sldId id="272" r:id="rId16"/>
    <p:sldId id="273" r:id="rId17"/>
    <p:sldId id="274" r:id="rId18"/>
    <p:sldId id="275" r:id="rId19"/>
    <p:sldId id="27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EFA97-6330-4F71-B4BA-CEDDBBC04B33}" type="datetimeFigureOut">
              <a:rPr lang="en-GB" smtClean="0"/>
              <a:t>14/01/2022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424AA-E038-441E-826E-64D88FB4A26A}" type="slidenum">
              <a:rPr lang="en-GB" smtClean="0"/>
              <a:t>‹#›</a:t>
            </a:fld>
            <a:endParaRPr lang="en-GB"/>
          </a:p>
        </p:txBody>
      </p:sp>
    </p:spTree>
    <p:extLst>
      <p:ext uri="{BB962C8B-B14F-4D97-AF65-F5344CB8AC3E}">
        <p14:creationId xmlns:p14="http://schemas.microsoft.com/office/powerpoint/2010/main" val="177931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3190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14/01/2022</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599990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14/01/2022</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06818076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CEN511: EMBEDDED SYSTEMS DESIGN AND PROGRAMMING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fontScale="77500" lnSpcReduction="20000"/>
          </a:bodyPr>
          <a:lstStyle/>
          <a:p>
            <a:pPr eaLnBrk="1" hangingPunct="1"/>
            <a:r>
              <a:rPr lang="en-GB" altLang="en-US" sz="3999" dirty="0" smtClean="0"/>
              <a:t>COURSE LECTURERS</a:t>
            </a:r>
          </a:p>
          <a:p>
            <a:pPr eaLnBrk="1" hangingPunct="1"/>
            <a:r>
              <a:rPr lang="en-GB" altLang="en-US" sz="3999" dirty="0" smtClean="0"/>
              <a:t>ODUSAMI MODUPE (Engr.)</a:t>
            </a:r>
            <a:endParaRPr lang="en-US" altLang="en-US" sz="3999" dirty="0" smtClean="0"/>
          </a:p>
          <a:p>
            <a:pPr eaLnBrk="1" hangingPunct="1"/>
            <a:r>
              <a:rPr lang="en-US" altLang="en-US" sz="3999" dirty="0" smtClean="0"/>
              <a:t>OMORUYI OSEMWEGIE </a:t>
            </a:r>
            <a:endParaRPr lang="en-US" altLang="en-US" sz="3999" dirty="0"/>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A microcontroller system with a 10 bit ADC is used to measure a physical signal/quantity with a voltage range of 0 - </a:t>
                </a:r>
                <a:r>
                  <a:rPr lang="en-GB" dirty="0" smtClean="0"/>
                  <a:t>5v Input. </a:t>
                </a:r>
                <a:r>
                  <a:rPr lang="en-GB" dirty="0"/>
                  <a:t>F</a:t>
                </a:r>
                <a:r>
                  <a:rPr lang="en-GB" dirty="0" smtClean="0"/>
                  <a:t>ind the resolution?</a:t>
                </a:r>
              </a:p>
              <a:p>
                <a:r>
                  <a:rPr lang="en-GB" sz="3200" dirty="0" smtClean="0"/>
                  <a:t>Resolution </a:t>
                </a:r>
                <a:r>
                  <a:rPr lang="en-GB" dirty="0" smtClean="0"/>
                  <a:t>= </a:t>
                </a:r>
                <a14:m>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𝑟𝑒𝑓𝑒𝑟𝑒𝑛𝑐𝑒</m:t>
                        </m:r>
                        <m:r>
                          <a:rPr lang="en-GB" i="1">
                            <a:latin typeface="Cambria Math" panose="02040503050406030204" pitchFamily="18" charset="0"/>
                          </a:rPr>
                          <m:t> </m:t>
                        </m:r>
                        <m:r>
                          <a:rPr lang="en-GB" i="1">
                            <a:latin typeface="Cambria Math" panose="02040503050406030204" pitchFamily="18" charset="0"/>
                          </a:rPr>
                          <m:t>𝑣𝑜𝑙𝑡𝑎𝑔𝑒</m:t>
                        </m:r>
                      </m:num>
                      <m:den>
                        <m:r>
                          <a:rPr lang="en-GB" i="1">
                            <a:latin typeface="Cambria Math" panose="02040503050406030204" pitchFamily="18" charset="0"/>
                          </a:rPr>
                          <m:t>𝑏𝑖𝑡</m:t>
                        </m:r>
                        <m:r>
                          <a:rPr lang="en-GB" i="1">
                            <a:latin typeface="Cambria Math" panose="02040503050406030204" pitchFamily="18" charset="0"/>
                          </a:rPr>
                          <m:t> </m:t>
                        </m:r>
                        <m:r>
                          <a:rPr lang="en-GB" i="1">
                            <a:latin typeface="Cambria Math" panose="02040503050406030204" pitchFamily="18" charset="0"/>
                          </a:rPr>
                          <m:t>𝑙𝑒𝑣𝑒𝑙𝑠</m:t>
                        </m:r>
                      </m:den>
                    </m:f>
                    <m:r>
                      <a:rPr lang="en-GB" i="1">
                        <a:latin typeface="Cambria Math" panose="02040503050406030204" pitchFamily="18" charset="0"/>
                      </a:rPr>
                      <m:t>=</m:t>
                    </m:r>
                    <m:f>
                      <m:fPr>
                        <m:ctrlPr>
                          <a:rPr lang="en-US" i="1">
                            <a:latin typeface="Cambria Math" panose="02040503050406030204" pitchFamily="18" charset="0"/>
                          </a:rPr>
                        </m:ctrlPr>
                      </m:fPr>
                      <m:num>
                        <m:r>
                          <a:rPr lang="en-GB" i="1">
                            <a:latin typeface="Cambria Math" panose="02040503050406030204" pitchFamily="18" charset="0"/>
                          </a:rPr>
                          <m:t>5</m:t>
                        </m:r>
                        <m:r>
                          <a:rPr lang="en-GB" i="1">
                            <a:latin typeface="Cambria Math" panose="02040503050406030204" pitchFamily="18" charset="0"/>
                          </a:rPr>
                          <m:t>𝑣</m:t>
                        </m:r>
                      </m:num>
                      <m:den>
                        <m:r>
                          <a:rPr lang="en-GB" i="1">
                            <a:latin typeface="Cambria Math" panose="02040503050406030204" pitchFamily="18" charset="0"/>
                          </a:rPr>
                          <m:t>1024</m:t>
                        </m:r>
                        <m:r>
                          <a:rPr lang="en-GB" i="1">
                            <a:latin typeface="Cambria Math" panose="02040503050406030204" pitchFamily="18" charset="0"/>
                          </a:rPr>
                          <m:t>𝑏𝑖𝑡𝑠</m:t>
                        </m:r>
                      </m:den>
                    </m:f>
                  </m:oMath>
                </a14:m>
                <a:endParaRPr lang="en-US" dirty="0"/>
              </a:p>
              <a:p>
                <a:r>
                  <a:rPr lang="en-GB"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65" t="-2276" r="-1769"/>
                </a:stretch>
              </a:blipFill>
            </p:spPr>
            <p:txBody>
              <a:bodyPr/>
              <a:lstStyle/>
              <a:p>
                <a:r>
                  <a:rPr lang="en-US">
                    <a:noFill/>
                  </a:rPr>
                  <a:t> </a:t>
                </a:r>
              </a:p>
            </p:txBody>
          </p:sp>
        </mc:Fallback>
      </mc:AlternateContent>
    </p:spTree>
    <p:extLst>
      <p:ext uri="{BB962C8B-B14F-4D97-AF65-F5344CB8AC3E}">
        <p14:creationId xmlns:p14="http://schemas.microsoft.com/office/powerpoint/2010/main" val="160493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Signal conditioning – A</a:t>
            </a:r>
            <a:r>
              <a:rPr lang="en-US" sz="4400" dirty="0" smtClean="0"/>
              <a:t>mplification </a:t>
            </a:r>
            <a:r>
              <a:rPr lang="en-US" sz="4400" dirty="0"/>
              <a:t>and </a:t>
            </a:r>
            <a:r>
              <a:rPr lang="en-US" sz="4400" dirty="0" smtClean="0"/>
              <a:t>Filtering</a:t>
            </a:r>
            <a:endParaRPr lang="en-US" sz="4400" dirty="0"/>
          </a:p>
        </p:txBody>
      </p:sp>
      <p:sp>
        <p:nvSpPr>
          <p:cNvPr id="3" name="Content Placeholder 2"/>
          <p:cNvSpPr>
            <a:spLocks noGrp="1"/>
          </p:cNvSpPr>
          <p:nvPr>
            <p:ph idx="1"/>
          </p:nvPr>
        </p:nvSpPr>
        <p:spPr/>
        <p:txBody>
          <a:bodyPr>
            <a:normAutofit fontScale="70000" lnSpcReduction="20000"/>
          </a:bodyPr>
          <a:lstStyle/>
          <a:p>
            <a:pPr algn="just"/>
            <a:r>
              <a:rPr lang="en-US" dirty="0" smtClean="0"/>
              <a:t>To </a:t>
            </a:r>
            <a:r>
              <a:rPr lang="en-US" dirty="0"/>
              <a:t>make best use of the ADC, the input voltage should traverse as much of its input range as </a:t>
            </a:r>
            <a:r>
              <a:rPr lang="en-US" dirty="0" smtClean="0"/>
              <a:t>possible, without </a:t>
            </a:r>
            <a:r>
              <a:rPr lang="en-US" dirty="0"/>
              <a:t>exceeding it. Yet most signal sources, say a microphone or thermocouple, produce very </a:t>
            </a:r>
            <a:r>
              <a:rPr lang="en-US" dirty="0" smtClean="0"/>
              <a:t>small voltages</a:t>
            </a:r>
            <a:r>
              <a:rPr lang="en-US" dirty="0"/>
              <a:t>. Therefore, in many cases amplification is needed to exploit the range to best effect. Voltage </a:t>
            </a:r>
            <a:r>
              <a:rPr lang="en-US" dirty="0" smtClean="0"/>
              <a:t>level shifting </a:t>
            </a:r>
            <a:r>
              <a:rPr lang="en-US" dirty="0"/>
              <a:t>may also be required, for </a:t>
            </a:r>
            <a:r>
              <a:rPr lang="en-US" dirty="0" smtClean="0"/>
              <a:t>example, </a:t>
            </a:r>
            <a:r>
              <a:rPr lang="en-US" dirty="0"/>
              <a:t>if the signal source is bipolar while the ADC input is </a:t>
            </a:r>
            <a:r>
              <a:rPr lang="en-US" dirty="0" smtClean="0"/>
              <a:t>unipolar(voltage </a:t>
            </a:r>
            <a:r>
              <a:rPr lang="en-US" dirty="0"/>
              <a:t>is positive only).</a:t>
            </a:r>
          </a:p>
          <a:p>
            <a:pPr algn="just"/>
            <a:r>
              <a:rPr lang="en-US" dirty="0"/>
              <a:t>If the signal being converted is periodic, then a fundamental requirement of conversion is that the </a:t>
            </a:r>
            <a:r>
              <a:rPr lang="en-US" dirty="0" smtClean="0"/>
              <a:t>conversion rate </a:t>
            </a:r>
            <a:r>
              <a:rPr lang="en-US" dirty="0"/>
              <a:t>must be at least twice the highest signal frequency. This is known as the Nyquist sampling </a:t>
            </a:r>
            <a:r>
              <a:rPr lang="en-US" dirty="0" smtClean="0"/>
              <a:t>criterion. If </a:t>
            </a:r>
            <a:r>
              <a:rPr lang="en-US" dirty="0"/>
              <a:t>this criterion is not met, then a deeply unpleasant form of signal corruption takes place, known as </a:t>
            </a:r>
            <a:r>
              <a:rPr lang="en-US" i="1" dirty="0"/>
              <a:t>aliasing</a:t>
            </a:r>
          </a:p>
        </p:txBody>
      </p:sp>
    </p:spTree>
    <p:extLst>
      <p:ext uri="{BB962C8B-B14F-4D97-AF65-F5344CB8AC3E}">
        <p14:creationId xmlns:p14="http://schemas.microsoft.com/office/powerpoint/2010/main" val="50150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DAC</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Digital to Analog </a:t>
            </a:r>
            <a:r>
              <a:rPr lang="en-GB" dirty="0" smtClean="0"/>
              <a:t>Converters are electronic devices that convert digital signal into analog. In microcontrollers it is principally achieved via pulse width modulation.</a:t>
            </a:r>
          </a:p>
          <a:p>
            <a:r>
              <a:rPr lang="en-US" b="1" dirty="0"/>
              <a:t>PWM Based Conversion</a:t>
            </a:r>
          </a:p>
          <a:p>
            <a:r>
              <a:rPr lang="en-US" dirty="0"/>
              <a:t>It is another method used in digital to analog converter &amp; microcontrollers such as </a:t>
            </a:r>
            <a:r>
              <a:rPr lang="en-US" dirty="0" smtClean="0"/>
              <a:t>Arduino and PICs. This Microcontrollers can </a:t>
            </a:r>
            <a:r>
              <a:rPr lang="en-US" dirty="0"/>
              <a:t>be easily </a:t>
            </a:r>
            <a:r>
              <a:rPr lang="en-US" dirty="0" smtClean="0"/>
              <a:t>programmed </a:t>
            </a:r>
            <a:r>
              <a:rPr lang="en-US" dirty="0"/>
              <a:t>to utilize its PWM function to generate an analog output.</a:t>
            </a:r>
          </a:p>
          <a:p>
            <a:r>
              <a:rPr lang="en-US" dirty="0"/>
              <a:t>Pulse Width Modulation or PWM is a method of varying the average power of a signal by varying its duty cycle. </a:t>
            </a:r>
            <a:r>
              <a:rPr lang="en-US" dirty="0" smtClean="0"/>
              <a:t> The duty cycle is </a:t>
            </a:r>
            <a:r>
              <a:rPr lang="en-US" dirty="0"/>
              <a:t>the % turn on time of the signal, </a:t>
            </a:r>
            <a:r>
              <a:rPr lang="en-US" dirty="0" smtClean="0"/>
              <a:t>or the </a:t>
            </a:r>
            <a:r>
              <a:rPr lang="en-US" dirty="0"/>
              <a:t>% amount of time for which the signal remains high. Like 40% duty cycle signal means it stays high for 40% of time &amp; stays low for 60</a:t>
            </a:r>
            <a:r>
              <a:rPr lang="en-US" dirty="0" smtClean="0"/>
              <a:t>%.</a:t>
            </a:r>
            <a:endParaRPr lang="en-US" dirty="0"/>
          </a:p>
        </p:txBody>
      </p:sp>
    </p:spTree>
    <p:extLst>
      <p:ext uri="{BB962C8B-B14F-4D97-AF65-F5344CB8AC3E}">
        <p14:creationId xmlns:p14="http://schemas.microsoft.com/office/powerpoint/2010/main" val="66836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PWM using filter circuits</a:t>
            </a:r>
            <a:endParaRPr lang="en-US" dirty="0"/>
          </a:p>
        </p:txBody>
      </p:sp>
      <p:pic>
        <p:nvPicPr>
          <p:cNvPr id="4" name="Content Placeholder 3"/>
          <p:cNvPicPr>
            <a:picLocks noGrp="1" noChangeAspect="1"/>
          </p:cNvPicPr>
          <p:nvPr>
            <p:ph idx="1"/>
          </p:nvPr>
        </p:nvPicPr>
        <p:blipFill>
          <a:blip r:embed="rId2"/>
          <a:stretch>
            <a:fillRect/>
          </a:stretch>
        </p:blipFill>
        <p:spPr>
          <a:xfrm>
            <a:off x="480838" y="1990165"/>
            <a:ext cx="11514957" cy="2896371"/>
          </a:xfrm>
          <a:prstGeom prst="rect">
            <a:avLst/>
          </a:prstGeom>
        </p:spPr>
      </p:pic>
    </p:spTree>
    <p:extLst>
      <p:ext uri="{BB962C8B-B14F-4D97-AF65-F5344CB8AC3E}">
        <p14:creationId xmlns:p14="http://schemas.microsoft.com/office/powerpoint/2010/main" val="236901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using filter circuits</a:t>
            </a:r>
          </a:p>
        </p:txBody>
      </p:sp>
      <p:sp>
        <p:nvSpPr>
          <p:cNvPr id="3" name="Content Placeholder 2"/>
          <p:cNvSpPr>
            <a:spLocks noGrp="1"/>
          </p:cNvSpPr>
          <p:nvPr>
            <p:ph idx="1"/>
          </p:nvPr>
        </p:nvSpPr>
        <p:spPr/>
        <p:txBody>
          <a:bodyPr>
            <a:normAutofit fontScale="70000" lnSpcReduction="20000"/>
          </a:bodyPr>
          <a:lstStyle/>
          <a:p>
            <a:r>
              <a:rPr lang="en-US" dirty="0"/>
              <a:t>If a PWM stream of fixed Mark : Space ratio is low-pass filtered, with a </a:t>
            </a:r>
            <a:r>
              <a:rPr lang="en-US" dirty="0" smtClean="0"/>
              <a:t>suitable, cut-off </a:t>
            </a:r>
            <a:r>
              <a:rPr lang="en-US" dirty="0"/>
              <a:t>frequency, then the digital stream becomes a DC voltage, with a little residual ripple. If the </a:t>
            </a:r>
            <a:r>
              <a:rPr lang="en-US" dirty="0" smtClean="0"/>
              <a:t>PWM Mark </a:t>
            </a:r>
            <a:r>
              <a:rPr lang="en-US" dirty="0"/>
              <a:t>: Space ratio is modulated, then a varying output voltage can be produced.</a:t>
            </a:r>
            <a:endParaRPr lang="en-US" dirty="0" smtClean="0"/>
          </a:p>
          <a:p>
            <a:pPr algn="just"/>
            <a:r>
              <a:rPr lang="en-US" dirty="0" smtClean="0"/>
              <a:t>We </a:t>
            </a:r>
            <a:r>
              <a:rPr lang="en-US" dirty="0"/>
              <a:t>can use a binary number to generate such type signal whose duty cycle depends on the binary digit. The PWM wave is </a:t>
            </a:r>
            <a:r>
              <a:rPr lang="en-US" dirty="0" smtClean="0"/>
              <a:t>filtered </a:t>
            </a:r>
            <a:r>
              <a:rPr lang="en-US" dirty="0"/>
              <a:t>using a low pass filter to remove the fluctuations &amp; provide a smooth analog voltage</a:t>
            </a:r>
            <a:r>
              <a:rPr lang="en-US" dirty="0" smtClean="0"/>
              <a:t>.</a:t>
            </a:r>
            <a:endParaRPr lang="en-US" dirty="0"/>
          </a:p>
          <a:p>
            <a:pPr algn="just"/>
            <a:r>
              <a:rPr lang="en-US" dirty="0"/>
              <a:t>The low pass filter used can be a first order. 2nd order low pass filter would be a great choice for a PWM base digital to analog converter.</a:t>
            </a:r>
          </a:p>
        </p:txBody>
      </p:sp>
    </p:spTree>
    <p:extLst>
      <p:ext uri="{BB962C8B-B14F-4D97-AF65-F5344CB8AC3E}">
        <p14:creationId xmlns:p14="http://schemas.microsoft.com/office/powerpoint/2010/main" val="428572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4400" dirty="0"/>
              <a:t>Resolution </a:t>
            </a:r>
            <a:r>
              <a:rPr lang="en-US" sz="4400" dirty="0" smtClean="0"/>
              <a:t>&amp; </a:t>
            </a:r>
            <a:r>
              <a:rPr lang="en-US" sz="4400" dirty="0"/>
              <a:t>Step Size of Digital to Analog Converter</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Resolution </a:t>
            </a:r>
            <a:r>
              <a:rPr lang="en-US" dirty="0"/>
              <a:t>&amp; step size of a DAC plays important role in the precision &amp; accuracy of the analog output.</a:t>
            </a:r>
          </a:p>
          <a:p>
            <a:pPr algn="just"/>
            <a:r>
              <a:rPr lang="en-US" dirty="0" smtClean="0"/>
              <a:t>Resolution </a:t>
            </a:r>
            <a:r>
              <a:rPr lang="en-US" dirty="0"/>
              <a:t>is the number of possible output levels a DAC can produce. It depends on the number of input bits</a:t>
            </a:r>
            <a:r>
              <a:rPr lang="en-US" dirty="0" smtClean="0"/>
              <a:t>.</a:t>
            </a:r>
            <a:endParaRPr lang="en-US" dirty="0"/>
          </a:p>
          <a:p>
            <a:pPr marL="0" marR="0" algn="just">
              <a:lnSpc>
                <a:spcPct val="107000"/>
              </a:lnSpc>
              <a:spcBef>
                <a:spcPts val="0"/>
              </a:spcBef>
              <a:spcAft>
                <a:spcPts val="800"/>
              </a:spcAft>
            </a:pPr>
            <a:r>
              <a:rPr lang="en-US" dirty="0"/>
              <a:t>Resolution = </a:t>
            </a:r>
            <a:r>
              <a:rPr lang="en-US" sz="4000" dirty="0" smtClean="0">
                <a:solidFill>
                  <a:srgbClr val="000000"/>
                </a:solidFill>
              </a:rPr>
              <a:t>2</a:t>
            </a:r>
            <a:r>
              <a:rPr lang="en-US" sz="4000" i="1" baseline="30000" dirty="0" smtClean="0">
                <a:solidFill>
                  <a:srgbClr val="000000"/>
                </a:solidFill>
              </a:rPr>
              <a:t>n</a:t>
            </a:r>
          </a:p>
          <a:p>
            <a:pPr marL="0" marR="0" algn="just">
              <a:lnSpc>
                <a:spcPct val="107000"/>
              </a:lnSpc>
              <a:spcBef>
                <a:spcPts val="0"/>
              </a:spcBef>
              <a:spcAft>
                <a:spcPts val="800"/>
              </a:spcAft>
            </a:pPr>
            <a:r>
              <a:rPr lang="en-US" sz="3500" dirty="0"/>
              <a:t>The resolution of an n-bit DAC is 2</a:t>
            </a:r>
            <a:r>
              <a:rPr lang="en-US" sz="3500" baseline="30000" dirty="0"/>
              <a:t>n</a:t>
            </a:r>
            <a:r>
              <a:rPr lang="en-US" sz="3500" dirty="0"/>
              <a:t>.  For example, a 4-bit DAC has resolution of 2</a:t>
            </a:r>
            <a:r>
              <a:rPr lang="en-US" sz="3500" baseline="30000" dirty="0"/>
              <a:t>4</a:t>
            </a:r>
            <a:r>
              <a:rPr lang="en-US" sz="3500" dirty="0"/>
              <a:t> or 16 output levels.</a:t>
            </a:r>
            <a:endParaRPr lang="en-US" sz="35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82792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2C2F34"/>
                </a:solidFill>
                <a:latin typeface="arial" panose="020B0604020202020204" pitchFamily="34" charset="0"/>
              </a:rPr>
              <a:t>Step Size of a DAC</a:t>
            </a:r>
            <a:r>
              <a:rPr lang="en-US" dirty="0">
                <a:solidFill>
                  <a:srgbClr val="2C2F34"/>
                </a:solidFill>
                <a:latin typeface="Arial" panose="020B0604020202020204" pitchFamily="34" charset="0"/>
              </a:rPr>
              <a:t/>
            </a:r>
            <a:br>
              <a:rPr lang="en-US" dirty="0">
                <a:solidFill>
                  <a:srgbClr val="2C2F34"/>
                </a:solidFill>
                <a:latin typeface="Arial" panose="020B0604020202020204" pitchFamily="34" charset="0"/>
              </a:rPr>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rgbClr val="2C2F34"/>
                </a:solidFill>
                <a:latin typeface="arial" panose="020B0604020202020204" pitchFamily="34" charset="0"/>
              </a:rPr>
              <a:t>The </a:t>
            </a:r>
            <a:r>
              <a:rPr lang="en-US" dirty="0">
                <a:solidFill>
                  <a:srgbClr val="2C2F34"/>
                </a:solidFill>
                <a:latin typeface="arial" panose="020B0604020202020204" pitchFamily="34" charset="0"/>
              </a:rPr>
              <a:t>step size of a DAC is the smallest change in the analog output &amp; it is the difference between two consecutive output voltage levels.</a:t>
            </a:r>
            <a:endParaRPr lang="en-US" dirty="0">
              <a:solidFill>
                <a:srgbClr val="2C2F34"/>
              </a:solidFill>
              <a:latin typeface="Arial" panose="020B0604020202020204" pitchFamily="34" charset="0"/>
            </a:endParaRPr>
          </a:p>
          <a:p>
            <a:pPr algn="just"/>
            <a:r>
              <a:rPr lang="en-US" dirty="0">
                <a:solidFill>
                  <a:srgbClr val="2C2F34"/>
                </a:solidFill>
                <a:latin typeface="arial" panose="020B0604020202020204" pitchFamily="34" charset="0"/>
              </a:rPr>
              <a:t>The step size can be calculated by dividing the range (maximum output voltage) or </a:t>
            </a:r>
            <a:r>
              <a:rPr lang="en-US" dirty="0" err="1">
                <a:solidFill>
                  <a:srgbClr val="2C2F34"/>
                </a:solidFill>
                <a:latin typeface="arial" panose="020B0604020202020204" pitchFamily="34" charset="0"/>
              </a:rPr>
              <a:t>V</a:t>
            </a:r>
            <a:r>
              <a:rPr lang="en-US" baseline="-25000" dirty="0" err="1">
                <a:solidFill>
                  <a:srgbClr val="2C2F34"/>
                </a:solidFill>
                <a:latin typeface="arial" panose="020B0604020202020204" pitchFamily="34" charset="0"/>
              </a:rPr>
              <a:t>ref</a:t>
            </a:r>
            <a:r>
              <a:rPr lang="en-US" baseline="-25000" dirty="0">
                <a:solidFill>
                  <a:srgbClr val="2C2F34"/>
                </a:solidFill>
                <a:latin typeface="arial" panose="020B0604020202020204" pitchFamily="34" charset="0"/>
              </a:rPr>
              <a:t> </a:t>
            </a:r>
            <a:r>
              <a:rPr lang="en-US" dirty="0">
                <a:solidFill>
                  <a:srgbClr val="2C2F34"/>
                </a:solidFill>
                <a:latin typeface="arial" panose="020B0604020202020204" pitchFamily="34" charset="0"/>
              </a:rPr>
              <a:t>by 2</a:t>
            </a:r>
            <a:r>
              <a:rPr lang="en-US" baseline="30000" dirty="0">
                <a:solidFill>
                  <a:srgbClr val="2C2F34"/>
                </a:solidFill>
                <a:latin typeface="arial" panose="020B0604020202020204" pitchFamily="34" charset="0"/>
              </a:rPr>
              <a:t>n </a:t>
            </a:r>
            <a:r>
              <a:rPr lang="en-US" dirty="0">
                <a:solidFill>
                  <a:srgbClr val="2C2F34"/>
                </a:solidFill>
                <a:latin typeface="arial" panose="020B0604020202020204" pitchFamily="34" charset="0"/>
              </a:rPr>
              <a:t>where n is the number of bits.</a:t>
            </a:r>
            <a:endParaRPr lang="en-US" dirty="0">
              <a:solidFill>
                <a:srgbClr val="2C2F34"/>
              </a:solidFill>
              <a:latin typeface="Arial" panose="020B0604020202020204" pitchFamily="34" charset="0"/>
            </a:endParaRPr>
          </a:p>
          <a:p>
            <a:pPr algn="ctr"/>
            <a:r>
              <a:rPr lang="en-US" dirty="0">
                <a:solidFill>
                  <a:srgbClr val="2C2F34"/>
                </a:solidFill>
                <a:latin typeface="arial" panose="020B0604020202020204" pitchFamily="34" charset="0"/>
              </a:rPr>
              <a:t>Step size = Range / 2</a:t>
            </a:r>
            <a:r>
              <a:rPr lang="en-US" baseline="30000" dirty="0">
                <a:solidFill>
                  <a:srgbClr val="2C2F34"/>
                </a:solidFill>
                <a:latin typeface="arial" panose="020B0604020202020204" pitchFamily="34" charset="0"/>
              </a:rPr>
              <a:t>n</a:t>
            </a:r>
            <a:endParaRPr lang="en-US" dirty="0">
              <a:solidFill>
                <a:srgbClr val="2C2F34"/>
              </a:solidFill>
              <a:latin typeface="Arial" panose="020B0604020202020204" pitchFamily="34" charset="0"/>
            </a:endParaRPr>
          </a:p>
          <a:p>
            <a:pPr algn="just"/>
            <a:r>
              <a:rPr lang="en-US" dirty="0">
                <a:solidFill>
                  <a:srgbClr val="2C2F34"/>
                </a:solidFill>
                <a:latin typeface="arial" panose="020B0604020202020204" pitchFamily="34" charset="0"/>
              </a:rPr>
              <a:t>For example, the step size of a 4 bit DAC with range of 5v is;</a:t>
            </a:r>
            <a:endParaRPr lang="en-US" dirty="0">
              <a:solidFill>
                <a:srgbClr val="2C2F34"/>
              </a:solidFill>
              <a:latin typeface="Arial" panose="020B0604020202020204" pitchFamily="34" charset="0"/>
            </a:endParaRPr>
          </a:p>
          <a:p>
            <a:pPr algn="ctr"/>
            <a:r>
              <a:rPr lang="en-US" dirty="0">
                <a:solidFill>
                  <a:srgbClr val="2C2F34"/>
                </a:solidFill>
                <a:latin typeface="arial" panose="020B0604020202020204" pitchFamily="34" charset="0"/>
              </a:rPr>
              <a:t>Step size = 5/2</a:t>
            </a:r>
            <a:r>
              <a:rPr lang="en-US" baseline="30000" dirty="0">
                <a:solidFill>
                  <a:srgbClr val="2C2F34"/>
                </a:solidFill>
                <a:latin typeface="arial" panose="020B0604020202020204" pitchFamily="34" charset="0"/>
              </a:rPr>
              <a:t>4</a:t>
            </a:r>
            <a:r>
              <a:rPr lang="en-US" dirty="0">
                <a:solidFill>
                  <a:srgbClr val="2C2F34"/>
                </a:solidFill>
                <a:latin typeface="arial" panose="020B0604020202020204" pitchFamily="34" charset="0"/>
              </a:rPr>
              <a:t> = 5/16 = 0.3125v</a:t>
            </a:r>
            <a:endParaRPr lang="en-US" dirty="0">
              <a:solidFill>
                <a:srgbClr val="2C2F34"/>
              </a:solidFill>
              <a:latin typeface="Arial" panose="020B0604020202020204" pitchFamily="34" charset="0"/>
            </a:endParaRPr>
          </a:p>
          <a:p>
            <a:pPr algn="just"/>
            <a:r>
              <a:rPr lang="en-US" dirty="0">
                <a:solidFill>
                  <a:srgbClr val="2C2F34"/>
                </a:solidFill>
                <a:latin typeface="arial" panose="020B0604020202020204" pitchFamily="34" charset="0"/>
              </a:rPr>
              <a:t>The step size of this DAC is 0.3125. So for a single bit increment, its analog output will increase by 0.3125 v.</a:t>
            </a:r>
            <a:endParaRPr lang="en-US" dirty="0">
              <a:solidFill>
                <a:srgbClr val="2C2F34"/>
              </a:solidFill>
              <a:latin typeface="Arial" panose="020B0604020202020204" pitchFamily="34" charset="0"/>
            </a:endParaRPr>
          </a:p>
          <a:p>
            <a:pPr algn="just"/>
            <a:r>
              <a:rPr lang="en-US" dirty="0">
                <a:solidFill>
                  <a:srgbClr val="2C2F34"/>
                </a:solidFill>
                <a:latin typeface="arial" panose="020B0604020202020204" pitchFamily="34" charset="0"/>
              </a:rPr>
              <a:t>Increasing the resolution of a DAC decreases the step size &amp; generates a smooth analog wave with much more accuracy.</a:t>
            </a:r>
            <a:endParaRPr lang="en-US" dirty="0">
              <a:solidFill>
                <a:srgbClr val="2C2F34"/>
              </a:solidFill>
              <a:latin typeface="Arial" panose="020B0604020202020204" pitchFamily="34" charset="0"/>
            </a:endParaRPr>
          </a:p>
          <a:p>
            <a:endParaRPr lang="en-US" dirty="0"/>
          </a:p>
        </p:txBody>
      </p:sp>
    </p:spTree>
    <p:extLst>
      <p:ext uri="{BB962C8B-B14F-4D97-AF65-F5344CB8AC3E}">
        <p14:creationId xmlns:p14="http://schemas.microsoft.com/office/powerpoint/2010/main" val="220864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solidFill>
                  <a:srgbClr val="2C2F34"/>
                </a:solidFill>
                <a:latin typeface="Rockwell" panose="02060603020205020403" pitchFamily="18" charset="0"/>
              </a:rPr>
              <a:t>Applications of DAC</a:t>
            </a:r>
            <a:r>
              <a:rPr lang="en-US" dirty="0">
                <a:solidFill>
                  <a:srgbClr val="2C2F34"/>
                </a:solidFill>
                <a:latin typeface="Arial" panose="020B0604020202020204" pitchFamily="34" charset="0"/>
              </a:rPr>
              <a:t/>
            </a:r>
            <a:br>
              <a:rPr lang="en-US" dirty="0">
                <a:solidFill>
                  <a:srgbClr val="2C2F34"/>
                </a:solidFill>
                <a:latin typeface="Arial" panose="020B0604020202020204" pitchFamily="34" charset="0"/>
              </a:rPr>
            </a:b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sz="4600" b="1" dirty="0" smtClean="0">
                <a:solidFill>
                  <a:srgbClr val="2C2F34"/>
                </a:solidFill>
              </a:rPr>
              <a:t>Audio</a:t>
            </a:r>
            <a:r>
              <a:rPr lang="en-US" sz="4600" b="1" dirty="0">
                <a:solidFill>
                  <a:srgbClr val="2C2F34"/>
                </a:solidFill>
              </a:rPr>
              <a:t>:</a:t>
            </a:r>
            <a:endParaRPr lang="en-US" sz="5200" b="1" dirty="0">
              <a:solidFill>
                <a:srgbClr val="2C2F34"/>
              </a:solidFill>
            </a:endParaRPr>
          </a:p>
          <a:p>
            <a:pPr algn="just"/>
            <a:r>
              <a:rPr lang="en-US" dirty="0">
                <a:solidFill>
                  <a:srgbClr val="2C2F34"/>
                </a:solidFill>
              </a:rPr>
              <a:t>The audio signal is analog in nature but it is converted using ADC (analog to digital converter) into digital format to edit &amp; store in storage devices in various digital formats such as mp3, wav etc. </a:t>
            </a:r>
            <a:endParaRPr lang="en-US" dirty="0" smtClean="0">
              <a:solidFill>
                <a:srgbClr val="2C2F34"/>
              </a:solidFill>
            </a:endParaRPr>
          </a:p>
          <a:p>
            <a:pPr algn="just"/>
            <a:r>
              <a:rPr lang="en-US" dirty="0" smtClean="0">
                <a:solidFill>
                  <a:srgbClr val="2C2F34"/>
                </a:solidFill>
              </a:rPr>
              <a:t>The </a:t>
            </a:r>
            <a:r>
              <a:rPr lang="en-US" dirty="0">
                <a:solidFill>
                  <a:srgbClr val="2C2F34"/>
                </a:solidFill>
              </a:rPr>
              <a:t>audio amplifier or the sound card in a system contains DAC that converts the audio signal stored in digital device into an analog signal. The signal can be modified by the amplifier by varying its gain (volume), bass, treble etc. &amp; then converted into analog signal because the speaker cannot support a digital signal.</a:t>
            </a:r>
          </a:p>
          <a:p>
            <a:endParaRPr lang="en-US" dirty="0"/>
          </a:p>
        </p:txBody>
      </p:sp>
    </p:spTree>
    <p:extLst>
      <p:ext uri="{BB962C8B-B14F-4D97-AF65-F5344CB8AC3E}">
        <p14:creationId xmlns:p14="http://schemas.microsoft.com/office/powerpoint/2010/main" val="415219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DAC</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4200" b="1" dirty="0">
                <a:solidFill>
                  <a:srgbClr val="2C2F34"/>
                </a:solidFill>
              </a:rPr>
              <a:t>Video:</a:t>
            </a:r>
            <a:endParaRPr lang="en-US" sz="5200" b="1" dirty="0">
              <a:solidFill>
                <a:srgbClr val="2C2F34"/>
              </a:solidFill>
            </a:endParaRPr>
          </a:p>
          <a:p>
            <a:pPr algn="just"/>
            <a:r>
              <a:rPr lang="en-US" dirty="0">
                <a:solidFill>
                  <a:srgbClr val="2C2F34"/>
                </a:solidFill>
              </a:rPr>
              <a:t>Digital video players utilize DAC to play any digital video using an analog monitor. These video players convert the digital signal from the digital source file into an analog signal.</a:t>
            </a:r>
          </a:p>
          <a:p>
            <a:pPr algn="just"/>
            <a:r>
              <a:rPr lang="en-US" dirty="0">
                <a:solidFill>
                  <a:srgbClr val="2C2F34"/>
                </a:solidFill>
              </a:rPr>
              <a:t>A digital video player has digital video ports such as DVI or HDMI. But if it has any analog output ports (composite port of yellow color), it contains a DAC whose job is to convert the video file into analog signal.</a:t>
            </a:r>
          </a:p>
          <a:p>
            <a:endParaRPr lang="en-US" dirty="0"/>
          </a:p>
        </p:txBody>
      </p:sp>
    </p:spTree>
    <p:extLst>
      <p:ext uri="{BB962C8B-B14F-4D97-AF65-F5344CB8AC3E}">
        <p14:creationId xmlns:p14="http://schemas.microsoft.com/office/powerpoint/2010/main" val="1893864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Motor Control</a:t>
            </a:r>
          </a:p>
          <a:p>
            <a:r>
              <a:rPr lang="en-US" dirty="0"/>
              <a:t>One of the most important components in controlling a motor using a digital device such as a microcontroller is a DAC.</a:t>
            </a:r>
          </a:p>
          <a:p>
            <a:endParaRPr lang="en-US" dirty="0"/>
          </a:p>
          <a:p>
            <a:r>
              <a:rPr lang="en-US" dirty="0"/>
              <a:t>In various electronics projects, motor is embedded with a microcontroller. The microcontroller generates a digital signal to vary the speed of the motor which is converted into an analog signal using a DAC (Digital to Analog Converter).</a:t>
            </a:r>
          </a:p>
        </p:txBody>
      </p:sp>
    </p:spTree>
    <p:extLst>
      <p:ext uri="{BB962C8B-B14F-4D97-AF65-F5344CB8AC3E}">
        <p14:creationId xmlns:p14="http://schemas.microsoft.com/office/powerpoint/2010/main" val="207357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4000" smtClean="0"/>
              <a:t>Module 6- </a:t>
            </a:r>
            <a:r>
              <a:rPr lang="en-GB" sz="4000" dirty="0" smtClean="0"/>
              <a:t>Analogue Digital Conversion and Digital Analogue Conversion in Microcontrollers</a:t>
            </a:r>
            <a:endParaRPr lang="en-GB" sz="4000" dirty="0"/>
          </a:p>
        </p:txBody>
      </p:sp>
      <p:sp>
        <p:nvSpPr>
          <p:cNvPr id="3" name="Content Placeholder 2"/>
          <p:cNvSpPr>
            <a:spLocks noGrp="1"/>
          </p:cNvSpPr>
          <p:nvPr>
            <p:ph idx="1"/>
          </p:nvPr>
        </p:nvSpPr>
        <p:spPr/>
        <p:txBody>
          <a:bodyPr>
            <a:normAutofit/>
          </a:bodyPr>
          <a:lstStyle/>
          <a:p>
            <a:r>
              <a:rPr lang="en-GB" sz="4000" dirty="0" smtClean="0"/>
              <a:t>ADC- Arduino, PIC</a:t>
            </a:r>
          </a:p>
          <a:p>
            <a:r>
              <a:rPr lang="en-GB" sz="4000" dirty="0" smtClean="0"/>
              <a:t>DAC- Arduino, PIC</a:t>
            </a:r>
            <a:br>
              <a:rPr lang="en-GB" sz="4000" dirty="0" smtClean="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References</a:t>
            </a:r>
            <a:endParaRPr lang="en-US" dirty="0"/>
          </a:p>
        </p:txBody>
      </p:sp>
      <p:sp>
        <p:nvSpPr>
          <p:cNvPr id="3" name="Content Placeholder 2"/>
          <p:cNvSpPr>
            <a:spLocks noGrp="1"/>
          </p:cNvSpPr>
          <p:nvPr>
            <p:ph idx="1"/>
          </p:nvPr>
        </p:nvSpPr>
        <p:spPr/>
        <p:txBody>
          <a:bodyPr/>
          <a:lstStyle/>
          <a:p>
            <a:r>
              <a:rPr lang="en-US" dirty="0" err="1"/>
              <a:t>Wilmshurst</a:t>
            </a:r>
            <a:r>
              <a:rPr lang="en-US" dirty="0"/>
              <a:t>, T. (2006). Designing embedded systems with PIC microcontrollers: principles and applications. Elsevier</a:t>
            </a:r>
            <a:r>
              <a:rPr lang="en-US" dirty="0" smtClean="0"/>
              <a:t>.</a:t>
            </a:r>
          </a:p>
          <a:p>
            <a:endParaRPr lang="en-US" dirty="0"/>
          </a:p>
        </p:txBody>
      </p:sp>
    </p:spTree>
    <p:extLst>
      <p:ext uri="{BB962C8B-B14F-4D97-AF65-F5344CB8AC3E}">
        <p14:creationId xmlns:p14="http://schemas.microsoft.com/office/powerpoint/2010/main" val="358489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Most transducers produce output signals that are an analog of the quantity they represent. </a:t>
            </a:r>
            <a:r>
              <a:rPr lang="en-US" dirty="0" smtClean="0"/>
              <a:t>Example, the voltage output </a:t>
            </a:r>
            <a:r>
              <a:rPr lang="en-US" dirty="0"/>
              <a:t>from a temperature sensor represents the temperature as faithfully as it can, increasing or </a:t>
            </a:r>
            <a:r>
              <a:rPr lang="en-US" dirty="0" smtClean="0"/>
              <a:t>decreasing as </a:t>
            </a:r>
            <a:r>
              <a:rPr lang="en-US" dirty="0"/>
              <a:t>the temperature does the same. </a:t>
            </a:r>
            <a:endParaRPr lang="en-US" dirty="0" smtClean="0"/>
          </a:p>
          <a:p>
            <a:pPr algn="just"/>
            <a:r>
              <a:rPr lang="en-US" dirty="0" smtClean="0"/>
              <a:t>Similarly</a:t>
            </a:r>
            <a:r>
              <a:rPr lang="en-US" dirty="0"/>
              <a:t>, a microphone output signal represents the precise </a:t>
            </a:r>
            <a:r>
              <a:rPr lang="en-US" dirty="0" smtClean="0"/>
              <a:t>characteristics of </a:t>
            </a:r>
            <a:r>
              <a:rPr lang="en-US" dirty="0"/>
              <a:t>the sound wave as best it can, in amplitude, frequency and </a:t>
            </a:r>
            <a:r>
              <a:rPr lang="en-US" dirty="0" smtClean="0"/>
              <a:t>waveform.</a:t>
            </a:r>
            <a:endParaRPr lang="en-US" dirty="0"/>
          </a:p>
        </p:txBody>
      </p:sp>
    </p:spTree>
    <p:extLst>
      <p:ext uri="{BB962C8B-B14F-4D97-AF65-F5344CB8AC3E}">
        <p14:creationId xmlns:p14="http://schemas.microsoft.com/office/powerpoint/2010/main" val="11572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67" y="-88490"/>
            <a:ext cx="11711162" cy="1115616"/>
          </a:xfrm>
        </p:spPr>
        <p:txBody>
          <a:bodyPr>
            <a:normAutofit fontScale="90000"/>
          </a:bodyPr>
          <a:lstStyle/>
          <a:p>
            <a:r>
              <a:rPr lang="en-GB" dirty="0" smtClean="0"/>
              <a:t>Properties of Analogue and Digital Quantities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36029"/>
              </p:ext>
            </p:extLst>
          </p:nvPr>
        </p:nvGraphicFramePr>
        <p:xfrm>
          <a:off x="109670" y="808191"/>
          <a:ext cx="12013504" cy="5484114"/>
        </p:xfrm>
        <a:graphic>
          <a:graphicData uri="http://schemas.openxmlformats.org/drawingml/2006/table">
            <a:tbl>
              <a:tblPr firstRow="1" bandRow="1">
                <a:tableStyleId>{5940675A-B579-460E-94D1-54222C63F5DA}</a:tableStyleId>
              </a:tblPr>
              <a:tblGrid>
                <a:gridCol w="3904192"/>
                <a:gridCol w="3904192"/>
                <a:gridCol w="4205120"/>
              </a:tblGrid>
              <a:tr h="350916">
                <a:tc>
                  <a:txBody>
                    <a:bodyPr/>
                    <a:lstStyle/>
                    <a:p>
                      <a:r>
                        <a:rPr lang="en-GB" dirty="0" smtClean="0"/>
                        <a:t>Properties</a:t>
                      </a:r>
                      <a:endParaRPr lang="en-US" dirty="0"/>
                    </a:p>
                  </a:txBody>
                  <a:tcPr/>
                </a:tc>
                <a:tc>
                  <a:txBody>
                    <a:bodyPr/>
                    <a:lstStyle/>
                    <a:p>
                      <a:r>
                        <a:rPr lang="en-GB" dirty="0" smtClean="0"/>
                        <a:t>Analogue</a:t>
                      </a:r>
                      <a:endParaRPr lang="en-US" dirty="0"/>
                    </a:p>
                  </a:txBody>
                  <a:tcPr/>
                </a:tc>
                <a:tc>
                  <a:txBody>
                    <a:bodyPr/>
                    <a:lstStyle/>
                    <a:p>
                      <a:r>
                        <a:rPr lang="en-GB" dirty="0" smtClean="0"/>
                        <a:t>Digital </a:t>
                      </a:r>
                      <a:endParaRPr lang="en-US" dirty="0"/>
                    </a:p>
                  </a:txBody>
                  <a:tcPr/>
                </a:tc>
              </a:tr>
              <a:tr h="605451">
                <a:tc>
                  <a:txBody>
                    <a:bodyPr/>
                    <a:lstStyle/>
                    <a:p>
                      <a:r>
                        <a:rPr lang="en-US" dirty="0" smtClean="0"/>
                        <a:t>Means of (electrical)</a:t>
                      </a:r>
                    </a:p>
                    <a:p>
                      <a:r>
                        <a:rPr lang="en-US" dirty="0" smtClean="0"/>
                        <a:t>representation</a:t>
                      </a:r>
                      <a:endParaRPr lang="en-US" dirty="0"/>
                    </a:p>
                  </a:txBody>
                  <a:tcPr/>
                </a:tc>
                <a:tc>
                  <a:txBody>
                    <a:bodyPr/>
                    <a:lstStyle/>
                    <a:p>
                      <a:r>
                        <a:rPr lang="en-US" dirty="0" smtClean="0"/>
                        <a:t>A continuously variable voltage, or current, represents the variable.</a:t>
                      </a:r>
                      <a:endParaRPr lang="en-US" dirty="0"/>
                    </a:p>
                  </a:txBody>
                  <a:tcPr/>
                </a:tc>
                <a:tc>
                  <a:txBody>
                    <a:bodyPr/>
                    <a:lstStyle/>
                    <a:p>
                      <a:r>
                        <a:rPr lang="en-US" dirty="0" smtClean="0"/>
                        <a:t>Variable is represented by a binary number.</a:t>
                      </a:r>
                      <a:endParaRPr lang="en-US" dirty="0"/>
                    </a:p>
                  </a:txBody>
                  <a:tcPr/>
                </a:tc>
              </a:tr>
              <a:tr h="864913">
                <a:tc>
                  <a:txBody>
                    <a:bodyPr/>
                    <a:lstStyle/>
                    <a:p>
                      <a:pPr algn="just"/>
                      <a:r>
                        <a:rPr lang="en-US" dirty="0" smtClean="0"/>
                        <a:t>Precision of</a:t>
                      </a:r>
                    </a:p>
                    <a:p>
                      <a:pPr algn="just"/>
                      <a:r>
                        <a:rPr lang="en-US" dirty="0" smtClean="0"/>
                        <a:t>representation</a:t>
                      </a:r>
                      <a:endParaRPr lang="en-US" dirty="0"/>
                    </a:p>
                  </a:txBody>
                  <a:tcPr/>
                </a:tc>
                <a:tc>
                  <a:txBody>
                    <a:bodyPr/>
                    <a:lstStyle/>
                    <a:p>
                      <a:pPr algn="just"/>
                      <a:r>
                        <a:rPr lang="en-US" dirty="0" smtClean="0"/>
                        <a:t>Can take infinite range of values; absolute precision is theoretically possible.</a:t>
                      </a:r>
                      <a:endParaRPr lang="en-US" dirty="0"/>
                    </a:p>
                  </a:txBody>
                  <a:tcPr/>
                </a:tc>
                <a:tc>
                  <a:txBody>
                    <a:bodyPr/>
                    <a:lstStyle/>
                    <a:p>
                      <a:pPr algn="just"/>
                      <a:r>
                        <a:rPr lang="en-US" dirty="0" smtClean="0"/>
                        <a:t>Only a fixed number of digit combinations are available to represent measure</a:t>
                      </a:r>
                      <a:endParaRPr lang="en-US" dirty="0"/>
                    </a:p>
                  </a:txBody>
                  <a:tcPr/>
                </a:tc>
              </a:tr>
              <a:tr h="1124374">
                <a:tc>
                  <a:txBody>
                    <a:bodyPr/>
                    <a:lstStyle/>
                    <a:p>
                      <a:r>
                        <a:rPr lang="en-US" dirty="0" smtClean="0"/>
                        <a:t>Resistance to signal</a:t>
                      </a:r>
                    </a:p>
                    <a:p>
                      <a:r>
                        <a:rPr lang="en-US" dirty="0" smtClean="0"/>
                        <a:t>degradation</a:t>
                      </a:r>
                      <a:endParaRPr lang="en-US" dirty="0"/>
                    </a:p>
                  </a:txBody>
                  <a:tcPr/>
                </a:tc>
                <a:tc>
                  <a:txBody>
                    <a:bodyPr/>
                    <a:lstStyle/>
                    <a:p>
                      <a:r>
                        <a:rPr lang="en-US" dirty="0" smtClean="0"/>
                        <a:t>Almost inevitably suffers from drift,</a:t>
                      </a:r>
                    </a:p>
                    <a:p>
                      <a:r>
                        <a:rPr lang="en-US" dirty="0" smtClean="0"/>
                        <a:t>attenuation, distortion, interference.</a:t>
                      </a:r>
                    </a:p>
                    <a:p>
                      <a:r>
                        <a:rPr lang="en-US" dirty="0" smtClean="0"/>
                        <a:t>Cannot completely recover from these.</a:t>
                      </a:r>
                      <a:endParaRPr lang="en-US" dirty="0"/>
                    </a:p>
                  </a:txBody>
                  <a:tcPr/>
                </a:tc>
                <a:tc>
                  <a:txBody>
                    <a:bodyPr/>
                    <a:lstStyle/>
                    <a:p>
                      <a:r>
                        <a:rPr lang="en-US" dirty="0" smtClean="0"/>
                        <a:t>Digital representation is intrinsically</a:t>
                      </a:r>
                    </a:p>
                    <a:p>
                      <a:r>
                        <a:rPr lang="en-US" dirty="0" smtClean="0"/>
                        <a:t>tolerant of most forms of signal</a:t>
                      </a:r>
                    </a:p>
                    <a:p>
                      <a:r>
                        <a:rPr lang="en-US" dirty="0" smtClean="0"/>
                        <a:t>degradation. </a:t>
                      </a:r>
                    </a:p>
                    <a:p>
                      <a:endParaRPr lang="en-US" dirty="0"/>
                    </a:p>
                  </a:txBody>
                  <a:tcPr/>
                </a:tc>
              </a:tr>
              <a:tr h="1383836">
                <a:tc>
                  <a:txBody>
                    <a:bodyPr/>
                    <a:lstStyle/>
                    <a:p>
                      <a:r>
                        <a:rPr lang="en-US" dirty="0" smtClean="0"/>
                        <a:t>Processing</a:t>
                      </a:r>
                      <a:endParaRPr lang="en-US" dirty="0"/>
                    </a:p>
                  </a:txBody>
                  <a:tcPr/>
                </a:tc>
                <a:tc>
                  <a:txBody>
                    <a:bodyPr/>
                    <a:lstStyle/>
                    <a:p>
                      <a:r>
                        <a:rPr lang="en-US" dirty="0" smtClean="0"/>
                        <a:t>Analog signal processing using op amps</a:t>
                      </a:r>
                    </a:p>
                    <a:p>
                      <a:r>
                        <a:rPr lang="en-US" dirty="0" smtClean="0"/>
                        <a:t>and other circuits has reached sophisticated levels, but is ultimately limited in flexibility and always suffers from signal degradation.</a:t>
                      </a:r>
                    </a:p>
                  </a:txBody>
                  <a:tcPr/>
                </a:tc>
                <a:tc>
                  <a:txBody>
                    <a:bodyPr/>
                    <a:lstStyle/>
                    <a:p>
                      <a:r>
                        <a:rPr lang="en-US" dirty="0" smtClean="0"/>
                        <a:t>Powerful computer-based</a:t>
                      </a:r>
                    </a:p>
                    <a:p>
                      <a:r>
                        <a:rPr lang="en-US" dirty="0" smtClean="0"/>
                        <a:t>techniques available.</a:t>
                      </a:r>
                      <a:endParaRPr lang="en-US" dirty="0"/>
                    </a:p>
                  </a:txBody>
                  <a:tcPr/>
                </a:tc>
              </a:tr>
              <a:tr h="864913">
                <a:tc>
                  <a:txBody>
                    <a:bodyPr/>
                    <a:lstStyle/>
                    <a:p>
                      <a:r>
                        <a:rPr lang="en-US" dirty="0" smtClean="0"/>
                        <a:t>Storage</a:t>
                      </a:r>
                      <a:endParaRPr lang="en-US" dirty="0"/>
                    </a:p>
                  </a:txBody>
                  <a:tcPr/>
                </a:tc>
                <a:tc>
                  <a:txBody>
                    <a:bodyPr/>
                    <a:lstStyle/>
                    <a:p>
                      <a:r>
                        <a:rPr lang="en-US" dirty="0" smtClean="0"/>
                        <a:t>Genuine analog storage for any length of time is almost impossible.</a:t>
                      </a:r>
                      <a:endParaRPr lang="en-US" dirty="0"/>
                    </a:p>
                  </a:txBody>
                  <a:tcPr/>
                </a:tc>
                <a:tc>
                  <a:txBody>
                    <a:bodyPr/>
                    <a:lstStyle/>
                    <a:p>
                      <a:r>
                        <a:rPr lang="en-US" dirty="0" smtClean="0"/>
                        <a:t>All major semiconductor memory</a:t>
                      </a:r>
                    </a:p>
                    <a:p>
                      <a:r>
                        <a:rPr lang="en-US" dirty="0" smtClean="0"/>
                        <a:t>technologies are digital.</a:t>
                      </a:r>
                    </a:p>
                    <a:p>
                      <a:endParaRPr lang="en-US" dirty="0"/>
                    </a:p>
                  </a:txBody>
                  <a:tcPr/>
                </a:tc>
              </a:tr>
            </a:tbl>
          </a:graphicData>
        </a:graphic>
      </p:graphicFrame>
    </p:spTree>
    <p:extLst>
      <p:ext uri="{BB962C8B-B14F-4D97-AF65-F5344CB8AC3E}">
        <p14:creationId xmlns:p14="http://schemas.microsoft.com/office/powerpoint/2010/main" val="219225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ADC’s in Embedded Systems</a:t>
            </a:r>
            <a:endParaRPr lang="en-US" dirty="0"/>
          </a:p>
        </p:txBody>
      </p:sp>
      <p:sp>
        <p:nvSpPr>
          <p:cNvPr id="3" name="Content Placeholder 2"/>
          <p:cNvSpPr>
            <a:spLocks noGrp="1"/>
          </p:cNvSpPr>
          <p:nvPr>
            <p:ph idx="1"/>
          </p:nvPr>
        </p:nvSpPr>
        <p:spPr/>
        <p:txBody>
          <a:bodyPr/>
          <a:lstStyle/>
          <a:p>
            <a:pPr algn="just"/>
            <a:r>
              <a:rPr lang="en-GB" dirty="0" smtClean="0"/>
              <a:t>Generally, ADC’s serve as part of Embedded systems. One typical function is in Data Acquisition Devices.</a:t>
            </a:r>
          </a:p>
          <a:p>
            <a:endParaRPr lang="en-US" dirty="0"/>
          </a:p>
        </p:txBody>
      </p:sp>
      <p:pic>
        <p:nvPicPr>
          <p:cNvPr id="4" name="Picture 3"/>
          <p:cNvPicPr>
            <a:picLocks noChangeAspect="1"/>
          </p:cNvPicPr>
          <p:nvPr/>
        </p:nvPicPr>
        <p:blipFill>
          <a:blip r:embed="rId2"/>
          <a:stretch>
            <a:fillRect/>
          </a:stretch>
        </p:blipFill>
        <p:spPr>
          <a:xfrm>
            <a:off x="353307" y="3972737"/>
            <a:ext cx="11599344" cy="2264575"/>
          </a:xfrm>
          <a:prstGeom prst="rect">
            <a:avLst/>
          </a:prstGeom>
        </p:spPr>
      </p:pic>
    </p:spTree>
    <p:extLst>
      <p:ext uri="{BB962C8B-B14F-4D97-AF65-F5344CB8AC3E}">
        <p14:creationId xmlns:p14="http://schemas.microsoft.com/office/powerpoint/2010/main" val="68603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ADC’s work</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GB" dirty="0" smtClean="0"/>
              <a:t>ADC’s map some analog input signal to an output digital equivalent based of a reference voltage.</a:t>
            </a:r>
          </a:p>
          <a:p>
            <a:pPr algn="just"/>
            <a:r>
              <a:rPr lang="en-GB" dirty="0" smtClean="0"/>
              <a:t>This typically means a comparison of the input voltage signal to a series of logarithmically decreasing value of the reference voltage.</a:t>
            </a:r>
          </a:p>
          <a:p>
            <a:pPr algn="just"/>
            <a:r>
              <a:rPr lang="en-GB" dirty="0" smtClean="0"/>
              <a:t>Some ADC’s are made up of comparators and a resistor network. A comparator is a digital device that compares the magnitude of two voltage sources. The output to this device is a 1 when the reference voltage is exceeded and 0 when its not. </a:t>
            </a:r>
            <a:endParaRPr lang="en-US" dirty="0"/>
          </a:p>
        </p:txBody>
      </p:sp>
    </p:spTree>
    <p:extLst>
      <p:ext uri="{BB962C8B-B14F-4D97-AF65-F5344CB8AC3E}">
        <p14:creationId xmlns:p14="http://schemas.microsoft.com/office/powerpoint/2010/main" val="221739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2-bit ADC</a:t>
            </a:r>
            <a:endParaRPr lang="en-US" dirty="0"/>
          </a:p>
        </p:txBody>
      </p:sp>
      <p:pic>
        <p:nvPicPr>
          <p:cNvPr id="4" name="Content Placeholder 3"/>
          <p:cNvPicPr>
            <a:picLocks noGrp="1" noChangeAspect="1"/>
          </p:cNvPicPr>
          <p:nvPr>
            <p:ph idx="1"/>
          </p:nvPr>
        </p:nvPicPr>
        <p:blipFill>
          <a:blip r:embed="rId2"/>
          <a:stretch>
            <a:fillRect/>
          </a:stretch>
        </p:blipFill>
        <p:spPr>
          <a:xfrm>
            <a:off x="3627642" y="2382985"/>
            <a:ext cx="4951581" cy="3541319"/>
          </a:xfrm>
          <a:prstGeom prst="rect">
            <a:avLst/>
          </a:prstGeom>
        </p:spPr>
      </p:pic>
    </p:spTree>
    <p:extLst>
      <p:ext uri="{BB962C8B-B14F-4D97-AF65-F5344CB8AC3E}">
        <p14:creationId xmlns:p14="http://schemas.microsoft.com/office/powerpoint/2010/main" val="61785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Analogue to Digital Conversion</a:t>
            </a:r>
            <a:endParaRPr lang="en-US" dirty="0"/>
          </a:p>
        </p:txBody>
      </p:sp>
      <p:pic>
        <p:nvPicPr>
          <p:cNvPr id="4" name="Content Placeholder 3"/>
          <p:cNvPicPr>
            <a:picLocks noGrp="1" noChangeAspect="1"/>
          </p:cNvPicPr>
          <p:nvPr>
            <p:ph idx="1"/>
          </p:nvPr>
        </p:nvPicPr>
        <p:blipFill>
          <a:blip r:embed="rId2"/>
          <a:stretch>
            <a:fillRect/>
          </a:stretch>
        </p:blipFill>
        <p:spPr>
          <a:xfrm>
            <a:off x="2504826" y="1580553"/>
            <a:ext cx="5577290" cy="3991208"/>
          </a:xfrm>
          <a:prstGeom prst="rect">
            <a:avLst/>
          </a:prstGeom>
        </p:spPr>
      </p:pic>
    </p:spTree>
    <p:extLst>
      <p:ext uri="{BB962C8B-B14F-4D97-AF65-F5344CB8AC3E}">
        <p14:creationId xmlns:p14="http://schemas.microsoft.com/office/powerpoint/2010/main" val="394075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ADC Resolution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 measure of the fineness of conversion is </a:t>
            </a:r>
            <a:r>
              <a:rPr lang="en-US" dirty="0" smtClean="0"/>
              <a:t>called the </a:t>
            </a:r>
            <a:r>
              <a:rPr lang="en-US" i="1" dirty="0"/>
              <a:t>resolution</a:t>
            </a:r>
            <a:r>
              <a:rPr lang="en-US" dirty="0"/>
              <a:t>. </a:t>
            </a:r>
            <a:r>
              <a:rPr lang="en-US" dirty="0" smtClean="0"/>
              <a:t>This </a:t>
            </a:r>
            <a:r>
              <a:rPr lang="en-US" dirty="0"/>
              <a:t>is the amount by which the input has to change to go from one output value up to </a:t>
            </a:r>
            <a:r>
              <a:rPr lang="en-US" dirty="0" smtClean="0"/>
              <a:t>the next</a:t>
            </a:r>
            <a:r>
              <a:rPr lang="en-US" dirty="0"/>
              <a:t>. In the diagram, the resolution is the width of one step in the conversion characteristic. </a:t>
            </a:r>
            <a:endParaRPr lang="en-US" dirty="0" smtClean="0"/>
          </a:p>
          <a:p>
            <a:pPr marL="0" marR="0" algn="just">
              <a:lnSpc>
                <a:spcPct val="107000"/>
              </a:lnSpc>
              <a:spcBef>
                <a:spcPts val="0"/>
              </a:spcBef>
              <a:spcAft>
                <a:spcPts val="800"/>
              </a:spcAft>
            </a:pPr>
            <a:r>
              <a:rPr lang="en-US" dirty="0" smtClean="0"/>
              <a:t>An </a:t>
            </a:r>
            <a:r>
              <a:rPr lang="en-US" dirty="0"/>
              <a:t>ADC </a:t>
            </a:r>
            <a:r>
              <a:rPr lang="en-US" dirty="0" smtClean="0"/>
              <a:t>with </a:t>
            </a:r>
            <a:r>
              <a:rPr lang="en-US" i="1" dirty="0" smtClean="0"/>
              <a:t>n </a:t>
            </a:r>
            <a:r>
              <a:rPr lang="en-US" dirty="0"/>
              <a:t>output bits can take </a:t>
            </a:r>
            <a:r>
              <a:rPr lang="en-US" sz="4000" dirty="0" smtClean="0">
                <a:solidFill>
                  <a:srgbClr val="000000"/>
                </a:solidFill>
              </a:rPr>
              <a:t>2</a:t>
            </a:r>
            <a:r>
              <a:rPr lang="en-US" sz="4000" i="1" baseline="30000" dirty="0" smtClean="0">
                <a:solidFill>
                  <a:srgbClr val="000000"/>
                </a:solidFill>
              </a:rPr>
              <a:t>n</a:t>
            </a:r>
            <a:r>
              <a:rPr lang="en-US" sz="1200" dirty="0" smtClean="0">
                <a:latin typeface="Calibri" panose="020F0502020204030204" pitchFamily="34" charset="0"/>
                <a:cs typeface="Times New Roman" panose="02020603050405020304" pitchFamily="18" charset="0"/>
              </a:rPr>
              <a:t> </a:t>
            </a:r>
            <a:r>
              <a:rPr lang="en-US" dirty="0" smtClean="0"/>
              <a:t>possible </a:t>
            </a:r>
            <a:r>
              <a:rPr lang="en-US" dirty="0"/>
              <a:t>output values, from 0 up to </a:t>
            </a:r>
            <a:r>
              <a:rPr lang="en-US" sz="4000" dirty="0" smtClean="0">
                <a:solidFill>
                  <a:srgbClr val="000000"/>
                </a:solidFill>
              </a:rPr>
              <a:t>2</a:t>
            </a:r>
            <a:r>
              <a:rPr lang="en-US" sz="4000" i="1" baseline="30000" dirty="0" smtClean="0">
                <a:solidFill>
                  <a:srgbClr val="000000"/>
                </a:solidFill>
              </a:rPr>
              <a:t>n-1</a:t>
            </a:r>
            <a:r>
              <a:rPr lang="en-US" sz="1200" dirty="0" smtClean="0">
                <a:latin typeface="Calibri" panose="020F0502020204030204" pitchFamily="34" charset="0"/>
                <a:cs typeface="Times New Roman" panose="02020603050405020304" pitchFamily="18" charset="0"/>
              </a:rPr>
              <a:t> </a:t>
            </a:r>
            <a:r>
              <a:rPr lang="en-US" sz="1200" dirty="0" smtClean="0">
                <a:cs typeface="Times New Roman" panose="02020603050405020304" pitchFamily="18" charset="0"/>
              </a:rPr>
              <a:t>. </a:t>
            </a:r>
            <a:r>
              <a:rPr lang="en-US" dirty="0" smtClean="0"/>
              <a:t>It </a:t>
            </a:r>
            <a:r>
              <a:rPr lang="en-US" dirty="0"/>
              <a:t>therefore has a resolution of </a:t>
            </a:r>
            <a:r>
              <a:rPr lang="en-US" i="1" dirty="0" err="1" smtClean="0"/>
              <a:t>V</a:t>
            </a:r>
            <a:r>
              <a:rPr lang="en-US" dirty="0" err="1" smtClean="0"/>
              <a:t>r</a:t>
            </a:r>
            <a:r>
              <a:rPr lang="en-US" i="1" dirty="0" smtClean="0"/>
              <a:t>/</a:t>
            </a:r>
            <a:r>
              <a:rPr lang="en-US" sz="4000" dirty="0">
                <a:solidFill>
                  <a:srgbClr val="000000"/>
                </a:solidFill>
              </a:rPr>
              <a:t> </a:t>
            </a:r>
            <a:r>
              <a:rPr lang="en-US" sz="4000" dirty="0" smtClean="0">
                <a:solidFill>
                  <a:srgbClr val="000000"/>
                </a:solidFill>
              </a:rPr>
              <a:t>2</a:t>
            </a:r>
            <a:r>
              <a:rPr lang="en-US" sz="4000" i="1" baseline="30000" dirty="0" smtClean="0">
                <a:solidFill>
                  <a:srgbClr val="000000"/>
                </a:solidFill>
              </a:rPr>
              <a:t>n</a:t>
            </a:r>
            <a:r>
              <a:rPr lang="en-US" dirty="0" smtClean="0"/>
              <a:t>, </a:t>
            </a:r>
            <a:r>
              <a:rPr lang="en-US" dirty="0" smtClean="0"/>
              <a:t>where </a:t>
            </a:r>
            <a:r>
              <a:rPr lang="en-US" i="1" dirty="0" err="1"/>
              <a:t>V</a:t>
            </a:r>
            <a:r>
              <a:rPr lang="en-US" dirty="0" err="1"/>
              <a:t>r</a:t>
            </a:r>
            <a:r>
              <a:rPr lang="en-US" dirty="0"/>
              <a:t> is the input voltage range.</a:t>
            </a:r>
          </a:p>
        </p:txBody>
      </p:sp>
    </p:spTree>
    <p:extLst>
      <p:ext uri="{BB962C8B-B14F-4D97-AF65-F5344CB8AC3E}">
        <p14:creationId xmlns:p14="http://schemas.microsoft.com/office/powerpoint/2010/main" val="24258421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1202</Words>
  <Application>Microsoft Office PowerPoint</Application>
  <PresentationFormat>Widescreen</PresentationFormat>
  <Paragraphs>95</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MS PGothic</vt:lpstr>
      <vt:lpstr>Arial</vt:lpstr>
      <vt:lpstr>Arial</vt:lpstr>
      <vt:lpstr>Calibri</vt:lpstr>
      <vt:lpstr>Cambria Math</vt:lpstr>
      <vt:lpstr>Georgia</vt:lpstr>
      <vt:lpstr>Rockwell</vt:lpstr>
      <vt:lpstr>Rockwell Condensed</vt:lpstr>
      <vt:lpstr>Times New Roman</vt:lpstr>
      <vt:lpstr>Wingdings</vt:lpstr>
      <vt:lpstr>1_Office Theme</vt:lpstr>
      <vt:lpstr>  CEN511: EMBEDDED SYSTEMS DESIGN AND PROGRAMMING  </vt:lpstr>
      <vt:lpstr>Module 6- Analogue Digital Conversion and Digital Analogue Conversion in Microcontrollers</vt:lpstr>
      <vt:lpstr>Introduction</vt:lpstr>
      <vt:lpstr>Properties of Analogue and Digital Quantities </vt:lpstr>
      <vt:lpstr>ADC’s in Embedded Systems</vt:lpstr>
      <vt:lpstr>How ADC’s work</vt:lpstr>
      <vt:lpstr>2-bit ADC</vt:lpstr>
      <vt:lpstr>Analogue to Digital Conversion</vt:lpstr>
      <vt:lpstr>ADC Resolution</vt:lpstr>
      <vt:lpstr>Example</vt:lpstr>
      <vt:lpstr>Signal conditioning – Amplification and Filtering</vt:lpstr>
      <vt:lpstr>DAC</vt:lpstr>
      <vt:lpstr>PWM using filter circuits</vt:lpstr>
      <vt:lpstr>PWM using filter circuits</vt:lpstr>
      <vt:lpstr>Resolution &amp; Step Size of Digital to Analog Converter </vt:lpstr>
      <vt:lpstr>Step Size of a DAC </vt:lpstr>
      <vt:lpstr>Applications of DAC </vt:lpstr>
      <vt:lpstr>Applications of DAC</vt:lpstr>
      <vt:lpstr>PowerPoint Presentation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525: Computer Networking and security</dc:title>
  <dc:creator>Ruyi</dc:creator>
  <cp:lastModifiedBy>Ruyione</cp:lastModifiedBy>
  <cp:revision>37</cp:revision>
  <dcterms:created xsi:type="dcterms:W3CDTF">2017-01-18T12:53:47Z</dcterms:created>
  <dcterms:modified xsi:type="dcterms:W3CDTF">2022-01-14T01:53:57Z</dcterms:modified>
</cp:coreProperties>
</file>