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59" r:id="rId3"/>
    <p:sldId id="260" r:id="rId4"/>
    <p:sldId id="261" r:id="rId5"/>
    <p:sldId id="262" r:id="rId6"/>
    <p:sldId id="263" r:id="rId7"/>
    <p:sldId id="264" r:id="rId8"/>
    <p:sldId id="265" r:id="rId9"/>
    <p:sldId id="268"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4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EFA97-6330-4F71-B4BA-CEDDBBC04B33}" type="datetimeFigureOut">
              <a:rPr lang="en-GB" smtClean="0"/>
              <a:t>08/02/2021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424AA-E038-441E-826E-64D88FB4A26A}" type="slidenum">
              <a:rPr lang="en-GB" smtClean="0"/>
              <a:t>‹#›</a:t>
            </a:fld>
            <a:endParaRPr lang="en-GB"/>
          </a:p>
        </p:txBody>
      </p:sp>
    </p:spTree>
    <p:extLst>
      <p:ext uri="{BB962C8B-B14F-4D97-AF65-F5344CB8AC3E}">
        <p14:creationId xmlns:p14="http://schemas.microsoft.com/office/powerpoint/2010/main" val="177931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3190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08/02/2021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599990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08/02/2021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06818076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CEN511: EMBEDDED SYSTEMS DESIGN AND PROGRAMMING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fontScale="77500" lnSpcReduction="20000"/>
          </a:bodyPr>
          <a:lstStyle/>
          <a:p>
            <a:pPr eaLnBrk="1" hangingPunct="1"/>
            <a:r>
              <a:rPr lang="en-GB" altLang="en-US" sz="3999" dirty="0" smtClean="0"/>
              <a:t>COURSE LECTURERS</a:t>
            </a:r>
          </a:p>
          <a:p>
            <a:pPr eaLnBrk="1" hangingPunct="1"/>
            <a:r>
              <a:rPr lang="en-GB" altLang="en-US" sz="3999" dirty="0" smtClean="0"/>
              <a:t>ODUSAMI MODUPE (Engr.)</a:t>
            </a:r>
            <a:endParaRPr lang="en-US" altLang="en-US" sz="3999" dirty="0" smtClean="0"/>
          </a:p>
          <a:p>
            <a:pPr eaLnBrk="1" hangingPunct="1"/>
            <a:r>
              <a:rPr lang="en-US" altLang="en-US" sz="3999" dirty="0" smtClean="0"/>
              <a:t>OMORUYI OSEMWEGIE </a:t>
            </a:r>
            <a:endParaRPr lang="en-US" altLang="en-US" sz="3999" dirty="0"/>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PUSH and POP instructions</a:t>
            </a:r>
            <a:endParaRPr lang="en-US" dirty="0"/>
          </a:p>
        </p:txBody>
      </p:sp>
      <p:sp>
        <p:nvSpPr>
          <p:cNvPr id="3" name="Content Placeholder 2"/>
          <p:cNvSpPr>
            <a:spLocks noGrp="1"/>
          </p:cNvSpPr>
          <p:nvPr>
            <p:ph idx="1"/>
          </p:nvPr>
        </p:nvSpPr>
        <p:spPr/>
        <p:txBody>
          <a:bodyPr/>
          <a:lstStyle/>
          <a:p>
            <a:pPr algn="just"/>
            <a:r>
              <a:rPr lang="en-GB" dirty="0" smtClean="0"/>
              <a:t>The push instruction copies data from the source address to the </a:t>
            </a:r>
            <a:r>
              <a:rPr lang="en-GB" dirty="0" smtClean="0"/>
              <a:t>stack(SP- </a:t>
            </a:r>
            <a:r>
              <a:rPr lang="en-GB" dirty="0" smtClean="0"/>
              <a:t>SP is a special function </a:t>
            </a:r>
            <a:r>
              <a:rPr lang="en-GB" dirty="0" smtClean="0"/>
              <a:t>register is incremented by one) </a:t>
            </a:r>
            <a:r>
              <a:rPr lang="en-GB" dirty="0" smtClean="0"/>
              <a:t>e.g. PUSH </a:t>
            </a:r>
            <a:r>
              <a:rPr lang="en-GB" i="1" dirty="0" smtClean="0"/>
              <a:t>add.</a:t>
            </a:r>
          </a:p>
          <a:p>
            <a:pPr algn="just"/>
            <a:r>
              <a:rPr lang="en-GB" dirty="0" smtClean="0"/>
              <a:t>The pop instruction copies data from the stack </a:t>
            </a:r>
            <a:r>
              <a:rPr lang="en-GB" dirty="0" smtClean="0"/>
              <a:t>(SP is decremented by one) </a:t>
            </a:r>
            <a:r>
              <a:rPr lang="en-GB" dirty="0" smtClean="0"/>
              <a:t>to the destination address. E.g. POP </a:t>
            </a:r>
            <a:r>
              <a:rPr lang="en-GB" i="1" dirty="0" smtClean="0"/>
              <a:t>add</a:t>
            </a:r>
            <a:r>
              <a:rPr lang="en-GB" dirty="0" smtClean="0"/>
              <a:t>.</a:t>
            </a:r>
            <a:endParaRPr lang="en-US" dirty="0"/>
          </a:p>
        </p:txBody>
      </p:sp>
    </p:spTree>
    <p:extLst>
      <p:ext uri="{BB962C8B-B14F-4D97-AF65-F5344CB8AC3E}">
        <p14:creationId xmlns:p14="http://schemas.microsoft.com/office/powerpoint/2010/main" val="836781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PUSH and POP instructions</a:t>
            </a:r>
            <a:endParaRPr lang="en-US" dirty="0"/>
          </a:p>
        </p:txBody>
      </p:sp>
      <p:pic>
        <p:nvPicPr>
          <p:cNvPr id="4" name="Content Placeholder 3"/>
          <p:cNvPicPr>
            <a:picLocks noGrp="1" noChangeAspect="1"/>
          </p:cNvPicPr>
          <p:nvPr>
            <p:ph idx="1"/>
          </p:nvPr>
        </p:nvPicPr>
        <p:blipFill>
          <a:blip r:embed="rId2"/>
          <a:stretch>
            <a:fillRect/>
          </a:stretch>
        </p:blipFill>
        <p:spPr>
          <a:xfrm>
            <a:off x="239713" y="2181430"/>
            <a:ext cx="11712575" cy="3287302"/>
          </a:xfrm>
          <a:prstGeom prst="rect">
            <a:avLst/>
          </a:prstGeom>
        </p:spPr>
      </p:pic>
    </p:spTree>
    <p:extLst>
      <p:ext uri="{BB962C8B-B14F-4D97-AF65-F5344CB8AC3E}">
        <p14:creationId xmlns:p14="http://schemas.microsoft.com/office/powerpoint/2010/main" val="1449020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XCH Instruction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dirty="0" smtClean="0"/>
              <a:t>This Instruction works in a bidirectional way. It moves instruction from source to destination and from destination to source.</a:t>
            </a:r>
          </a:p>
          <a:p>
            <a:pPr algn="just"/>
            <a:r>
              <a:rPr lang="en-GB" dirty="0" smtClean="0"/>
              <a:t>Only Register, Direct and Indirect addressing modes can be used with it.</a:t>
            </a:r>
          </a:p>
          <a:p>
            <a:pPr algn="just"/>
            <a:r>
              <a:rPr lang="en-GB" dirty="0" smtClean="0"/>
              <a:t>XCH instructions may also be used with a port location.</a:t>
            </a:r>
          </a:p>
          <a:p>
            <a:pPr algn="just"/>
            <a:r>
              <a:rPr lang="en-GB" dirty="0" smtClean="0"/>
              <a:t>E.g. XCH A, R</a:t>
            </a:r>
            <a:r>
              <a:rPr lang="en-GB" i="1" dirty="0" smtClean="0"/>
              <a:t>n (n = 0, 1……..7)</a:t>
            </a:r>
            <a:endParaRPr lang="en-US" i="1" dirty="0"/>
          </a:p>
        </p:txBody>
      </p:sp>
    </p:spTree>
    <p:extLst>
      <p:ext uri="{BB962C8B-B14F-4D97-AF65-F5344CB8AC3E}">
        <p14:creationId xmlns:p14="http://schemas.microsoft.com/office/powerpoint/2010/main" val="2539013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9506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Topics</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Instruction </a:t>
            </a:r>
            <a:r>
              <a:rPr lang="en-US" dirty="0"/>
              <a:t>Set and Assembly Language Programming: </a:t>
            </a:r>
            <a:r>
              <a:rPr lang="en-US" dirty="0" smtClean="0"/>
              <a:t>Addressing </a:t>
            </a:r>
            <a:r>
              <a:rPr lang="en-US" dirty="0"/>
              <a:t>modes, </a:t>
            </a:r>
            <a:endParaRPr lang="en-US" dirty="0" smtClean="0"/>
          </a:p>
          <a:p>
            <a:r>
              <a:rPr lang="en-US" dirty="0" smtClean="0"/>
              <a:t>The </a:t>
            </a:r>
            <a:r>
              <a:rPr lang="en-US" dirty="0"/>
              <a:t>8051 instruction set and typical examples, </a:t>
            </a:r>
            <a:endParaRPr lang="en-US" dirty="0" smtClean="0"/>
          </a:p>
          <a:p>
            <a:r>
              <a:rPr lang="en-US" dirty="0" smtClean="0"/>
              <a:t>Assembler </a:t>
            </a:r>
            <a:r>
              <a:rPr lang="en-US" dirty="0"/>
              <a:t>operation, assembly language format, assembler directives, operation of assemblers and linkers, </a:t>
            </a:r>
            <a:endParaRPr lang="en-US" dirty="0" smtClean="0"/>
          </a:p>
          <a:p>
            <a:r>
              <a:rPr lang="en-US" dirty="0" smtClean="0"/>
              <a:t>Programming examples in Assembly and Embedded c. </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8051 </a:t>
            </a:r>
            <a:r>
              <a:rPr lang="en-US" sz="3600" dirty="0"/>
              <a:t>Instruction Set and Assembly Language Programming</a:t>
            </a:r>
          </a:p>
        </p:txBody>
      </p:sp>
      <p:sp>
        <p:nvSpPr>
          <p:cNvPr id="3" name="Content Placeholder 2"/>
          <p:cNvSpPr>
            <a:spLocks noGrp="1"/>
          </p:cNvSpPr>
          <p:nvPr>
            <p:ph idx="1"/>
          </p:nvPr>
        </p:nvSpPr>
        <p:spPr/>
        <p:txBody>
          <a:bodyPr/>
          <a:lstStyle/>
          <a:p>
            <a:pPr marL="0" indent="0" algn="just">
              <a:buNone/>
            </a:pPr>
            <a:r>
              <a:rPr lang="en-GB" dirty="0" smtClean="0"/>
              <a:t>Definition of Terms</a:t>
            </a:r>
          </a:p>
          <a:p>
            <a:pPr algn="just"/>
            <a:r>
              <a:rPr lang="en-GB" dirty="0" smtClean="0"/>
              <a:t>Mnemonic: a given or singular instruction in a CPUs instruction set.</a:t>
            </a:r>
          </a:p>
          <a:p>
            <a:pPr algn="just"/>
            <a:r>
              <a:rPr lang="en-GB" dirty="0" err="1" smtClean="0"/>
              <a:t>Opcode</a:t>
            </a:r>
            <a:r>
              <a:rPr lang="en-GB" dirty="0" smtClean="0"/>
              <a:t>: the part of a mnemonic that specifies the operation to be carried out.</a:t>
            </a:r>
          </a:p>
          <a:p>
            <a:pPr algn="just"/>
            <a:r>
              <a:rPr lang="en-GB" dirty="0" smtClean="0"/>
              <a:t>Operand: the part of an instruction that specifies the data or memory location to act on.</a:t>
            </a:r>
          </a:p>
        </p:txBody>
      </p:sp>
    </p:spTree>
    <p:extLst>
      <p:ext uri="{BB962C8B-B14F-4D97-AF65-F5344CB8AC3E}">
        <p14:creationId xmlns:p14="http://schemas.microsoft.com/office/powerpoint/2010/main" val="3330911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Data Movement in 8051</a:t>
            </a:r>
            <a:endParaRPr lang="en-US" sz="3600"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a:t>The 8051 has 28 distinct mnemonics in its Assembly </a:t>
            </a:r>
            <a:r>
              <a:rPr lang="en-GB" dirty="0" smtClean="0"/>
              <a:t>language for moving Data.</a:t>
            </a:r>
          </a:p>
          <a:p>
            <a:pPr marL="0" indent="0" algn="just">
              <a:buNone/>
            </a:pPr>
            <a:r>
              <a:rPr lang="en-GB" dirty="0" smtClean="0"/>
              <a:t>There are three main </a:t>
            </a:r>
            <a:r>
              <a:rPr lang="en-GB" dirty="0" err="1" smtClean="0"/>
              <a:t>opcodes</a:t>
            </a:r>
            <a:r>
              <a:rPr lang="en-GB" dirty="0"/>
              <a:t> </a:t>
            </a:r>
            <a:r>
              <a:rPr lang="en-GB" dirty="0" smtClean="0"/>
              <a:t>for data movement namely:</a:t>
            </a:r>
          </a:p>
          <a:p>
            <a:pPr algn="just"/>
            <a:r>
              <a:rPr lang="en-GB" dirty="0" smtClean="0"/>
              <a:t>MOV </a:t>
            </a:r>
            <a:r>
              <a:rPr lang="en-GB" i="1" dirty="0" err="1" smtClean="0"/>
              <a:t>dest</a:t>
            </a:r>
            <a:r>
              <a:rPr lang="en-GB" i="1" dirty="0" smtClean="0"/>
              <a:t>., source</a:t>
            </a:r>
          </a:p>
          <a:p>
            <a:pPr algn="just"/>
            <a:r>
              <a:rPr lang="en-GB" dirty="0" smtClean="0"/>
              <a:t>XCH</a:t>
            </a:r>
            <a:r>
              <a:rPr lang="en-GB" i="1" dirty="0" smtClean="0"/>
              <a:t> </a:t>
            </a:r>
            <a:r>
              <a:rPr lang="en-GB" i="1" dirty="0" err="1"/>
              <a:t>dest</a:t>
            </a:r>
            <a:r>
              <a:rPr lang="en-GB" i="1" dirty="0"/>
              <a:t>., </a:t>
            </a:r>
            <a:r>
              <a:rPr lang="en-GB" i="1" dirty="0" smtClean="0"/>
              <a:t>source</a:t>
            </a:r>
          </a:p>
          <a:p>
            <a:pPr algn="just"/>
            <a:r>
              <a:rPr lang="en-GB" dirty="0" smtClean="0"/>
              <a:t>PUSH</a:t>
            </a:r>
            <a:r>
              <a:rPr lang="en-GB" i="1" dirty="0" smtClean="0"/>
              <a:t> source or </a:t>
            </a:r>
            <a:r>
              <a:rPr lang="en-GB" dirty="0" smtClean="0"/>
              <a:t>POP</a:t>
            </a:r>
            <a:r>
              <a:rPr lang="en-GB" i="1" dirty="0" smtClean="0"/>
              <a:t> </a:t>
            </a:r>
            <a:r>
              <a:rPr lang="en-GB" i="1" dirty="0" err="1" smtClean="0"/>
              <a:t>dest</a:t>
            </a:r>
            <a:r>
              <a:rPr lang="en-GB" i="1" dirty="0" smtClean="0"/>
              <a:t>.</a:t>
            </a:r>
            <a:endParaRPr lang="en-US" i="1" dirty="0"/>
          </a:p>
          <a:p>
            <a:pPr marL="0" indent="0" algn="just">
              <a:buNone/>
            </a:pPr>
            <a:r>
              <a:rPr lang="en-GB" dirty="0" smtClean="0"/>
              <a:t>The other </a:t>
            </a:r>
            <a:r>
              <a:rPr lang="en-GB" dirty="0"/>
              <a:t>mnemonics </a:t>
            </a:r>
            <a:r>
              <a:rPr lang="en-GB" dirty="0" smtClean="0"/>
              <a:t>are often a variation of the above listed three.</a:t>
            </a:r>
            <a:endParaRPr lang="en-US" dirty="0"/>
          </a:p>
        </p:txBody>
      </p:sp>
    </p:spTree>
    <p:extLst>
      <p:ext uri="{BB962C8B-B14F-4D97-AF65-F5344CB8AC3E}">
        <p14:creationId xmlns:p14="http://schemas.microsoft.com/office/powerpoint/2010/main" val="2347078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GB" dirty="0" smtClean="0"/>
              <a:t>The 8051 has four addressing modes:</a:t>
            </a:r>
          </a:p>
          <a:p>
            <a:pPr algn="just"/>
            <a:r>
              <a:rPr lang="en-GB" dirty="0" smtClean="0"/>
              <a:t>Immediate- When the source is a part of the instruction. Often times the source is an operand or value to be stored in a destination. The mnemonic for an immediate value is the (#) sign. However, assemblers may accept operand values without the # symbol. </a:t>
            </a:r>
          </a:p>
          <a:p>
            <a:pPr algn="just"/>
            <a:r>
              <a:rPr lang="en-GB" dirty="0" smtClean="0"/>
              <a:t>E.g. MOV A, #n</a:t>
            </a:r>
          </a:p>
          <a:p>
            <a:pPr algn="just"/>
            <a:endParaRPr lang="en-GB" dirty="0" smtClean="0"/>
          </a:p>
          <a:p>
            <a:pPr algn="just"/>
            <a:r>
              <a:rPr lang="en-GB" dirty="0" smtClean="0"/>
              <a:t>Register- When the source (and oftentimes the destination) is a register in the instruction. The registers A, DPTR, R0-R7can be used in register addressing mode.</a:t>
            </a:r>
          </a:p>
          <a:p>
            <a:pPr algn="just"/>
            <a:r>
              <a:rPr lang="en-GB" dirty="0" smtClean="0"/>
              <a:t>E.g. MOV A, R</a:t>
            </a:r>
            <a:r>
              <a:rPr lang="en-GB" i="1" dirty="0" smtClean="0"/>
              <a:t>n</a:t>
            </a:r>
            <a:r>
              <a:rPr lang="en-GB" dirty="0" smtClean="0"/>
              <a:t> (where n = 0,…..7)</a:t>
            </a:r>
          </a:p>
          <a:p>
            <a:pPr algn="just"/>
            <a:endParaRPr lang="en-US" dirty="0"/>
          </a:p>
        </p:txBody>
      </p:sp>
    </p:spTree>
    <p:extLst>
      <p:ext uri="{BB962C8B-B14F-4D97-AF65-F5344CB8AC3E}">
        <p14:creationId xmlns:p14="http://schemas.microsoft.com/office/powerpoint/2010/main" val="81326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a:t>
            </a:r>
          </a:p>
        </p:txBody>
      </p:sp>
      <p:sp>
        <p:nvSpPr>
          <p:cNvPr id="3" name="Content Placeholder 2"/>
          <p:cNvSpPr>
            <a:spLocks noGrp="1"/>
          </p:cNvSpPr>
          <p:nvPr>
            <p:ph idx="1"/>
          </p:nvPr>
        </p:nvSpPr>
        <p:spPr/>
        <p:txBody>
          <a:bodyPr>
            <a:normAutofit fontScale="77500" lnSpcReduction="20000"/>
          </a:bodyPr>
          <a:lstStyle/>
          <a:p>
            <a:pPr algn="just"/>
            <a:r>
              <a:rPr lang="en-GB" dirty="0" smtClean="0"/>
              <a:t>Direct – The Direct addressing mode allows all 128 bytes of the RAM/SFR to be addressed using the single byte address allocated to the memory location. RAM locations are addressed using addresses 00h-7Fh whilst SFRs use 80h-FFh</a:t>
            </a:r>
          </a:p>
          <a:p>
            <a:pPr algn="just"/>
            <a:r>
              <a:rPr lang="en-GB" dirty="0" smtClean="0"/>
              <a:t>E.g. MOV A, </a:t>
            </a:r>
            <a:r>
              <a:rPr lang="en-GB" dirty="0" err="1" smtClean="0"/>
              <a:t>madd</a:t>
            </a:r>
            <a:r>
              <a:rPr lang="en-GB" dirty="0" smtClean="0"/>
              <a:t> (</a:t>
            </a:r>
            <a:r>
              <a:rPr lang="en-GB" dirty="0" err="1" smtClean="0"/>
              <a:t>madd</a:t>
            </a:r>
            <a:r>
              <a:rPr lang="en-GB" dirty="0" smtClean="0"/>
              <a:t> is a byte value)</a:t>
            </a:r>
            <a:endParaRPr lang="en-GB" dirty="0"/>
          </a:p>
          <a:p>
            <a:pPr algn="just"/>
            <a:r>
              <a:rPr lang="en-GB" dirty="0" smtClean="0"/>
              <a:t>Indirect- a register or memory address can hold the value of the eventual source or destination address. The data to be used can be said  to be indirectly accessible this way. The mnemonic symbol used to indicate an indirect addressing mode is the @ symbol/sign.</a:t>
            </a:r>
          </a:p>
          <a:p>
            <a:pPr algn="just"/>
            <a:r>
              <a:rPr lang="en-GB" dirty="0" smtClean="0"/>
              <a:t>E.g. MOV @</a:t>
            </a:r>
            <a:r>
              <a:rPr lang="en-GB" dirty="0" err="1" smtClean="0"/>
              <a:t>Rp</a:t>
            </a:r>
            <a:r>
              <a:rPr lang="en-GB" dirty="0" smtClean="0"/>
              <a:t>, #n (p is a value between 0 and 7)</a:t>
            </a:r>
            <a:endParaRPr lang="en-GB" dirty="0"/>
          </a:p>
          <a:p>
            <a:endParaRPr lang="en-US" dirty="0"/>
          </a:p>
        </p:txBody>
      </p:sp>
    </p:spTree>
    <p:extLst>
      <p:ext uri="{BB962C8B-B14F-4D97-AF65-F5344CB8AC3E}">
        <p14:creationId xmlns:p14="http://schemas.microsoft.com/office/powerpoint/2010/main" val="1078902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smtClean="0"/>
              <a:t>Illustration of Addressing Modes for </a:t>
            </a:r>
            <a:r>
              <a:rPr lang="en-GB" sz="4000" dirty="0"/>
              <a:t>D</a:t>
            </a:r>
            <a:r>
              <a:rPr lang="en-GB" sz="4000" dirty="0" smtClean="0"/>
              <a:t>ata Movement</a:t>
            </a:r>
            <a:endParaRPr lang="en-US" sz="4000" dirty="0"/>
          </a:p>
        </p:txBody>
      </p:sp>
      <p:pic>
        <p:nvPicPr>
          <p:cNvPr id="5" name="Content Placeholder 4"/>
          <p:cNvPicPr>
            <a:picLocks noGrp="1" noChangeAspect="1"/>
          </p:cNvPicPr>
          <p:nvPr>
            <p:ph idx="1"/>
          </p:nvPr>
        </p:nvPicPr>
        <p:blipFill>
          <a:blip r:embed="rId2"/>
          <a:stretch>
            <a:fillRect/>
          </a:stretch>
        </p:blipFill>
        <p:spPr>
          <a:xfrm>
            <a:off x="480838" y="1445342"/>
            <a:ext cx="6485271" cy="4028399"/>
          </a:xfrm>
          <a:prstGeom prst="rect">
            <a:avLst/>
          </a:prstGeom>
        </p:spPr>
      </p:pic>
      <p:pic>
        <p:nvPicPr>
          <p:cNvPr id="7" name="Picture 6"/>
          <p:cNvPicPr>
            <a:picLocks noChangeAspect="1"/>
          </p:cNvPicPr>
          <p:nvPr/>
        </p:nvPicPr>
        <p:blipFill>
          <a:blip r:embed="rId3"/>
          <a:stretch>
            <a:fillRect/>
          </a:stretch>
        </p:blipFill>
        <p:spPr>
          <a:xfrm>
            <a:off x="5334033" y="1445342"/>
            <a:ext cx="5859993" cy="4511066"/>
          </a:xfrm>
          <a:prstGeom prst="rect">
            <a:avLst/>
          </a:prstGeom>
        </p:spPr>
      </p:pic>
    </p:spTree>
    <p:extLst>
      <p:ext uri="{BB962C8B-B14F-4D97-AF65-F5344CB8AC3E}">
        <p14:creationId xmlns:p14="http://schemas.microsoft.com/office/powerpoint/2010/main" val="347330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 Instruction </a:t>
            </a:r>
            <a:endParaRPr lang="en-US" dirty="0"/>
          </a:p>
        </p:txBody>
      </p:sp>
      <p:sp>
        <p:nvSpPr>
          <p:cNvPr id="3" name="Content Placeholder 2"/>
          <p:cNvSpPr>
            <a:spLocks noGrp="1"/>
          </p:cNvSpPr>
          <p:nvPr>
            <p:ph idx="1"/>
          </p:nvPr>
        </p:nvSpPr>
        <p:spPr/>
        <p:txBody>
          <a:bodyPr/>
          <a:lstStyle/>
          <a:p>
            <a:pPr algn="just"/>
            <a:r>
              <a:rPr lang="en-GB" dirty="0" smtClean="0"/>
              <a:t>The Move instruction covers movement of data without modification of the operands. </a:t>
            </a:r>
          </a:p>
          <a:p>
            <a:pPr algn="just"/>
            <a:r>
              <a:rPr lang="en-GB" dirty="0" smtClean="0"/>
              <a:t>Variations include MOVX (when moving to external data memory location) and MOVC (when moving to program memory location)</a:t>
            </a:r>
            <a:endParaRPr lang="en-US" dirty="0"/>
          </a:p>
        </p:txBody>
      </p:sp>
    </p:spTree>
    <p:extLst>
      <p:ext uri="{BB962C8B-B14F-4D97-AF65-F5344CB8AC3E}">
        <p14:creationId xmlns:p14="http://schemas.microsoft.com/office/powerpoint/2010/main" val="144105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MOVX and MOVC Instructions </a:t>
            </a:r>
            <a:endParaRPr lang="en-US" dirty="0"/>
          </a:p>
        </p:txBody>
      </p:sp>
      <p:pic>
        <p:nvPicPr>
          <p:cNvPr id="4" name="Content Placeholder 3"/>
          <p:cNvPicPr>
            <a:picLocks noGrp="1" noChangeAspect="1"/>
          </p:cNvPicPr>
          <p:nvPr>
            <p:ph idx="1"/>
          </p:nvPr>
        </p:nvPicPr>
        <p:blipFill>
          <a:blip r:embed="rId2"/>
          <a:stretch>
            <a:fillRect/>
          </a:stretch>
        </p:blipFill>
        <p:spPr>
          <a:xfrm>
            <a:off x="1703920" y="1412875"/>
            <a:ext cx="8784161" cy="4824413"/>
          </a:xfrm>
          <a:prstGeom prst="rect">
            <a:avLst/>
          </a:prstGeom>
        </p:spPr>
      </p:pic>
    </p:spTree>
    <p:extLst>
      <p:ext uri="{BB962C8B-B14F-4D97-AF65-F5344CB8AC3E}">
        <p14:creationId xmlns:p14="http://schemas.microsoft.com/office/powerpoint/2010/main" val="2931298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568</Words>
  <Application>Microsoft Office PowerPoint</Application>
  <PresentationFormat>Widescreen</PresentationFormat>
  <Paragraphs>49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ＭＳ Ｐゴシック</vt:lpstr>
      <vt:lpstr>Arial</vt:lpstr>
      <vt:lpstr>Calibri</vt:lpstr>
      <vt:lpstr>Georgia</vt:lpstr>
      <vt:lpstr>Rockwell</vt:lpstr>
      <vt:lpstr>Rockwell Condensed</vt:lpstr>
      <vt:lpstr>Times New Roman</vt:lpstr>
      <vt:lpstr>Wingdings</vt:lpstr>
      <vt:lpstr>1_Office Theme</vt:lpstr>
      <vt:lpstr>  CEN511: EMBEDDED SYSTEMS DESIGN AND PROGRAMMING  </vt:lpstr>
      <vt:lpstr>Topics</vt:lpstr>
      <vt:lpstr>8051 Instruction Set and Assembly Language Programming</vt:lpstr>
      <vt:lpstr>Data Movement in 8051</vt:lpstr>
      <vt:lpstr>Addressing modes</vt:lpstr>
      <vt:lpstr>Addressing modes</vt:lpstr>
      <vt:lpstr>Illustration of Addressing Modes for Data Movement</vt:lpstr>
      <vt:lpstr>MOV Instruction </vt:lpstr>
      <vt:lpstr>MOVX and MOVC Instructions </vt:lpstr>
      <vt:lpstr>PUSH and POP instructions</vt:lpstr>
      <vt:lpstr>PUSH and POP instructions</vt:lpstr>
      <vt:lpstr>XCH Instruction</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525: Computer Networking and security</dc:title>
  <dc:creator>Ruyi</dc:creator>
  <cp:lastModifiedBy>Ruyione</cp:lastModifiedBy>
  <cp:revision>38</cp:revision>
  <dcterms:created xsi:type="dcterms:W3CDTF">2017-01-18T12:53:47Z</dcterms:created>
  <dcterms:modified xsi:type="dcterms:W3CDTF">2021-02-08T16:42:44Z</dcterms:modified>
</cp:coreProperties>
</file>