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77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6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187B-6062-49D7-8912-8A91FAA13C2B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9DE87-4C46-4BD7-B92A-B7D6C6252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03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F1E30C-5DF2-43D3-B54B-648540F4F7B0}" type="slidenum">
              <a:rPr lang="en-GB" alt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03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-169" b="15477"/>
          <a:stretch>
            <a:fillRect/>
          </a:stretch>
        </p:blipFill>
        <p:spPr bwMode="auto">
          <a:xfrm>
            <a:off x="2" y="-54768"/>
            <a:ext cx="12278750" cy="6912768"/>
          </a:xfrm>
          <a:prstGeom prst="rect">
            <a:avLst/>
          </a:prstGeom>
          <a:noFill/>
        </p:spPr>
      </p:pic>
      <p:pic>
        <p:nvPicPr>
          <p:cNvPr id="5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56" y="569913"/>
            <a:ext cx="74275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9000369" y="0"/>
            <a:ext cx="32313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799" smtClean="0">
                <a:solidFill>
                  <a:prstClr val="black"/>
                </a:solidFill>
              </a:rPr>
              <a:t>www.covenantuniversity.edu.ng</a:t>
            </a:r>
            <a:endParaRPr lang="en-GB" altLang="en-US" sz="1799" smtClean="0">
              <a:solidFill>
                <a:prstClr val="black"/>
              </a:solidFill>
            </a:endParaRPr>
          </a:p>
        </p:txBody>
      </p:sp>
      <p:pic>
        <p:nvPicPr>
          <p:cNvPr id="7" name="Picture 2" descr="C:\Users\Ours\Desktop\Picture3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63" y="569914"/>
            <a:ext cx="4607312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633113" y="1074739"/>
            <a:ext cx="32186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smtClean="0">
                <a:solidFill>
                  <a:srgbClr val="662C5B"/>
                </a:solidFill>
              </a:rPr>
              <a:t>Raising a new Generation of Leaders</a:t>
            </a:r>
            <a:endParaRPr lang="en-GB" altLang="en-US" sz="1600" smtClean="0">
              <a:solidFill>
                <a:srgbClr val="662C5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1844829"/>
            <a:ext cx="10363676" cy="2448271"/>
          </a:xfrm>
          <a:solidFill>
            <a:srgbClr val="660033">
              <a:alpha val="61961"/>
            </a:srgbClr>
          </a:solidFill>
        </p:spPr>
        <p:txBody>
          <a:bodyPr>
            <a:noAutofit/>
          </a:bodyPr>
          <a:lstStyle>
            <a:lvl1pPr>
              <a:defRPr sz="5398" b="0">
                <a:solidFill>
                  <a:schemeClr val="bg1"/>
                </a:solidFill>
                <a:latin typeface="Rockwell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509120"/>
            <a:ext cx="8535352" cy="1752600"/>
          </a:xfrm>
          <a:solidFill>
            <a:srgbClr val="FFFFFF">
              <a:alpha val="74118"/>
            </a:srgbClr>
          </a:solidFill>
        </p:spPr>
        <p:txBody>
          <a:bodyPr>
            <a:normAutofit/>
          </a:bodyPr>
          <a:lstStyle>
            <a:lvl1pPr marL="0" indent="0" algn="ctr">
              <a:buNone/>
              <a:defRPr sz="3599">
                <a:solidFill>
                  <a:schemeClr val="tx1"/>
                </a:solidFill>
                <a:latin typeface="Rockwell" pitchFamily="18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434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9" y="4800600"/>
            <a:ext cx="731520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9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9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EC916-7953-4B3C-A1F4-B07E68B69046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9CBAF-DD9E-4CF2-8732-8FADAA741013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53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54C2C-5C05-4A4D-A7AE-E59A5862FC5A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F24FA-30FD-4E4F-A8BF-1DB3DB97A31C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535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CB043-2C05-415F-9E5D-F9078B33FFDF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69D71-E252-4EC3-BCFF-43900026A2FE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33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-169" b="15477"/>
          <a:stretch>
            <a:fillRect/>
          </a:stretch>
        </p:blipFill>
        <p:spPr bwMode="auto">
          <a:xfrm>
            <a:off x="2" y="-54768"/>
            <a:ext cx="12278750" cy="6912768"/>
          </a:xfrm>
          <a:prstGeom prst="rect">
            <a:avLst/>
          </a:prstGeom>
          <a:noFill/>
        </p:spPr>
      </p:pic>
      <p:pic>
        <p:nvPicPr>
          <p:cNvPr id="5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45" y="549275"/>
            <a:ext cx="121570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344263" y="1268413"/>
            <a:ext cx="397882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999" smtClean="0">
                <a:solidFill>
                  <a:srgbClr val="662C5B"/>
                </a:solidFill>
              </a:rPr>
              <a:t>Raising a new Generation of Leaders</a:t>
            </a:r>
            <a:endParaRPr lang="en-GB" altLang="en-US" sz="1999" smtClean="0">
              <a:solidFill>
                <a:srgbClr val="662C5B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9000369" y="0"/>
            <a:ext cx="32313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799" smtClean="0">
                <a:solidFill>
                  <a:prstClr val="black"/>
                </a:solidFill>
              </a:rPr>
              <a:t>www.covenantuniversity.edu.ng</a:t>
            </a:r>
            <a:endParaRPr lang="en-GB" altLang="en-US" sz="1799" smtClean="0">
              <a:solidFill>
                <a:prstClr val="black"/>
              </a:solidFill>
            </a:endParaRPr>
          </a:p>
        </p:txBody>
      </p:sp>
      <p:pic>
        <p:nvPicPr>
          <p:cNvPr id="8" name="Picture 2" descr="C:\Users\Ours\Desktop\Picture3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19" y="692151"/>
            <a:ext cx="506439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914400" y="2204865"/>
            <a:ext cx="10363200" cy="2520280"/>
          </a:xfrm>
          <a:solidFill>
            <a:srgbClr val="CC3399">
              <a:alpha val="83137"/>
            </a:srgbClr>
          </a:solidFill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704658" y="4869160"/>
            <a:ext cx="8534400" cy="1752600"/>
          </a:xfrm>
          <a:solidFill>
            <a:srgbClr val="FFFFFF">
              <a:alpha val="63137"/>
            </a:srgbClr>
          </a:solidFill>
        </p:spPr>
        <p:txBody>
          <a:bodyPr>
            <a:normAutofit/>
          </a:bodyPr>
          <a:lstStyle>
            <a:lvl1pPr algn="ctr">
              <a:buNone/>
              <a:defRPr sz="3999">
                <a:ln>
                  <a:noFill/>
                </a:ln>
                <a:solidFill>
                  <a:srgbClr val="002060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1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urs\Desktop\flash\c.u.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800080">
                <a:alpha val="78824"/>
                <a:tint val="45000"/>
                <a:satMod val="400000"/>
              </a:srgbClr>
            </a:duotone>
          </a:blip>
          <a:srcRect t="41294" b="49226"/>
          <a:stretch>
            <a:fillRect/>
          </a:stretch>
        </p:blipFill>
        <p:spPr bwMode="auto">
          <a:xfrm>
            <a:off x="2" y="6309320"/>
            <a:ext cx="12278750" cy="773752"/>
          </a:xfrm>
          <a:prstGeom prst="rect">
            <a:avLst/>
          </a:prstGeom>
          <a:noFill/>
        </p:spPr>
      </p:pic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774732" y="6337300"/>
            <a:ext cx="1045890" cy="547688"/>
          </a:xfrm>
          <a:prstGeom prst="rect">
            <a:avLst/>
          </a:prstGeom>
          <a:solidFill>
            <a:srgbClr val="F7F7F7">
              <a:alpha val="45098"/>
            </a:srgbClr>
          </a:solidFill>
        </p:spPr>
        <p:txBody>
          <a:bodyPr anchor="ctr"/>
          <a:lstStyle>
            <a:lvl1pPr>
              <a:defRPr sz="1400" b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defRPr>
            </a:lvl1pPr>
          </a:lstStyle>
          <a:p>
            <a:pPr algn="r">
              <a:defRPr/>
            </a:pPr>
            <a:fld id="{F579FC1C-36F4-446C-8906-E8333C2D06B8}" type="slidenum">
              <a:rPr lang="en-GB" sz="2799" smtClean="0">
                <a:solidFill>
                  <a:prstClr val="white"/>
                </a:solidFill>
              </a:rPr>
              <a:pPr algn="r">
                <a:defRPr/>
              </a:pPr>
              <a:t>‹#›</a:t>
            </a:fld>
            <a:endParaRPr lang="en-GB" sz="2799" dirty="0">
              <a:solidFill>
                <a:prstClr val="white"/>
              </a:solidFill>
            </a:endParaRPr>
          </a:p>
        </p:txBody>
      </p:sp>
      <p:pic>
        <p:nvPicPr>
          <p:cNvPr id="6" name="Picture 2" descr="C:\Users\Ours\Desktop\my stuffs\1 NTFS_000\LostFiles2\INSPIRATION\PROJECTS\MIND PROJECTS\cu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6" y="6364288"/>
            <a:ext cx="62372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Ours\Desktop\Picture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6" y="6316663"/>
            <a:ext cx="597538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23712" y="6707188"/>
            <a:ext cx="221557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prstClr val="black"/>
                </a:solidFill>
              </a:rPr>
              <a:t>www.covenantuniversity.edu.ng</a:t>
            </a:r>
            <a:endParaRPr lang="en-GB" altLang="en-US" sz="1200" smtClean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8687713" y="1341438"/>
            <a:ext cx="1799756" cy="0"/>
          </a:xfrm>
          <a:prstGeom prst="line">
            <a:avLst/>
          </a:prstGeom>
          <a:ln w="28575">
            <a:solidFill>
              <a:srgbClr val="662C5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10523973" y="1341438"/>
            <a:ext cx="7189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11279426" y="1341438"/>
            <a:ext cx="7189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38" y="153144"/>
            <a:ext cx="11711162" cy="1115616"/>
          </a:xfrm>
          <a:solidFill>
            <a:schemeClr val="bg1"/>
          </a:solidFill>
          <a:ln w="57150">
            <a:noFill/>
          </a:ln>
        </p:spPr>
        <p:txBody>
          <a:bodyPr>
            <a:normAutofit/>
          </a:bodyPr>
          <a:lstStyle>
            <a:lvl1pPr algn="l">
              <a:defRPr sz="5398" b="1">
                <a:solidFill>
                  <a:schemeClr val="tx1">
                    <a:lumMod val="95000"/>
                    <a:lumOff val="5000"/>
                  </a:schemeClr>
                </a:solidFill>
                <a:latin typeface="Rockwell Condensed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49" y="1412776"/>
            <a:ext cx="11713302" cy="482453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3999">
                <a:latin typeface="Rockwell" pitchFamily="18" charset="0"/>
              </a:defRPr>
            </a:lvl1pPr>
            <a:lvl2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  <a:defRPr sz="3599">
                <a:solidFill>
                  <a:srgbClr val="7A0000"/>
                </a:solidFill>
                <a:latin typeface="Rockwell" pitchFamily="18" charset="0"/>
              </a:defRPr>
            </a:lvl2pPr>
            <a:lvl3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Calibri" pitchFamily="34" charset="0"/>
              <a:buChar char="‒"/>
              <a:defRPr sz="3199">
                <a:solidFill>
                  <a:schemeClr val="accent4">
                    <a:lumMod val="50000"/>
                  </a:schemeClr>
                </a:solidFill>
                <a:latin typeface="Rockwell" pitchFamily="18" charset="0"/>
              </a:defRPr>
            </a:lvl3pPr>
            <a:lvl4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defRPr sz="2799">
                <a:latin typeface="Rockwell" pitchFamily="18" charset="0"/>
              </a:defRPr>
            </a:lvl4pPr>
            <a:lvl5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2799">
                <a:latin typeface="Rockwell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A23A-B017-4BE1-9264-AD0C85CB8B7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09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06"/>
            <a:ext cx="10363200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13"/>
            <a:ext cx="10363200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476FD-1FC0-43E8-ABDF-0DFD97231CC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753A5-AD64-4F67-90FD-D43055752D2F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74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5D51C-1571-4888-93D6-59688DBC0375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BB28B-046D-4655-9FBD-86D5B2E06509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26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4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4" cy="395128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322C3-7EF5-4C69-8001-20C7789FF87F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51797-D069-45E3-B19F-FD2948682E34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14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B59C6-A8BF-46A2-9CBA-2B8AD934F3CB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1E7CD-1C89-4D0A-BB3E-C4729FF6744E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36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6EBA4-79C1-47D4-A9E8-7BE038677A43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2FE67-07B1-4FCD-8EB6-8624AF9350BE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25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50"/>
            <a:ext cx="4011084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6CD9C-CAF7-46AE-B265-689BE2A68D0E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80C53-7A8E-4EC5-BA58-F8AA5EBAF848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3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442" y="274638"/>
            <a:ext cx="109731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442" y="1600201"/>
            <a:ext cx="109731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3DD00C3-F7D9-4F4B-B656-9D5319369CE5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15/10/2023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103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913" y="6356351"/>
            <a:ext cx="28456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354A876-9818-4CA5-BBE2-789685B9C20B}" type="slidenum">
              <a:rPr 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03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5pPr>
      <a:lvl6pPr marL="457063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6pPr>
      <a:lvl7pPr marL="914126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7pPr>
      <a:lvl8pPr marL="1371189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8pPr>
      <a:lvl9pPr marL="1828251" algn="ctr" rtl="0" fontAlgn="base"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797" indent="-342797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27" indent="-28566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ctrTitle"/>
          </p:nvPr>
        </p:nvSpPr>
        <p:spPr>
          <a:xfrm>
            <a:off x="306309" y="1372135"/>
            <a:ext cx="11885692" cy="3123387"/>
          </a:xfrm>
          <a:solidFill>
            <a:srgbClr val="660033">
              <a:alpha val="61960"/>
            </a:srgbClr>
          </a:solidFill>
        </p:spPr>
        <p:txBody>
          <a:bodyPr/>
          <a:lstStyle/>
          <a:p>
            <a:pPr eaLnBrk="1" hangingPunct="1"/>
            <a: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6598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6598" b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CEN 511: Embedded System Design and Programming</a:t>
            </a:r>
            <a:r>
              <a:rPr lang="en-US" altLang="en-US" sz="4799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799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4799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sz="4799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endParaRPr lang="en-US" altLang="en-US" sz="4799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8195" name="Subtitle 6"/>
          <p:cNvSpPr>
            <a:spLocks noGrp="1"/>
          </p:cNvSpPr>
          <p:nvPr>
            <p:ph type="subTitle" idx="1"/>
          </p:nvPr>
        </p:nvSpPr>
        <p:spPr>
          <a:xfrm>
            <a:off x="2820254" y="4571702"/>
            <a:ext cx="9370160" cy="1447423"/>
          </a:xfrm>
          <a:solidFill>
            <a:srgbClr val="FFFFFF">
              <a:alpha val="74117"/>
            </a:srgbClr>
          </a:solidFill>
        </p:spPr>
        <p:txBody>
          <a:bodyPr/>
          <a:lstStyle/>
          <a:p>
            <a:pPr eaLnBrk="1" hangingPunct="1"/>
            <a:r>
              <a:rPr lang="en-US" altLang="en-US" sz="3999" dirty="0" smtClean="0"/>
              <a:t>Introduction</a:t>
            </a:r>
          </a:p>
          <a:p>
            <a:pPr eaLnBrk="1" hangingPunct="1"/>
            <a:r>
              <a:rPr lang="en-US" altLang="en-US" sz="3999" dirty="0" smtClean="0"/>
              <a:t>BY </a:t>
            </a:r>
            <a:r>
              <a:rPr lang="en-US" altLang="en-US" sz="3999" dirty="0"/>
              <a:t>OMORUYI O</a:t>
            </a:r>
            <a:r>
              <a:rPr lang="en-US" altLang="en-US" sz="3999" dirty="0" smtClean="0"/>
              <a:t>. and </a:t>
            </a:r>
            <a:r>
              <a:rPr lang="en-US" altLang="en-US" sz="3999" dirty="0" err="1" smtClean="0"/>
              <a:t>Olatimehin</a:t>
            </a:r>
            <a:r>
              <a:rPr lang="en-US" altLang="en-US" sz="3999" dirty="0" smtClean="0"/>
              <a:t> O.</a:t>
            </a:r>
            <a:endParaRPr lang="en-US" altLang="en-US" sz="3999" dirty="0"/>
          </a:p>
        </p:txBody>
      </p:sp>
      <p:sp>
        <p:nvSpPr>
          <p:cNvPr id="8196" name="Subtitle 6"/>
          <p:cNvSpPr txBox="1">
            <a:spLocks/>
          </p:cNvSpPr>
          <p:nvPr/>
        </p:nvSpPr>
        <p:spPr bwMode="auto">
          <a:xfrm>
            <a:off x="153948" y="6095306"/>
            <a:ext cx="11655565" cy="609441"/>
          </a:xfrm>
          <a:prstGeom prst="rect">
            <a:avLst/>
          </a:prstGeom>
          <a:solidFill>
            <a:srgbClr val="FFFFF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2399" b="1">
              <a:solidFill>
                <a:prstClr val="black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46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PIC 16FXXX Family Features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629" y="1068019"/>
            <a:ext cx="5820266" cy="594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5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PIC16F877 Device Specification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847" y="1431758"/>
            <a:ext cx="5920858" cy="4057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0578" y="5652197"/>
            <a:ext cx="700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Figure 3: PIC16F877 Pinout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9482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PIC16F877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most significant variation among PIC chips is the instruction size, which can </a:t>
            </a:r>
            <a:r>
              <a:rPr lang="en-US" dirty="0" smtClean="0"/>
              <a:t>be 12</a:t>
            </a:r>
            <a:r>
              <a:rPr lang="en-US" dirty="0"/>
              <a:t>, 14, or 16 bits</a:t>
            </a:r>
            <a:r>
              <a:rPr lang="en-US" dirty="0" smtClean="0"/>
              <a:t>.</a:t>
            </a:r>
          </a:p>
          <a:p>
            <a:pPr algn="just"/>
            <a:r>
              <a:rPr lang="en-GB" dirty="0" smtClean="0"/>
              <a:t>When PICs are affixed with A, it implies a maximum clock speed of 20MHz.</a:t>
            </a:r>
          </a:p>
          <a:p>
            <a:pPr algn="just"/>
            <a:r>
              <a:rPr lang="en-US" dirty="0"/>
              <a:t>The </a:t>
            </a:r>
            <a:r>
              <a:rPr lang="en-GB" dirty="0"/>
              <a:t>PIC16F877 </a:t>
            </a:r>
            <a:r>
              <a:rPr lang="en-US" dirty="0" smtClean="0"/>
              <a:t>chip </a:t>
            </a:r>
            <a:r>
              <a:rPr lang="en-US" dirty="0"/>
              <a:t>has </a:t>
            </a:r>
            <a:r>
              <a:rPr lang="en-US" dirty="0" smtClean="0"/>
              <a:t>8k </a:t>
            </a:r>
            <a:r>
              <a:rPr lang="en-US" dirty="0"/>
              <a:t>(</a:t>
            </a:r>
            <a:r>
              <a:rPr lang="en-US" dirty="0" smtClean="0"/>
              <a:t>8096 X 14 </a:t>
            </a:r>
            <a:r>
              <a:rPr lang="en-US" dirty="0"/>
              <a:t>bits) of </a:t>
            </a:r>
            <a:r>
              <a:rPr lang="en-US" b="1" dirty="0"/>
              <a:t>flash ROM </a:t>
            </a:r>
            <a:r>
              <a:rPr lang="en-US" dirty="0"/>
              <a:t>program </a:t>
            </a:r>
            <a:r>
              <a:rPr lang="en-US" dirty="0" smtClean="0"/>
              <a:t>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82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PIC16F877 </a:t>
            </a:r>
            <a:r>
              <a:rPr lang="en-GB" dirty="0" smtClean="0"/>
              <a:t>Instruction and instruction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The </a:t>
            </a:r>
            <a:r>
              <a:rPr lang="en-US" dirty="0" smtClean="0"/>
              <a:t>PIC16F877 </a:t>
            </a:r>
            <a:r>
              <a:rPr lang="en-US" dirty="0"/>
              <a:t>has a </a:t>
            </a:r>
            <a:r>
              <a:rPr lang="en-US" b="1" dirty="0"/>
              <a:t>limited number of instructions</a:t>
            </a:r>
            <a:r>
              <a:rPr lang="en-US" dirty="0"/>
              <a:t> (</a:t>
            </a:r>
            <a:r>
              <a:rPr lang="en-US" b="1" dirty="0" smtClean="0"/>
              <a:t>35</a:t>
            </a:r>
            <a:r>
              <a:rPr lang="en-US" dirty="0" smtClean="0"/>
              <a:t>) and </a:t>
            </a:r>
            <a:r>
              <a:rPr lang="en-US" dirty="0"/>
              <a:t>is therefore classified as a </a:t>
            </a:r>
            <a:r>
              <a:rPr lang="en-US" b="1" dirty="0"/>
              <a:t>RISC</a:t>
            </a:r>
            <a:r>
              <a:rPr lang="en-US" dirty="0"/>
              <a:t> (reduced instruction set computer) processor.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06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PIC16F877 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9596" y="1268760"/>
            <a:ext cx="4524367" cy="48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45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 Configuration </a:t>
            </a:r>
            <a:r>
              <a:rPr lang="en-US" dirty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Watchdog Timer</a:t>
            </a:r>
          </a:p>
          <a:p>
            <a:pPr marL="0" indent="0" algn="just">
              <a:buNone/>
            </a:pPr>
            <a:r>
              <a:rPr lang="en-US" dirty="0"/>
              <a:t>When enabled, the watchdog timer (WDT) automatically resets the processor after </a:t>
            </a:r>
            <a:r>
              <a:rPr lang="en-US" dirty="0" smtClean="0"/>
              <a:t>a given </a:t>
            </a:r>
            <a:r>
              <a:rPr lang="en-US" dirty="0"/>
              <a:t>period (default 18 </a:t>
            </a:r>
            <a:r>
              <a:rPr lang="en-US" dirty="0" err="1"/>
              <a:t>ms</a:t>
            </a:r>
            <a:r>
              <a:rPr lang="en-US" dirty="0"/>
              <a:t>). This allows, for example, an application to escape </a:t>
            </a:r>
            <a:r>
              <a:rPr lang="en-US" dirty="0" smtClean="0"/>
              <a:t>from an </a:t>
            </a:r>
            <a:r>
              <a:rPr lang="en-US" dirty="0"/>
              <a:t>endless loop caused by a program bug or run-time condition not anticipated by </a:t>
            </a:r>
            <a:r>
              <a:rPr lang="en-US" dirty="0" smtClean="0"/>
              <a:t>the software </a:t>
            </a:r>
            <a:r>
              <a:rPr lang="en-US" dirty="0"/>
              <a:t>designer.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To </a:t>
            </a:r>
            <a:r>
              <a:rPr lang="en-US" dirty="0"/>
              <a:t>maintain normal operation, the WDT must be disabled or </a:t>
            </a:r>
            <a:r>
              <a:rPr lang="en-US" dirty="0" smtClean="0"/>
              <a:t>reset within </a:t>
            </a:r>
            <a:r>
              <a:rPr lang="en-US" dirty="0"/>
              <a:t>the program loop before the set time-out period has expired. It is </a:t>
            </a:r>
            <a:r>
              <a:rPr lang="en-US" dirty="0" smtClean="0"/>
              <a:t>therefore important </a:t>
            </a:r>
            <a:r>
              <a:rPr lang="en-US" dirty="0"/>
              <a:t>to set the MCU configuration bits to disable the WDT if it is not intended </a:t>
            </a:r>
            <a:r>
              <a:rPr lang="en-US" dirty="0" smtClean="0"/>
              <a:t>to use </a:t>
            </a:r>
            <a:r>
              <a:rPr lang="en-US" dirty="0"/>
              <a:t>this feature. Otherwise, the program is liable to misbehave, due to random resetting </a:t>
            </a:r>
            <a:r>
              <a:rPr lang="en-US" dirty="0" smtClean="0"/>
              <a:t>of the </a:t>
            </a:r>
            <a:r>
              <a:rPr lang="en-US" dirty="0"/>
              <a:t>MCU.</a:t>
            </a:r>
          </a:p>
        </p:txBody>
      </p:sp>
    </p:spTree>
    <p:extLst>
      <p:ext uri="{BB962C8B-B14F-4D97-AF65-F5344CB8AC3E}">
        <p14:creationId xmlns:p14="http://schemas.microsoft.com/office/powerpoint/2010/main" val="1067356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 Configuration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Power-up Timer</a:t>
            </a:r>
          </a:p>
          <a:p>
            <a:pPr marL="0" indent="0" algn="just">
              <a:buNone/>
            </a:pPr>
            <a:r>
              <a:rPr lang="en-US" dirty="0"/>
              <a:t>The power-up timer (</a:t>
            </a:r>
            <a:r>
              <a:rPr lang="en-US" dirty="0" err="1"/>
              <a:t>PuT</a:t>
            </a:r>
            <a:r>
              <a:rPr lang="en-US" dirty="0"/>
              <a:t>) provides a nominal 72 </a:t>
            </a:r>
            <a:r>
              <a:rPr lang="en-US" dirty="0" err="1"/>
              <a:t>ms</a:t>
            </a:r>
            <a:r>
              <a:rPr lang="en-US" dirty="0"/>
              <a:t> delay between the power </a:t>
            </a:r>
            <a:r>
              <a:rPr lang="en-US" dirty="0" smtClean="0"/>
              <a:t>supply voltage </a:t>
            </a:r>
            <a:r>
              <a:rPr lang="en-US" dirty="0"/>
              <a:t>reaching the operating value and the start of program execution. This </a:t>
            </a:r>
            <a:r>
              <a:rPr lang="en-US" dirty="0" smtClean="0"/>
              <a:t>ensures that </a:t>
            </a:r>
            <a:r>
              <a:rPr lang="en-US" dirty="0"/>
              <a:t>the supply voltage is stable before the clock starts up. It is recommended that it </a:t>
            </a:r>
            <a:r>
              <a:rPr lang="en-US" dirty="0" smtClean="0"/>
              <a:t>be enabled </a:t>
            </a:r>
            <a:r>
              <a:rPr lang="en-US" dirty="0"/>
              <a:t>as a precaution, as there is no adverse effect on normal program execution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r>
              <a:rPr lang="en-US" b="1" i="1" dirty="0"/>
              <a:t>Oscillator Start-up Timer</a:t>
            </a:r>
          </a:p>
          <a:p>
            <a:pPr marL="0" indent="0">
              <a:buNone/>
            </a:pPr>
            <a:r>
              <a:rPr lang="en-US" dirty="0"/>
              <a:t>After the power-up timer has expired, a further delay allows the clock to stabilize </a:t>
            </a:r>
            <a:r>
              <a:rPr lang="en-US" dirty="0" smtClean="0"/>
              <a:t>before program </a:t>
            </a:r>
            <a:r>
              <a:rPr lang="en-US" dirty="0"/>
              <a:t>execution begins. When one of the crystal clock modes is selected, the </a:t>
            </a:r>
            <a:r>
              <a:rPr lang="en-US" dirty="0" smtClean="0"/>
              <a:t>CPU waits </a:t>
            </a:r>
            <a:r>
              <a:rPr lang="en-US" dirty="0"/>
              <a:t>1024 cycles before the CPU is enabled.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91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 Configuration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Brown-out Reset (</a:t>
            </a:r>
            <a:r>
              <a:rPr lang="en-US" b="1" dirty="0" err="1"/>
              <a:t>BoR</a:t>
            </a:r>
            <a:r>
              <a:rPr lang="en-US" b="1" dirty="0"/>
              <a:t>)</a:t>
            </a:r>
          </a:p>
          <a:p>
            <a:pPr marL="0" indent="0" algn="just">
              <a:buNone/>
            </a:pPr>
            <a:r>
              <a:rPr lang="en-US" dirty="0" smtClean="0"/>
              <a:t>It </a:t>
            </a:r>
            <a:r>
              <a:rPr lang="en-US" dirty="0"/>
              <a:t>is possible for a transitory supply voltage drop, or brown-out, to disrupt the </a:t>
            </a:r>
            <a:r>
              <a:rPr lang="en-US" dirty="0" smtClean="0"/>
              <a:t>MCU program </a:t>
            </a:r>
            <a:r>
              <a:rPr lang="en-US" dirty="0"/>
              <a:t>execution. When enabled, the brown-out detection circuit holds the MCU </a:t>
            </a:r>
            <a:r>
              <a:rPr lang="en-US" dirty="0" smtClean="0"/>
              <a:t>in reset </a:t>
            </a:r>
            <a:r>
              <a:rPr lang="en-US" dirty="0"/>
              <a:t>while the supply voltage is below a given threshold and releases it when the </a:t>
            </a:r>
            <a:r>
              <a:rPr lang="en-US" dirty="0" smtClean="0"/>
              <a:t>supply has </a:t>
            </a:r>
            <a:r>
              <a:rPr lang="en-US" dirty="0"/>
              <a:t>recovered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 Code Protection (CP)</a:t>
            </a:r>
          </a:p>
          <a:p>
            <a:pPr marL="0" indent="0" algn="just">
              <a:buNone/>
            </a:pPr>
            <a:r>
              <a:rPr lang="en-US" dirty="0"/>
              <a:t>The chip can be configured during programming to prevent the machine code being </a:t>
            </a:r>
            <a:r>
              <a:rPr lang="en-US" dirty="0" smtClean="0"/>
              <a:t>read back </a:t>
            </a:r>
            <a:r>
              <a:rPr lang="en-US" dirty="0"/>
              <a:t>from the chip to protect commercially valuable or secure code. Optionally, </a:t>
            </a:r>
            <a:r>
              <a:rPr lang="en-US" dirty="0" smtClean="0"/>
              <a:t>only selected </a:t>
            </a:r>
            <a:r>
              <a:rPr lang="en-US" dirty="0"/>
              <a:t>portions of the program code may be write protected (see WRT_X% later).</a:t>
            </a:r>
          </a:p>
        </p:txBody>
      </p:sp>
    </p:spTree>
    <p:extLst>
      <p:ext uri="{BB962C8B-B14F-4D97-AF65-F5344CB8AC3E}">
        <p14:creationId xmlns:p14="http://schemas.microsoft.com/office/powerpoint/2010/main" val="305569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 Configuration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In-Circuit Programming and Debugging</a:t>
            </a:r>
          </a:p>
          <a:p>
            <a:pPr marL="0" indent="0" algn="just">
              <a:buNone/>
            </a:pPr>
            <a:r>
              <a:rPr lang="en-US" dirty="0"/>
              <a:t>Most PIC chips now support in-circuit programming and debugging (ICPD), </a:t>
            </a:r>
            <a:r>
              <a:rPr lang="en-US" dirty="0" smtClean="0"/>
              <a:t>which allows </a:t>
            </a:r>
            <a:r>
              <a:rPr lang="en-US" dirty="0"/>
              <a:t>the program code to be downloaded and tested in the target hardware, under </a:t>
            </a:r>
            <a:r>
              <a:rPr lang="en-US" dirty="0" smtClean="0"/>
              <a:t>the control </a:t>
            </a:r>
            <a:r>
              <a:rPr lang="en-US" dirty="0"/>
              <a:t>of the host system. This provides a final test stage after software simulation </a:t>
            </a:r>
            <a:r>
              <a:rPr lang="en-US" dirty="0" smtClean="0"/>
              <a:t>has been </a:t>
            </a:r>
            <a:r>
              <a:rPr lang="en-US" dirty="0"/>
              <a:t>used to eliminate most of the program bugs. MPLAB allows the same interface to </a:t>
            </a:r>
            <a:r>
              <a:rPr lang="en-US" dirty="0" err="1" smtClean="0"/>
              <a:t>be</a:t>
            </a:r>
            <a:r>
              <a:rPr lang="en-US" dirty="0" err="1"/>
              <a:t>used</a:t>
            </a:r>
            <a:r>
              <a:rPr lang="en-US" dirty="0"/>
              <a:t> for debugging in both the simulation and in-circuit modes.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31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 Configuration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Low-Voltage Programming Mode</a:t>
            </a:r>
          </a:p>
          <a:p>
            <a:pPr marL="0" indent="0" algn="just">
              <a:buNone/>
            </a:pPr>
            <a:r>
              <a:rPr lang="en-US" dirty="0"/>
              <a:t>The low-voltage programming mode can be selected during programming so </a:t>
            </a:r>
            <a:r>
              <a:rPr lang="en-US" dirty="0" smtClean="0"/>
              <a:t>that the </a:t>
            </a:r>
            <a:r>
              <a:rPr lang="en-US" dirty="0"/>
              <a:t>customary high (12V) programming voltage is not needed, and the chip can </a:t>
            </a:r>
            <a:r>
              <a:rPr lang="en-US" dirty="0" err="1" smtClean="0"/>
              <a:t>beprogrammed</a:t>
            </a:r>
            <a:r>
              <a:rPr lang="en-US" dirty="0" smtClean="0"/>
              <a:t> </a:t>
            </a:r>
            <a:r>
              <a:rPr lang="en-US" dirty="0"/>
              <a:t>at </a:t>
            </a:r>
            <a:r>
              <a:rPr lang="en-US" dirty="0" err="1" smtClean="0"/>
              <a:t>Vdd</a:t>
            </a:r>
            <a:r>
              <a:rPr lang="en-US" dirty="0" smtClean="0"/>
              <a:t> (+5 </a:t>
            </a:r>
            <a:r>
              <a:rPr lang="en-US" dirty="0"/>
              <a:t>V). The downside is that the programming pin cannot then </a:t>
            </a:r>
            <a:r>
              <a:rPr lang="en-US" dirty="0" smtClean="0"/>
              <a:t>be used </a:t>
            </a:r>
            <a:r>
              <a:rPr lang="en-US" dirty="0"/>
              <a:t>for digital I/O. In any case, it is recommended here that the programming pins </a:t>
            </a:r>
            <a:r>
              <a:rPr lang="en-US" dirty="0" smtClean="0"/>
              <a:t>not be </a:t>
            </a:r>
            <a:r>
              <a:rPr lang="en-US" dirty="0"/>
              <a:t>used for I/O </a:t>
            </a:r>
            <a:r>
              <a:rPr lang="en-US" dirty="0" smtClean="0"/>
              <a:t>as </a:t>
            </a:r>
            <a:r>
              <a:rPr lang="en-US" dirty="0"/>
              <a:t>hardware contention could occur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Electrically Erasable Programmable Read Only Memory</a:t>
            </a:r>
          </a:p>
          <a:p>
            <a:pPr marL="0" indent="0" algn="just">
              <a:buNone/>
            </a:pPr>
            <a:r>
              <a:rPr lang="en-US" dirty="0"/>
              <a:t>Many PIC MCUs have a block of nonvolatile user memory where data can be stored</a:t>
            </a:r>
          </a:p>
          <a:p>
            <a:pPr marL="0" indent="0" algn="just">
              <a:buNone/>
            </a:pPr>
            <a:r>
              <a:rPr lang="en-US" dirty="0"/>
              <a:t>during power-down. These data could, for example, be the secure code for an electronic</a:t>
            </a:r>
          </a:p>
          <a:p>
            <a:pPr marL="0" indent="0" algn="just">
              <a:buNone/>
            </a:pPr>
            <a:r>
              <a:rPr lang="en-US" dirty="0"/>
              <a:t>lock or smart card reader. The electrically erasable programmable read only memory</a:t>
            </a:r>
          </a:p>
          <a:p>
            <a:pPr marL="0" indent="0" algn="just">
              <a:buNone/>
            </a:pPr>
            <a:r>
              <a:rPr lang="en-US" dirty="0"/>
              <a:t>(EEPROM) can be rewritten by individual location, unlike flash program ROM. The ‘ 877</a:t>
            </a:r>
          </a:p>
          <a:p>
            <a:pPr marL="0" indent="0" algn="just">
              <a:buNone/>
            </a:pPr>
            <a:r>
              <a:rPr lang="en-US" dirty="0"/>
              <a:t>has a block of 256 bytes, which is a fairly typical value. There is a special read/write</a:t>
            </a:r>
          </a:p>
          <a:p>
            <a:pPr marL="0" indent="0" algn="just">
              <a:buNone/>
            </a:pPr>
            <a:r>
              <a:rPr lang="en-US" dirty="0"/>
              <a:t>sequence to prevent accidental overwriting of the data.</a:t>
            </a:r>
          </a:p>
        </p:txBody>
      </p:sp>
    </p:spTree>
    <p:extLst>
      <p:ext uri="{BB962C8B-B14F-4D97-AF65-F5344CB8AC3E}">
        <p14:creationId xmlns:p14="http://schemas.microsoft.com/office/powerpoint/2010/main" val="31109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PIC Microcontroller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Elements of a Microcontroller</a:t>
            </a:r>
          </a:p>
          <a:p>
            <a:r>
              <a:rPr lang="en-GB" dirty="0" smtClean="0"/>
              <a:t>PIC 16F Family Features</a:t>
            </a:r>
          </a:p>
          <a:p>
            <a:r>
              <a:rPr lang="en-GB" smtClean="0"/>
              <a:t>Typical Configuration </a:t>
            </a:r>
            <a:r>
              <a:rPr lang="en-GB" dirty="0" smtClean="0"/>
              <a:t>Bits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59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 </a:t>
            </a:r>
            <a:r>
              <a:rPr lang="en-US" dirty="0" smtClean="0"/>
              <a:t>Peripherals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I/O</a:t>
            </a:r>
          </a:p>
          <a:p>
            <a:r>
              <a:rPr lang="en-US" dirty="0" smtClean="0"/>
              <a:t>Timers</a:t>
            </a:r>
            <a:endParaRPr lang="en-US" dirty="0"/>
          </a:p>
          <a:p>
            <a:r>
              <a:rPr lang="en-US" dirty="0" smtClean="0"/>
              <a:t>A/D </a:t>
            </a:r>
            <a:r>
              <a:rPr lang="en-US" dirty="0"/>
              <a:t>converter</a:t>
            </a:r>
          </a:p>
          <a:p>
            <a:r>
              <a:rPr lang="en-US" dirty="0" smtClean="0"/>
              <a:t>Comparator</a:t>
            </a:r>
            <a:endParaRPr lang="en-US" dirty="0"/>
          </a:p>
          <a:p>
            <a:r>
              <a:rPr lang="en-US" dirty="0" smtClean="0"/>
              <a:t>Parallel </a:t>
            </a:r>
            <a:r>
              <a:rPr lang="en-US" dirty="0"/>
              <a:t>slave port</a:t>
            </a:r>
          </a:p>
          <a:p>
            <a:r>
              <a:rPr lang="en-US" dirty="0" smtClean="0"/>
              <a:t>Interrupts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87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This Lecture introduces the students to PIC Microntrollers. In the coming weeks we will explore Oscillator configuration and other Peripherals of the PIC microcontroller.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9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The first to be widely </a:t>
            </a:r>
            <a:r>
              <a:rPr lang="en-US" dirty="0" smtClean="0"/>
              <a:t>used microcontroller was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Intel </a:t>
            </a:r>
            <a:r>
              <a:rPr lang="en-US" dirty="0" smtClean="0"/>
              <a:t>8051. It was </a:t>
            </a:r>
            <a:r>
              <a:rPr lang="en-US" dirty="0"/>
              <a:t>developed alongside the early Intel PC processors, such as the 8086</a:t>
            </a:r>
            <a:r>
              <a:rPr lang="en-US" dirty="0" smtClean="0"/>
              <a:t>.</a:t>
            </a:r>
          </a:p>
          <a:p>
            <a:pPr algn="just"/>
            <a:r>
              <a:rPr lang="en-GB" dirty="0" smtClean="0"/>
              <a:t>However in keeping with the </a:t>
            </a:r>
            <a:r>
              <a:rPr lang="en-GB" b="1" dirty="0" smtClean="0"/>
              <a:t>times </a:t>
            </a:r>
            <a:r>
              <a:rPr lang="en-GB" dirty="0" smtClean="0"/>
              <a:t> and to stay dynamic in an ever changing world this semester we will cover the PIC family of microcontrollers.</a:t>
            </a:r>
          </a:p>
          <a:p>
            <a:pPr algn="just"/>
            <a:r>
              <a:rPr lang="en-GB" b="1" dirty="0" smtClean="0"/>
              <a:t>Notes are available for the Intel 8051 on </a:t>
            </a:r>
            <a:r>
              <a:rPr lang="en-GB" b="1" dirty="0" err="1" smtClean="0"/>
              <a:t>moodle</a:t>
            </a:r>
            <a:r>
              <a:rPr lang="en-GB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634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Elements of a Typical Microcontroller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868" y="1997242"/>
            <a:ext cx="10465101" cy="22587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63515" y="4722837"/>
            <a:ext cx="649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Figure 1: Elements of a Microcontroller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3571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microcontroller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computer </a:t>
            </a:r>
            <a:r>
              <a:rPr lang="en-US" dirty="0" smtClean="0"/>
              <a:t>or microcontroller </a:t>
            </a:r>
            <a:r>
              <a:rPr lang="en-US" dirty="0"/>
              <a:t>has three main elements: </a:t>
            </a:r>
            <a:r>
              <a:rPr lang="en-US" b="1" dirty="0"/>
              <a:t>input and output </a:t>
            </a:r>
            <a:r>
              <a:rPr lang="en-US" b="1" dirty="0" smtClean="0"/>
              <a:t>devices</a:t>
            </a:r>
            <a:r>
              <a:rPr lang="en-US" dirty="0" smtClean="0"/>
              <a:t>, which communicate </a:t>
            </a:r>
            <a:r>
              <a:rPr lang="en-US" dirty="0"/>
              <a:t>with the outside world; a </a:t>
            </a:r>
            <a:r>
              <a:rPr lang="en-US" b="1" dirty="0"/>
              <a:t>processor</a:t>
            </a:r>
            <a:r>
              <a:rPr lang="en-US" dirty="0"/>
              <a:t>, to make calculations and </a:t>
            </a:r>
            <a:r>
              <a:rPr lang="en-US" dirty="0" smtClean="0"/>
              <a:t>handle data </a:t>
            </a:r>
            <a:r>
              <a:rPr lang="en-US" dirty="0"/>
              <a:t>operations; and </a:t>
            </a:r>
            <a:r>
              <a:rPr lang="en-US" b="1" dirty="0"/>
              <a:t>memory</a:t>
            </a:r>
            <a:r>
              <a:rPr lang="en-US" dirty="0"/>
              <a:t>, to store programs and data.</a:t>
            </a:r>
          </a:p>
        </p:txBody>
      </p:sp>
    </p:spTree>
    <p:extLst>
      <p:ext uri="{BB962C8B-B14F-4D97-AF65-F5344CB8AC3E}">
        <p14:creationId xmlns:p14="http://schemas.microsoft.com/office/powerpoint/2010/main" val="260782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microcontroller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600" dirty="0"/>
              <a:t>The MCU is essentially a computer on a chip; however, it </a:t>
            </a:r>
            <a:r>
              <a:rPr lang="en-US" sz="3600" dirty="0" smtClean="0"/>
              <a:t>still needs </a:t>
            </a:r>
            <a:r>
              <a:rPr lang="en-US" sz="3600" dirty="0"/>
              <a:t>input and output devices, such as a </a:t>
            </a:r>
            <a:r>
              <a:rPr lang="en-US" sz="3600" b="1" dirty="0"/>
              <a:t>keypad and display</a:t>
            </a:r>
            <a:r>
              <a:rPr lang="en-US" sz="3600" dirty="0"/>
              <a:t>, to form a working system</a:t>
            </a:r>
            <a:r>
              <a:rPr lang="en-US" sz="3600" dirty="0" smtClean="0"/>
              <a:t>.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6" y="3622496"/>
            <a:ext cx="3495675" cy="1504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340" y="3431996"/>
            <a:ext cx="1714500" cy="1885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6340" y="5567696"/>
            <a:ext cx="7964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Figure 2: Typical Peripherals for Input and Output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570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microcontroller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The microcontroller stores its program in </a:t>
            </a:r>
            <a:r>
              <a:rPr lang="en-US" b="1" dirty="0"/>
              <a:t>ROM</a:t>
            </a:r>
            <a:r>
              <a:rPr lang="en-US" dirty="0"/>
              <a:t> (read only memory). In the past, </a:t>
            </a:r>
            <a:r>
              <a:rPr lang="en-US" b="1" dirty="0" smtClean="0"/>
              <a:t>UV (ultraviolet</a:t>
            </a:r>
            <a:r>
              <a:rPr lang="en-US" b="1" dirty="0"/>
              <a:t>) erasable programmable ROM (EPROM) </a:t>
            </a:r>
            <a:r>
              <a:rPr lang="en-US" dirty="0"/>
              <a:t>was used for prototyping </a:t>
            </a:r>
            <a:r>
              <a:rPr lang="en-US" dirty="0" smtClean="0"/>
              <a:t>or small </a:t>
            </a:r>
            <a:r>
              <a:rPr lang="en-US" dirty="0"/>
              <a:t>batch production, and </a:t>
            </a:r>
            <a:r>
              <a:rPr lang="en-US" b="1" dirty="0"/>
              <a:t>one-time programmable ROM</a:t>
            </a:r>
            <a:r>
              <a:rPr lang="en-US" dirty="0"/>
              <a:t> for longer product </a:t>
            </a:r>
            <a:r>
              <a:rPr lang="en-US" dirty="0" smtClean="0"/>
              <a:t>runs. </a:t>
            </a:r>
          </a:p>
          <a:p>
            <a:pPr algn="just"/>
            <a:r>
              <a:rPr lang="en-US" b="1" dirty="0" smtClean="0"/>
              <a:t>Programmable </a:t>
            </a:r>
            <a:r>
              <a:rPr lang="en-US" b="1" dirty="0"/>
              <a:t>ROM </a:t>
            </a:r>
            <a:r>
              <a:rPr lang="en-US" dirty="0"/>
              <a:t>chips are programmed in the final stages of manufacture, </a:t>
            </a:r>
            <a:r>
              <a:rPr lang="en-US" dirty="0" smtClean="0"/>
              <a:t>while </a:t>
            </a:r>
            <a:r>
              <a:rPr lang="en-US" b="1" dirty="0" smtClean="0"/>
              <a:t>EPROM</a:t>
            </a:r>
            <a:r>
              <a:rPr lang="en-US" dirty="0" smtClean="0"/>
              <a:t> </a:t>
            </a:r>
            <a:r>
              <a:rPr lang="en-US" dirty="0"/>
              <a:t>could be programmed by the user.</a:t>
            </a:r>
          </a:p>
          <a:p>
            <a:pPr algn="just"/>
            <a:r>
              <a:rPr lang="en-US" b="1" dirty="0"/>
              <a:t>Flash ROM </a:t>
            </a:r>
            <a:r>
              <a:rPr lang="en-US" dirty="0"/>
              <a:t>is now normally used for prototyping and low-volume production. This </a:t>
            </a:r>
            <a:r>
              <a:rPr lang="en-US" dirty="0" smtClean="0"/>
              <a:t>can be </a:t>
            </a:r>
            <a:r>
              <a:rPr lang="en-US" dirty="0"/>
              <a:t>programmed in circuit by the user after the circuit has been built.</a:t>
            </a:r>
          </a:p>
        </p:txBody>
      </p:sp>
    </p:spTree>
    <p:extLst>
      <p:ext uri="{BB962C8B-B14F-4D97-AF65-F5344CB8AC3E}">
        <p14:creationId xmlns:p14="http://schemas.microsoft.com/office/powerpoint/2010/main" val="105873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of a Microcontroller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Number of inputs and </a:t>
            </a:r>
            <a:r>
              <a:rPr lang="en-US" dirty="0" smtClean="0"/>
              <a:t>outputs(Ports)</a:t>
            </a:r>
            <a:endParaRPr lang="en-US" dirty="0"/>
          </a:p>
          <a:p>
            <a:pPr algn="just"/>
            <a:r>
              <a:rPr lang="en-US" dirty="0"/>
              <a:t>Program memory </a:t>
            </a:r>
            <a:r>
              <a:rPr lang="en-US" dirty="0" smtClean="0"/>
              <a:t>size</a:t>
            </a:r>
            <a:endParaRPr lang="en-US" dirty="0"/>
          </a:p>
          <a:p>
            <a:pPr algn="just"/>
            <a:r>
              <a:rPr lang="en-US" dirty="0"/>
              <a:t>Data RAM </a:t>
            </a:r>
            <a:r>
              <a:rPr lang="en-US" dirty="0" smtClean="0"/>
              <a:t>size</a:t>
            </a:r>
            <a:endParaRPr lang="en-US" dirty="0"/>
          </a:p>
          <a:p>
            <a:pPr algn="just"/>
            <a:r>
              <a:rPr lang="en-US" dirty="0"/>
              <a:t>Nonvolatile data </a:t>
            </a:r>
            <a:r>
              <a:rPr lang="en-US" dirty="0" smtClean="0"/>
              <a:t>memory</a:t>
            </a:r>
            <a:endParaRPr lang="en-US" dirty="0"/>
          </a:p>
          <a:p>
            <a:pPr algn="just"/>
            <a:r>
              <a:rPr lang="en-US" dirty="0"/>
              <a:t>Maximum clock </a:t>
            </a:r>
            <a:r>
              <a:rPr lang="en-US" dirty="0" smtClean="0"/>
              <a:t>speed</a:t>
            </a:r>
            <a:endParaRPr lang="en-US" dirty="0"/>
          </a:p>
          <a:p>
            <a:pPr algn="just"/>
            <a:r>
              <a:rPr lang="en-US" dirty="0" smtClean="0"/>
              <a:t> Range </a:t>
            </a:r>
            <a:r>
              <a:rPr lang="en-US" dirty="0"/>
              <a:t>of </a:t>
            </a:r>
            <a:r>
              <a:rPr lang="en-US" dirty="0" smtClean="0"/>
              <a:t>interfaces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PIC16F877A is useful as a reference device because it has a minimal </a:t>
            </a:r>
            <a:r>
              <a:rPr lang="en-US" dirty="0" smtClean="0"/>
              <a:t>instruction set </a:t>
            </a:r>
            <a:r>
              <a:rPr lang="en-US" dirty="0"/>
              <a:t>but a full range of peripheral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947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PIC Family of Microcontrollers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136" y="1740833"/>
            <a:ext cx="6361948" cy="395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995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1079</Words>
  <Application>Microsoft Office PowerPoint</Application>
  <PresentationFormat>Widescreen</PresentationFormat>
  <Paragraphs>81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ＭＳ Ｐゴシック</vt:lpstr>
      <vt:lpstr>Arial</vt:lpstr>
      <vt:lpstr>Calibri</vt:lpstr>
      <vt:lpstr>Georgia</vt:lpstr>
      <vt:lpstr>Rockwell</vt:lpstr>
      <vt:lpstr>Rockwell Condensed</vt:lpstr>
      <vt:lpstr>Times New Roman</vt:lpstr>
      <vt:lpstr>Wingdings</vt:lpstr>
      <vt:lpstr>1_Office Theme</vt:lpstr>
      <vt:lpstr>  CEN 511: Embedded System Design and Programming  </vt:lpstr>
      <vt:lpstr>PIC Microcontroller Introduction</vt:lpstr>
      <vt:lpstr>Introduction</vt:lpstr>
      <vt:lpstr>Elements of a Typical Microcontroller</vt:lpstr>
      <vt:lpstr>Typical microcontroller cont’d</vt:lpstr>
      <vt:lpstr>Typical microcontroller cont’d</vt:lpstr>
      <vt:lpstr>Typical microcontroller cont’d</vt:lpstr>
      <vt:lpstr>Features of a Microcontroller </vt:lpstr>
      <vt:lpstr>PIC Family of Microcontrollers</vt:lpstr>
      <vt:lpstr>PIC 16FXXX Family Features </vt:lpstr>
      <vt:lpstr>PIC16F877 Device Specification</vt:lpstr>
      <vt:lpstr>PIC16F877 cont’d</vt:lpstr>
      <vt:lpstr>PIC16F877 Instruction and instruction Set</vt:lpstr>
      <vt:lpstr>PIC16F877 Block Diagram</vt:lpstr>
      <vt:lpstr>PIC Configuration Options</vt:lpstr>
      <vt:lpstr>PIC Configuration Options</vt:lpstr>
      <vt:lpstr>PIC Configuration Options</vt:lpstr>
      <vt:lpstr>PIC Configuration Options</vt:lpstr>
      <vt:lpstr>PIC Configuration Options</vt:lpstr>
      <vt:lpstr>PIC Peripherals</vt:lpstr>
      <vt:lpstr>Conclusion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 522:Microprocessor Systems and Interfacing</dc:title>
  <dc:creator>Ruyi</dc:creator>
  <cp:lastModifiedBy>Ruyione</cp:lastModifiedBy>
  <cp:revision>18</cp:revision>
  <dcterms:created xsi:type="dcterms:W3CDTF">2016-01-08T18:31:10Z</dcterms:created>
  <dcterms:modified xsi:type="dcterms:W3CDTF">2023-10-15T19:27:44Z</dcterms:modified>
</cp:coreProperties>
</file>