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8" r:id="rId2"/>
    <p:sldId id="259" r:id="rId3"/>
    <p:sldId id="260" r:id="rId4"/>
    <p:sldId id="262" r:id="rId5"/>
    <p:sldId id="264" r:id="rId6"/>
    <p:sldId id="261" r:id="rId7"/>
    <p:sldId id="268" r:id="rId8"/>
    <p:sldId id="263" r:id="rId9"/>
    <p:sldId id="271" r:id="rId10"/>
    <p:sldId id="272" r:id="rId11"/>
    <p:sldId id="273" r:id="rId12"/>
    <p:sldId id="274" r:id="rId13"/>
    <p:sldId id="275" r:id="rId14"/>
    <p:sldId id="276" r:id="rId15"/>
    <p:sldId id="265" r:id="rId16"/>
    <p:sldId id="266" r:id="rId17"/>
    <p:sldId id="267" r:id="rId18"/>
    <p:sldId id="269" r:id="rId19"/>
    <p:sldId id="270" r:id="rId20"/>
    <p:sldId id="281" r:id="rId21"/>
    <p:sldId id="277" r:id="rId22"/>
    <p:sldId id="282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EFA97-6330-4F71-B4BA-CEDDBBC04B33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424AA-E038-441E-826E-64D88FB4A2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31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F1E30C-5DF2-43D3-B54B-648540F4F7B0}" type="slidenum">
              <a:rPr lang="en-GB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3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" y="569913"/>
            <a:ext cx="74275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7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63" y="569914"/>
            <a:ext cx="4607312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633113" y="1074739"/>
            <a:ext cx="3218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600" smtClean="0">
              <a:solidFill>
                <a:srgbClr val="662C5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1844829"/>
            <a:ext cx="10363676" cy="2448271"/>
          </a:xfrm>
          <a:solidFill>
            <a:srgbClr val="660033">
              <a:alpha val="61961"/>
            </a:srgbClr>
          </a:solidFill>
        </p:spPr>
        <p:txBody>
          <a:bodyPr>
            <a:noAutofit/>
          </a:bodyPr>
          <a:lstStyle>
            <a:lvl1pPr>
              <a:defRPr sz="5398" b="0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509120"/>
            <a:ext cx="8535352" cy="1752600"/>
          </a:xfrm>
          <a:solidFill>
            <a:srgbClr val="FFFFFF">
              <a:alpha val="74118"/>
            </a:srgbClr>
          </a:solidFill>
        </p:spPr>
        <p:txBody>
          <a:bodyPr>
            <a:normAutofit/>
          </a:bodyPr>
          <a:lstStyle>
            <a:lvl1pPr marL="0" indent="0" algn="ctr">
              <a:buNone/>
              <a:defRPr sz="3599">
                <a:solidFill>
                  <a:schemeClr val="tx1"/>
                </a:solidFill>
                <a:latin typeface="Rockwell" pitchFamily="18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0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2" y="6309320"/>
            <a:ext cx="12278750" cy="773752"/>
          </a:xfrm>
          <a:prstGeom prst="rect">
            <a:avLst/>
          </a:prstGeom>
          <a:noFill/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74732" y="6337300"/>
            <a:ext cx="1045890" cy="547688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algn="r">
              <a:defRPr/>
            </a:pPr>
            <a:fld id="{F579FC1C-36F4-446C-8906-E8333C2D06B8}" type="slidenum">
              <a:rPr lang="en-GB" sz="2799" smtClean="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endParaRPr lang="en-GB" sz="2799" dirty="0">
              <a:solidFill>
                <a:prstClr val="white"/>
              </a:solidFill>
            </a:endParaRPr>
          </a:p>
        </p:txBody>
      </p:sp>
      <p:pic>
        <p:nvPicPr>
          <p:cNvPr id="6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" y="6364288"/>
            <a:ext cx="6237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6" y="6316663"/>
            <a:ext cx="597538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23712" y="6707188"/>
            <a:ext cx="221557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prstClr val="black"/>
                </a:solidFill>
              </a:rPr>
              <a:t>www.covenantuniversity.edu.ng</a:t>
            </a:r>
            <a:endParaRPr lang="en-GB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687713" y="1341438"/>
            <a:ext cx="1799756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0523973" y="1341438"/>
            <a:ext cx="7189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1279426" y="1341438"/>
            <a:ext cx="7189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38" y="153144"/>
            <a:ext cx="1171116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5398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49" y="1412776"/>
            <a:ext cx="11713302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3999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3599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Calibri" pitchFamily="34" charset="0"/>
              <a:buChar char="‒"/>
              <a:defRPr sz="3199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2799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2799"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A23A-B017-4BE1-9264-AD0C85CB8B7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06/02/2021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9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2" y="274638"/>
            <a:ext cx="109731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600201"/>
            <a:ext cx="109731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DD00C3-F7D9-4F4B-B656-9D5319369CE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06/02/2021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103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913" y="6356351"/>
            <a:ext cx="2845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54A876-9818-4CA5-BBE2-789685B9C20B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8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5pPr>
      <a:lvl6pPr marL="457063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6pPr>
      <a:lvl7pPr marL="914126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7pPr>
      <a:lvl8pPr marL="1371189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8pPr>
      <a:lvl9pPr marL="1828251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797" indent="-34279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ctrTitle"/>
          </p:nvPr>
        </p:nvSpPr>
        <p:spPr>
          <a:xfrm>
            <a:off x="306309" y="1372135"/>
            <a:ext cx="11885692" cy="3123387"/>
          </a:xfrm>
          <a:solidFill>
            <a:srgbClr val="660033">
              <a:alpha val="61960"/>
            </a:srgbClr>
          </a:solidFill>
        </p:spPr>
        <p:txBody>
          <a:bodyPr/>
          <a:lstStyle/>
          <a:p>
            <a:pPr eaLnBrk="1" hangingPunct="1"/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CEN511: EMBEDDED SYSTEMS DESIGN AND PROGRAMMING</a:t>
            </a:r>
            <a: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altLang="en-US" sz="4799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195" name="Subtitle 6"/>
          <p:cNvSpPr>
            <a:spLocks noGrp="1"/>
          </p:cNvSpPr>
          <p:nvPr>
            <p:ph type="subTitle" idx="1"/>
          </p:nvPr>
        </p:nvSpPr>
        <p:spPr>
          <a:xfrm>
            <a:off x="2439353" y="4667040"/>
            <a:ext cx="9370160" cy="1447423"/>
          </a:xfrm>
          <a:solidFill>
            <a:srgbClr val="FFFFFF">
              <a:alpha val="74117"/>
            </a:srgbClr>
          </a:solidFill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GB" altLang="en-US" sz="3999" dirty="0" smtClean="0"/>
              <a:t>COURSE LECTURERS</a:t>
            </a:r>
          </a:p>
          <a:p>
            <a:pPr eaLnBrk="1" hangingPunct="1"/>
            <a:r>
              <a:rPr lang="en-GB" altLang="en-US" sz="3999" dirty="0" smtClean="0"/>
              <a:t>ODUSAMI MODUPE (Engr.)</a:t>
            </a:r>
            <a:endParaRPr lang="en-US" altLang="en-US" sz="3999" dirty="0" smtClean="0"/>
          </a:p>
          <a:p>
            <a:pPr eaLnBrk="1" hangingPunct="1"/>
            <a:r>
              <a:rPr lang="en-US" altLang="en-US" sz="3999" dirty="0" smtClean="0"/>
              <a:t>OMORUYI OSEMWEGIE </a:t>
            </a:r>
            <a:endParaRPr lang="en-US" altLang="en-US" sz="3999" dirty="0"/>
          </a:p>
        </p:txBody>
      </p:sp>
    </p:spTree>
    <p:extLst>
      <p:ext uri="{BB962C8B-B14F-4D97-AF65-F5344CB8AC3E}">
        <p14:creationId xmlns:p14="http://schemas.microsoft.com/office/powerpoint/2010/main" val="33314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49" y="153144"/>
            <a:ext cx="11711162" cy="1115616"/>
          </a:xfrm>
        </p:spPr>
        <p:txBody>
          <a:bodyPr/>
          <a:lstStyle/>
          <a:p>
            <a:r>
              <a:rPr lang="en-GB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Ports 0- serves as an Inputs, </a:t>
            </a:r>
            <a:r>
              <a:rPr lang="en-GB" dirty="0" err="1" smtClean="0"/>
              <a:t>Ouput</a:t>
            </a:r>
            <a:r>
              <a:rPr lang="en-GB" dirty="0" smtClean="0"/>
              <a:t> or bidirectional data buses for external memory</a:t>
            </a:r>
          </a:p>
          <a:p>
            <a:pPr algn="just"/>
            <a:r>
              <a:rPr lang="en-GB" dirty="0" smtClean="0"/>
              <a:t>When a pin is to be used as an output a 0 will be written to the corresponding port latch pin.</a:t>
            </a:r>
          </a:p>
          <a:p>
            <a:pPr algn="just"/>
            <a:r>
              <a:rPr lang="en-GB" dirty="0" smtClean="0"/>
              <a:t>When the pin is to be used as an input a 1 is sent to the corresponding port latch pin.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89" y="167893"/>
            <a:ext cx="11711162" cy="1115616"/>
          </a:xfrm>
        </p:spPr>
        <p:txBody>
          <a:bodyPr/>
          <a:lstStyle/>
          <a:p>
            <a:r>
              <a:rPr lang="en-GB" dirty="0" smtClean="0"/>
              <a:t>Port 0 Pin Circuit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498" y="1769807"/>
            <a:ext cx="11262153" cy="434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Port 1 has no dual function.  Similar to the port 0 in that it can be used as an input or output port in much the same fashion.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60" y="3442539"/>
            <a:ext cx="10226080" cy="365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Port 2 serves an alternate function to supply a high order address byte in </a:t>
            </a:r>
            <a:r>
              <a:rPr lang="en-GB" dirty="0" err="1" smtClean="0"/>
              <a:t>conjuction</a:t>
            </a:r>
            <a:r>
              <a:rPr lang="en-GB" dirty="0" smtClean="0"/>
              <a:t> with port 0’s lower order byte to address external memory.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91" y="3480619"/>
            <a:ext cx="7810362" cy="361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Port 3 individual pins can be programmed to be used either as I/O or for select alternate functions. It is also an input/output port.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407" y="3984533"/>
            <a:ext cx="7409077" cy="3078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6303"/>
            <a:ext cx="4642404" cy="21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89" y="0"/>
            <a:ext cx="11711162" cy="1115616"/>
          </a:xfrm>
        </p:spPr>
        <p:txBody>
          <a:bodyPr/>
          <a:lstStyle/>
          <a:p>
            <a:r>
              <a:rPr lang="en-GB" dirty="0" smtClean="0"/>
              <a:t>Internal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 smtClean="0"/>
              <a:t>A functioning computer must have memory for variable data and program code. </a:t>
            </a:r>
          </a:p>
          <a:p>
            <a:pPr algn="just"/>
            <a:r>
              <a:rPr lang="en-GB" dirty="0" smtClean="0"/>
              <a:t>The 8051 has an Harvard architecture. i.e. separate memory for code and data but with same/similar address.</a:t>
            </a:r>
          </a:p>
          <a:p>
            <a:pPr algn="just"/>
            <a:r>
              <a:rPr lang="en-GB" dirty="0" smtClean="0"/>
              <a:t>Internal circuit accesses the correct memory based on the nature of operation in progress.</a:t>
            </a:r>
          </a:p>
          <a:p>
            <a:r>
              <a:rPr lang="en-GB" dirty="0" smtClean="0"/>
              <a:t>Additional memory can be added if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49" y="153144"/>
            <a:ext cx="11711162" cy="1115616"/>
          </a:xfrm>
        </p:spPr>
        <p:txBody>
          <a:bodyPr/>
          <a:lstStyle/>
          <a:p>
            <a:r>
              <a:rPr lang="en-GB" dirty="0" smtClean="0"/>
              <a:t>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dirty="0" smtClean="0"/>
              <a:t>RAM: Has a size of 128 bytes</a:t>
            </a:r>
          </a:p>
          <a:p>
            <a:pPr algn="just"/>
            <a:r>
              <a:rPr lang="en-GB" dirty="0" smtClean="0"/>
              <a:t>32 bytes from 00h-1fh are organized as four banks of registers, each with eight registers R0-R7. Registers can be addressed by name. or by RAM address.</a:t>
            </a:r>
          </a:p>
          <a:p>
            <a:pPr algn="just"/>
            <a:r>
              <a:rPr lang="en-GB" dirty="0" smtClean="0"/>
              <a:t>A bit addressable area of 16 bytes occupies the area 20h-2Fh</a:t>
            </a:r>
          </a:p>
          <a:p>
            <a:pPr algn="just"/>
            <a:r>
              <a:rPr lang="en-GB" dirty="0" smtClean="0"/>
              <a:t>A general purpose area from 30h-7Fh are addressable as bytes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4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89" y="138396"/>
            <a:ext cx="11711162" cy="1115616"/>
          </a:xfrm>
        </p:spPr>
        <p:txBody>
          <a:bodyPr/>
          <a:lstStyle/>
          <a:p>
            <a:r>
              <a:rPr lang="en-GB" dirty="0" smtClean="0"/>
              <a:t>RAM Diagra</a:t>
            </a:r>
            <a:r>
              <a:rPr lang="en-GB" dirty="0"/>
              <a:t>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204" y="501446"/>
            <a:ext cx="6983447" cy="55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89" y="138395"/>
            <a:ext cx="11711162" cy="1115616"/>
          </a:xfrm>
        </p:spPr>
        <p:txBody>
          <a:bodyPr/>
          <a:lstStyle/>
          <a:p>
            <a:r>
              <a:rPr lang="en-GB" dirty="0" smtClean="0"/>
              <a:t>Special Function Registers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SFRs are specific internal registers that handle functions of the 8051 not done using RAM.</a:t>
            </a:r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211" y="2578815"/>
            <a:ext cx="5397910" cy="3817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211" y="5561384"/>
            <a:ext cx="3583859" cy="151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49" y="167892"/>
            <a:ext cx="11711162" cy="1115616"/>
          </a:xfrm>
        </p:spPr>
        <p:txBody>
          <a:bodyPr/>
          <a:lstStyle/>
          <a:p>
            <a:r>
              <a:rPr lang="en-GB" dirty="0" smtClean="0"/>
              <a:t>ROM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 smtClean="0"/>
              <a:t>The ROM handles program codes occupying addresses 0000h to 0FFFH.(4k ROM)</a:t>
            </a:r>
          </a:p>
          <a:p>
            <a:pPr algn="just"/>
            <a:r>
              <a:rPr lang="en-GB" dirty="0" smtClean="0"/>
              <a:t>The program counter exclusively addresses this memory</a:t>
            </a:r>
          </a:p>
          <a:p>
            <a:pPr algn="just"/>
            <a:r>
              <a:rPr lang="en-GB" dirty="0" smtClean="0"/>
              <a:t>Program addresses above 0FFFH are always from external sources</a:t>
            </a:r>
          </a:p>
          <a:p>
            <a:pPr algn="just"/>
            <a:r>
              <a:rPr lang="en-GB" dirty="0" smtClean="0"/>
              <a:t>External memory can be interfaced to the microcontroller through the EA Pin 31.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5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Intel 8051/8031 Micro-controller: Features of the 8051/8031 family, block diagram and definitions of the pin of the 8051, I/O port </a:t>
            </a:r>
            <a:r>
              <a:rPr lang="en-US" dirty="0" smtClean="0"/>
              <a:t>structure;</a:t>
            </a:r>
          </a:p>
          <a:p>
            <a:pPr algn="just"/>
            <a:r>
              <a:rPr lang="en-US" dirty="0" smtClean="0"/>
              <a:t>Memory </a:t>
            </a:r>
            <a:r>
              <a:rPr lang="en-US" dirty="0" err="1"/>
              <a:t>organisation</a:t>
            </a:r>
            <a:r>
              <a:rPr lang="en-US" dirty="0"/>
              <a:t>: G</a:t>
            </a:r>
            <a:r>
              <a:rPr lang="en-US" dirty="0" smtClean="0"/>
              <a:t>eneral </a:t>
            </a:r>
            <a:r>
              <a:rPr lang="en-US" dirty="0"/>
              <a:t>purpose RAM, bit addressable RAM, register bank, special function registers, external memory, memory space mapping and decoding, </a:t>
            </a:r>
            <a:r>
              <a:rPr lang="en-US" dirty="0" smtClean="0"/>
              <a:t>Bus </a:t>
            </a:r>
            <a:r>
              <a:rPr lang="en-US" dirty="0"/>
              <a:t>control signals timing, </a:t>
            </a:r>
            <a:endParaRPr lang="en-US" dirty="0" smtClean="0"/>
          </a:p>
          <a:p>
            <a:pPr algn="just"/>
            <a:r>
              <a:rPr lang="en-GB" sz="4000" dirty="0"/>
              <a:t/>
            </a:r>
            <a:br>
              <a:rPr lang="en-GB" sz="40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7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External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GB" dirty="0" smtClean="0"/>
              <a:t>As earlier highlighted, the 8051 can be interfaced with either external RAM or ROM when the system developer requires extra memory. The figure in the next slide illustrates this capability. </a:t>
            </a:r>
          </a:p>
          <a:p>
            <a:pPr algn="just"/>
            <a:r>
              <a:rPr lang="en-GB" dirty="0" smtClean="0"/>
              <a:t>A timing diagram shows how the buses work to ensure smooth transfer of data between the microcontroller and the external memory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06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External Memory and Interfacing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505" y="1412875"/>
            <a:ext cx="7896991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1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Bus control and timing for External Memory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840" y="1412875"/>
            <a:ext cx="8908026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95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Memory Space Decoding for External Memory 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009" y="1412875"/>
            <a:ext cx="9487982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99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49" y="108899"/>
            <a:ext cx="11711162" cy="1115616"/>
          </a:xfrm>
        </p:spPr>
        <p:txBody>
          <a:bodyPr/>
          <a:lstStyle/>
          <a:p>
            <a:r>
              <a:rPr lang="en-GB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Ayala, K. J. (1995). The 8051 microcontroller. </a:t>
            </a:r>
            <a:r>
              <a:rPr lang="en-US" dirty="0" err="1"/>
              <a:t>Penram</a:t>
            </a:r>
            <a:r>
              <a:rPr lang="en-US" dirty="0"/>
              <a:t>, India.</a:t>
            </a:r>
          </a:p>
        </p:txBody>
      </p:sp>
    </p:spTree>
    <p:extLst>
      <p:ext uri="{BB962C8B-B14F-4D97-AF65-F5344CB8AC3E}">
        <p14:creationId xmlns:p14="http://schemas.microsoft.com/office/powerpoint/2010/main" val="313461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Block Diagram of a </a:t>
            </a:r>
            <a:r>
              <a:rPr lang="en-GB" dirty="0"/>
              <a:t>T</a:t>
            </a:r>
            <a:r>
              <a:rPr lang="en-GB" dirty="0" smtClean="0"/>
              <a:t>ypical Microcontroller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905" y="1268760"/>
            <a:ext cx="7078757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1" y="250420"/>
            <a:ext cx="11711162" cy="1115616"/>
          </a:xfrm>
        </p:spPr>
        <p:txBody>
          <a:bodyPr/>
          <a:lstStyle/>
          <a:p>
            <a:r>
              <a:rPr lang="en-US" dirty="0"/>
              <a:t>8051/8031 family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dirty="0" smtClean="0"/>
              <a:t>The 8051 microcontroller includes a whole family of microcontrollers that have numbers ranging from 8031 – 8751. </a:t>
            </a:r>
          </a:p>
          <a:p>
            <a:pPr algn="just"/>
            <a:r>
              <a:rPr lang="en-GB" dirty="0" smtClean="0"/>
              <a:t>The manufacturing technology used for its construction was mostly NMOS(N-Channel Metallic Oxide Semi-conductor) and CMOS (Complementary).</a:t>
            </a:r>
          </a:p>
          <a:p>
            <a:pPr algn="just"/>
            <a:r>
              <a:rPr lang="en-GB" dirty="0" smtClean="0"/>
              <a:t>The generic 8051 was housed in a 40-DIP pin package.</a:t>
            </a:r>
          </a:p>
          <a:p>
            <a:pPr algn="just"/>
            <a:endParaRPr lang="en-GB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19" y="153144"/>
            <a:ext cx="11711162" cy="111561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8051 DIP 40-Pin Package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7123" y="0"/>
            <a:ext cx="6061587" cy="7117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452" y="1563329"/>
            <a:ext cx="4925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Although the 8051 DIP has 40 pins, 24 pins can be used for a dual function. The function performed depends on the connections made to it and the program code being 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89" y="153144"/>
            <a:ext cx="11335995" cy="672766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 of the 8051/8031 family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059" y="1031132"/>
            <a:ext cx="8244740" cy="582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89" y="182641"/>
            <a:ext cx="11711162" cy="1115616"/>
          </a:xfrm>
        </p:spPr>
        <p:txBody>
          <a:bodyPr/>
          <a:lstStyle/>
          <a:p>
            <a:r>
              <a:rPr lang="en-US" dirty="0"/>
              <a:t>Features of the 8051/8031 family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330" y="1298257"/>
            <a:ext cx="6286297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49" y="0"/>
            <a:ext cx="11711162" cy="111561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Typical Microcontroller features in the 8051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Internal ROM and RAM</a:t>
            </a:r>
          </a:p>
          <a:p>
            <a:r>
              <a:rPr lang="en-GB" dirty="0" smtClean="0"/>
              <a:t>I/O ports with programmable pins</a:t>
            </a:r>
          </a:p>
          <a:p>
            <a:r>
              <a:rPr lang="en-GB" dirty="0" smtClean="0"/>
              <a:t>Timers and counters</a:t>
            </a:r>
          </a:p>
          <a:p>
            <a:r>
              <a:rPr lang="en-GB" dirty="0" smtClean="0"/>
              <a:t>Serial data communication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89" y="0"/>
            <a:ext cx="11711162" cy="1115616"/>
          </a:xfrm>
        </p:spPr>
        <p:txBody>
          <a:bodyPr/>
          <a:lstStyle/>
          <a:p>
            <a:r>
              <a:rPr lang="en-GB" dirty="0" smtClean="0"/>
              <a:t>Port and I/O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8051 has 4 ports(Ports 0- Port 3). Each port has a D-type output latch for each pin.</a:t>
            </a:r>
          </a:p>
          <a:p>
            <a:r>
              <a:rPr lang="en-GB" dirty="0" smtClean="0"/>
              <a:t>This latches make up the SFRs for each port. </a:t>
            </a:r>
          </a:p>
          <a:p>
            <a:r>
              <a:rPr lang="en-GB" dirty="0" smtClean="0"/>
              <a:t>The data on the latches may not always be the data on the pins.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3548</TotalTime>
  <Words>670</Words>
  <Application>Microsoft Office PowerPoint</Application>
  <PresentationFormat>Widescreen</PresentationFormat>
  <Paragraphs>64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Calibri</vt:lpstr>
      <vt:lpstr>Georgia</vt:lpstr>
      <vt:lpstr>Rockwell</vt:lpstr>
      <vt:lpstr>Rockwell Condensed</vt:lpstr>
      <vt:lpstr>Times New Roman</vt:lpstr>
      <vt:lpstr>Wingdings</vt:lpstr>
      <vt:lpstr>1_Office Theme</vt:lpstr>
      <vt:lpstr>  CEN511: EMBEDDED SYSTEMS DESIGN AND PROGRAMMING  </vt:lpstr>
      <vt:lpstr>Topics</vt:lpstr>
      <vt:lpstr>Block Diagram of a Typical Microcontroller</vt:lpstr>
      <vt:lpstr>8051/8031 family</vt:lpstr>
      <vt:lpstr>8051 DIP 40-Pin Package</vt:lpstr>
      <vt:lpstr>Features of the 8051/8031 family</vt:lpstr>
      <vt:lpstr>Features of the 8051/8031 family</vt:lpstr>
      <vt:lpstr>Typical Microcontroller features in the 8051 </vt:lpstr>
      <vt:lpstr>Port and I/O Structure</vt:lpstr>
      <vt:lpstr>Ports</vt:lpstr>
      <vt:lpstr>Port 0 Pin Circuit</vt:lpstr>
      <vt:lpstr>Port 1 </vt:lpstr>
      <vt:lpstr>Port 2</vt:lpstr>
      <vt:lpstr>Port 3</vt:lpstr>
      <vt:lpstr>Internal Memory</vt:lpstr>
      <vt:lpstr>RAM</vt:lpstr>
      <vt:lpstr>RAM Diagram</vt:lpstr>
      <vt:lpstr>Special Function Registers</vt:lpstr>
      <vt:lpstr>ROM</vt:lpstr>
      <vt:lpstr>External Memory</vt:lpstr>
      <vt:lpstr>External Memory and Interfacing</vt:lpstr>
      <vt:lpstr>Bus control and timing for External Memory</vt:lpstr>
      <vt:lpstr>Memory Space Decoding for External Memory </vt:lpstr>
      <vt:lpstr>Reference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525: Computer Networking and security</dc:title>
  <dc:creator>Ruyi</dc:creator>
  <cp:lastModifiedBy>Ruyione</cp:lastModifiedBy>
  <cp:revision>48</cp:revision>
  <dcterms:created xsi:type="dcterms:W3CDTF">2017-01-18T12:53:47Z</dcterms:created>
  <dcterms:modified xsi:type="dcterms:W3CDTF">2021-02-08T08:58:49Z</dcterms:modified>
</cp:coreProperties>
</file>