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7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187B-6062-49D7-8912-8A91FAA13C2B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DE87-4C46-4BD7-B92A-B7D6C6252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34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4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6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511: Embedded System Design and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/>
          <a:lstStyle/>
          <a:p>
            <a:pPr eaLnBrk="1" hangingPunct="1"/>
            <a:r>
              <a:rPr lang="en-US" altLang="en-US" sz="3999" dirty="0" smtClean="0"/>
              <a:t>PIC Microcontroller</a:t>
            </a:r>
            <a:endParaRPr lang="en-US" altLang="en-US" sz="3999" dirty="0" smtClean="0"/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 err="1" smtClean="0"/>
              <a:t>Omoruyi</a:t>
            </a:r>
            <a:r>
              <a:rPr lang="en-US" altLang="en-US" sz="3999" dirty="0" smtClean="0"/>
              <a:t> </a:t>
            </a:r>
            <a:r>
              <a:rPr lang="en-US" altLang="en-US" sz="3999" dirty="0"/>
              <a:t>O</a:t>
            </a:r>
            <a:r>
              <a:rPr lang="en-US" altLang="en-US" sz="3999" dirty="0" smtClean="0"/>
              <a:t>. and </a:t>
            </a:r>
            <a:r>
              <a:rPr lang="en-US" altLang="en-US" sz="3999" dirty="0" err="1" smtClean="0"/>
              <a:t>Simonyan</a:t>
            </a:r>
            <a:r>
              <a:rPr lang="en-US" altLang="en-US" sz="3999" dirty="0" smtClean="0"/>
              <a:t> </a:t>
            </a:r>
            <a:r>
              <a:rPr lang="en-US" altLang="en-US" sz="3999" dirty="0"/>
              <a:t>E</a:t>
            </a:r>
            <a:r>
              <a:rPr lang="en-US" altLang="en-US" sz="3999" dirty="0" smtClean="0"/>
              <a:t>.</a:t>
            </a:r>
            <a:endParaRPr lang="en-US" altLang="en-US" sz="3999" dirty="0"/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16FXXX Family Features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629" y="1068019"/>
            <a:ext cx="5820266" cy="59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Device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47" y="1431758"/>
            <a:ext cx="5920858" cy="4057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0578" y="5652197"/>
            <a:ext cx="700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Figure 3: PIC16F877 Pinout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significant variation among PIC chips is the instruction size, which can </a:t>
            </a:r>
            <a:r>
              <a:rPr lang="en-US" dirty="0" smtClean="0"/>
              <a:t>be 12</a:t>
            </a:r>
            <a:r>
              <a:rPr lang="en-US" dirty="0"/>
              <a:t>, 14, or 16 bits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When PICs are affixed with A, it implies a maximum clock speed of 20MHz.</a:t>
            </a:r>
          </a:p>
          <a:p>
            <a:pPr algn="just"/>
            <a:r>
              <a:rPr lang="en-US" dirty="0"/>
              <a:t>The </a:t>
            </a:r>
            <a:r>
              <a:rPr lang="en-GB" dirty="0"/>
              <a:t>PIC16F877 </a:t>
            </a:r>
            <a:r>
              <a:rPr lang="en-US" dirty="0" smtClean="0"/>
              <a:t>chip </a:t>
            </a:r>
            <a:r>
              <a:rPr lang="en-US" dirty="0"/>
              <a:t>has </a:t>
            </a:r>
            <a:r>
              <a:rPr lang="en-US" dirty="0" smtClean="0"/>
              <a:t>8k </a:t>
            </a:r>
            <a:r>
              <a:rPr lang="en-US" dirty="0"/>
              <a:t>(</a:t>
            </a:r>
            <a:r>
              <a:rPr lang="en-US" dirty="0" smtClean="0"/>
              <a:t>8096 X 14 </a:t>
            </a:r>
            <a:r>
              <a:rPr lang="en-US" dirty="0"/>
              <a:t>bits) of </a:t>
            </a:r>
            <a:r>
              <a:rPr lang="en-US" b="1" dirty="0"/>
              <a:t>flash ROM </a:t>
            </a:r>
            <a:r>
              <a:rPr lang="en-US" dirty="0"/>
              <a:t>program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8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PIC16F877 </a:t>
            </a:r>
            <a:r>
              <a:rPr lang="en-GB" dirty="0" smtClean="0"/>
              <a:t>Instruction and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US" dirty="0" smtClean="0"/>
              <a:t>PIC16F877 </a:t>
            </a:r>
            <a:r>
              <a:rPr lang="en-US" dirty="0"/>
              <a:t>has a </a:t>
            </a:r>
            <a:r>
              <a:rPr lang="en-US" b="1" dirty="0"/>
              <a:t>limited number of instructions</a:t>
            </a:r>
            <a:r>
              <a:rPr lang="en-US" dirty="0"/>
              <a:t> (</a:t>
            </a:r>
            <a:r>
              <a:rPr lang="en-US" b="1" dirty="0" smtClean="0"/>
              <a:t>35</a:t>
            </a:r>
            <a:r>
              <a:rPr lang="en-US" dirty="0" smtClean="0"/>
              <a:t>) and </a:t>
            </a:r>
            <a:r>
              <a:rPr lang="en-US" dirty="0"/>
              <a:t>is therefore classified as a </a:t>
            </a:r>
            <a:r>
              <a:rPr lang="en-US" b="1" dirty="0"/>
              <a:t>RISC</a:t>
            </a:r>
            <a:r>
              <a:rPr lang="en-US" dirty="0"/>
              <a:t> (reduced instruction set computer) processor.</a:t>
            </a:r>
          </a:p>
        </p:txBody>
      </p:sp>
    </p:spTree>
    <p:extLst>
      <p:ext uri="{BB962C8B-B14F-4D97-AF65-F5344CB8AC3E}">
        <p14:creationId xmlns:p14="http://schemas.microsoft.com/office/powerpoint/2010/main" val="16499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596" y="1268760"/>
            <a:ext cx="4524367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Configuration </a:t>
            </a:r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Watchdog Timer</a:t>
            </a:r>
          </a:p>
          <a:p>
            <a:pPr marL="0" indent="0" algn="just">
              <a:buNone/>
            </a:pPr>
            <a:r>
              <a:rPr lang="en-US" dirty="0"/>
              <a:t>When enabled, the watchdog timer (WDT) automatically resets the processor after </a:t>
            </a:r>
            <a:r>
              <a:rPr lang="en-US" dirty="0" smtClean="0"/>
              <a:t>a given </a:t>
            </a:r>
            <a:r>
              <a:rPr lang="en-US" dirty="0"/>
              <a:t>period (default 18 </a:t>
            </a:r>
            <a:r>
              <a:rPr lang="en-US" dirty="0" err="1"/>
              <a:t>ms</a:t>
            </a:r>
            <a:r>
              <a:rPr lang="en-US" dirty="0"/>
              <a:t>). This allows, for example, an application to escape </a:t>
            </a:r>
            <a:r>
              <a:rPr lang="en-US" dirty="0" smtClean="0"/>
              <a:t>from an </a:t>
            </a:r>
            <a:r>
              <a:rPr lang="en-US" dirty="0"/>
              <a:t>endless loop caused by a program bug or run-time condition not anticipated by </a:t>
            </a:r>
            <a:r>
              <a:rPr lang="en-US" dirty="0" smtClean="0"/>
              <a:t>the software </a:t>
            </a:r>
            <a:r>
              <a:rPr lang="en-US" dirty="0"/>
              <a:t>designer.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maintain normal operation, the WDT must be disabled or </a:t>
            </a:r>
            <a:r>
              <a:rPr lang="en-US" dirty="0" smtClean="0"/>
              <a:t>reset within </a:t>
            </a:r>
            <a:r>
              <a:rPr lang="en-US" dirty="0"/>
              <a:t>the program loop before the set time-out period has expired. It is </a:t>
            </a:r>
            <a:r>
              <a:rPr lang="en-US" dirty="0" smtClean="0"/>
              <a:t>therefore important </a:t>
            </a:r>
            <a:r>
              <a:rPr lang="en-US" dirty="0"/>
              <a:t>to set the MCU configuration bits to disable the WDT if it is not intended </a:t>
            </a:r>
            <a:r>
              <a:rPr lang="en-US" dirty="0" smtClean="0"/>
              <a:t>to use </a:t>
            </a:r>
            <a:r>
              <a:rPr lang="en-US" dirty="0"/>
              <a:t>this feature. Otherwise, the program is liable to misbehave, due to random resetting </a:t>
            </a:r>
            <a:r>
              <a:rPr lang="en-US" dirty="0" smtClean="0"/>
              <a:t>of the </a:t>
            </a:r>
            <a:r>
              <a:rPr lang="en-US" dirty="0"/>
              <a:t>MCU.</a:t>
            </a:r>
          </a:p>
        </p:txBody>
      </p:sp>
    </p:spTree>
    <p:extLst>
      <p:ext uri="{BB962C8B-B14F-4D97-AF65-F5344CB8AC3E}">
        <p14:creationId xmlns:p14="http://schemas.microsoft.com/office/powerpoint/2010/main" val="106735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Power-up Timer</a:t>
            </a:r>
          </a:p>
          <a:p>
            <a:pPr marL="0" indent="0" algn="just">
              <a:buNone/>
            </a:pPr>
            <a:r>
              <a:rPr lang="en-US" dirty="0"/>
              <a:t>The power-up timer (</a:t>
            </a:r>
            <a:r>
              <a:rPr lang="en-US" dirty="0" err="1"/>
              <a:t>PuT</a:t>
            </a:r>
            <a:r>
              <a:rPr lang="en-US" dirty="0"/>
              <a:t>) provides a nominal 72 </a:t>
            </a:r>
            <a:r>
              <a:rPr lang="en-US" dirty="0" err="1"/>
              <a:t>ms</a:t>
            </a:r>
            <a:r>
              <a:rPr lang="en-US" dirty="0"/>
              <a:t> delay between the power </a:t>
            </a:r>
            <a:r>
              <a:rPr lang="en-US" dirty="0" smtClean="0"/>
              <a:t>supply voltage </a:t>
            </a:r>
            <a:r>
              <a:rPr lang="en-US" dirty="0"/>
              <a:t>reaching the operating value and the start of program execution. This </a:t>
            </a:r>
            <a:r>
              <a:rPr lang="en-US" dirty="0" smtClean="0"/>
              <a:t>ensures that </a:t>
            </a:r>
            <a:r>
              <a:rPr lang="en-US" dirty="0"/>
              <a:t>the supply voltage is stable before the clock starts up. It is recommended that it </a:t>
            </a:r>
            <a:r>
              <a:rPr lang="en-US" dirty="0" smtClean="0"/>
              <a:t>be enabled </a:t>
            </a:r>
            <a:r>
              <a:rPr lang="en-US" dirty="0"/>
              <a:t>as a precaution, as there is no adverse effect on normal program execution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b="1" i="1" dirty="0"/>
              <a:t>Oscillator Start-up Timer</a:t>
            </a:r>
          </a:p>
          <a:p>
            <a:pPr marL="0" indent="0">
              <a:buNone/>
            </a:pPr>
            <a:r>
              <a:rPr lang="en-US" dirty="0"/>
              <a:t>After the power-up timer has expired, a further delay allows the clock to stabilize </a:t>
            </a:r>
            <a:r>
              <a:rPr lang="en-US" dirty="0" smtClean="0"/>
              <a:t>before program </a:t>
            </a:r>
            <a:r>
              <a:rPr lang="en-US" dirty="0"/>
              <a:t>execution begins. When one of the crystal clock modes is selected, the </a:t>
            </a:r>
            <a:r>
              <a:rPr lang="en-US" dirty="0" smtClean="0"/>
              <a:t>CPU waits </a:t>
            </a:r>
            <a:r>
              <a:rPr lang="en-US" dirty="0"/>
              <a:t>1024 cycles before the CPU is enabled.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Brown-out Reset (</a:t>
            </a:r>
            <a:r>
              <a:rPr lang="en-US" b="1" dirty="0" err="1"/>
              <a:t>BoR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possible for a transitory supply voltage drop, or brown-out, to disrupt the </a:t>
            </a:r>
            <a:r>
              <a:rPr lang="en-US" dirty="0" smtClean="0"/>
              <a:t>MCU program </a:t>
            </a:r>
            <a:r>
              <a:rPr lang="en-US" dirty="0"/>
              <a:t>execution. When enabled, the brown-out detection circuit holds the MCU </a:t>
            </a:r>
            <a:r>
              <a:rPr lang="en-US" dirty="0" smtClean="0"/>
              <a:t>in reset </a:t>
            </a:r>
            <a:r>
              <a:rPr lang="en-US" dirty="0"/>
              <a:t>while the supply voltage is below a given threshold and releases it when the </a:t>
            </a:r>
            <a:r>
              <a:rPr lang="en-US" dirty="0" smtClean="0"/>
              <a:t>supply has </a:t>
            </a:r>
            <a:r>
              <a:rPr lang="en-US" dirty="0"/>
              <a:t>recovered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 Code Protection (CP)</a:t>
            </a:r>
          </a:p>
          <a:p>
            <a:pPr marL="0" indent="0" algn="just">
              <a:buNone/>
            </a:pPr>
            <a:r>
              <a:rPr lang="en-US" dirty="0"/>
              <a:t>The chip can be configured during programming to prevent the machine code being </a:t>
            </a:r>
            <a:r>
              <a:rPr lang="en-US" dirty="0" smtClean="0"/>
              <a:t>read back </a:t>
            </a:r>
            <a:r>
              <a:rPr lang="en-US" dirty="0"/>
              <a:t>from the chip to protect commercially valuable or secure code. Optionally, </a:t>
            </a:r>
            <a:r>
              <a:rPr lang="en-US" dirty="0" smtClean="0"/>
              <a:t>only selected </a:t>
            </a:r>
            <a:r>
              <a:rPr lang="en-US" dirty="0"/>
              <a:t>portions of the program code may be write protected (see WRT_X% later).</a:t>
            </a:r>
          </a:p>
        </p:txBody>
      </p:sp>
    </p:spTree>
    <p:extLst>
      <p:ext uri="{BB962C8B-B14F-4D97-AF65-F5344CB8AC3E}">
        <p14:creationId xmlns:p14="http://schemas.microsoft.com/office/powerpoint/2010/main" val="30556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In-Circuit Programming and Debugging</a:t>
            </a:r>
          </a:p>
          <a:p>
            <a:pPr marL="0" indent="0" algn="just">
              <a:buNone/>
            </a:pPr>
            <a:r>
              <a:rPr lang="en-US" dirty="0"/>
              <a:t>Most PIC chips now support in-circuit programming and debugging (ICPD), </a:t>
            </a:r>
            <a:r>
              <a:rPr lang="en-US" dirty="0" smtClean="0"/>
              <a:t>which allows </a:t>
            </a:r>
            <a:r>
              <a:rPr lang="en-US" dirty="0"/>
              <a:t>the program code to be downloaded and tested in the target hardware, under </a:t>
            </a:r>
            <a:r>
              <a:rPr lang="en-US" dirty="0" smtClean="0"/>
              <a:t>the control </a:t>
            </a:r>
            <a:r>
              <a:rPr lang="en-US" dirty="0"/>
              <a:t>of the host system. This provides a final test stage after software simulation </a:t>
            </a:r>
            <a:r>
              <a:rPr lang="en-US" dirty="0" smtClean="0"/>
              <a:t>has been </a:t>
            </a:r>
            <a:r>
              <a:rPr lang="en-US" dirty="0"/>
              <a:t>used to eliminate most of the program bugs. MPLAB allows the same interface to </a:t>
            </a:r>
            <a:r>
              <a:rPr lang="en-US" dirty="0" err="1" smtClean="0"/>
              <a:t>be</a:t>
            </a:r>
            <a:r>
              <a:rPr lang="en-US" dirty="0" err="1"/>
              <a:t>used</a:t>
            </a:r>
            <a:r>
              <a:rPr lang="en-US" dirty="0"/>
              <a:t> for debugging in both the simulation and in-circuit modes.</a:t>
            </a:r>
          </a:p>
        </p:txBody>
      </p:sp>
    </p:spTree>
    <p:extLst>
      <p:ext uri="{BB962C8B-B14F-4D97-AF65-F5344CB8AC3E}">
        <p14:creationId xmlns:p14="http://schemas.microsoft.com/office/powerpoint/2010/main" val="251083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Low-Voltage Programming Mode</a:t>
            </a:r>
          </a:p>
          <a:p>
            <a:pPr marL="0" indent="0" algn="just">
              <a:buNone/>
            </a:pPr>
            <a:r>
              <a:rPr lang="en-US" dirty="0"/>
              <a:t>The low-voltage programming mode can be selected during programming so </a:t>
            </a:r>
            <a:r>
              <a:rPr lang="en-US" dirty="0" smtClean="0"/>
              <a:t>that the </a:t>
            </a:r>
            <a:r>
              <a:rPr lang="en-US" dirty="0"/>
              <a:t>customary high (12V) programming voltage is not needed, and the chip can </a:t>
            </a:r>
            <a:r>
              <a:rPr lang="en-US" dirty="0" err="1" smtClean="0"/>
              <a:t>beprogrammed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err="1" smtClean="0"/>
              <a:t>Vdd</a:t>
            </a:r>
            <a:r>
              <a:rPr lang="en-US" dirty="0" smtClean="0"/>
              <a:t> (+5 </a:t>
            </a:r>
            <a:r>
              <a:rPr lang="en-US" dirty="0"/>
              <a:t>V). The downside is that the programming pin cannot then </a:t>
            </a:r>
            <a:r>
              <a:rPr lang="en-US" dirty="0" smtClean="0"/>
              <a:t>be used </a:t>
            </a:r>
            <a:r>
              <a:rPr lang="en-US" dirty="0"/>
              <a:t>for digital I/O. In any case, it is recommended here that the programming pins </a:t>
            </a:r>
            <a:r>
              <a:rPr lang="en-US" dirty="0" smtClean="0"/>
              <a:t>not be </a:t>
            </a:r>
            <a:r>
              <a:rPr lang="en-US" dirty="0"/>
              <a:t>used for I/O </a:t>
            </a:r>
            <a:r>
              <a:rPr lang="en-US" dirty="0" smtClean="0"/>
              <a:t>as </a:t>
            </a:r>
            <a:r>
              <a:rPr lang="en-US" dirty="0"/>
              <a:t>hardware contention could occur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Electrically Erasable Programmable Read Only Memory</a:t>
            </a:r>
          </a:p>
          <a:p>
            <a:pPr marL="0" indent="0" algn="just">
              <a:buNone/>
            </a:pPr>
            <a:r>
              <a:rPr lang="en-US" dirty="0"/>
              <a:t>Many PIC MCUs have a block of nonvolatile user memory where data can be stored</a:t>
            </a:r>
          </a:p>
          <a:p>
            <a:pPr marL="0" indent="0" algn="just">
              <a:buNone/>
            </a:pPr>
            <a:r>
              <a:rPr lang="en-US" dirty="0"/>
              <a:t>during power-down. These data could, for example, be the secure code for an electronic</a:t>
            </a:r>
          </a:p>
          <a:p>
            <a:pPr marL="0" indent="0" algn="just">
              <a:buNone/>
            </a:pPr>
            <a:r>
              <a:rPr lang="en-US" dirty="0"/>
              <a:t>lock or smart card reader. The electrically erasable programmable read only memory</a:t>
            </a:r>
          </a:p>
          <a:p>
            <a:pPr marL="0" indent="0" algn="just">
              <a:buNone/>
            </a:pPr>
            <a:r>
              <a:rPr lang="en-US" dirty="0"/>
              <a:t>(EEPROM) can be rewritten by individual location, unlike flash program ROM. The ‘ 877</a:t>
            </a:r>
          </a:p>
          <a:p>
            <a:pPr marL="0" indent="0" algn="just">
              <a:buNone/>
            </a:pPr>
            <a:r>
              <a:rPr lang="en-US" dirty="0"/>
              <a:t>has a block of 256 bytes, which is a fairly typical value. There is a special read/write</a:t>
            </a:r>
          </a:p>
          <a:p>
            <a:pPr marL="0" indent="0" algn="just">
              <a:buNone/>
            </a:pPr>
            <a:r>
              <a:rPr lang="en-US" dirty="0"/>
              <a:t>sequence to prevent accidental overwriting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3110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Microcontroller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Elements of a Microcontroller</a:t>
            </a:r>
          </a:p>
          <a:p>
            <a:r>
              <a:rPr lang="en-GB" dirty="0" smtClean="0"/>
              <a:t>PIC 16F Family Features</a:t>
            </a:r>
          </a:p>
          <a:p>
            <a:r>
              <a:rPr lang="en-GB" dirty="0" smtClean="0"/>
              <a:t>Typical Configuration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</a:t>
            </a:r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 smtClean="0"/>
              <a:t>Timers</a:t>
            </a:r>
            <a:endParaRPr lang="en-US" dirty="0"/>
          </a:p>
          <a:p>
            <a:r>
              <a:rPr lang="en-US" dirty="0" smtClean="0"/>
              <a:t>A/D </a:t>
            </a:r>
            <a:r>
              <a:rPr lang="en-US" dirty="0"/>
              <a:t>converter</a:t>
            </a:r>
          </a:p>
          <a:p>
            <a:r>
              <a:rPr lang="en-US" dirty="0" smtClean="0"/>
              <a:t>Comparator</a:t>
            </a:r>
            <a:endParaRPr lang="en-US" dirty="0"/>
          </a:p>
          <a:p>
            <a:r>
              <a:rPr lang="en-US" dirty="0" smtClean="0"/>
              <a:t>Parallel </a:t>
            </a:r>
            <a:r>
              <a:rPr lang="en-US" dirty="0"/>
              <a:t>slave port</a:t>
            </a:r>
          </a:p>
          <a:p>
            <a:r>
              <a:rPr lang="en-US" dirty="0" smtClean="0"/>
              <a:t>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Lecture introduces the students to PIC Microntrollers. In the coming weeks we will explore Oscillator configuration and other Peripherals of the PIC microcontroller.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9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first to be widely </a:t>
            </a:r>
            <a:r>
              <a:rPr lang="en-US" dirty="0" smtClean="0"/>
              <a:t>used microcontroller was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Intel </a:t>
            </a:r>
            <a:r>
              <a:rPr lang="en-US" dirty="0" smtClean="0"/>
              <a:t>8051. It was </a:t>
            </a:r>
            <a:r>
              <a:rPr lang="en-US" dirty="0"/>
              <a:t>developed alongside the early Intel PC processors, such as the 8086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However in keeping with the </a:t>
            </a:r>
            <a:r>
              <a:rPr lang="en-GB" b="1" dirty="0" smtClean="0"/>
              <a:t>times </a:t>
            </a:r>
            <a:r>
              <a:rPr lang="en-GB" dirty="0" smtClean="0"/>
              <a:t> and to stay dynamic in an ever changing world this semester we will cover the PIC family of microcontrollers.</a:t>
            </a:r>
          </a:p>
          <a:p>
            <a:pPr algn="just"/>
            <a:r>
              <a:rPr lang="en-GB" b="1" dirty="0" smtClean="0"/>
              <a:t>Notes are available for the Intel 8051 on </a:t>
            </a:r>
            <a:r>
              <a:rPr lang="en-GB" b="1" dirty="0" err="1" smtClean="0"/>
              <a:t>moodle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3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of a Typical Microcontroller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68" y="1997242"/>
            <a:ext cx="10465101" cy="2258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515" y="4722837"/>
            <a:ext cx="649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Figure 1: Elements of a Microcontroller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57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computer </a:t>
            </a:r>
            <a:r>
              <a:rPr lang="en-US" dirty="0" smtClean="0"/>
              <a:t>or microcontroller </a:t>
            </a:r>
            <a:r>
              <a:rPr lang="en-US" dirty="0"/>
              <a:t>has three main elements: </a:t>
            </a:r>
            <a:r>
              <a:rPr lang="en-US" b="1" dirty="0"/>
              <a:t>input and output </a:t>
            </a:r>
            <a:r>
              <a:rPr lang="en-US" b="1" dirty="0" smtClean="0"/>
              <a:t>devices</a:t>
            </a:r>
            <a:r>
              <a:rPr lang="en-US" dirty="0" smtClean="0"/>
              <a:t>, which communicate </a:t>
            </a:r>
            <a:r>
              <a:rPr lang="en-US" dirty="0"/>
              <a:t>with the outside world; a </a:t>
            </a:r>
            <a:r>
              <a:rPr lang="en-US" b="1" dirty="0"/>
              <a:t>processor</a:t>
            </a:r>
            <a:r>
              <a:rPr lang="en-US" dirty="0"/>
              <a:t>, to make calculations and </a:t>
            </a:r>
            <a:r>
              <a:rPr lang="en-US" dirty="0" smtClean="0"/>
              <a:t>handle data </a:t>
            </a:r>
            <a:r>
              <a:rPr lang="en-US" dirty="0"/>
              <a:t>operations; and </a:t>
            </a:r>
            <a:r>
              <a:rPr lang="en-US" b="1" dirty="0"/>
              <a:t>memory</a:t>
            </a:r>
            <a:r>
              <a:rPr lang="en-US" dirty="0"/>
              <a:t>, to store programs and data.</a:t>
            </a:r>
          </a:p>
        </p:txBody>
      </p:sp>
    </p:spTree>
    <p:extLst>
      <p:ext uri="{BB962C8B-B14F-4D97-AF65-F5344CB8AC3E}">
        <p14:creationId xmlns:p14="http://schemas.microsoft.com/office/powerpoint/2010/main" val="260782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The MCU is essentially a computer on a chip; however, it </a:t>
            </a:r>
            <a:r>
              <a:rPr lang="en-US" sz="3600" dirty="0" smtClean="0"/>
              <a:t>still needs </a:t>
            </a:r>
            <a:r>
              <a:rPr lang="en-US" sz="3600" dirty="0"/>
              <a:t>input and output devices, such as a </a:t>
            </a:r>
            <a:r>
              <a:rPr lang="en-US" sz="3600" b="1" dirty="0"/>
              <a:t>keypad and display</a:t>
            </a:r>
            <a:r>
              <a:rPr lang="en-US" sz="3600" dirty="0"/>
              <a:t>, to form a working system</a:t>
            </a:r>
            <a:r>
              <a:rPr lang="en-US" sz="3600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6" y="3622496"/>
            <a:ext cx="34956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0" y="3431996"/>
            <a:ext cx="1714500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6340" y="5567696"/>
            <a:ext cx="796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Figure 2: Typical Peripherals for Input and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7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microcontroller stores its program in </a:t>
            </a:r>
            <a:r>
              <a:rPr lang="en-US" b="1" dirty="0"/>
              <a:t>ROM</a:t>
            </a:r>
            <a:r>
              <a:rPr lang="en-US" dirty="0"/>
              <a:t> (read only memory). In the past, </a:t>
            </a:r>
            <a:r>
              <a:rPr lang="en-US" b="1" dirty="0" smtClean="0"/>
              <a:t>UV (ultraviolet</a:t>
            </a:r>
            <a:r>
              <a:rPr lang="en-US" b="1" dirty="0"/>
              <a:t>) erasable programmable ROM (EPROM) </a:t>
            </a:r>
            <a:r>
              <a:rPr lang="en-US" dirty="0"/>
              <a:t>was used for prototyping </a:t>
            </a:r>
            <a:r>
              <a:rPr lang="en-US" dirty="0" smtClean="0"/>
              <a:t>or small </a:t>
            </a:r>
            <a:r>
              <a:rPr lang="en-US" dirty="0"/>
              <a:t>batch production, and </a:t>
            </a:r>
            <a:r>
              <a:rPr lang="en-US" b="1" dirty="0"/>
              <a:t>one-time programmable ROM</a:t>
            </a:r>
            <a:r>
              <a:rPr lang="en-US" dirty="0"/>
              <a:t> for longer product </a:t>
            </a:r>
            <a:r>
              <a:rPr lang="en-US" dirty="0" smtClean="0"/>
              <a:t>runs. </a:t>
            </a:r>
          </a:p>
          <a:p>
            <a:pPr algn="just"/>
            <a:r>
              <a:rPr lang="en-US" b="1" dirty="0" smtClean="0"/>
              <a:t>Programmable </a:t>
            </a:r>
            <a:r>
              <a:rPr lang="en-US" b="1" dirty="0"/>
              <a:t>ROM </a:t>
            </a:r>
            <a:r>
              <a:rPr lang="en-US" dirty="0"/>
              <a:t>chips are programmed in the final stages of manufacture, </a:t>
            </a:r>
            <a:r>
              <a:rPr lang="en-US" dirty="0" smtClean="0"/>
              <a:t>while </a:t>
            </a:r>
            <a:r>
              <a:rPr lang="en-US" b="1" dirty="0" smtClean="0"/>
              <a:t>EPROM</a:t>
            </a:r>
            <a:r>
              <a:rPr lang="en-US" dirty="0" smtClean="0"/>
              <a:t> </a:t>
            </a:r>
            <a:r>
              <a:rPr lang="en-US" dirty="0"/>
              <a:t>could be programmed by the user.</a:t>
            </a:r>
          </a:p>
          <a:p>
            <a:pPr algn="just"/>
            <a:r>
              <a:rPr lang="en-US" b="1" dirty="0"/>
              <a:t>Flash ROM </a:t>
            </a:r>
            <a:r>
              <a:rPr lang="en-US" dirty="0"/>
              <a:t>is now normally used for prototyping and low-volume production. This </a:t>
            </a:r>
            <a:r>
              <a:rPr lang="en-US" dirty="0" smtClean="0"/>
              <a:t>can be </a:t>
            </a:r>
            <a:r>
              <a:rPr lang="en-US" dirty="0"/>
              <a:t>programmed in circuit by the user after the circuit has been built.</a:t>
            </a:r>
          </a:p>
        </p:txBody>
      </p:sp>
    </p:spTree>
    <p:extLst>
      <p:ext uri="{BB962C8B-B14F-4D97-AF65-F5344CB8AC3E}">
        <p14:creationId xmlns:p14="http://schemas.microsoft.com/office/powerpoint/2010/main" val="10587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of a Microcontroller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Number of inputs and </a:t>
            </a:r>
            <a:r>
              <a:rPr lang="en-US" dirty="0" smtClean="0"/>
              <a:t>outputs(Ports)</a:t>
            </a:r>
            <a:endParaRPr lang="en-US" dirty="0"/>
          </a:p>
          <a:p>
            <a:pPr algn="just"/>
            <a:r>
              <a:rPr lang="en-US" dirty="0"/>
              <a:t>Program memory </a:t>
            </a:r>
            <a:r>
              <a:rPr lang="en-US" dirty="0" smtClean="0"/>
              <a:t>size</a:t>
            </a:r>
            <a:endParaRPr lang="en-US" dirty="0"/>
          </a:p>
          <a:p>
            <a:pPr algn="just"/>
            <a:r>
              <a:rPr lang="en-US" dirty="0"/>
              <a:t>Data RAM </a:t>
            </a:r>
            <a:r>
              <a:rPr lang="en-US" dirty="0" smtClean="0"/>
              <a:t>size</a:t>
            </a:r>
            <a:endParaRPr lang="en-US" dirty="0"/>
          </a:p>
          <a:p>
            <a:pPr algn="just"/>
            <a:r>
              <a:rPr lang="en-US" dirty="0"/>
              <a:t>Nonvolatile data </a:t>
            </a:r>
            <a:r>
              <a:rPr lang="en-US" dirty="0" smtClean="0"/>
              <a:t>memory(ROM)</a:t>
            </a:r>
            <a:endParaRPr lang="en-US" dirty="0"/>
          </a:p>
          <a:p>
            <a:pPr algn="just"/>
            <a:r>
              <a:rPr lang="en-US" dirty="0"/>
              <a:t>Maximum clock </a:t>
            </a:r>
            <a:r>
              <a:rPr lang="en-US" dirty="0" smtClean="0"/>
              <a:t>speed</a:t>
            </a:r>
            <a:endParaRPr lang="en-US" dirty="0"/>
          </a:p>
          <a:p>
            <a:pPr algn="just"/>
            <a:r>
              <a:rPr lang="en-US" smtClean="0"/>
              <a:t>Range </a:t>
            </a:r>
            <a:r>
              <a:rPr lang="en-US" dirty="0"/>
              <a:t>of </a:t>
            </a:r>
            <a:r>
              <a:rPr lang="en-US" dirty="0" smtClean="0"/>
              <a:t>interfaces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PIC16F877A</a:t>
            </a:r>
            <a:r>
              <a:rPr lang="en-US" dirty="0"/>
              <a:t> is useful as a reference device because it has a minimal </a:t>
            </a:r>
            <a:r>
              <a:rPr lang="en-US" dirty="0" smtClean="0"/>
              <a:t>instruction set </a:t>
            </a:r>
            <a:r>
              <a:rPr lang="en-US" dirty="0"/>
              <a:t>but a full range of peripheral features.</a:t>
            </a:r>
          </a:p>
        </p:txBody>
      </p:sp>
    </p:spTree>
    <p:extLst>
      <p:ext uri="{BB962C8B-B14F-4D97-AF65-F5344CB8AC3E}">
        <p14:creationId xmlns:p14="http://schemas.microsoft.com/office/powerpoint/2010/main" val="30329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Family of Microcontrollers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36" y="1740833"/>
            <a:ext cx="6361948" cy="3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9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1080</Words>
  <Application>Microsoft Office PowerPoint</Application>
  <PresentationFormat>Widescreen</PresentationFormat>
  <Paragraphs>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511: Embedded System Design and Programming  </vt:lpstr>
      <vt:lpstr>PIC Microcontroller Introduction</vt:lpstr>
      <vt:lpstr>Introduction</vt:lpstr>
      <vt:lpstr>Elements of a Typical Microcontroller</vt:lpstr>
      <vt:lpstr>Typical microcontroller cont’d</vt:lpstr>
      <vt:lpstr>Typical microcontroller cont’d</vt:lpstr>
      <vt:lpstr>Typical microcontroller cont’d</vt:lpstr>
      <vt:lpstr>Features of a Microcontroller </vt:lpstr>
      <vt:lpstr>PIC Family of Microcontrollers</vt:lpstr>
      <vt:lpstr>PIC 16FXXX Family Features </vt:lpstr>
      <vt:lpstr>PIC16F877 Device Specification</vt:lpstr>
      <vt:lpstr>PIC16F877 cont’d</vt:lpstr>
      <vt:lpstr>PIC16F877 Instruction and instruction Set</vt:lpstr>
      <vt:lpstr>PIC16F877 Block Diagram</vt:lpstr>
      <vt:lpstr>PIC Configuration Options</vt:lpstr>
      <vt:lpstr>PIC Configuration Options</vt:lpstr>
      <vt:lpstr>PIC Configuration Options</vt:lpstr>
      <vt:lpstr>PIC Configuration Options</vt:lpstr>
      <vt:lpstr>PIC Configuration Options</vt:lpstr>
      <vt:lpstr>PIC Peripherals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 522:Microprocessor Systems and Interfacing</dc:title>
  <dc:creator>Ruyi</dc:creator>
  <cp:lastModifiedBy>Ruyione</cp:lastModifiedBy>
  <cp:revision>19</cp:revision>
  <dcterms:created xsi:type="dcterms:W3CDTF">2016-01-08T18:31:10Z</dcterms:created>
  <dcterms:modified xsi:type="dcterms:W3CDTF">2023-10-16T08:06:10Z</dcterms:modified>
</cp:coreProperties>
</file>