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8" r:id="rId2"/>
    <p:sldId id="259" r:id="rId3"/>
    <p:sldId id="260" r:id="rId4"/>
    <p:sldId id="261" r:id="rId5"/>
    <p:sldId id="262" r:id="rId6"/>
    <p:sldId id="263" r:id="rId7"/>
    <p:sldId id="264" r:id="rId8"/>
    <p:sldId id="265" r:id="rId9"/>
    <p:sldId id="268"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EFA97-6330-4F71-B4BA-CEDDBBC04B33}"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424AA-E038-441E-826E-64D88FB4A26A}" type="slidenum">
              <a:rPr lang="en-GB" smtClean="0"/>
              <a:t>‹#›</a:t>
            </a:fld>
            <a:endParaRPr lang="en-GB"/>
          </a:p>
        </p:txBody>
      </p:sp>
    </p:spTree>
    <p:extLst>
      <p:ext uri="{BB962C8B-B14F-4D97-AF65-F5344CB8AC3E}">
        <p14:creationId xmlns:p14="http://schemas.microsoft.com/office/powerpoint/2010/main" val="177931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3190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15/02/2021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599990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15/02/2021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068180761"/>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CEN511: EMBEDDED SYSTEMS DESIGN AND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ODUSAMI MODUPE (Engr.)</a:t>
            </a:r>
            <a:endParaRPr lang="en-US" altLang="en-US" sz="3999" dirty="0" smtClean="0"/>
          </a:p>
          <a:p>
            <a:pPr eaLnBrk="1" hangingPunct="1"/>
            <a:r>
              <a:rPr lang="en-US" altLang="en-US" sz="3999" dirty="0" smtClean="0"/>
              <a:t>OMORUYI OSEMWEGIE </a:t>
            </a:r>
            <a:endParaRPr lang="en-US" altLang="en-US" sz="3999" dirty="0"/>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 and POP instructions</a:t>
            </a:r>
            <a:endParaRPr lang="en-US" dirty="0"/>
          </a:p>
        </p:txBody>
      </p:sp>
      <p:sp>
        <p:nvSpPr>
          <p:cNvPr id="3" name="Content Placeholder 2"/>
          <p:cNvSpPr>
            <a:spLocks noGrp="1"/>
          </p:cNvSpPr>
          <p:nvPr>
            <p:ph idx="1"/>
          </p:nvPr>
        </p:nvSpPr>
        <p:spPr/>
        <p:txBody>
          <a:bodyPr/>
          <a:lstStyle/>
          <a:p>
            <a:pPr algn="just"/>
            <a:r>
              <a:rPr lang="en-GB" dirty="0" smtClean="0"/>
              <a:t>The push instruction copies data from the source address to the stack(SP- SP is a special function register is incremented by one) e.g. PUSH </a:t>
            </a:r>
            <a:r>
              <a:rPr lang="en-GB" i="1" dirty="0" smtClean="0"/>
              <a:t>add.</a:t>
            </a:r>
          </a:p>
          <a:p>
            <a:pPr algn="just"/>
            <a:r>
              <a:rPr lang="en-GB" dirty="0" smtClean="0"/>
              <a:t>The pop instruction copies data from the stack (SP is decremented by one) to the destination address. E.g. POP </a:t>
            </a:r>
            <a:r>
              <a:rPr lang="en-GB" i="1" dirty="0" smtClean="0"/>
              <a:t>add</a:t>
            </a:r>
            <a:r>
              <a:rPr lang="en-GB" dirty="0" smtClean="0"/>
              <a:t>.</a:t>
            </a:r>
            <a:endParaRPr lang="en-US" dirty="0"/>
          </a:p>
        </p:txBody>
      </p:sp>
    </p:spTree>
    <p:extLst>
      <p:ext uri="{BB962C8B-B14F-4D97-AF65-F5344CB8AC3E}">
        <p14:creationId xmlns:p14="http://schemas.microsoft.com/office/powerpoint/2010/main" val="836781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 and POP instructions</a:t>
            </a:r>
            <a:endParaRPr lang="en-US" dirty="0"/>
          </a:p>
        </p:txBody>
      </p:sp>
      <p:pic>
        <p:nvPicPr>
          <p:cNvPr id="4" name="Content Placeholder 3"/>
          <p:cNvPicPr>
            <a:picLocks noGrp="1" noChangeAspect="1"/>
          </p:cNvPicPr>
          <p:nvPr>
            <p:ph idx="1"/>
          </p:nvPr>
        </p:nvPicPr>
        <p:blipFill>
          <a:blip r:embed="rId2"/>
          <a:stretch>
            <a:fillRect/>
          </a:stretch>
        </p:blipFill>
        <p:spPr>
          <a:xfrm>
            <a:off x="239713" y="2181430"/>
            <a:ext cx="11712575" cy="3287302"/>
          </a:xfrm>
          <a:prstGeom prst="rect">
            <a:avLst/>
          </a:prstGeom>
        </p:spPr>
      </p:pic>
    </p:spTree>
    <p:extLst>
      <p:ext uri="{BB962C8B-B14F-4D97-AF65-F5344CB8AC3E}">
        <p14:creationId xmlns:p14="http://schemas.microsoft.com/office/powerpoint/2010/main" val="1449020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XCH Instruction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smtClean="0"/>
              <a:t>This Instruction works in a bidirectional way. It moves instruction from source to destination and from destination to source.</a:t>
            </a:r>
          </a:p>
          <a:p>
            <a:pPr algn="just"/>
            <a:r>
              <a:rPr lang="en-GB" dirty="0" smtClean="0"/>
              <a:t>Only Register, Direct and Indirect addressing modes can be used with it.</a:t>
            </a:r>
          </a:p>
          <a:p>
            <a:pPr algn="just"/>
            <a:r>
              <a:rPr lang="en-GB" dirty="0" smtClean="0"/>
              <a:t>XCH instructions may also be used with a port location.</a:t>
            </a:r>
          </a:p>
          <a:p>
            <a:pPr algn="just"/>
            <a:r>
              <a:rPr lang="en-GB" dirty="0" smtClean="0"/>
              <a:t>E.g. XCH A, R</a:t>
            </a:r>
            <a:r>
              <a:rPr lang="en-GB" i="1" dirty="0" smtClean="0"/>
              <a:t>n (n = 0, 1……..7)</a:t>
            </a:r>
            <a:endParaRPr lang="en-US" i="1" dirty="0"/>
          </a:p>
        </p:txBody>
      </p:sp>
    </p:spTree>
    <p:extLst>
      <p:ext uri="{BB962C8B-B14F-4D97-AF65-F5344CB8AC3E}">
        <p14:creationId xmlns:p14="http://schemas.microsoft.com/office/powerpoint/2010/main" val="2539013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Boolean (Logical) Operators In 8051</a:t>
            </a:r>
            <a:endParaRPr lang="en-US" dirty="0"/>
          </a:p>
        </p:txBody>
      </p:sp>
      <p:sp>
        <p:nvSpPr>
          <p:cNvPr id="5" name="Content Placeholder 4"/>
          <p:cNvSpPr>
            <a:spLocks noGrp="1"/>
          </p:cNvSpPr>
          <p:nvPr>
            <p:ph idx="1"/>
          </p:nvPr>
        </p:nvSpPr>
        <p:spPr>
          <a:xfrm>
            <a:off x="0" y="1412776"/>
            <a:ext cx="11713302" cy="4824536"/>
          </a:xfrm>
        </p:spPr>
        <p:txBody>
          <a:bodyPr>
            <a:normAutofit lnSpcReduction="10000"/>
          </a:bodyPr>
          <a:lstStyle/>
          <a:p>
            <a:pPr algn="just"/>
            <a:r>
              <a:rPr lang="en-GB" dirty="0" smtClean="0"/>
              <a:t>The following Logical opcodes are in use  with the 8051:</a:t>
            </a:r>
            <a:r>
              <a:rPr lang="en-GB" sz="4000" dirty="0"/>
              <a:t> </a:t>
            </a:r>
            <a:endParaRPr lang="en-GB" sz="4000" dirty="0" smtClean="0"/>
          </a:p>
          <a:p>
            <a:pPr algn="just"/>
            <a:endParaRPr lang="en-GB" sz="4000" dirty="0" smtClean="0"/>
          </a:p>
          <a:p>
            <a:pPr algn="just"/>
            <a:endParaRPr lang="en-GB" sz="4000" dirty="0"/>
          </a:p>
          <a:p>
            <a:pPr algn="just"/>
            <a:endParaRPr lang="en-GB" sz="4000" dirty="0" smtClean="0"/>
          </a:p>
          <a:p>
            <a:pPr algn="just"/>
            <a:r>
              <a:rPr lang="en-GB" sz="4000" dirty="0" smtClean="0"/>
              <a:t>This </a:t>
            </a:r>
            <a:r>
              <a:rPr lang="en-GB" sz="4000" dirty="0"/>
              <a:t>opcodes can operate on two data levels i.e. Bit and Byte level. </a:t>
            </a:r>
            <a:endParaRPr lang="en-GB" dirty="0" smtClean="0"/>
          </a:p>
          <a:p>
            <a:pPr algn="just"/>
            <a:endParaRPr lang="en-US" dirty="0"/>
          </a:p>
        </p:txBody>
      </p:sp>
      <p:pic>
        <p:nvPicPr>
          <p:cNvPr id="6" name="Content Placeholder 3"/>
          <p:cNvPicPr>
            <a:picLocks noChangeAspect="1"/>
          </p:cNvPicPr>
          <p:nvPr/>
        </p:nvPicPr>
        <p:blipFill>
          <a:blip r:embed="rId2"/>
          <a:stretch>
            <a:fillRect/>
          </a:stretch>
        </p:blipFill>
        <p:spPr bwMode="auto">
          <a:xfrm>
            <a:off x="2001448" y="2859671"/>
            <a:ext cx="7113056" cy="19307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506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Rotate Opcodes</a:t>
            </a:r>
            <a:endParaRPr lang="en-US" dirty="0"/>
          </a:p>
        </p:txBody>
      </p:sp>
      <p:sp>
        <p:nvSpPr>
          <p:cNvPr id="3" name="Content Placeholder 2"/>
          <p:cNvSpPr>
            <a:spLocks noGrp="1"/>
          </p:cNvSpPr>
          <p:nvPr>
            <p:ph idx="1"/>
          </p:nvPr>
        </p:nvSpPr>
        <p:spPr/>
        <p:txBody>
          <a:bodyPr/>
          <a:lstStyle/>
          <a:p>
            <a:pPr algn="just"/>
            <a:r>
              <a:rPr lang="en-GB" sz="3200" dirty="0" smtClean="0"/>
              <a:t>There are also auxiliary logical opcodes for rotating byte and the carry flag in the PSW register.</a:t>
            </a:r>
          </a:p>
          <a:p>
            <a:pPr algn="just"/>
            <a:endParaRPr lang="en-GB" sz="3200" dirty="0" smtClean="0"/>
          </a:p>
          <a:p>
            <a:pPr algn="just"/>
            <a:endParaRPr lang="en-US" dirty="0"/>
          </a:p>
        </p:txBody>
      </p:sp>
      <p:pic>
        <p:nvPicPr>
          <p:cNvPr id="5" name="Picture 4"/>
          <p:cNvPicPr>
            <a:picLocks noChangeAspect="1"/>
          </p:cNvPicPr>
          <p:nvPr/>
        </p:nvPicPr>
        <p:blipFill>
          <a:blip r:embed="rId2"/>
          <a:stretch>
            <a:fillRect/>
          </a:stretch>
        </p:blipFill>
        <p:spPr>
          <a:xfrm>
            <a:off x="755822" y="3032334"/>
            <a:ext cx="9981003" cy="3348994"/>
          </a:xfrm>
          <a:prstGeom prst="rect">
            <a:avLst/>
          </a:prstGeom>
        </p:spPr>
      </p:pic>
    </p:spTree>
    <p:extLst>
      <p:ext uri="{BB962C8B-B14F-4D97-AF65-F5344CB8AC3E}">
        <p14:creationId xmlns:p14="http://schemas.microsoft.com/office/powerpoint/2010/main" val="2733983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Status Word (Flags)</a:t>
            </a:r>
            <a:endParaRPr lang="en-US" dirty="0"/>
          </a:p>
        </p:txBody>
      </p:sp>
      <p:pic>
        <p:nvPicPr>
          <p:cNvPr id="4" name="Content Placeholder 3"/>
          <p:cNvPicPr>
            <a:picLocks noGrp="1" noChangeAspect="1"/>
          </p:cNvPicPr>
          <p:nvPr>
            <p:ph idx="1"/>
          </p:nvPr>
        </p:nvPicPr>
        <p:blipFill>
          <a:blip r:embed="rId2"/>
          <a:stretch>
            <a:fillRect/>
          </a:stretch>
        </p:blipFill>
        <p:spPr>
          <a:xfrm>
            <a:off x="239713" y="1642348"/>
            <a:ext cx="11712575" cy="4365466"/>
          </a:xfrm>
          <a:prstGeom prst="rect">
            <a:avLst/>
          </a:prstGeom>
        </p:spPr>
      </p:pic>
    </p:spTree>
    <p:extLst>
      <p:ext uri="{BB962C8B-B14F-4D97-AF65-F5344CB8AC3E}">
        <p14:creationId xmlns:p14="http://schemas.microsoft.com/office/powerpoint/2010/main" val="1570828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Logical Operation</a:t>
            </a:r>
            <a:endParaRPr lang="en-US" dirty="0"/>
          </a:p>
        </p:txBody>
      </p:sp>
      <p:sp>
        <p:nvSpPr>
          <p:cNvPr id="3" name="Content Placeholder 2"/>
          <p:cNvSpPr>
            <a:spLocks noGrp="1"/>
          </p:cNvSpPr>
          <p:nvPr>
            <p:ph idx="1"/>
          </p:nvPr>
        </p:nvSpPr>
        <p:spPr/>
        <p:txBody>
          <a:bodyPr/>
          <a:lstStyle/>
          <a:p>
            <a:r>
              <a:rPr lang="en-GB" dirty="0" smtClean="0"/>
              <a:t>Logical operations can be applied in all four addressing modes:</a:t>
            </a:r>
          </a:p>
          <a:p>
            <a:endParaRPr lang="en-US" dirty="0"/>
          </a:p>
        </p:txBody>
      </p:sp>
      <p:pic>
        <p:nvPicPr>
          <p:cNvPr id="4" name="Picture 3"/>
          <p:cNvPicPr>
            <a:picLocks noChangeAspect="1"/>
          </p:cNvPicPr>
          <p:nvPr/>
        </p:nvPicPr>
        <p:blipFill>
          <a:blip r:embed="rId2"/>
          <a:stretch>
            <a:fillRect/>
          </a:stretch>
        </p:blipFill>
        <p:spPr>
          <a:xfrm>
            <a:off x="929874" y="2730927"/>
            <a:ext cx="10013429" cy="3506385"/>
          </a:xfrm>
          <a:prstGeom prst="rect">
            <a:avLst/>
          </a:prstGeom>
        </p:spPr>
      </p:pic>
    </p:spTree>
    <p:extLst>
      <p:ext uri="{BB962C8B-B14F-4D97-AF65-F5344CB8AC3E}">
        <p14:creationId xmlns:p14="http://schemas.microsoft.com/office/powerpoint/2010/main" val="2193792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Bit-Level Logical Operations</a:t>
            </a:r>
            <a:endParaRPr lang="en-US" dirty="0"/>
          </a:p>
        </p:txBody>
      </p:sp>
      <p:sp>
        <p:nvSpPr>
          <p:cNvPr id="3" name="Content Placeholder 2"/>
          <p:cNvSpPr>
            <a:spLocks noGrp="1"/>
          </p:cNvSpPr>
          <p:nvPr>
            <p:ph idx="1"/>
          </p:nvPr>
        </p:nvSpPr>
        <p:spPr/>
        <p:txBody>
          <a:bodyPr/>
          <a:lstStyle/>
          <a:p>
            <a:r>
              <a:rPr lang="en-GB" dirty="0" smtClean="0"/>
              <a:t>Using certain bit addressable RAM addresses certain bit level logical operations can also be carried out.</a:t>
            </a:r>
          </a:p>
          <a:p>
            <a:endParaRPr lang="en-US" dirty="0"/>
          </a:p>
        </p:txBody>
      </p:sp>
      <p:pic>
        <p:nvPicPr>
          <p:cNvPr id="4" name="Picture 3"/>
          <p:cNvPicPr>
            <a:picLocks noChangeAspect="1"/>
          </p:cNvPicPr>
          <p:nvPr/>
        </p:nvPicPr>
        <p:blipFill>
          <a:blip r:embed="rId2"/>
          <a:stretch>
            <a:fillRect/>
          </a:stretch>
        </p:blipFill>
        <p:spPr>
          <a:xfrm>
            <a:off x="1281951" y="3825044"/>
            <a:ext cx="8997675" cy="1892978"/>
          </a:xfrm>
          <a:prstGeom prst="rect">
            <a:avLst/>
          </a:prstGeom>
        </p:spPr>
      </p:pic>
    </p:spTree>
    <p:extLst>
      <p:ext uri="{BB962C8B-B14F-4D97-AF65-F5344CB8AC3E}">
        <p14:creationId xmlns:p14="http://schemas.microsoft.com/office/powerpoint/2010/main" val="1157568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Bit addressable SFRs and RAM addresses</a:t>
            </a:r>
            <a:endParaRPr lang="en-US" dirty="0"/>
          </a:p>
        </p:txBody>
      </p:sp>
      <p:pic>
        <p:nvPicPr>
          <p:cNvPr id="4" name="Content Placeholder 3"/>
          <p:cNvPicPr>
            <a:picLocks noGrp="1" noChangeAspect="1"/>
          </p:cNvPicPr>
          <p:nvPr>
            <p:ph idx="1"/>
          </p:nvPr>
        </p:nvPicPr>
        <p:blipFill>
          <a:blip r:embed="rId2"/>
          <a:stretch>
            <a:fillRect/>
          </a:stretch>
        </p:blipFill>
        <p:spPr>
          <a:xfrm>
            <a:off x="239713" y="1778215"/>
            <a:ext cx="11712575" cy="4093732"/>
          </a:xfrm>
          <a:prstGeom prst="rect">
            <a:avLst/>
          </a:prstGeom>
        </p:spPr>
      </p:pic>
    </p:spTree>
    <p:extLst>
      <p:ext uri="{BB962C8B-B14F-4D97-AF65-F5344CB8AC3E}">
        <p14:creationId xmlns:p14="http://schemas.microsoft.com/office/powerpoint/2010/main" val="1619407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Arithmetric</a:t>
            </a:r>
            <a:r>
              <a:rPr lang="en-GB" dirty="0" smtClean="0"/>
              <a:t> Operations </a:t>
            </a:r>
            <a:endParaRPr lang="en-US" dirty="0"/>
          </a:p>
        </p:txBody>
      </p:sp>
      <p:sp>
        <p:nvSpPr>
          <p:cNvPr id="3" name="Content Placeholder 2"/>
          <p:cNvSpPr>
            <a:spLocks noGrp="1"/>
          </p:cNvSpPr>
          <p:nvPr>
            <p:ph idx="1"/>
          </p:nvPr>
        </p:nvSpPr>
        <p:spPr/>
        <p:txBody>
          <a:bodyPr>
            <a:normAutofit/>
          </a:bodyPr>
          <a:lstStyle/>
          <a:p>
            <a:r>
              <a:rPr lang="en-GB" sz="2800" dirty="0" smtClean="0"/>
              <a:t>24 Arithmetic Opcodes are used with the 8051 microcontroller. They are subdivided into 7 major opcodes namely:</a:t>
            </a:r>
            <a:endParaRPr lang="en-US" sz="2800" dirty="0"/>
          </a:p>
        </p:txBody>
      </p:sp>
      <p:pic>
        <p:nvPicPr>
          <p:cNvPr id="4" name="Picture 3"/>
          <p:cNvPicPr>
            <a:picLocks noChangeAspect="1"/>
          </p:cNvPicPr>
          <p:nvPr/>
        </p:nvPicPr>
        <p:blipFill>
          <a:blip r:embed="rId2"/>
          <a:stretch>
            <a:fillRect/>
          </a:stretch>
        </p:blipFill>
        <p:spPr>
          <a:xfrm>
            <a:off x="1139001" y="2758483"/>
            <a:ext cx="8846240" cy="2506692"/>
          </a:xfrm>
          <a:prstGeom prst="rect">
            <a:avLst/>
          </a:prstGeom>
        </p:spPr>
      </p:pic>
      <p:pic>
        <p:nvPicPr>
          <p:cNvPr id="5" name="Picture 4"/>
          <p:cNvPicPr>
            <a:picLocks noChangeAspect="1"/>
          </p:cNvPicPr>
          <p:nvPr/>
        </p:nvPicPr>
        <p:blipFill>
          <a:blip r:embed="rId3"/>
          <a:stretch>
            <a:fillRect/>
          </a:stretch>
        </p:blipFill>
        <p:spPr>
          <a:xfrm>
            <a:off x="1139001" y="4925961"/>
            <a:ext cx="9259404" cy="1311351"/>
          </a:xfrm>
          <a:prstGeom prst="rect">
            <a:avLst/>
          </a:prstGeom>
        </p:spPr>
      </p:pic>
    </p:spTree>
    <p:extLst>
      <p:ext uri="{BB962C8B-B14F-4D97-AF65-F5344CB8AC3E}">
        <p14:creationId xmlns:p14="http://schemas.microsoft.com/office/powerpoint/2010/main" val="1219063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Topics</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Instruction </a:t>
            </a:r>
            <a:r>
              <a:rPr lang="en-US" dirty="0"/>
              <a:t>Set and Assembly Language Programming: </a:t>
            </a:r>
            <a:r>
              <a:rPr lang="en-US" dirty="0" smtClean="0"/>
              <a:t>Addressing </a:t>
            </a:r>
            <a:r>
              <a:rPr lang="en-US" dirty="0"/>
              <a:t>modes, </a:t>
            </a:r>
            <a:endParaRPr lang="en-US" dirty="0" smtClean="0"/>
          </a:p>
          <a:p>
            <a:r>
              <a:rPr lang="en-US" dirty="0" smtClean="0"/>
              <a:t>The </a:t>
            </a:r>
            <a:r>
              <a:rPr lang="en-US" dirty="0"/>
              <a:t>8051 instruction set and typical examples, </a:t>
            </a:r>
            <a:endParaRPr lang="en-US" dirty="0" smtClean="0"/>
          </a:p>
          <a:p>
            <a:r>
              <a:rPr lang="en-US" dirty="0" smtClean="0"/>
              <a:t>Assembler </a:t>
            </a:r>
            <a:r>
              <a:rPr lang="en-US" dirty="0"/>
              <a:t>operation, assembly language format, assembler directives, operation of assemblers and linkers, </a:t>
            </a:r>
            <a:endParaRPr lang="en-US" dirty="0" smtClean="0"/>
          </a:p>
          <a:p>
            <a:r>
              <a:rPr lang="en-US" dirty="0" smtClean="0"/>
              <a:t>Programming examples in Assembly and Embedded c. </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affecting Flags</a:t>
            </a:r>
            <a:endParaRPr lang="en-US" dirty="0"/>
          </a:p>
        </p:txBody>
      </p:sp>
      <p:sp>
        <p:nvSpPr>
          <p:cNvPr id="3" name="Content Placeholder 2"/>
          <p:cNvSpPr>
            <a:spLocks noGrp="1"/>
          </p:cNvSpPr>
          <p:nvPr>
            <p:ph idx="1"/>
          </p:nvPr>
        </p:nvSpPr>
        <p:spPr/>
        <p:txBody>
          <a:bodyPr>
            <a:normAutofit/>
          </a:bodyPr>
          <a:lstStyle/>
          <a:p>
            <a:pPr algn="just"/>
            <a:r>
              <a:rPr lang="en-GB" sz="2800" dirty="0" smtClean="0"/>
              <a:t>Three bits of the PSW deal with arithmetic operations. They are the CY, AC and OV Flags.  The following are examples of its modification when arithmetic operations are been performed:</a:t>
            </a:r>
          </a:p>
          <a:p>
            <a:pPr algn="just"/>
            <a:endParaRPr lang="en-US" sz="2800" dirty="0"/>
          </a:p>
        </p:txBody>
      </p:sp>
      <p:pic>
        <p:nvPicPr>
          <p:cNvPr id="5" name="Picture 4"/>
          <p:cNvPicPr>
            <a:picLocks noChangeAspect="1"/>
          </p:cNvPicPr>
          <p:nvPr/>
        </p:nvPicPr>
        <p:blipFill>
          <a:blip r:embed="rId2"/>
          <a:stretch>
            <a:fillRect/>
          </a:stretch>
        </p:blipFill>
        <p:spPr>
          <a:xfrm>
            <a:off x="3107886" y="2764562"/>
            <a:ext cx="5490423" cy="4093438"/>
          </a:xfrm>
          <a:prstGeom prst="rect">
            <a:avLst/>
          </a:prstGeom>
        </p:spPr>
      </p:pic>
    </p:spTree>
    <p:extLst>
      <p:ext uri="{BB962C8B-B14F-4D97-AF65-F5344CB8AC3E}">
        <p14:creationId xmlns:p14="http://schemas.microsoft.com/office/powerpoint/2010/main" val="4231355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Signed and Unsigned Additions</a:t>
            </a:r>
            <a:endParaRPr lang="en-US" dirty="0"/>
          </a:p>
        </p:txBody>
      </p:sp>
      <p:sp>
        <p:nvSpPr>
          <p:cNvPr id="3" name="Content Placeholder 2"/>
          <p:cNvSpPr>
            <a:spLocks noGrp="1"/>
          </p:cNvSpPr>
          <p:nvPr>
            <p:ph idx="1"/>
          </p:nvPr>
        </p:nvSpPr>
        <p:spPr/>
        <p:txBody>
          <a:bodyPr>
            <a:normAutofit lnSpcReduction="10000"/>
          </a:bodyPr>
          <a:lstStyle/>
          <a:p>
            <a:pPr algn="just"/>
            <a:r>
              <a:rPr lang="en-GB" dirty="0" smtClean="0"/>
              <a:t>All addition operation is done using the A (Accumulator) register.</a:t>
            </a:r>
          </a:p>
          <a:p>
            <a:pPr algn="just"/>
            <a:r>
              <a:rPr lang="en-GB" dirty="0" smtClean="0"/>
              <a:t>When signed additions are done the MSB (i.e. the 7 bit is used for the sign). A 1 in the MSB indicates a negative number whilst a 0 indicates a positive number.</a:t>
            </a:r>
          </a:p>
          <a:p>
            <a:pPr algn="just"/>
            <a:r>
              <a:rPr lang="en-GB" dirty="0" smtClean="0"/>
              <a:t>All negative numbers are in 2’s complement form when in operation.</a:t>
            </a:r>
            <a:endParaRPr lang="en-US" dirty="0"/>
          </a:p>
        </p:txBody>
      </p:sp>
    </p:spTree>
    <p:extLst>
      <p:ext uri="{BB962C8B-B14F-4D97-AF65-F5344CB8AC3E}">
        <p14:creationId xmlns:p14="http://schemas.microsoft.com/office/powerpoint/2010/main" val="1154715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Jump or Call Operations</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GB" dirty="0" smtClean="0"/>
              <a:t>Jumps and calls are used for decision making or Branching when CPU is in operation. Examples include:</a:t>
            </a:r>
          </a:p>
          <a:p>
            <a:r>
              <a:rPr lang="en-GB" dirty="0" smtClean="0"/>
              <a:t>Jump on bit condition</a:t>
            </a:r>
          </a:p>
          <a:p>
            <a:r>
              <a:rPr lang="en-GB" dirty="0" smtClean="0"/>
              <a:t>Call a subroutine</a:t>
            </a:r>
          </a:p>
          <a:p>
            <a:r>
              <a:rPr lang="en-GB" dirty="0" smtClean="0"/>
              <a:t>Decrement a byte and jump on condition value is 0</a:t>
            </a:r>
          </a:p>
          <a:p>
            <a:r>
              <a:rPr lang="en-GB" dirty="0" smtClean="0"/>
              <a:t>Jump unconditionally</a:t>
            </a:r>
          </a:p>
          <a:p>
            <a:r>
              <a:rPr lang="en-GB" dirty="0" smtClean="0"/>
              <a:t>Compare bytes and Jump if equal or not equal</a:t>
            </a:r>
          </a:p>
          <a:p>
            <a:r>
              <a:rPr lang="en-GB" dirty="0" smtClean="0"/>
              <a:t>Return from a subroutine. </a:t>
            </a:r>
            <a:endParaRPr lang="en-US" dirty="0"/>
          </a:p>
        </p:txBody>
      </p:sp>
    </p:spTree>
    <p:extLst>
      <p:ext uri="{BB962C8B-B14F-4D97-AF65-F5344CB8AC3E}">
        <p14:creationId xmlns:p14="http://schemas.microsoft.com/office/powerpoint/2010/main" val="1951929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Jump </a:t>
            </a:r>
            <a:endParaRPr lang="en-US" dirty="0"/>
          </a:p>
        </p:txBody>
      </p:sp>
      <p:sp>
        <p:nvSpPr>
          <p:cNvPr id="3" name="Content Placeholder 2"/>
          <p:cNvSpPr>
            <a:spLocks noGrp="1"/>
          </p:cNvSpPr>
          <p:nvPr>
            <p:ph idx="1"/>
          </p:nvPr>
        </p:nvSpPr>
        <p:spPr/>
        <p:txBody>
          <a:bodyPr/>
          <a:lstStyle/>
          <a:p>
            <a:pPr algn="just"/>
            <a:r>
              <a:rPr lang="en-GB" dirty="0" smtClean="0"/>
              <a:t>Jumps replace the value in the PC(Program Counter) with a new value.</a:t>
            </a:r>
          </a:p>
          <a:p>
            <a:pPr algn="just"/>
            <a:r>
              <a:rPr lang="en-GB" dirty="0" smtClean="0"/>
              <a:t>Jump or calls may have one of three ranges:</a:t>
            </a:r>
          </a:p>
          <a:p>
            <a:pPr algn="just">
              <a:buFont typeface="Wingdings" panose="05000000000000000000" pitchFamily="2" charset="2"/>
              <a:buChar char="ü"/>
            </a:pPr>
            <a:r>
              <a:rPr lang="en-GB" dirty="0" smtClean="0"/>
              <a:t>Short or relative (-127d - +128d)</a:t>
            </a:r>
          </a:p>
          <a:p>
            <a:pPr algn="just">
              <a:buFont typeface="Wingdings" panose="05000000000000000000" pitchFamily="2" charset="2"/>
              <a:buChar char="ü"/>
            </a:pPr>
            <a:r>
              <a:rPr lang="en-GB" dirty="0" smtClean="0"/>
              <a:t>Long (0000h – </a:t>
            </a:r>
            <a:r>
              <a:rPr lang="en-GB" dirty="0" err="1" smtClean="0"/>
              <a:t>FFFFh</a:t>
            </a:r>
            <a:r>
              <a:rPr lang="en-GB" dirty="0" smtClean="0"/>
              <a:t>)</a:t>
            </a:r>
          </a:p>
          <a:p>
            <a:pPr algn="just">
              <a:buFont typeface="Wingdings" panose="05000000000000000000" pitchFamily="2" charset="2"/>
              <a:buChar char="ü"/>
            </a:pPr>
            <a:r>
              <a:rPr lang="en-GB" dirty="0" smtClean="0"/>
              <a:t>Absolute (2K byte page)</a:t>
            </a:r>
            <a:endParaRPr lang="en-US" dirty="0"/>
          </a:p>
        </p:txBody>
      </p:sp>
    </p:spTree>
    <p:extLst>
      <p:ext uri="{BB962C8B-B14F-4D97-AF65-F5344CB8AC3E}">
        <p14:creationId xmlns:p14="http://schemas.microsoft.com/office/powerpoint/2010/main" val="2068200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Jump Range</a:t>
            </a:r>
            <a:endParaRPr lang="en-US" dirty="0"/>
          </a:p>
        </p:txBody>
      </p:sp>
      <p:pic>
        <p:nvPicPr>
          <p:cNvPr id="4" name="Content Placeholder 3"/>
          <p:cNvPicPr>
            <a:picLocks noGrp="1" noChangeAspect="1"/>
          </p:cNvPicPr>
          <p:nvPr>
            <p:ph idx="1"/>
          </p:nvPr>
        </p:nvPicPr>
        <p:blipFill>
          <a:blip r:embed="rId2"/>
          <a:stretch>
            <a:fillRect/>
          </a:stretch>
        </p:blipFill>
        <p:spPr>
          <a:xfrm>
            <a:off x="3287069" y="1456207"/>
            <a:ext cx="5134261" cy="5401793"/>
          </a:xfrm>
          <a:prstGeom prst="rect">
            <a:avLst/>
          </a:prstGeom>
        </p:spPr>
      </p:pic>
    </p:spTree>
    <p:extLst>
      <p:ext uri="{BB962C8B-B14F-4D97-AF65-F5344CB8AC3E}">
        <p14:creationId xmlns:p14="http://schemas.microsoft.com/office/powerpoint/2010/main" val="2717207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Bit Jump operation</a:t>
            </a:r>
            <a:endParaRPr lang="en-US" dirty="0"/>
          </a:p>
        </p:txBody>
      </p:sp>
      <p:pic>
        <p:nvPicPr>
          <p:cNvPr id="4" name="Content Placeholder 3"/>
          <p:cNvPicPr>
            <a:picLocks noGrp="1" noChangeAspect="1"/>
          </p:cNvPicPr>
          <p:nvPr>
            <p:ph idx="1"/>
          </p:nvPr>
        </p:nvPicPr>
        <p:blipFill>
          <a:blip r:embed="rId2"/>
          <a:stretch>
            <a:fillRect/>
          </a:stretch>
        </p:blipFill>
        <p:spPr>
          <a:xfrm>
            <a:off x="239713" y="2678859"/>
            <a:ext cx="11712575" cy="2292445"/>
          </a:xfrm>
          <a:prstGeom prst="rect">
            <a:avLst/>
          </a:prstGeom>
        </p:spPr>
      </p:pic>
    </p:spTree>
    <p:extLst>
      <p:ext uri="{BB962C8B-B14F-4D97-AF65-F5344CB8AC3E}">
        <p14:creationId xmlns:p14="http://schemas.microsoft.com/office/powerpoint/2010/main" val="2081964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Byte Jump Operation</a:t>
            </a:r>
            <a:endParaRPr lang="en-US" dirty="0"/>
          </a:p>
        </p:txBody>
      </p:sp>
      <p:pic>
        <p:nvPicPr>
          <p:cNvPr id="4" name="Content Placeholder 3"/>
          <p:cNvPicPr>
            <a:picLocks noGrp="1" noChangeAspect="1"/>
          </p:cNvPicPr>
          <p:nvPr>
            <p:ph idx="1"/>
          </p:nvPr>
        </p:nvPicPr>
        <p:blipFill>
          <a:blip r:embed="rId2"/>
          <a:stretch>
            <a:fillRect/>
          </a:stretch>
        </p:blipFill>
        <p:spPr>
          <a:xfrm>
            <a:off x="239713" y="2487308"/>
            <a:ext cx="11712575" cy="2675547"/>
          </a:xfrm>
          <a:prstGeom prst="rect">
            <a:avLst/>
          </a:prstGeom>
        </p:spPr>
      </p:pic>
    </p:spTree>
    <p:extLst>
      <p:ext uri="{BB962C8B-B14F-4D97-AF65-F5344CB8AC3E}">
        <p14:creationId xmlns:p14="http://schemas.microsoft.com/office/powerpoint/2010/main" val="57208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Unconditional Jumps</a:t>
            </a:r>
            <a:endParaRPr lang="en-US" dirty="0"/>
          </a:p>
        </p:txBody>
      </p:sp>
      <p:pic>
        <p:nvPicPr>
          <p:cNvPr id="4" name="Content Placeholder 3"/>
          <p:cNvPicPr>
            <a:picLocks noGrp="1" noChangeAspect="1"/>
          </p:cNvPicPr>
          <p:nvPr>
            <p:ph idx="1"/>
          </p:nvPr>
        </p:nvPicPr>
        <p:blipFill>
          <a:blip r:embed="rId2"/>
          <a:stretch>
            <a:fillRect/>
          </a:stretch>
        </p:blipFill>
        <p:spPr>
          <a:xfrm>
            <a:off x="239713" y="2565331"/>
            <a:ext cx="11712575" cy="2519500"/>
          </a:xfrm>
          <a:prstGeom prst="rect">
            <a:avLst/>
          </a:prstGeom>
        </p:spPr>
      </p:pic>
    </p:spTree>
    <p:extLst>
      <p:ext uri="{BB962C8B-B14F-4D97-AF65-F5344CB8AC3E}">
        <p14:creationId xmlns:p14="http://schemas.microsoft.com/office/powerpoint/2010/main" val="2444966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Calls and returns</a:t>
            </a:r>
            <a:endParaRPr lang="en-US" dirty="0"/>
          </a:p>
        </p:txBody>
      </p:sp>
      <p:pic>
        <p:nvPicPr>
          <p:cNvPr id="4" name="Content Placeholder 3"/>
          <p:cNvPicPr>
            <a:picLocks noGrp="1" noChangeAspect="1"/>
          </p:cNvPicPr>
          <p:nvPr>
            <p:ph idx="1"/>
          </p:nvPr>
        </p:nvPicPr>
        <p:blipFill>
          <a:blip r:embed="rId2"/>
          <a:stretch>
            <a:fillRect/>
          </a:stretch>
        </p:blipFill>
        <p:spPr>
          <a:xfrm>
            <a:off x="239713" y="2216086"/>
            <a:ext cx="11712575" cy="3217991"/>
          </a:xfrm>
          <a:prstGeom prst="rect">
            <a:avLst/>
          </a:prstGeom>
        </p:spPr>
      </p:pic>
    </p:spTree>
    <p:extLst>
      <p:ext uri="{BB962C8B-B14F-4D97-AF65-F5344CB8AC3E}">
        <p14:creationId xmlns:p14="http://schemas.microsoft.com/office/powerpoint/2010/main" val="258986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37433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8051 </a:t>
            </a:r>
            <a:r>
              <a:rPr lang="en-US" sz="3600" dirty="0"/>
              <a:t>Instruction Set and Assembly Language Programming</a:t>
            </a:r>
          </a:p>
        </p:txBody>
      </p:sp>
      <p:sp>
        <p:nvSpPr>
          <p:cNvPr id="3" name="Content Placeholder 2"/>
          <p:cNvSpPr>
            <a:spLocks noGrp="1"/>
          </p:cNvSpPr>
          <p:nvPr>
            <p:ph idx="1"/>
          </p:nvPr>
        </p:nvSpPr>
        <p:spPr/>
        <p:txBody>
          <a:bodyPr/>
          <a:lstStyle/>
          <a:p>
            <a:pPr marL="0" indent="0" algn="just">
              <a:buNone/>
            </a:pPr>
            <a:r>
              <a:rPr lang="en-GB" dirty="0" smtClean="0"/>
              <a:t>Definition of Terms</a:t>
            </a:r>
          </a:p>
          <a:p>
            <a:pPr algn="just"/>
            <a:r>
              <a:rPr lang="en-GB" dirty="0" smtClean="0"/>
              <a:t>Mnemonic: a given or singular instruction in a CPUs instruction set.</a:t>
            </a:r>
          </a:p>
          <a:p>
            <a:pPr algn="just"/>
            <a:r>
              <a:rPr lang="en-GB" dirty="0" err="1" smtClean="0"/>
              <a:t>Opcode</a:t>
            </a:r>
            <a:r>
              <a:rPr lang="en-GB" dirty="0" smtClean="0"/>
              <a:t>: the part of a mnemonic that specifies the operation to be carried out.</a:t>
            </a:r>
          </a:p>
          <a:p>
            <a:pPr algn="just"/>
            <a:r>
              <a:rPr lang="en-GB" dirty="0" smtClean="0"/>
              <a:t>Operand: the part of an instruction that specifies the data or memory location to act on.</a:t>
            </a:r>
          </a:p>
        </p:txBody>
      </p:sp>
    </p:spTree>
    <p:extLst>
      <p:ext uri="{BB962C8B-B14F-4D97-AF65-F5344CB8AC3E}">
        <p14:creationId xmlns:p14="http://schemas.microsoft.com/office/powerpoint/2010/main" val="3330911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Data Movement in 8051</a:t>
            </a:r>
            <a:endParaRPr lang="en-US" sz="3600"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t>The 8051 has 28 distinct mnemonics in its Assembly </a:t>
            </a:r>
            <a:r>
              <a:rPr lang="en-GB" dirty="0" smtClean="0"/>
              <a:t>language for moving Data.</a:t>
            </a:r>
          </a:p>
          <a:p>
            <a:pPr marL="0" indent="0" algn="just">
              <a:buNone/>
            </a:pPr>
            <a:r>
              <a:rPr lang="en-GB" dirty="0" smtClean="0"/>
              <a:t>There are three main opcodes</a:t>
            </a:r>
            <a:r>
              <a:rPr lang="en-GB" dirty="0"/>
              <a:t> </a:t>
            </a:r>
            <a:r>
              <a:rPr lang="en-GB" dirty="0" smtClean="0"/>
              <a:t>for data movement namely:</a:t>
            </a:r>
          </a:p>
          <a:p>
            <a:pPr algn="just"/>
            <a:r>
              <a:rPr lang="en-GB" dirty="0" smtClean="0"/>
              <a:t>MOV </a:t>
            </a:r>
            <a:r>
              <a:rPr lang="en-GB" i="1" dirty="0" err="1" smtClean="0"/>
              <a:t>dest</a:t>
            </a:r>
            <a:r>
              <a:rPr lang="en-GB" i="1" dirty="0" smtClean="0"/>
              <a:t>., source</a:t>
            </a:r>
          </a:p>
          <a:p>
            <a:pPr algn="just"/>
            <a:r>
              <a:rPr lang="en-GB" dirty="0" smtClean="0"/>
              <a:t>XCH</a:t>
            </a:r>
            <a:r>
              <a:rPr lang="en-GB" i="1" dirty="0" smtClean="0"/>
              <a:t> </a:t>
            </a:r>
            <a:r>
              <a:rPr lang="en-GB" i="1" dirty="0" err="1"/>
              <a:t>dest</a:t>
            </a:r>
            <a:r>
              <a:rPr lang="en-GB" i="1" dirty="0"/>
              <a:t>., </a:t>
            </a:r>
            <a:r>
              <a:rPr lang="en-GB" i="1" dirty="0" smtClean="0"/>
              <a:t>source</a:t>
            </a:r>
          </a:p>
          <a:p>
            <a:pPr algn="just"/>
            <a:r>
              <a:rPr lang="en-GB" dirty="0" smtClean="0"/>
              <a:t>PUSH</a:t>
            </a:r>
            <a:r>
              <a:rPr lang="en-GB" i="1" dirty="0" smtClean="0"/>
              <a:t> source or </a:t>
            </a:r>
            <a:r>
              <a:rPr lang="en-GB" dirty="0" smtClean="0"/>
              <a:t>POP</a:t>
            </a:r>
            <a:r>
              <a:rPr lang="en-GB" i="1" dirty="0" smtClean="0"/>
              <a:t> </a:t>
            </a:r>
            <a:r>
              <a:rPr lang="en-GB" i="1" dirty="0" err="1" smtClean="0"/>
              <a:t>dest</a:t>
            </a:r>
            <a:r>
              <a:rPr lang="en-GB" i="1" dirty="0" smtClean="0"/>
              <a:t>.</a:t>
            </a:r>
            <a:endParaRPr lang="en-US" i="1" dirty="0"/>
          </a:p>
          <a:p>
            <a:pPr marL="0" indent="0" algn="just">
              <a:buNone/>
            </a:pPr>
            <a:r>
              <a:rPr lang="en-GB" dirty="0" smtClean="0"/>
              <a:t>The other </a:t>
            </a:r>
            <a:r>
              <a:rPr lang="en-GB" dirty="0"/>
              <a:t>mnemonics </a:t>
            </a:r>
            <a:r>
              <a:rPr lang="en-GB" dirty="0" smtClean="0"/>
              <a:t>are often a variation of the above listed three.</a:t>
            </a:r>
            <a:endParaRPr lang="en-US" dirty="0"/>
          </a:p>
        </p:txBody>
      </p:sp>
    </p:spTree>
    <p:extLst>
      <p:ext uri="{BB962C8B-B14F-4D97-AF65-F5344CB8AC3E}">
        <p14:creationId xmlns:p14="http://schemas.microsoft.com/office/powerpoint/2010/main" val="2347078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GB" dirty="0" smtClean="0"/>
              <a:t>The 8051 has four addressing modes:</a:t>
            </a:r>
          </a:p>
          <a:p>
            <a:pPr algn="just"/>
            <a:r>
              <a:rPr lang="en-GB" dirty="0" smtClean="0"/>
              <a:t>Immediate- When the source is a part of the instruction. Often times the source is an operand or value to be stored in a destination. The mnemonic for an immediate value is the (#) sign. However, assemblers may accept operand values without the # symbol. </a:t>
            </a:r>
          </a:p>
          <a:p>
            <a:pPr algn="just"/>
            <a:r>
              <a:rPr lang="en-GB" dirty="0" smtClean="0"/>
              <a:t>E.g. MOV A, #n</a:t>
            </a:r>
          </a:p>
          <a:p>
            <a:pPr algn="just"/>
            <a:endParaRPr lang="en-GB" dirty="0" smtClean="0"/>
          </a:p>
          <a:p>
            <a:pPr algn="just"/>
            <a:r>
              <a:rPr lang="en-GB" dirty="0" smtClean="0"/>
              <a:t>Register- When the source (and oftentimes the destination) is a register in the instruction. The registers A, DPTR, R0-R7can be used in register addressing mode.</a:t>
            </a:r>
          </a:p>
          <a:p>
            <a:pPr algn="just"/>
            <a:r>
              <a:rPr lang="en-GB" dirty="0" smtClean="0"/>
              <a:t>E.g. MOV A, R</a:t>
            </a:r>
            <a:r>
              <a:rPr lang="en-GB" i="1" dirty="0" smtClean="0"/>
              <a:t>n</a:t>
            </a:r>
            <a:r>
              <a:rPr lang="en-GB" dirty="0" smtClean="0"/>
              <a:t> (where n = 0,…..7)</a:t>
            </a:r>
          </a:p>
          <a:p>
            <a:pPr algn="just"/>
            <a:endParaRPr lang="en-US" dirty="0"/>
          </a:p>
        </p:txBody>
      </p:sp>
    </p:spTree>
    <p:extLst>
      <p:ext uri="{BB962C8B-B14F-4D97-AF65-F5344CB8AC3E}">
        <p14:creationId xmlns:p14="http://schemas.microsoft.com/office/powerpoint/2010/main" val="81326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p>
        </p:txBody>
      </p:sp>
      <p:sp>
        <p:nvSpPr>
          <p:cNvPr id="3" name="Content Placeholder 2"/>
          <p:cNvSpPr>
            <a:spLocks noGrp="1"/>
          </p:cNvSpPr>
          <p:nvPr>
            <p:ph idx="1"/>
          </p:nvPr>
        </p:nvSpPr>
        <p:spPr/>
        <p:txBody>
          <a:bodyPr>
            <a:normAutofit fontScale="77500" lnSpcReduction="20000"/>
          </a:bodyPr>
          <a:lstStyle/>
          <a:p>
            <a:pPr algn="just"/>
            <a:r>
              <a:rPr lang="en-GB" dirty="0" smtClean="0"/>
              <a:t>Direct – The Direct addressing mode allows all 128 bytes of the RAM/SFR to be addressed using the single byte address allocated to the memory location. RAM locations are addressed using addresses 00h-7Fh whilst SFRs use 80h-FFh</a:t>
            </a:r>
          </a:p>
          <a:p>
            <a:pPr algn="just"/>
            <a:r>
              <a:rPr lang="en-GB" dirty="0" smtClean="0"/>
              <a:t>E.g. MOV A, </a:t>
            </a:r>
            <a:r>
              <a:rPr lang="en-GB" dirty="0" err="1" smtClean="0"/>
              <a:t>madd</a:t>
            </a:r>
            <a:r>
              <a:rPr lang="en-GB" dirty="0" smtClean="0"/>
              <a:t> (</a:t>
            </a:r>
            <a:r>
              <a:rPr lang="en-GB" dirty="0" err="1" smtClean="0"/>
              <a:t>madd</a:t>
            </a:r>
            <a:r>
              <a:rPr lang="en-GB" dirty="0" smtClean="0"/>
              <a:t> is a byte value)</a:t>
            </a:r>
            <a:endParaRPr lang="en-GB" dirty="0"/>
          </a:p>
          <a:p>
            <a:pPr algn="just"/>
            <a:r>
              <a:rPr lang="en-GB" dirty="0" smtClean="0"/>
              <a:t>Indirect- a register or memory address can hold the value of the eventual source or destination address. The data to be used can be said  to be indirectly accessible this way. The mnemonic symbol used to indicate an indirect addressing mode is the @ symbol/sign.</a:t>
            </a:r>
          </a:p>
          <a:p>
            <a:pPr algn="just"/>
            <a:r>
              <a:rPr lang="en-GB" dirty="0" smtClean="0"/>
              <a:t>E.g. MOV @</a:t>
            </a:r>
            <a:r>
              <a:rPr lang="en-GB" dirty="0" err="1" smtClean="0"/>
              <a:t>Rp</a:t>
            </a:r>
            <a:r>
              <a:rPr lang="en-GB" dirty="0" smtClean="0"/>
              <a:t>, #n (p is a value between 0 and 7)</a:t>
            </a:r>
            <a:endParaRPr lang="en-GB" dirty="0"/>
          </a:p>
          <a:p>
            <a:endParaRPr lang="en-US" dirty="0"/>
          </a:p>
        </p:txBody>
      </p:sp>
    </p:spTree>
    <p:extLst>
      <p:ext uri="{BB962C8B-B14F-4D97-AF65-F5344CB8AC3E}">
        <p14:creationId xmlns:p14="http://schemas.microsoft.com/office/powerpoint/2010/main" val="1078902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Illustration of Addressing Modes for </a:t>
            </a:r>
            <a:r>
              <a:rPr lang="en-GB" sz="4000" dirty="0"/>
              <a:t>D</a:t>
            </a:r>
            <a:r>
              <a:rPr lang="en-GB" sz="4000" dirty="0" smtClean="0"/>
              <a:t>ata Movement</a:t>
            </a:r>
            <a:endParaRPr lang="en-US" sz="4000" dirty="0"/>
          </a:p>
        </p:txBody>
      </p:sp>
      <p:pic>
        <p:nvPicPr>
          <p:cNvPr id="5" name="Content Placeholder 4"/>
          <p:cNvPicPr>
            <a:picLocks noGrp="1" noChangeAspect="1"/>
          </p:cNvPicPr>
          <p:nvPr>
            <p:ph idx="1"/>
          </p:nvPr>
        </p:nvPicPr>
        <p:blipFill>
          <a:blip r:embed="rId2"/>
          <a:stretch>
            <a:fillRect/>
          </a:stretch>
        </p:blipFill>
        <p:spPr>
          <a:xfrm>
            <a:off x="480838" y="1445342"/>
            <a:ext cx="6485271" cy="4028399"/>
          </a:xfrm>
          <a:prstGeom prst="rect">
            <a:avLst/>
          </a:prstGeom>
        </p:spPr>
      </p:pic>
      <p:pic>
        <p:nvPicPr>
          <p:cNvPr id="7" name="Picture 6"/>
          <p:cNvPicPr>
            <a:picLocks noChangeAspect="1"/>
          </p:cNvPicPr>
          <p:nvPr/>
        </p:nvPicPr>
        <p:blipFill>
          <a:blip r:embed="rId3"/>
          <a:stretch>
            <a:fillRect/>
          </a:stretch>
        </p:blipFill>
        <p:spPr>
          <a:xfrm>
            <a:off x="5334033" y="1445342"/>
            <a:ext cx="5859993" cy="4511066"/>
          </a:xfrm>
          <a:prstGeom prst="rect">
            <a:avLst/>
          </a:prstGeom>
        </p:spPr>
      </p:pic>
    </p:spTree>
    <p:extLst>
      <p:ext uri="{BB962C8B-B14F-4D97-AF65-F5344CB8AC3E}">
        <p14:creationId xmlns:p14="http://schemas.microsoft.com/office/powerpoint/2010/main" val="347330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 Instruction </a:t>
            </a:r>
            <a:endParaRPr lang="en-US" dirty="0"/>
          </a:p>
        </p:txBody>
      </p:sp>
      <p:sp>
        <p:nvSpPr>
          <p:cNvPr id="3" name="Content Placeholder 2"/>
          <p:cNvSpPr>
            <a:spLocks noGrp="1"/>
          </p:cNvSpPr>
          <p:nvPr>
            <p:ph idx="1"/>
          </p:nvPr>
        </p:nvSpPr>
        <p:spPr/>
        <p:txBody>
          <a:bodyPr/>
          <a:lstStyle/>
          <a:p>
            <a:pPr algn="just"/>
            <a:r>
              <a:rPr lang="en-GB" dirty="0" smtClean="0"/>
              <a:t>The Move instruction covers movement of data without modification of the operands. </a:t>
            </a:r>
          </a:p>
          <a:p>
            <a:pPr algn="just"/>
            <a:r>
              <a:rPr lang="en-GB" dirty="0" smtClean="0"/>
              <a:t>Variations include MOVX (when moving to external data memory location) and MOVC (when moving to program memory location)</a:t>
            </a:r>
            <a:endParaRPr lang="en-US" dirty="0"/>
          </a:p>
        </p:txBody>
      </p:sp>
    </p:spTree>
    <p:extLst>
      <p:ext uri="{BB962C8B-B14F-4D97-AF65-F5344CB8AC3E}">
        <p14:creationId xmlns:p14="http://schemas.microsoft.com/office/powerpoint/2010/main" val="144105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MOVX and MOVC Instructions </a:t>
            </a:r>
            <a:endParaRPr lang="en-US" dirty="0"/>
          </a:p>
        </p:txBody>
      </p:sp>
      <p:pic>
        <p:nvPicPr>
          <p:cNvPr id="4" name="Content Placeholder 3"/>
          <p:cNvPicPr>
            <a:picLocks noGrp="1" noChangeAspect="1"/>
          </p:cNvPicPr>
          <p:nvPr>
            <p:ph idx="1"/>
          </p:nvPr>
        </p:nvPicPr>
        <p:blipFill>
          <a:blip r:embed="rId2"/>
          <a:stretch>
            <a:fillRect/>
          </a:stretch>
        </p:blipFill>
        <p:spPr>
          <a:xfrm>
            <a:off x="1703920" y="1412875"/>
            <a:ext cx="8784161" cy="4824413"/>
          </a:xfrm>
          <a:prstGeom prst="rect">
            <a:avLst/>
          </a:prstGeom>
        </p:spPr>
      </p:pic>
    </p:spTree>
    <p:extLst>
      <p:ext uri="{BB962C8B-B14F-4D97-AF65-F5344CB8AC3E}">
        <p14:creationId xmlns:p14="http://schemas.microsoft.com/office/powerpoint/2010/main" val="293129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906</Words>
  <Application>Microsoft Office PowerPoint</Application>
  <PresentationFormat>Widescreen</PresentationFormat>
  <Paragraphs>90</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Calibri</vt:lpstr>
      <vt:lpstr>Georgia</vt:lpstr>
      <vt:lpstr>Rockwell</vt:lpstr>
      <vt:lpstr>Rockwell Condensed</vt:lpstr>
      <vt:lpstr>Times New Roman</vt:lpstr>
      <vt:lpstr>Wingdings</vt:lpstr>
      <vt:lpstr>1_Office Theme</vt:lpstr>
      <vt:lpstr>  CEN511: EMBEDDED SYSTEMS DESIGN AND PROGRAMMING  </vt:lpstr>
      <vt:lpstr>Topics</vt:lpstr>
      <vt:lpstr>8051 Instruction Set and Assembly Language Programming</vt:lpstr>
      <vt:lpstr>Data Movement in 8051</vt:lpstr>
      <vt:lpstr>Addressing modes</vt:lpstr>
      <vt:lpstr>Addressing modes</vt:lpstr>
      <vt:lpstr>Illustration of Addressing Modes for Data Movement</vt:lpstr>
      <vt:lpstr>MOV Instruction </vt:lpstr>
      <vt:lpstr>MOVX and MOVC Instructions </vt:lpstr>
      <vt:lpstr>PUSH and POP instructions</vt:lpstr>
      <vt:lpstr>PUSH and POP instructions</vt:lpstr>
      <vt:lpstr>XCH Instruction</vt:lpstr>
      <vt:lpstr>Boolean (Logical) Operators In 8051</vt:lpstr>
      <vt:lpstr>Rotate Opcodes</vt:lpstr>
      <vt:lpstr>Program Status Word (Flags)</vt:lpstr>
      <vt:lpstr>Examples of Logical Operation</vt:lpstr>
      <vt:lpstr>Bit-Level Logical Operations</vt:lpstr>
      <vt:lpstr>Bit addressable SFRs and RAM addresses</vt:lpstr>
      <vt:lpstr>Arithmetric Operations </vt:lpstr>
      <vt:lpstr>Operations affecting Flags</vt:lpstr>
      <vt:lpstr>Signed and Unsigned Additions</vt:lpstr>
      <vt:lpstr>Jump or Call Operations</vt:lpstr>
      <vt:lpstr>Jump </vt:lpstr>
      <vt:lpstr>Jump Range</vt:lpstr>
      <vt:lpstr>Bit Jump operation</vt:lpstr>
      <vt:lpstr>Byte Jump Operation</vt:lpstr>
      <vt:lpstr>Unconditional Jumps</vt:lpstr>
      <vt:lpstr>Calls and returns</vt:lpstr>
      <vt:lpstr>Summary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525: Computer Networking and security</dc:title>
  <dc:creator>Ruyi</dc:creator>
  <cp:lastModifiedBy>Ruyione</cp:lastModifiedBy>
  <cp:revision>46</cp:revision>
  <dcterms:created xsi:type="dcterms:W3CDTF">2017-01-18T12:53:47Z</dcterms:created>
  <dcterms:modified xsi:type="dcterms:W3CDTF">2021-02-15T10:31:24Z</dcterms:modified>
</cp:coreProperties>
</file>