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9" r:id="rId3"/>
    <p:sldId id="261" r:id="rId4"/>
    <p:sldId id="262" r:id="rId5"/>
    <p:sldId id="263" r:id="rId6"/>
    <p:sldId id="260"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EFA97-6330-4F71-B4BA-CEDDBBC04B33}" type="datetimeFigureOut">
              <a:rPr lang="en-GB" smtClean="0"/>
              <a:t>22/11/2021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424AA-E038-441E-826E-64D88FB4A26A}" type="slidenum">
              <a:rPr lang="en-GB" smtClean="0"/>
              <a:t>‹#›</a:t>
            </a:fld>
            <a:endParaRPr lang="en-GB"/>
          </a:p>
        </p:txBody>
      </p:sp>
    </p:spTree>
    <p:extLst>
      <p:ext uri="{BB962C8B-B14F-4D97-AF65-F5344CB8AC3E}">
        <p14:creationId xmlns:p14="http://schemas.microsoft.com/office/powerpoint/2010/main" val="177931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3190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22/11/2021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599990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22/11/2021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06818076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CEN511: EMBEDDED SYSTEMS DESIGN AND PROGRAMMING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fontScale="77500" lnSpcReduction="20000"/>
          </a:bodyPr>
          <a:lstStyle/>
          <a:p>
            <a:pPr eaLnBrk="1" hangingPunct="1"/>
            <a:r>
              <a:rPr lang="en-GB" altLang="en-US" sz="3999" dirty="0" smtClean="0"/>
              <a:t>COURSE LECTURERS</a:t>
            </a:r>
          </a:p>
          <a:p>
            <a:pPr eaLnBrk="1" hangingPunct="1"/>
            <a:r>
              <a:rPr lang="en-GB" altLang="en-US" sz="3999" dirty="0" smtClean="0"/>
              <a:t>ODUSAMI MODUPE (Engr.)</a:t>
            </a:r>
            <a:endParaRPr lang="en-US" altLang="en-US" sz="3999" dirty="0" smtClean="0"/>
          </a:p>
          <a:p>
            <a:pPr eaLnBrk="1" hangingPunct="1"/>
            <a:r>
              <a:rPr lang="en-US" altLang="en-US" sz="3999" dirty="0" smtClean="0"/>
              <a:t>OMORUYI OSEMWEGIE </a:t>
            </a:r>
            <a:endParaRPr lang="en-US" altLang="en-US" sz="3999" dirty="0"/>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I2C</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I2C is a serial protocol for two-wire interface to connect low-speed devices like microcontrollers, EEPROMs, A/D and D/A converters, I/O interfaces and other similar peripherals in embedded systems. </a:t>
            </a:r>
            <a:endParaRPr lang="en-US" dirty="0" smtClean="0"/>
          </a:p>
          <a:p>
            <a:pPr marL="0" indent="0" algn="just">
              <a:buNone/>
            </a:pPr>
            <a:endParaRPr lang="en-US" dirty="0" smtClean="0"/>
          </a:p>
          <a:p>
            <a:pPr algn="just"/>
            <a:r>
              <a:rPr lang="en-US" dirty="0" smtClean="0"/>
              <a:t>I2C </a:t>
            </a:r>
            <a:r>
              <a:rPr lang="en-US" dirty="0"/>
              <a:t>bus is popular because it is simple to use, there can be more than one master, only upper bus speed is defined and only two wires with pull-up resistors are needed to connect almost unlimited number of I2C devices. </a:t>
            </a:r>
            <a:endParaRPr lang="en-US" dirty="0" smtClean="0"/>
          </a:p>
          <a:p>
            <a:pPr algn="just"/>
            <a:endParaRPr lang="en-US" dirty="0" smtClean="0"/>
          </a:p>
          <a:p>
            <a:pPr algn="just"/>
            <a:r>
              <a:rPr lang="en-US" dirty="0" smtClean="0"/>
              <a:t>I2C </a:t>
            </a:r>
            <a:r>
              <a:rPr lang="en-US" dirty="0"/>
              <a:t>can use even slower microcontrollers with general-purpose I/O pins since they only need to generate correct Start and Stop conditions in </a:t>
            </a:r>
            <a:r>
              <a:rPr lang="en-US" dirty="0" err="1" smtClean="0"/>
              <a:t>additiOn</a:t>
            </a:r>
            <a:r>
              <a:rPr lang="en-US" dirty="0" smtClean="0"/>
              <a:t> </a:t>
            </a:r>
            <a:r>
              <a:rPr lang="en-US" dirty="0"/>
              <a:t>to functions for reading and writing a byte.</a:t>
            </a:r>
          </a:p>
        </p:txBody>
      </p:sp>
    </p:spTree>
    <p:extLst>
      <p:ext uri="{BB962C8B-B14F-4D97-AF65-F5344CB8AC3E}">
        <p14:creationId xmlns:p14="http://schemas.microsoft.com/office/powerpoint/2010/main" val="74579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I2C</a:t>
            </a:r>
            <a:endParaRPr lang="en-US" dirty="0"/>
          </a:p>
        </p:txBody>
      </p:sp>
      <p:pic>
        <p:nvPicPr>
          <p:cNvPr id="4" name="Content Placeholder 3"/>
          <p:cNvPicPr>
            <a:picLocks noGrp="1" noChangeAspect="1"/>
          </p:cNvPicPr>
          <p:nvPr>
            <p:ph idx="1"/>
          </p:nvPr>
        </p:nvPicPr>
        <p:blipFill>
          <a:blip r:embed="rId2"/>
          <a:stretch>
            <a:fillRect/>
          </a:stretch>
        </p:blipFill>
        <p:spPr>
          <a:xfrm>
            <a:off x="2481813" y="2757948"/>
            <a:ext cx="6173312" cy="2189439"/>
          </a:xfrm>
          <a:prstGeom prst="rect">
            <a:avLst/>
          </a:prstGeom>
        </p:spPr>
      </p:pic>
    </p:spTree>
    <p:extLst>
      <p:ext uri="{BB962C8B-B14F-4D97-AF65-F5344CB8AC3E}">
        <p14:creationId xmlns:p14="http://schemas.microsoft.com/office/powerpoint/2010/main" val="334620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I2C</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Each slave device has a unique address. Transfer from and to master device is serial and it is split into 8-bit packets. All these simple requirements make it very simple to implement I2C interface even with cheap microcontrollers that have no special I2C hardware controller. You only need 2 free I/O pins and few simple i2C routines to send and receive commands.</a:t>
            </a:r>
          </a:p>
          <a:p>
            <a:pPr algn="just"/>
            <a:endParaRPr lang="en-US" dirty="0" smtClean="0"/>
          </a:p>
          <a:p>
            <a:pPr algn="just"/>
            <a:r>
              <a:rPr lang="en-US" dirty="0" smtClean="0"/>
              <a:t>The </a:t>
            </a:r>
            <a:r>
              <a:rPr lang="en-US" dirty="0"/>
              <a:t>initial I2C specifications defined maximum clock frequency of 100 kHz. This was later increased to 400 kHz as Fast mode. There is also a High speed mode which can go up to 3.4 MHz and there is also a 5 MHz ultra-fast mode.</a:t>
            </a:r>
          </a:p>
          <a:p>
            <a:endParaRPr lang="en-US" dirty="0"/>
          </a:p>
        </p:txBody>
      </p:sp>
    </p:spTree>
    <p:extLst>
      <p:ext uri="{BB962C8B-B14F-4D97-AF65-F5344CB8AC3E}">
        <p14:creationId xmlns:p14="http://schemas.microsoft.com/office/powerpoint/2010/main" val="376568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4000" dirty="0" smtClean="0"/>
              <a:t>Module </a:t>
            </a:r>
            <a:r>
              <a:rPr lang="en-GB" sz="4000" dirty="0" smtClean="0"/>
              <a:t>5- Serial Communication In Microcontrollers</a:t>
            </a:r>
            <a:endParaRPr lang="en-GB" sz="4000" dirty="0"/>
          </a:p>
        </p:txBody>
      </p:sp>
      <p:sp>
        <p:nvSpPr>
          <p:cNvPr id="3" name="Content Placeholder 2"/>
          <p:cNvSpPr>
            <a:spLocks noGrp="1"/>
          </p:cNvSpPr>
          <p:nvPr>
            <p:ph idx="1"/>
          </p:nvPr>
        </p:nvSpPr>
        <p:spPr/>
        <p:txBody>
          <a:bodyPr>
            <a:normAutofit/>
          </a:bodyPr>
          <a:lstStyle/>
          <a:p>
            <a:r>
              <a:rPr lang="en-GB" sz="4000" dirty="0" smtClean="0"/>
              <a:t>UART</a:t>
            </a:r>
          </a:p>
          <a:p>
            <a:r>
              <a:rPr lang="en-GB" sz="4000" dirty="0" smtClean="0"/>
              <a:t>SPI</a:t>
            </a:r>
          </a:p>
          <a:p>
            <a:r>
              <a:rPr lang="en-GB" sz="4000" dirty="0" smtClean="0"/>
              <a:t>I2C</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UART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UART: Stands for Universal Asynchronous Reception and Transmission (UART)</a:t>
            </a:r>
          </a:p>
          <a:p>
            <a:pPr algn="just"/>
            <a:r>
              <a:rPr lang="en-US" dirty="0"/>
              <a:t>A simple serial communication protocol that allows the host communicates with the auxiliary device. UART supports bi-directional, asynchronous and serial data transmission. </a:t>
            </a:r>
            <a:endParaRPr lang="en-US" dirty="0" smtClean="0"/>
          </a:p>
          <a:p>
            <a:pPr algn="just"/>
            <a:r>
              <a:rPr lang="en-US" dirty="0" smtClean="0"/>
              <a:t>It </a:t>
            </a:r>
            <a:r>
              <a:rPr lang="en-US" dirty="0"/>
              <a:t>has two data lines, one to transmit (TX) and another to receive (RX) which is used to communicate through digital pin 0, digital pin 1. TX and RX are connected between two devices. (</a:t>
            </a:r>
            <a:r>
              <a:rPr lang="en-US" dirty="0" err="1"/>
              <a:t>eg</a:t>
            </a:r>
            <a:r>
              <a:rPr lang="en-US" dirty="0"/>
              <a:t>. USB and computer). </a:t>
            </a:r>
            <a:endParaRPr lang="en-US" dirty="0" smtClean="0"/>
          </a:p>
          <a:p>
            <a:pPr algn="just"/>
            <a:r>
              <a:rPr lang="en-US" dirty="0" smtClean="0"/>
              <a:t>UART </a:t>
            </a:r>
            <a:r>
              <a:rPr lang="en-US" dirty="0"/>
              <a:t>can also handle synchronization management issues between computers and external serial devices.</a:t>
            </a:r>
          </a:p>
          <a:p>
            <a:endParaRPr lang="en-US" dirty="0"/>
          </a:p>
          <a:p>
            <a:endParaRPr lang="en-US" dirty="0"/>
          </a:p>
        </p:txBody>
      </p:sp>
    </p:spTree>
    <p:extLst>
      <p:ext uri="{BB962C8B-B14F-4D97-AF65-F5344CB8AC3E}">
        <p14:creationId xmlns:p14="http://schemas.microsoft.com/office/powerpoint/2010/main" val="34944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a:t>
            </a:r>
          </a:p>
        </p:txBody>
      </p:sp>
      <p:pic>
        <p:nvPicPr>
          <p:cNvPr id="4" name="Content Placeholder 3" descr="UART Communication Basics, Working, Applications, Pros and Con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2344" y="1902544"/>
            <a:ext cx="4720559" cy="3436246"/>
          </a:xfrm>
          <a:prstGeom prst="rect">
            <a:avLst/>
          </a:prstGeom>
          <a:noFill/>
          <a:ln>
            <a:noFill/>
          </a:ln>
        </p:spPr>
      </p:pic>
    </p:spTree>
    <p:extLst>
      <p:ext uri="{BB962C8B-B14F-4D97-AF65-F5344CB8AC3E}">
        <p14:creationId xmlns:p14="http://schemas.microsoft.com/office/powerpoint/2010/main" val="93769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UART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It can operate between devices in 3 ways:</a:t>
            </a:r>
          </a:p>
          <a:p>
            <a:pPr algn="just"/>
            <a:r>
              <a:rPr lang="en-US" dirty="0"/>
              <a:t>Simplex</a:t>
            </a:r>
          </a:p>
          <a:p>
            <a:pPr algn="just"/>
            <a:r>
              <a:rPr lang="en-US" dirty="0"/>
              <a:t>Half-Duplex</a:t>
            </a:r>
          </a:p>
          <a:p>
            <a:pPr algn="just"/>
            <a:r>
              <a:rPr lang="en-US" dirty="0"/>
              <a:t>Full Duplex</a:t>
            </a:r>
          </a:p>
          <a:p>
            <a:pPr algn="just"/>
            <a:r>
              <a:rPr lang="en-US" dirty="0"/>
              <a:t>Simplex equals data transmission in one direction. Half-duplex means data transmission in either direction but not simultaneously. </a:t>
            </a:r>
            <a:endParaRPr lang="en-US" dirty="0" smtClean="0"/>
          </a:p>
          <a:p>
            <a:pPr algn="just"/>
            <a:r>
              <a:rPr lang="en-US" dirty="0" smtClean="0"/>
              <a:t>Full-duplex </a:t>
            </a:r>
            <a:r>
              <a:rPr lang="en-US" dirty="0"/>
              <a:t>equals data transmission in both directions simultaneously. Once connected, data flows from TX to RX of the receiving UART. As UART is an asynchronous serial transmission </a:t>
            </a:r>
            <a:r>
              <a:rPr lang="en-US" dirty="0" smtClean="0"/>
              <a:t>it requires no </a:t>
            </a:r>
            <a:r>
              <a:rPr lang="en-US" dirty="0"/>
              <a:t>clocks. </a:t>
            </a:r>
            <a:endParaRPr lang="en-US" dirty="0" smtClean="0"/>
          </a:p>
          <a:p>
            <a:pPr algn="just"/>
            <a:r>
              <a:rPr lang="en-US" dirty="0" smtClean="0"/>
              <a:t>Transmitting </a:t>
            </a:r>
            <a:r>
              <a:rPr lang="en-US" dirty="0"/>
              <a:t>UART converts parallel data from the master device (</a:t>
            </a:r>
            <a:r>
              <a:rPr lang="en-US" dirty="0" smtClean="0"/>
              <a:t>e.g</a:t>
            </a:r>
            <a:r>
              <a:rPr lang="en-US" dirty="0"/>
              <a:t>. CPU) into serial form and transmit in serial to receiving UART. It will then convert the serial data back into parallel data for the receiving </a:t>
            </a:r>
            <a:r>
              <a:rPr lang="en-US" dirty="0" smtClean="0"/>
              <a:t>device.</a:t>
            </a:r>
            <a:endParaRPr lang="en-US" dirty="0"/>
          </a:p>
          <a:p>
            <a:endParaRPr lang="en-US" dirty="0"/>
          </a:p>
        </p:txBody>
      </p:sp>
    </p:spTree>
    <p:extLst>
      <p:ext uri="{BB962C8B-B14F-4D97-AF65-F5344CB8AC3E}">
        <p14:creationId xmlns:p14="http://schemas.microsoft.com/office/powerpoint/2010/main" val="269988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US" dirty="0"/>
          </a:p>
        </p:txBody>
      </p:sp>
      <p:sp>
        <p:nvSpPr>
          <p:cNvPr id="3" name="Content Placeholder 2"/>
          <p:cNvSpPr>
            <a:spLocks noGrp="1"/>
          </p:cNvSpPr>
          <p:nvPr>
            <p:ph idx="1"/>
          </p:nvPr>
        </p:nvSpPr>
        <p:spPr/>
        <p:txBody>
          <a:bodyPr/>
          <a:lstStyle/>
          <a:p>
            <a:pPr algn="just"/>
            <a:r>
              <a:rPr lang="en-US" dirty="0"/>
              <a:t>Serial Peripheral Interface (SPI) is an interface bus commonly used to send data between microcontrollers and small peripherals such as shift registers, sensors, and SD cards. </a:t>
            </a:r>
            <a:endParaRPr lang="en-US" dirty="0" smtClean="0"/>
          </a:p>
          <a:p>
            <a:pPr algn="just"/>
            <a:r>
              <a:rPr lang="en-US" dirty="0" smtClean="0"/>
              <a:t>It </a:t>
            </a:r>
            <a:r>
              <a:rPr lang="en-US" dirty="0"/>
              <a:t>uses separate clock and data lines, along with a select line to choose the device you wish to talk to.</a:t>
            </a:r>
          </a:p>
        </p:txBody>
      </p:sp>
    </p:spTree>
    <p:extLst>
      <p:ext uri="{BB962C8B-B14F-4D97-AF65-F5344CB8AC3E}">
        <p14:creationId xmlns:p14="http://schemas.microsoft.com/office/powerpoint/2010/main" val="110651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US" dirty="0"/>
          </a:p>
        </p:txBody>
      </p:sp>
      <p:pic>
        <p:nvPicPr>
          <p:cNvPr id="4" name="Content Placeholder 3"/>
          <p:cNvPicPr>
            <a:picLocks noGrp="1" noChangeAspect="1"/>
          </p:cNvPicPr>
          <p:nvPr>
            <p:ph idx="1"/>
          </p:nvPr>
        </p:nvPicPr>
        <p:blipFill>
          <a:blip r:embed="rId2"/>
          <a:stretch>
            <a:fillRect/>
          </a:stretch>
        </p:blipFill>
        <p:spPr>
          <a:xfrm>
            <a:off x="3522047" y="1691610"/>
            <a:ext cx="5046766" cy="4294249"/>
          </a:xfrm>
          <a:prstGeom prst="rect">
            <a:avLst/>
          </a:prstGeom>
        </p:spPr>
      </p:pic>
    </p:spTree>
    <p:extLst>
      <p:ext uri="{BB962C8B-B14F-4D97-AF65-F5344CB8AC3E}">
        <p14:creationId xmlns:p14="http://schemas.microsoft.com/office/powerpoint/2010/main" val="84247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It's </a:t>
            </a:r>
            <a:r>
              <a:rPr lang="en-US" dirty="0"/>
              <a:t>a "synchronous" data bus, which means that it uses separate lines for data and a "clock" that keeps both sides in perfect sync. The clock is an oscillating signal that tells the receiver exactly when to sample the bits on the data line. </a:t>
            </a:r>
            <a:r>
              <a:rPr lang="en-US" dirty="0" smtClean="0"/>
              <a:t>This </a:t>
            </a:r>
            <a:r>
              <a:rPr lang="en-US" dirty="0"/>
              <a:t>could be the rising (low to high) or falling (high to low) edge of the clock signal; the datasheet </a:t>
            </a:r>
            <a:r>
              <a:rPr lang="en-US" dirty="0" smtClean="0"/>
              <a:t>of the microcontroller in use will </a:t>
            </a:r>
            <a:r>
              <a:rPr lang="en-US" dirty="0"/>
              <a:t>specify which one to use. When the receiver detects that edge, it will immediately look at the data line to read the next bit</a:t>
            </a:r>
            <a:r>
              <a:rPr lang="en-US" dirty="0" smtClean="0"/>
              <a:t>.</a:t>
            </a:r>
            <a:endParaRPr lang="en-US" dirty="0"/>
          </a:p>
          <a:p>
            <a:pPr algn="just"/>
            <a:r>
              <a:rPr lang="en-US" dirty="0"/>
              <a:t>In SPI, only one side generates the clock signal (usually called CLK or SCK for Serial </a:t>
            </a:r>
            <a:r>
              <a:rPr lang="en-US" dirty="0" smtClean="0"/>
              <a:t>Clock). </a:t>
            </a:r>
            <a:r>
              <a:rPr lang="en-US" dirty="0"/>
              <a:t>The side that generates the clock is called the "controller", and the other side is called the "peripheral". There is always only one controller (which is almost always your microcontroller), but there can be multiple peripherals (more on this in a bit</a:t>
            </a:r>
            <a:r>
              <a:rPr lang="en-US" dirty="0" smtClean="0"/>
              <a:t>).</a:t>
            </a:r>
            <a:endParaRPr lang="en-US" dirty="0"/>
          </a:p>
        </p:txBody>
      </p:sp>
    </p:spTree>
    <p:extLst>
      <p:ext uri="{BB962C8B-B14F-4D97-AF65-F5344CB8AC3E}">
        <p14:creationId xmlns:p14="http://schemas.microsoft.com/office/powerpoint/2010/main" val="153021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When </a:t>
            </a:r>
            <a:r>
              <a:rPr lang="en-US" dirty="0"/>
              <a:t>data is sent from the controller to a peripheral, it's sent on a data line called COPI, for "Controller Out / Peripheral In". </a:t>
            </a:r>
            <a:endParaRPr lang="en-US" dirty="0" smtClean="0"/>
          </a:p>
          <a:p>
            <a:pPr algn="just"/>
            <a:r>
              <a:rPr lang="en-US" dirty="0" smtClean="0"/>
              <a:t>If </a:t>
            </a:r>
            <a:r>
              <a:rPr lang="en-US" dirty="0"/>
              <a:t>the peripheral needs to send a response back to the controller, the controller will continue to generate a prearranged number of clock cycles, and the peripheral will put the data onto a third data line called CIPO, for "Controller In / Peripheral Out".	</a:t>
            </a:r>
          </a:p>
        </p:txBody>
      </p:sp>
    </p:spTree>
    <p:extLst>
      <p:ext uri="{BB962C8B-B14F-4D97-AF65-F5344CB8AC3E}">
        <p14:creationId xmlns:p14="http://schemas.microsoft.com/office/powerpoint/2010/main" val="31552310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767</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MS PGothic</vt:lpstr>
      <vt:lpstr>Arial</vt:lpstr>
      <vt:lpstr>Calibri</vt:lpstr>
      <vt:lpstr>Georgia</vt:lpstr>
      <vt:lpstr>Rockwell</vt:lpstr>
      <vt:lpstr>Rockwell Condensed</vt:lpstr>
      <vt:lpstr>Times New Roman</vt:lpstr>
      <vt:lpstr>Wingdings</vt:lpstr>
      <vt:lpstr>1_Office Theme</vt:lpstr>
      <vt:lpstr>  CEN511: EMBEDDED SYSTEMS DESIGN AND PROGRAMMING  </vt:lpstr>
      <vt:lpstr>Module 5- Serial Communication In Microcontrollers</vt:lpstr>
      <vt:lpstr>UART</vt:lpstr>
      <vt:lpstr>UART</vt:lpstr>
      <vt:lpstr>UART</vt:lpstr>
      <vt:lpstr>SPI</vt:lpstr>
      <vt:lpstr>SPI</vt:lpstr>
      <vt:lpstr>SPI</vt:lpstr>
      <vt:lpstr>SPI</vt:lpstr>
      <vt:lpstr>I2C</vt:lpstr>
      <vt:lpstr>I2C</vt:lpstr>
      <vt:lpstr>I2C</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525: Computer Networking and security</dc:title>
  <dc:creator>Ruyi</dc:creator>
  <cp:lastModifiedBy>Ruyione</cp:lastModifiedBy>
  <cp:revision>25</cp:revision>
  <dcterms:created xsi:type="dcterms:W3CDTF">2017-01-18T12:53:47Z</dcterms:created>
  <dcterms:modified xsi:type="dcterms:W3CDTF">2021-11-22T09:11:01Z</dcterms:modified>
</cp:coreProperties>
</file>