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EFA97-6330-4F71-B4BA-CEDDBBC04B33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424AA-E038-441E-826E-64D88FB4A2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31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F1E30C-5DF2-43D3-B54B-648540F4F7B0}" type="slidenum">
              <a:rPr lang="en-GB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03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6" y="569913"/>
            <a:ext cx="74275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7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63" y="569914"/>
            <a:ext cx="4607312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633113" y="1074739"/>
            <a:ext cx="3218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600" smtClean="0">
              <a:solidFill>
                <a:srgbClr val="662C5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1844829"/>
            <a:ext cx="10363676" cy="2448271"/>
          </a:xfrm>
          <a:solidFill>
            <a:srgbClr val="660033">
              <a:alpha val="61961"/>
            </a:srgbClr>
          </a:solidFill>
        </p:spPr>
        <p:txBody>
          <a:bodyPr>
            <a:noAutofit/>
          </a:bodyPr>
          <a:lstStyle>
            <a:lvl1pPr>
              <a:defRPr sz="5398" b="0">
                <a:solidFill>
                  <a:schemeClr val="bg1"/>
                </a:solidFill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509120"/>
            <a:ext cx="8535352" cy="1752600"/>
          </a:xfrm>
          <a:solidFill>
            <a:srgbClr val="FFFFFF">
              <a:alpha val="74118"/>
            </a:srgbClr>
          </a:solidFill>
        </p:spPr>
        <p:txBody>
          <a:bodyPr>
            <a:normAutofit/>
          </a:bodyPr>
          <a:lstStyle>
            <a:lvl1pPr marL="0" indent="0" algn="ctr">
              <a:buNone/>
              <a:defRPr sz="3599">
                <a:solidFill>
                  <a:schemeClr val="tx1"/>
                </a:solidFill>
                <a:latin typeface="Rockwell" pitchFamily="18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0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41294" b="49226"/>
          <a:stretch>
            <a:fillRect/>
          </a:stretch>
        </p:blipFill>
        <p:spPr bwMode="auto">
          <a:xfrm>
            <a:off x="2" y="6309320"/>
            <a:ext cx="12278750" cy="773752"/>
          </a:xfrm>
          <a:prstGeom prst="rect">
            <a:avLst/>
          </a:prstGeom>
          <a:noFill/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774732" y="6337300"/>
            <a:ext cx="1045890" cy="547688"/>
          </a:xfrm>
          <a:prstGeom prst="rect">
            <a:avLst/>
          </a:prstGeom>
          <a:solidFill>
            <a:srgbClr val="F7F7F7">
              <a:alpha val="45098"/>
            </a:srgbClr>
          </a:solidFill>
        </p:spPr>
        <p:txBody>
          <a:bodyPr anchor="ctr"/>
          <a:lstStyle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defRPr>
            </a:lvl1pPr>
          </a:lstStyle>
          <a:p>
            <a:pPr algn="r">
              <a:defRPr/>
            </a:pPr>
            <a:fld id="{F579FC1C-36F4-446C-8906-E8333C2D06B8}" type="slidenum">
              <a:rPr lang="en-GB" sz="2799" smtClean="0">
                <a:solidFill>
                  <a:prstClr val="white"/>
                </a:solidFill>
              </a:rPr>
              <a:pPr algn="r">
                <a:defRPr/>
              </a:pPr>
              <a:t>‹#›</a:t>
            </a:fld>
            <a:endParaRPr lang="en-GB" sz="2799" dirty="0">
              <a:solidFill>
                <a:prstClr val="white"/>
              </a:solidFill>
            </a:endParaRPr>
          </a:p>
        </p:txBody>
      </p:sp>
      <p:pic>
        <p:nvPicPr>
          <p:cNvPr id="6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6" y="6364288"/>
            <a:ext cx="6237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Ours\Desktop\Picture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6" y="6316663"/>
            <a:ext cx="597538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23712" y="6707188"/>
            <a:ext cx="221557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prstClr val="black"/>
                </a:solidFill>
              </a:rPr>
              <a:t>www.covenantuniversity.edu.ng</a:t>
            </a:r>
            <a:endParaRPr lang="en-GB" altLang="en-US" sz="1200" smtClean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8687713" y="1341438"/>
            <a:ext cx="1799756" cy="0"/>
          </a:xfrm>
          <a:prstGeom prst="line">
            <a:avLst/>
          </a:prstGeom>
          <a:ln w="28575">
            <a:solidFill>
              <a:srgbClr val="662C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10523973" y="1341438"/>
            <a:ext cx="7189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11279426" y="1341438"/>
            <a:ext cx="7189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38" y="153144"/>
            <a:ext cx="11711162" cy="1115616"/>
          </a:xfrm>
          <a:solidFill>
            <a:schemeClr val="bg1"/>
          </a:solidFill>
          <a:ln w="57150">
            <a:noFill/>
          </a:ln>
        </p:spPr>
        <p:txBody>
          <a:bodyPr>
            <a:normAutofit/>
          </a:bodyPr>
          <a:lstStyle>
            <a:lvl1pPr algn="l">
              <a:defRPr sz="5398" b="1">
                <a:solidFill>
                  <a:schemeClr val="tx1">
                    <a:lumMod val="95000"/>
                    <a:lumOff val="5000"/>
                  </a:schemeClr>
                </a:solidFill>
                <a:latin typeface="Rockwell Condensed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49" y="1412776"/>
            <a:ext cx="11713302" cy="482453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3999">
                <a:latin typeface="Rockwell" pitchFamily="18" charset="0"/>
              </a:defRPr>
            </a:lvl1pPr>
            <a:lvl2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defRPr sz="3599">
                <a:solidFill>
                  <a:srgbClr val="7A0000"/>
                </a:solidFill>
                <a:latin typeface="Rockwell" pitchFamily="18" charset="0"/>
              </a:defRPr>
            </a:lvl2pPr>
            <a:lvl3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Calibri" pitchFamily="34" charset="0"/>
              <a:buChar char="‒"/>
              <a:defRPr sz="3199">
                <a:solidFill>
                  <a:schemeClr val="accent4">
                    <a:lumMod val="50000"/>
                  </a:schemeClr>
                </a:solidFill>
                <a:latin typeface="Rockwell" pitchFamily="18" charset="0"/>
              </a:defRPr>
            </a:lvl3pPr>
            <a:lvl4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2799">
                <a:latin typeface="Rockwell" pitchFamily="18" charset="0"/>
              </a:defRPr>
            </a:lvl4pPr>
            <a:lvl5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2799"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A23A-B017-4BE1-9264-AD0C85CB8B7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9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442" y="274638"/>
            <a:ext cx="109731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600201"/>
            <a:ext cx="109731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DD00C3-F7D9-4F4B-B656-9D5319369CE5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103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913" y="6356351"/>
            <a:ext cx="28456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54A876-9818-4CA5-BBE2-789685B9C20B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18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5pPr>
      <a:lvl6pPr marL="457063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6pPr>
      <a:lvl7pPr marL="914126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7pPr>
      <a:lvl8pPr marL="1371189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8pPr>
      <a:lvl9pPr marL="1828251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797" indent="-34279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ctrTitle"/>
          </p:nvPr>
        </p:nvSpPr>
        <p:spPr>
          <a:xfrm>
            <a:off x="306309" y="1372135"/>
            <a:ext cx="11885692" cy="3123387"/>
          </a:xfrm>
          <a:solidFill>
            <a:srgbClr val="660033">
              <a:alpha val="61960"/>
            </a:srgbClr>
          </a:solidFill>
        </p:spPr>
        <p:txBody>
          <a:bodyPr/>
          <a:lstStyle/>
          <a:p>
            <a:pPr eaLnBrk="1" hangingPunct="1"/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CEN511: EMBEDDED SYSTEMS DESIGN AND PROGRAMMING</a:t>
            </a:r>
            <a: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lang="en-US" altLang="en-US" sz="4799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195" name="Subtitle 6"/>
          <p:cNvSpPr>
            <a:spLocks noGrp="1"/>
          </p:cNvSpPr>
          <p:nvPr>
            <p:ph type="subTitle" idx="1"/>
          </p:nvPr>
        </p:nvSpPr>
        <p:spPr>
          <a:xfrm>
            <a:off x="2820254" y="4571702"/>
            <a:ext cx="9370160" cy="1447423"/>
          </a:xfrm>
          <a:solidFill>
            <a:srgbClr val="FFFFFF">
              <a:alpha val="74117"/>
            </a:srgbClr>
          </a:solidFill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GB" altLang="en-US" sz="3999" dirty="0" smtClean="0"/>
              <a:t>COURSE LECTURERS</a:t>
            </a:r>
          </a:p>
          <a:p>
            <a:pPr eaLnBrk="1" hangingPunct="1"/>
            <a:r>
              <a:rPr lang="en-GB" altLang="en-US" sz="3999" dirty="0" smtClean="0"/>
              <a:t>ODUSAMI MODUPE (Engr.)</a:t>
            </a:r>
            <a:endParaRPr lang="en-US" altLang="en-US" sz="3999" dirty="0" smtClean="0"/>
          </a:p>
          <a:p>
            <a:pPr eaLnBrk="1" hangingPunct="1"/>
            <a:r>
              <a:rPr lang="en-US" altLang="en-US" sz="3999" dirty="0" smtClean="0"/>
              <a:t>OMORUYI OSEMWEGIE </a:t>
            </a:r>
            <a:endParaRPr lang="en-US" altLang="en-US" sz="3999" dirty="0"/>
          </a:p>
        </p:txBody>
      </p:sp>
      <p:sp>
        <p:nvSpPr>
          <p:cNvPr id="8196" name="Subtitle 6"/>
          <p:cNvSpPr txBox="1">
            <a:spLocks/>
          </p:cNvSpPr>
          <p:nvPr/>
        </p:nvSpPr>
        <p:spPr bwMode="auto">
          <a:xfrm>
            <a:off x="153948" y="6095306"/>
            <a:ext cx="11655565" cy="609441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2399" b="1">
              <a:solidFill>
                <a:prstClr val="black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4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4000" dirty="0" smtClean="0"/>
              <a:t>Module 5- </a:t>
            </a:r>
            <a:r>
              <a:rPr lang="en-GB" sz="4000" dirty="0" smtClean="0"/>
              <a:t>Analogue Digital Conversion and Digital Analogue Conversion in </a:t>
            </a:r>
            <a:r>
              <a:rPr lang="en-GB" sz="4000" dirty="0" smtClean="0"/>
              <a:t>Microcontrollers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ADC- Arduin</a:t>
            </a:r>
            <a:r>
              <a:rPr lang="en-GB" sz="4000" dirty="0" smtClean="0"/>
              <a:t>o, PIC</a:t>
            </a:r>
          </a:p>
          <a:p>
            <a:r>
              <a:rPr lang="en-GB" sz="4000" dirty="0" smtClean="0"/>
              <a:t>DAC- Arduino, PIC</a:t>
            </a:r>
            <a:r>
              <a:rPr lang="en-GB" sz="4000" dirty="0" smtClean="0"/>
              <a:t/>
            </a:r>
            <a:br>
              <a:rPr lang="en-GB" sz="4000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7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Most transducers produce output signals that are an analog of the quantity they represent. </a:t>
            </a:r>
            <a:r>
              <a:rPr lang="en-US" dirty="0" smtClean="0"/>
              <a:t>Example, the voltage output </a:t>
            </a:r>
            <a:r>
              <a:rPr lang="en-US" dirty="0"/>
              <a:t>from a temperature sensor represents the temperature as faithfully as it can, increasing or </a:t>
            </a:r>
            <a:r>
              <a:rPr lang="en-US" dirty="0" smtClean="0"/>
              <a:t>decreasing as </a:t>
            </a:r>
            <a:r>
              <a:rPr lang="en-US" dirty="0"/>
              <a:t>the temperature does the same. </a:t>
            </a:r>
            <a:endParaRPr lang="en-US" dirty="0" smtClean="0"/>
          </a:p>
          <a:p>
            <a:pPr algn="just"/>
            <a:r>
              <a:rPr lang="en-US" dirty="0" smtClean="0"/>
              <a:t>Similarly</a:t>
            </a:r>
            <a:r>
              <a:rPr lang="en-US" dirty="0"/>
              <a:t>, a microphone output signal represents the precise </a:t>
            </a:r>
            <a:r>
              <a:rPr lang="en-US" dirty="0" smtClean="0"/>
              <a:t>characteristics of </a:t>
            </a:r>
            <a:r>
              <a:rPr lang="en-US" dirty="0"/>
              <a:t>the sound wave as best it can, in amplitude, frequency and </a:t>
            </a:r>
            <a:r>
              <a:rPr lang="en-US" dirty="0" smtClean="0"/>
              <a:t>waveform.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67" y="-88490"/>
            <a:ext cx="11711162" cy="111561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Properties of Analogue and Digital Quantities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36029"/>
              </p:ext>
            </p:extLst>
          </p:nvPr>
        </p:nvGraphicFramePr>
        <p:xfrm>
          <a:off x="109670" y="808191"/>
          <a:ext cx="12013504" cy="5484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4192"/>
                <a:gridCol w="3904192"/>
                <a:gridCol w="4205120"/>
              </a:tblGrid>
              <a:tr h="350916">
                <a:tc>
                  <a:txBody>
                    <a:bodyPr/>
                    <a:lstStyle/>
                    <a:p>
                      <a:r>
                        <a:rPr lang="en-GB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Analogue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Digital </a:t>
                      </a:r>
                      <a:endParaRPr lang="en-US" dirty="0"/>
                    </a:p>
                  </a:txBody>
                  <a:tcPr/>
                </a:tc>
              </a:tr>
              <a:tr h="605451">
                <a:tc>
                  <a:txBody>
                    <a:bodyPr/>
                    <a:lstStyle/>
                    <a:p>
                      <a:r>
                        <a:rPr lang="en-US" dirty="0" smtClean="0"/>
                        <a:t>Means of (electrical)</a:t>
                      </a:r>
                    </a:p>
                    <a:p>
                      <a:r>
                        <a:rPr lang="en-US" dirty="0" smtClean="0"/>
                        <a:t>representation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continuously variable voltage, or current, represents the variable.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is represented by a binary number.</a:t>
                      </a:r>
                      <a:endParaRPr lang="en-US" dirty="0"/>
                    </a:p>
                  </a:txBody>
                  <a:tcPr/>
                </a:tc>
              </a:tr>
              <a:tr h="864913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Precision of</a:t>
                      </a:r>
                    </a:p>
                    <a:p>
                      <a:pPr algn="just"/>
                      <a:r>
                        <a:rPr lang="en-US" dirty="0" smtClean="0"/>
                        <a:t>representation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Can take infinite range of values; absolute precision is theoretically possible.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Only a fixed number of digit combinations are available to represent measure</a:t>
                      </a:r>
                      <a:endParaRPr lang="en-US" dirty="0"/>
                    </a:p>
                  </a:txBody>
                  <a:tcPr/>
                </a:tc>
              </a:tr>
              <a:tr h="1124374">
                <a:tc>
                  <a:txBody>
                    <a:bodyPr/>
                    <a:lstStyle/>
                    <a:p>
                      <a:r>
                        <a:rPr lang="en-US" dirty="0" smtClean="0"/>
                        <a:t>Resistance to signal</a:t>
                      </a:r>
                    </a:p>
                    <a:p>
                      <a:r>
                        <a:rPr lang="en-US" dirty="0" smtClean="0"/>
                        <a:t>degradation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Almost inevitably suffers from drift,</a:t>
                      </a:r>
                    </a:p>
                    <a:p>
                      <a:r>
                        <a:rPr lang="en-US" dirty="0" smtClean="0"/>
                        <a:t>attenuation, distortion, interference.</a:t>
                      </a:r>
                    </a:p>
                    <a:p>
                      <a:r>
                        <a:rPr lang="en-US" dirty="0" smtClean="0"/>
                        <a:t>Cannot completely recover from these.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Digital representation is intrinsically</a:t>
                      </a:r>
                    </a:p>
                    <a:p>
                      <a:r>
                        <a:rPr lang="en-US" dirty="0" smtClean="0"/>
                        <a:t>tolerant of most forms of signal</a:t>
                      </a:r>
                    </a:p>
                    <a:p>
                      <a:r>
                        <a:rPr lang="en-US" dirty="0" smtClean="0"/>
                        <a:t>degradation.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383836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Analog signal processing using op amps</a:t>
                      </a:r>
                    </a:p>
                    <a:p>
                      <a:r>
                        <a:rPr lang="en-US" dirty="0" smtClean="0"/>
                        <a:t>and other circuits has reached sophisticated levels, but is ultimately limited in flexibility and always suffers from signal degradation.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Powerful computer-based</a:t>
                      </a:r>
                    </a:p>
                    <a:p>
                      <a:r>
                        <a:rPr lang="en-US" dirty="0" smtClean="0"/>
                        <a:t>techniques available.</a:t>
                      </a:r>
                      <a:endParaRPr lang="en-US" dirty="0"/>
                    </a:p>
                  </a:txBody>
                  <a:tcPr/>
                </a:tc>
              </a:tr>
              <a:tr h="864913"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Genuine analog storage for any length of time is almost impossible.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major semiconductor memory</a:t>
                      </a:r>
                    </a:p>
                    <a:p>
                      <a:r>
                        <a:rPr lang="en-US" dirty="0" smtClean="0"/>
                        <a:t>technologies are digital.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25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Analogue to Digital Conversion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826" y="1580553"/>
            <a:ext cx="5577290" cy="399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5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ADC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measure of the fineness of conversion is </a:t>
            </a:r>
            <a:r>
              <a:rPr lang="en-US" dirty="0" smtClean="0"/>
              <a:t>called the </a:t>
            </a:r>
            <a:r>
              <a:rPr lang="en-US" i="1" dirty="0"/>
              <a:t>resolution</a:t>
            </a:r>
            <a:r>
              <a:rPr lang="en-US" dirty="0"/>
              <a:t>. </a:t>
            </a:r>
            <a:r>
              <a:rPr lang="en-US" dirty="0" smtClean="0"/>
              <a:t>This </a:t>
            </a:r>
            <a:r>
              <a:rPr lang="en-US" dirty="0"/>
              <a:t>is the amount by which the input has to change to go from one output value up to </a:t>
            </a:r>
            <a:r>
              <a:rPr lang="en-US" dirty="0" smtClean="0"/>
              <a:t>the next</a:t>
            </a:r>
            <a:r>
              <a:rPr lang="en-US" dirty="0"/>
              <a:t>. In the diagram, the resolution is the width of one step in the conversion characteristic. </a:t>
            </a:r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ADC </a:t>
            </a:r>
            <a:r>
              <a:rPr lang="en-US" dirty="0" smtClean="0"/>
              <a:t>with </a:t>
            </a:r>
            <a:r>
              <a:rPr lang="en-US" i="1" dirty="0" smtClean="0"/>
              <a:t>n </a:t>
            </a:r>
            <a:r>
              <a:rPr lang="en-US" dirty="0"/>
              <a:t>output bits can take 2</a:t>
            </a:r>
            <a:r>
              <a:rPr lang="en-US" i="1" dirty="0"/>
              <a:t>n </a:t>
            </a:r>
            <a:r>
              <a:rPr lang="en-US" dirty="0"/>
              <a:t>possible output values, from 0 up to 2</a:t>
            </a:r>
            <a:r>
              <a:rPr lang="en-US" i="1" dirty="0"/>
              <a:t>n </a:t>
            </a:r>
            <a:r>
              <a:rPr lang="en-US" dirty="0"/>
              <a:t>−1. It therefore has a resolution of </a:t>
            </a:r>
            <a:r>
              <a:rPr lang="en-US" i="1" dirty="0" err="1" smtClean="0"/>
              <a:t>V</a:t>
            </a:r>
            <a:r>
              <a:rPr lang="en-US" dirty="0" err="1" smtClean="0"/>
              <a:t>r</a:t>
            </a:r>
            <a:r>
              <a:rPr lang="en-US" i="1" dirty="0" smtClean="0"/>
              <a:t>/</a:t>
            </a:r>
            <a:r>
              <a:rPr lang="en-US" dirty="0" smtClean="0"/>
              <a:t>2</a:t>
            </a:r>
            <a:r>
              <a:rPr lang="en-US" i="1" dirty="0" smtClean="0"/>
              <a:t>n</a:t>
            </a:r>
            <a:r>
              <a:rPr lang="en-US" dirty="0" smtClean="0"/>
              <a:t>, where </a:t>
            </a:r>
            <a:r>
              <a:rPr lang="en-US" i="1" dirty="0" err="1"/>
              <a:t>V</a:t>
            </a:r>
            <a:r>
              <a:rPr lang="en-US" dirty="0" err="1"/>
              <a:t>r</a:t>
            </a:r>
            <a:r>
              <a:rPr lang="en-US" dirty="0"/>
              <a:t> is the input voltage range.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4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microcontroller system with a 10 bit ADC is used to measure a physical signal/quantity with a voltage range of 0 - </a:t>
                </a:r>
                <a:r>
                  <a:rPr lang="en-GB" dirty="0" smtClean="0"/>
                  <a:t>5v Input. </a:t>
                </a:r>
                <a:r>
                  <a:rPr lang="en-GB" dirty="0"/>
                  <a:t>F</a:t>
                </a:r>
                <a:r>
                  <a:rPr lang="en-GB" dirty="0" smtClean="0"/>
                  <a:t>ind the resolution?</a:t>
                </a:r>
              </a:p>
              <a:p>
                <a:r>
                  <a:rPr lang="en-GB" sz="3200" dirty="0" smtClean="0"/>
                  <a:t>Resolution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GB" i="1"/>
                          <m:t>𝑟𝑒𝑓𝑒𝑟𝑒𝑛𝑐𝑒</m:t>
                        </m:r>
                        <m:r>
                          <a:rPr lang="en-GB" i="1"/>
                          <m:t> </m:t>
                        </m:r>
                        <m:r>
                          <a:rPr lang="en-GB" i="1"/>
                          <m:t>𝑣𝑜𝑙𝑡𝑎𝑔𝑒</m:t>
                        </m:r>
                      </m:num>
                      <m:den>
                        <m:r>
                          <a:rPr lang="en-GB" i="1"/>
                          <m:t>𝑏𝑖𝑡</m:t>
                        </m:r>
                        <m:r>
                          <a:rPr lang="en-GB" i="1"/>
                          <m:t> </m:t>
                        </m:r>
                        <m:r>
                          <a:rPr lang="en-GB" i="1"/>
                          <m:t>𝑙𝑒𝑣𝑒𝑙𝑠</m:t>
                        </m:r>
                      </m:den>
                    </m:f>
                    <m:r>
                      <a:rPr lang="en-GB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GB" i="1"/>
                          <m:t>5</m:t>
                        </m:r>
                        <m:r>
                          <a:rPr lang="en-GB" i="1"/>
                          <m:t>𝑣</m:t>
                        </m:r>
                      </m:num>
                      <m:den>
                        <m:r>
                          <a:rPr lang="en-GB" i="1"/>
                          <m:t>1024</m:t>
                        </m:r>
                        <m:r>
                          <a:rPr lang="en-GB" i="1"/>
                          <m:t>𝑏𝑖𝑡𝑠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GB" dirty="0" smtClean="0"/>
                  <a:t>= 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65" t="-2276" r="-1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93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Signal conditioning – A</a:t>
            </a:r>
            <a:r>
              <a:rPr lang="en-US" sz="4400" dirty="0" smtClean="0"/>
              <a:t>mplification </a:t>
            </a:r>
            <a:r>
              <a:rPr lang="en-US" sz="4400" dirty="0"/>
              <a:t>and </a:t>
            </a:r>
            <a:r>
              <a:rPr lang="en-US" sz="4400" dirty="0" smtClean="0"/>
              <a:t>Filtering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To </a:t>
            </a:r>
            <a:r>
              <a:rPr lang="en-US" dirty="0"/>
              <a:t>make best use of the ADC, the input voltage should traverse as much of its input range as </a:t>
            </a:r>
            <a:r>
              <a:rPr lang="en-US" dirty="0" smtClean="0"/>
              <a:t>possible, without </a:t>
            </a:r>
            <a:r>
              <a:rPr lang="en-US" dirty="0"/>
              <a:t>exceeding it. Yet most signal sources, say a microphone or thermocouple, produce very </a:t>
            </a:r>
            <a:r>
              <a:rPr lang="en-US" dirty="0" smtClean="0"/>
              <a:t>small voltages</a:t>
            </a:r>
            <a:r>
              <a:rPr lang="en-US" dirty="0"/>
              <a:t>. Therefore, in many cases amplification is needed to exploit the range to best effect. Voltage </a:t>
            </a:r>
            <a:r>
              <a:rPr lang="en-US" dirty="0" smtClean="0"/>
              <a:t>level shifting </a:t>
            </a:r>
            <a:r>
              <a:rPr lang="en-US" dirty="0"/>
              <a:t>may also be required, for </a:t>
            </a:r>
            <a:r>
              <a:rPr lang="en-US" dirty="0" smtClean="0"/>
              <a:t>example, </a:t>
            </a:r>
            <a:r>
              <a:rPr lang="en-US" dirty="0"/>
              <a:t>if the signal source is bipolar while the ADC input is </a:t>
            </a:r>
            <a:r>
              <a:rPr lang="en-US" dirty="0" smtClean="0"/>
              <a:t>unipolar(voltage </a:t>
            </a:r>
            <a:r>
              <a:rPr lang="en-US" dirty="0"/>
              <a:t>is positive only).</a:t>
            </a:r>
          </a:p>
          <a:p>
            <a:pPr algn="just"/>
            <a:r>
              <a:rPr lang="en-US" dirty="0"/>
              <a:t>If the signal being converted is periodic, then a fundamental requirement of conversion is that the </a:t>
            </a:r>
            <a:r>
              <a:rPr lang="en-US" dirty="0" smtClean="0"/>
              <a:t>conversion rate </a:t>
            </a:r>
            <a:r>
              <a:rPr lang="en-US" dirty="0"/>
              <a:t>must be at least twice the highest signal frequency. This is known as the Nyquist sampling </a:t>
            </a:r>
            <a:r>
              <a:rPr lang="en-US" dirty="0" smtClean="0"/>
              <a:t>criterion. If </a:t>
            </a:r>
            <a:r>
              <a:rPr lang="en-US" dirty="0"/>
              <a:t>this criterion is not met, then a deeply unpleasant form of signal corruption takes place, known as </a:t>
            </a:r>
            <a:r>
              <a:rPr lang="en-US" i="1" dirty="0"/>
              <a:t>aliasing</a:t>
            </a:r>
          </a:p>
        </p:txBody>
      </p:sp>
    </p:spTree>
    <p:extLst>
      <p:ext uri="{BB962C8B-B14F-4D97-AF65-F5344CB8AC3E}">
        <p14:creationId xmlns:p14="http://schemas.microsoft.com/office/powerpoint/2010/main" val="50150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Wilmshurst</a:t>
            </a:r>
            <a:r>
              <a:rPr lang="en-US" dirty="0"/>
              <a:t>, T. (2006). Designing embedded systems with PIC microcontrollers: principles and applications. Elsevier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960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547</Words>
  <Application>Microsoft Office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ＭＳ Ｐゴシック</vt:lpstr>
      <vt:lpstr>Arial</vt:lpstr>
      <vt:lpstr>Calibri</vt:lpstr>
      <vt:lpstr>Georgia</vt:lpstr>
      <vt:lpstr>Rockwell</vt:lpstr>
      <vt:lpstr>Rockwell Condensed</vt:lpstr>
      <vt:lpstr>Times New Roman</vt:lpstr>
      <vt:lpstr>Wingdings</vt:lpstr>
      <vt:lpstr>1_Office Theme</vt:lpstr>
      <vt:lpstr>  CEN511: EMBEDDED SYSTEMS DESIGN AND PROGRAMMING  </vt:lpstr>
      <vt:lpstr>Module 5- Analogue Digital Conversion and Digital Analogue Conversion in Microcontrollers</vt:lpstr>
      <vt:lpstr>Introduction</vt:lpstr>
      <vt:lpstr>Properties of Analogue and Digital Quantities </vt:lpstr>
      <vt:lpstr>Analogue to Digital Conversion</vt:lpstr>
      <vt:lpstr>ADC Resolution</vt:lpstr>
      <vt:lpstr>Example</vt:lpstr>
      <vt:lpstr>Signal conditioning – Amplification and Filtering</vt:lpstr>
      <vt:lpstr>References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525: Computer Networking and security</dc:title>
  <dc:creator>Ruyi</dc:creator>
  <cp:lastModifiedBy>Ruyione</cp:lastModifiedBy>
  <cp:revision>31</cp:revision>
  <dcterms:created xsi:type="dcterms:W3CDTF">2017-01-18T12:53:47Z</dcterms:created>
  <dcterms:modified xsi:type="dcterms:W3CDTF">2021-11-29T08:57:43Z</dcterms:modified>
</cp:coreProperties>
</file>