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9"/>
  </p:notesMasterIdLst>
  <p:handoutMasterIdLst>
    <p:handoutMasterId r:id="rId70"/>
  </p:handoutMasterIdLst>
  <p:sldIdLst>
    <p:sldId id="281" r:id="rId3"/>
    <p:sldId id="345" r:id="rId4"/>
    <p:sldId id="346" r:id="rId5"/>
    <p:sldId id="369" r:id="rId6"/>
    <p:sldId id="373" r:id="rId7"/>
    <p:sldId id="374" r:id="rId8"/>
    <p:sldId id="375" r:id="rId9"/>
    <p:sldId id="347" r:id="rId10"/>
    <p:sldId id="370" r:id="rId11"/>
    <p:sldId id="348" r:id="rId12"/>
    <p:sldId id="349" r:id="rId13"/>
    <p:sldId id="350" r:id="rId14"/>
    <p:sldId id="312" r:id="rId15"/>
    <p:sldId id="342" r:id="rId16"/>
    <p:sldId id="313" r:id="rId17"/>
    <p:sldId id="314" r:id="rId18"/>
    <p:sldId id="352" r:id="rId19"/>
    <p:sldId id="351" r:id="rId20"/>
    <p:sldId id="359" r:id="rId21"/>
    <p:sldId id="360" r:id="rId22"/>
    <p:sldId id="361" r:id="rId23"/>
    <p:sldId id="363" r:id="rId24"/>
    <p:sldId id="362" r:id="rId25"/>
    <p:sldId id="315" r:id="rId26"/>
    <p:sldId id="329" r:id="rId27"/>
    <p:sldId id="353" r:id="rId28"/>
    <p:sldId id="316" r:id="rId29"/>
    <p:sldId id="354" r:id="rId30"/>
    <p:sldId id="319" r:id="rId31"/>
    <p:sldId id="320" r:id="rId32"/>
    <p:sldId id="321" r:id="rId33"/>
    <p:sldId id="322" r:id="rId34"/>
    <p:sldId id="323" r:id="rId35"/>
    <p:sldId id="325" r:id="rId36"/>
    <p:sldId id="355" r:id="rId37"/>
    <p:sldId id="357" r:id="rId38"/>
    <p:sldId id="358" r:id="rId39"/>
    <p:sldId id="326" r:id="rId40"/>
    <p:sldId id="327" r:id="rId41"/>
    <p:sldId id="356" r:id="rId42"/>
    <p:sldId id="371" r:id="rId43"/>
    <p:sldId id="399" r:id="rId44"/>
    <p:sldId id="376" r:id="rId45"/>
    <p:sldId id="402" r:id="rId46"/>
    <p:sldId id="377" r:id="rId47"/>
    <p:sldId id="378" r:id="rId48"/>
    <p:sldId id="379" r:id="rId49"/>
    <p:sldId id="380" r:id="rId50"/>
    <p:sldId id="381" r:id="rId51"/>
    <p:sldId id="382" r:id="rId52"/>
    <p:sldId id="400" r:id="rId53"/>
    <p:sldId id="401" r:id="rId54"/>
    <p:sldId id="383" r:id="rId55"/>
    <p:sldId id="390" r:id="rId56"/>
    <p:sldId id="391" r:id="rId57"/>
    <p:sldId id="393" r:id="rId58"/>
    <p:sldId id="384" r:id="rId59"/>
    <p:sldId id="392" r:id="rId60"/>
    <p:sldId id="394" r:id="rId61"/>
    <p:sldId id="395" r:id="rId62"/>
    <p:sldId id="396" r:id="rId63"/>
    <p:sldId id="397" r:id="rId64"/>
    <p:sldId id="398" r:id="rId65"/>
    <p:sldId id="385" r:id="rId66"/>
    <p:sldId id="372" r:id="rId67"/>
    <p:sldId id="341" r:id="rId68"/>
  </p:sldIdLst>
  <p:sldSz cx="12195175"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a:srgbClr val="003399"/>
    <a:srgbClr val="7A0000"/>
    <a:srgbClr val="FFFFFF"/>
    <a:srgbClr val="DDDDDD"/>
    <a:srgbClr val="662C5B"/>
    <a:srgbClr val="000000"/>
    <a:srgbClr val="660033"/>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3263" autoAdjust="0"/>
  </p:normalViewPr>
  <p:slideViewPr>
    <p:cSldViewPr>
      <p:cViewPr varScale="1">
        <p:scale>
          <a:sx n="74" d="100"/>
          <a:sy n="74" d="100"/>
        </p:scale>
        <p:origin x="570" y="78"/>
      </p:cViewPr>
      <p:guideLst>
        <p:guide orient="horz" pos="2160"/>
        <p:guide pos="384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22F73B2-7CF1-4832-BF09-2E3D082F4856}" type="datetimeFigureOut">
              <a:rPr lang="en-US" smtClean="0"/>
              <a:pPr/>
              <a:t>10/27/2022</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702B329-9B4F-43B9-920A-39268306AFA7}" type="slidenum">
              <a:rPr lang="en-US" smtClean="0"/>
              <a:pPr/>
              <a:t>‹#›</a:t>
            </a:fld>
            <a:endParaRPr lang="en-US"/>
          </a:p>
        </p:txBody>
      </p:sp>
    </p:spTree>
    <p:extLst>
      <p:ext uri="{BB962C8B-B14F-4D97-AF65-F5344CB8AC3E}">
        <p14:creationId xmlns:p14="http://schemas.microsoft.com/office/powerpoint/2010/main" val="1714263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GB"/>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AEDA5C1-9818-47C9-A79E-B4D4158DD3E3}" type="datetimeFigureOut">
              <a:rPr lang="en-GB" smtClean="0"/>
              <a:pPr/>
              <a:t>27/10/2022</a:t>
            </a:fld>
            <a:endParaRPr lang="en-GB"/>
          </a:p>
        </p:txBody>
      </p:sp>
      <p:sp>
        <p:nvSpPr>
          <p:cNvPr id="4" name="Slide Image Placeholder 3"/>
          <p:cNvSpPr>
            <a:spLocks noGrp="1" noRot="1" noChangeAspect="1"/>
          </p:cNvSpPr>
          <p:nvPr>
            <p:ph type="sldImg" idx="2"/>
          </p:nvPr>
        </p:nvSpPr>
        <p:spPr>
          <a:xfrm>
            <a:off x="404813" y="696913"/>
            <a:ext cx="6200775" cy="3486150"/>
          </a:xfrm>
          <a:prstGeom prst="rect">
            <a:avLst/>
          </a:prstGeom>
          <a:noFill/>
          <a:ln w="12700">
            <a:solidFill>
              <a:prstClr val="black"/>
            </a:solidFill>
          </a:ln>
        </p:spPr>
        <p:txBody>
          <a:bodyPr vert="horz" lIns="93177" tIns="46589" rIns="93177" bIns="46589" rtlCol="0" anchor="ctr"/>
          <a:lstStyle/>
          <a:p>
            <a:endParaRPr lang="en-GB"/>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GB"/>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9D498802-2017-4E9A-A8AF-781802F703C5}" type="slidenum">
              <a:rPr lang="en-GB" smtClean="0"/>
              <a:pPr/>
              <a:t>‹#›</a:t>
            </a:fld>
            <a:endParaRPr lang="en-GB"/>
          </a:p>
        </p:txBody>
      </p:sp>
    </p:spTree>
    <p:extLst>
      <p:ext uri="{BB962C8B-B14F-4D97-AF65-F5344CB8AC3E}">
        <p14:creationId xmlns:p14="http://schemas.microsoft.com/office/powerpoint/2010/main" val="3063224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4813" y="696913"/>
            <a:ext cx="6200775" cy="348615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D498802-2017-4E9A-A8AF-781802F703C5}" type="slidenum">
              <a:rPr lang="en-GB" smtClean="0"/>
              <a:pPr/>
              <a:t>1</a:t>
            </a:fld>
            <a:endParaRPr lang="en-GB"/>
          </a:p>
        </p:txBody>
      </p:sp>
    </p:spTree>
    <p:extLst>
      <p:ext uri="{BB962C8B-B14F-4D97-AF65-F5344CB8AC3E}">
        <p14:creationId xmlns:p14="http://schemas.microsoft.com/office/powerpoint/2010/main" val="1474513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498802-2017-4E9A-A8AF-781802F703C5}" type="slidenum">
              <a:rPr lang="en-GB" smtClean="0"/>
              <a:pPr/>
              <a:t>13</a:t>
            </a:fld>
            <a:endParaRPr lang="en-GB"/>
          </a:p>
        </p:txBody>
      </p:sp>
    </p:spTree>
    <p:extLst>
      <p:ext uri="{BB962C8B-B14F-4D97-AF65-F5344CB8AC3E}">
        <p14:creationId xmlns:p14="http://schemas.microsoft.com/office/powerpoint/2010/main" val="133255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498802-2017-4E9A-A8AF-781802F703C5}" type="slidenum">
              <a:rPr lang="en-GB" smtClean="0"/>
              <a:pPr/>
              <a:t>18</a:t>
            </a:fld>
            <a:endParaRPr lang="en-GB"/>
          </a:p>
        </p:txBody>
      </p:sp>
    </p:spTree>
    <p:extLst>
      <p:ext uri="{BB962C8B-B14F-4D97-AF65-F5344CB8AC3E}">
        <p14:creationId xmlns:p14="http://schemas.microsoft.com/office/powerpoint/2010/main" val="1332551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498802-2017-4E9A-A8AF-781802F703C5}" type="slidenum">
              <a:rPr lang="en-GB" smtClean="0"/>
              <a:pPr/>
              <a:t>42</a:t>
            </a:fld>
            <a:endParaRPr lang="en-GB"/>
          </a:p>
        </p:txBody>
      </p:sp>
    </p:spTree>
    <p:extLst>
      <p:ext uri="{BB962C8B-B14F-4D97-AF65-F5344CB8AC3E}">
        <p14:creationId xmlns:p14="http://schemas.microsoft.com/office/powerpoint/2010/main" val="6066729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81948" cy="6912768"/>
          </a:xfrm>
          <a:prstGeom prst="rect">
            <a:avLst/>
          </a:prstGeom>
          <a:noFill/>
        </p:spPr>
      </p:pic>
      <p:pic>
        <p:nvPicPr>
          <p:cNvPr id="8"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841003" y="570166"/>
            <a:ext cx="743452" cy="792088"/>
          </a:xfrm>
          <a:prstGeom prst="rect">
            <a:avLst/>
          </a:prstGeom>
          <a:noFill/>
        </p:spPr>
      </p:pic>
      <p:sp>
        <p:nvSpPr>
          <p:cNvPr id="9" name="TextBox 8"/>
          <p:cNvSpPr txBox="1"/>
          <p:nvPr userDrawn="1"/>
        </p:nvSpPr>
        <p:spPr>
          <a:xfrm>
            <a:off x="9003276" y="0"/>
            <a:ext cx="3230910" cy="369332"/>
          </a:xfrm>
          <a:prstGeom prst="rect">
            <a:avLst/>
          </a:prstGeom>
          <a:noFill/>
        </p:spPr>
        <p:txBody>
          <a:bodyPr wrap="none" rtlCol="0">
            <a:spAutoFit/>
          </a:bodyPr>
          <a:lstStyle/>
          <a:p>
            <a:r>
              <a:rPr lang="en-US" sz="1800" dirty="0" smtClean="0"/>
              <a:t>www.covenantuniversity.edu.ng</a:t>
            </a:r>
            <a:endParaRPr lang="en-GB" sz="1800" dirty="0"/>
          </a:p>
        </p:txBody>
      </p:sp>
      <p:pic>
        <p:nvPicPr>
          <p:cNvPr id="10" name="Picture 2" descr="C:\Users\Ours\Desktop\Picture3.png"/>
          <p:cNvPicPr>
            <a:picLocks noChangeAspect="1" noChangeArrowheads="1"/>
          </p:cNvPicPr>
          <p:nvPr userDrawn="1"/>
        </p:nvPicPr>
        <p:blipFill>
          <a:blip r:embed="rId4" cstate="print"/>
          <a:srcRect/>
          <a:stretch>
            <a:fillRect/>
          </a:stretch>
        </p:blipFill>
        <p:spPr bwMode="auto">
          <a:xfrm>
            <a:off x="1345059" y="570169"/>
            <a:ext cx="4608512" cy="743775"/>
          </a:xfrm>
          <a:prstGeom prst="rect">
            <a:avLst/>
          </a:prstGeom>
          <a:noFill/>
        </p:spPr>
      </p:pic>
      <p:sp>
        <p:nvSpPr>
          <p:cNvPr id="2" name="Title 1"/>
          <p:cNvSpPr>
            <a:spLocks noGrp="1"/>
          </p:cNvSpPr>
          <p:nvPr>
            <p:ph type="ctrTitle"/>
          </p:nvPr>
        </p:nvSpPr>
        <p:spPr>
          <a:xfrm>
            <a:off x="914403" y="1844828"/>
            <a:ext cx="10366375" cy="2448271"/>
          </a:xfrm>
          <a:solidFill>
            <a:srgbClr val="660033">
              <a:alpha val="61961"/>
            </a:srgbClr>
          </a:solidFill>
        </p:spPr>
        <p:txBody>
          <a:bodyPr>
            <a:noAutofit/>
          </a:bodyPr>
          <a:lstStyle>
            <a:lvl1pPr>
              <a:defRPr sz="5400" b="0">
                <a:solidFill>
                  <a:schemeClr val="bg1"/>
                </a:solidFill>
                <a:latin typeface="Rockwell" pitchFamily="18"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828800" y="4509120"/>
            <a:ext cx="8537575" cy="1752600"/>
          </a:xfrm>
          <a:solidFill>
            <a:srgbClr val="FFFFFF">
              <a:alpha val="74118"/>
            </a:srgbClr>
          </a:solidFill>
        </p:spPr>
        <p:txBody>
          <a:bodyPr>
            <a:normAutofit/>
          </a:bodyPr>
          <a:lstStyle>
            <a:lvl1pPr marL="0" indent="0" algn="ctr">
              <a:buNone/>
              <a:defRPr sz="3600">
                <a:solidFill>
                  <a:schemeClr val="tx1"/>
                </a:solidFill>
                <a:latin typeface="Rockwell"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11" name="TextBox 10"/>
          <p:cNvSpPr txBox="1"/>
          <p:nvPr userDrawn="1"/>
        </p:nvSpPr>
        <p:spPr>
          <a:xfrm>
            <a:off x="1633093" y="1074222"/>
            <a:ext cx="3220653" cy="338554"/>
          </a:xfrm>
          <a:prstGeom prst="rect">
            <a:avLst/>
          </a:prstGeom>
          <a:noFill/>
        </p:spPr>
        <p:txBody>
          <a:bodyPr wrap="none" rtlCol="0">
            <a:spAutoFit/>
          </a:bodyPr>
          <a:lstStyle/>
          <a:p>
            <a:r>
              <a:rPr lang="en-US" sz="1600" dirty="0" smtClean="0">
                <a:solidFill>
                  <a:srgbClr val="662C5B"/>
                </a:solidFill>
              </a:rPr>
              <a:t>Raising a new Generation of Leaders</a:t>
            </a:r>
            <a:endParaRPr lang="en-GB" sz="1600" dirty="0">
              <a:solidFill>
                <a:srgbClr val="662C5B"/>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341" y="4800600"/>
            <a:ext cx="7317105"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90341"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90341"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pPr/>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1502" y="274643"/>
            <a:ext cx="2743914"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759" y="274643"/>
            <a:ext cx="802849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3" y="2130429"/>
            <a:ext cx="10366375"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757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5" y="4406904"/>
            <a:ext cx="10366375"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615" y="2906713"/>
            <a:ext cx="1036637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4"/>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3788" y="1600204"/>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2"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2"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4425"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4425"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81948" cy="6912768"/>
          </a:xfrm>
          <a:prstGeom prst="rect">
            <a:avLst/>
          </a:prstGeom>
          <a:noFill/>
        </p:spPr>
      </p:pic>
      <p:pic>
        <p:nvPicPr>
          <p:cNvPr id="8"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264941" y="548680"/>
            <a:ext cx="1216557" cy="1296144"/>
          </a:xfrm>
          <a:prstGeom prst="rect">
            <a:avLst/>
          </a:prstGeom>
          <a:noFill/>
        </p:spPr>
      </p:pic>
      <p:sp>
        <p:nvSpPr>
          <p:cNvPr id="10" name="Title 1"/>
          <p:cNvSpPr>
            <a:spLocks noGrp="1"/>
          </p:cNvSpPr>
          <p:nvPr userDrawn="1">
            <p:ph type="ctrTitle"/>
          </p:nvPr>
        </p:nvSpPr>
        <p:spPr>
          <a:xfrm>
            <a:off x="914638" y="2204865"/>
            <a:ext cx="10365899" cy="2520280"/>
          </a:xfrm>
          <a:solidFill>
            <a:srgbClr val="CC3399">
              <a:alpha val="83137"/>
            </a:srgbClr>
          </a:solidFill>
        </p:spPr>
        <p:txBody>
          <a:bodyPr>
            <a:normAutofit/>
          </a:bodyPr>
          <a:lstStyle/>
          <a:p>
            <a:endParaRPr lang="en-GB" sz="6600" b="1" dirty="0">
              <a:solidFill>
                <a:schemeClr val="bg1"/>
              </a:solidFill>
              <a:latin typeface="Rockwell" pitchFamily="18" charset="0"/>
            </a:endParaRPr>
          </a:p>
        </p:txBody>
      </p:sp>
      <p:sp>
        <p:nvSpPr>
          <p:cNvPr id="11" name="Subtitle 2"/>
          <p:cNvSpPr>
            <a:spLocks noGrp="1"/>
          </p:cNvSpPr>
          <p:nvPr userDrawn="1">
            <p:ph type="subTitle" idx="1"/>
          </p:nvPr>
        </p:nvSpPr>
        <p:spPr>
          <a:xfrm>
            <a:off x="1705101" y="4869160"/>
            <a:ext cx="8536623" cy="1752600"/>
          </a:xfrm>
          <a:solidFill>
            <a:srgbClr val="FFFFFF">
              <a:alpha val="63137"/>
            </a:srgbClr>
          </a:solidFill>
        </p:spPr>
        <p:txBody>
          <a:bodyPr>
            <a:normAutofit/>
          </a:bodyPr>
          <a:lstStyle>
            <a:lvl1pPr algn="ctr">
              <a:buNone/>
              <a:defRPr sz="4000">
                <a:ln>
                  <a:noFill/>
                </a:ln>
                <a:solidFill>
                  <a:srgbClr val="002060"/>
                </a:solidFill>
              </a:defRPr>
            </a:lvl1pPr>
          </a:lstStyle>
          <a:p>
            <a:endParaRPr lang="en-GB" dirty="0">
              <a:solidFill>
                <a:schemeClr val="bg1"/>
              </a:solidFill>
              <a:latin typeface="Rockwell" pitchFamily="18" charset="0"/>
            </a:endParaRPr>
          </a:p>
        </p:txBody>
      </p:sp>
      <p:sp>
        <p:nvSpPr>
          <p:cNvPr id="13" name="TextBox 12"/>
          <p:cNvSpPr txBox="1"/>
          <p:nvPr userDrawn="1"/>
        </p:nvSpPr>
        <p:spPr>
          <a:xfrm>
            <a:off x="1345059" y="1268760"/>
            <a:ext cx="3979650" cy="400110"/>
          </a:xfrm>
          <a:prstGeom prst="rect">
            <a:avLst/>
          </a:prstGeom>
          <a:noFill/>
        </p:spPr>
        <p:txBody>
          <a:bodyPr wrap="none" rtlCol="0">
            <a:spAutoFit/>
          </a:bodyPr>
          <a:lstStyle/>
          <a:p>
            <a:r>
              <a:rPr lang="en-US" sz="2000" dirty="0" smtClean="0">
                <a:solidFill>
                  <a:srgbClr val="662C5B"/>
                </a:solidFill>
              </a:rPr>
              <a:t>Raising a new Generation of Leaders</a:t>
            </a:r>
            <a:endParaRPr lang="en-GB" sz="2000" dirty="0">
              <a:solidFill>
                <a:srgbClr val="662C5B"/>
              </a:solidFill>
            </a:endParaRPr>
          </a:p>
        </p:txBody>
      </p:sp>
      <p:sp>
        <p:nvSpPr>
          <p:cNvPr id="14" name="TextBox 13"/>
          <p:cNvSpPr txBox="1"/>
          <p:nvPr userDrawn="1"/>
        </p:nvSpPr>
        <p:spPr>
          <a:xfrm>
            <a:off x="9003276" y="0"/>
            <a:ext cx="3230910" cy="369332"/>
          </a:xfrm>
          <a:prstGeom prst="rect">
            <a:avLst/>
          </a:prstGeom>
          <a:noFill/>
        </p:spPr>
        <p:txBody>
          <a:bodyPr wrap="none" rtlCol="0">
            <a:spAutoFit/>
          </a:bodyPr>
          <a:lstStyle/>
          <a:p>
            <a:r>
              <a:rPr lang="en-US" sz="1800" dirty="0" smtClean="0"/>
              <a:t>www.covenantuniversity.edu.ng</a:t>
            </a:r>
            <a:endParaRPr lang="en-GB" sz="1800" dirty="0"/>
          </a:p>
        </p:txBody>
      </p:sp>
      <p:pic>
        <p:nvPicPr>
          <p:cNvPr id="3074" name="Picture 2" descr="C:\Users\Ours\Desktop\Picture3.png"/>
          <p:cNvPicPr>
            <a:picLocks noChangeAspect="1" noChangeArrowheads="1"/>
          </p:cNvPicPr>
          <p:nvPr userDrawn="1"/>
        </p:nvPicPr>
        <p:blipFill>
          <a:blip r:embed="rId4" cstate="print"/>
          <a:srcRect/>
          <a:stretch>
            <a:fillRect/>
          </a:stretch>
        </p:blipFill>
        <p:spPr bwMode="auto">
          <a:xfrm>
            <a:off x="1129035" y="692700"/>
            <a:ext cx="5065714" cy="817563"/>
          </a:xfrm>
          <a:prstGeom prst="rect">
            <a:avLst/>
          </a:prstGeom>
          <a:noFill/>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612"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7263" y="273054"/>
            <a:ext cx="68183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2" y="1435103"/>
            <a:ext cx="401161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776" y="4800600"/>
            <a:ext cx="7316788"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90776" y="612775"/>
            <a:ext cx="731678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90776" y="5367338"/>
            <a:ext cx="731678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2375" y="274642"/>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2" y="274642"/>
            <a:ext cx="8080374"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0963" y="153144"/>
            <a:ext cx="11714212" cy="1115616"/>
          </a:xfrm>
          <a:solidFill>
            <a:schemeClr val="bg1"/>
          </a:solidFill>
          <a:ln w="57150">
            <a:noFill/>
          </a:ln>
        </p:spPr>
        <p:txBody>
          <a:bodyPr>
            <a:normAutofit/>
          </a:bodyPr>
          <a:lstStyle>
            <a:lvl1pPr algn="l">
              <a:defRPr sz="5400" b="1">
                <a:solidFill>
                  <a:schemeClr val="tx1">
                    <a:lumMod val="95000"/>
                    <a:lumOff val="5000"/>
                  </a:schemeClr>
                </a:solidFill>
                <a:latin typeface="Rockwell Condensed" pitchFamily="18" charset="0"/>
                <a:cs typeface="Times New Roman" pitchFamily="18" charset="0"/>
              </a:defRPr>
            </a:lvl1pPr>
          </a:lstStyle>
          <a:p>
            <a:r>
              <a:rPr lang="en-US" dirty="0" smtClean="0"/>
              <a:t>Click to edit master title style</a:t>
            </a:r>
            <a:endParaRPr lang="en-GB" dirty="0"/>
          </a:p>
        </p:txBody>
      </p:sp>
      <p:sp>
        <p:nvSpPr>
          <p:cNvPr id="4" name="Date Placeholder 3"/>
          <p:cNvSpPr>
            <a:spLocks noGrp="1"/>
          </p:cNvSpPr>
          <p:nvPr>
            <p:ph type="dt" sz="half" idx="10"/>
          </p:nvPr>
        </p:nvSpPr>
        <p:spPr/>
        <p:txBody>
          <a:bodyPr/>
          <a:lstStyle/>
          <a:p>
            <a:fld id="{6462E69B-9B3B-437C-9ADF-D56F423A0581}"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pic>
        <p:nvPicPr>
          <p:cNvPr id="7"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81948" cy="773752"/>
          </a:xfrm>
          <a:prstGeom prst="rect">
            <a:avLst/>
          </a:prstGeom>
          <a:noFill/>
        </p:spPr>
      </p:pic>
      <p:sp>
        <p:nvSpPr>
          <p:cNvPr id="8" name="Slide Number Placeholder 5"/>
          <p:cNvSpPr txBox="1">
            <a:spLocks/>
          </p:cNvSpPr>
          <p:nvPr userDrawn="1"/>
        </p:nvSpPr>
        <p:spPr>
          <a:xfrm>
            <a:off x="10778109" y="6336704"/>
            <a:ext cx="1045349" cy="548680"/>
          </a:xfrm>
          <a:prstGeom prst="rect">
            <a:avLst/>
          </a:prstGeom>
          <a:solidFill>
            <a:srgbClr val="F7F7F7">
              <a:alpha val="45098"/>
            </a:srgbClr>
          </a:solidFill>
        </p:spPr>
        <p:txBody>
          <a:bodyPr vert="horz" lIns="91440" tIns="45720" rIns="91440" bIns="45720" rtlCol="0" anchor="ctr"/>
          <a:lstStyle>
            <a:lvl1pPr>
              <a:defRPr sz="1400" b="1">
                <a:solidFill>
                  <a:schemeClr val="tx1">
                    <a:lumMod val="95000"/>
                    <a:lumOff val="5000"/>
                  </a:schemeClr>
                </a:solidFill>
                <a:latin typeface="Georgia" pitchFamily="18"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FE708FE-ED12-4ACB-81C9-F40A112777FF}" type="slidenum">
              <a:rPr kumimoji="0" lang="en-GB" sz="2800" b="1" i="0" u="none" strike="noStrike" kern="1200" cap="none" spc="0" normalizeH="0" baseline="0" noProof="0" smtClean="0">
                <a:ln>
                  <a:noFill/>
                </a:ln>
                <a:solidFill>
                  <a:schemeClr val="bg1"/>
                </a:solidFill>
                <a:effectLst/>
                <a:uLnTx/>
                <a:uFillTx/>
                <a:latin typeface="Georgia"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2800" b="1" i="0" u="none" strike="noStrike" kern="1200" cap="none" spc="0" normalizeH="0" baseline="0" noProof="0" dirty="0">
              <a:ln>
                <a:noFill/>
              </a:ln>
              <a:solidFill>
                <a:schemeClr val="bg1"/>
              </a:solidFill>
              <a:effectLst/>
              <a:uLnTx/>
              <a:uFillTx/>
              <a:latin typeface="Georgia" pitchFamily="18" charset="0"/>
              <a:ea typeface="+mn-ea"/>
              <a:cs typeface="+mn-cs"/>
            </a:endParaRPr>
          </a:p>
        </p:txBody>
      </p:sp>
      <p:pic>
        <p:nvPicPr>
          <p:cNvPr id="10"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144016" y="6363534"/>
            <a:ext cx="624979" cy="665866"/>
          </a:xfrm>
          <a:prstGeom prst="rect">
            <a:avLst/>
          </a:prstGeom>
          <a:noFill/>
        </p:spPr>
      </p:pic>
      <p:sp>
        <p:nvSpPr>
          <p:cNvPr id="3" name="Content Placeholder 2"/>
          <p:cNvSpPr>
            <a:spLocks noGrp="1"/>
          </p:cNvSpPr>
          <p:nvPr>
            <p:ph idx="1"/>
          </p:nvPr>
        </p:nvSpPr>
        <p:spPr>
          <a:xfrm>
            <a:off x="239412" y="1412776"/>
            <a:ext cx="11716352" cy="4824536"/>
          </a:xfrm>
          <a:solidFill>
            <a:schemeClr val="bg1"/>
          </a:solidFill>
          <a:ln>
            <a:noFill/>
          </a:ln>
        </p:spPr>
        <p:txBody>
          <a:bodyPr>
            <a:normAutofit/>
          </a:bodyPr>
          <a:lstStyle>
            <a:lvl1pPr>
              <a:lnSpc>
                <a:spcPct val="100000"/>
              </a:lnSpc>
              <a:spcBef>
                <a:spcPts val="500"/>
              </a:spcBef>
              <a:spcAft>
                <a:spcPts val="500"/>
              </a:spcAft>
              <a:defRPr sz="4000">
                <a:latin typeface="Rockwell" pitchFamily="18" charset="0"/>
              </a:defRPr>
            </a:lvl1pPr>
            <a:lvl2pPr>
              <a:lnSpc>
                <a:spcPct val="100000"/>
              </a:lnSpc>
              <a:spcBef>
                <a:spcPts val="500"/>
              </a:spcBef>
              <a:spcAft>
                <a:spcPts val="500"/>
              </a:spcAft>
              <a:buFont typeface="Wingdings" pitchFamily="2" charset="2"/>
              <a:buChar char="§"/>
              <a:defRPr sz="3600">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200">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800">
                <a:latin typeface="Rockwell" pitchFamily="18" charset="0"/>
              </a:defRPr>
            </a:lvl4pPr>
            <a:lvl5pPr>
              <a:lnSpc>
                <a:spcPct val="100000"/>
              </a:lnSpc>
              <a:spcBef>
                <a:spcPts val="500"/>
              </a:spcBef>
              <a:spcAft>
                <a:spcPts val="500"/>
              </a:spcAft>
              <a:defRPr sz="2800">
                <a:latin typeface="Rockwell"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26" name="Picture 2" descr="C:\Users\Ours\Desktop\Picture1.png"/>
          <p:cNvPicPr>
            <a:picLocks noChangeAspect="1" noChangeArrowheads="1"/>
          </p:cNvPicPr>
          <p:nvPr userDrawn="1"/>
        </p:nvPicPr>
        <p:blipFill>
          <a:blip r:embed="rId4" cstate="print"/>
          <a:srcRect/>
          <a:stretch>
            <a:fillRect/>
          </a:stretch>
        </p:blipFill>
        <p:spPr bwMode="auto">
          <a:xfrm>
            <a:off x="552972" y="6317328"/>
            <a:ext cx="5976665" cy="640064"/>
          </a:xfrm>
          <a:prstGeom prst="rect">
            <a:avLst/>
          </a:prstGeom>
          <a:noFill/>
        </p:spPr>
      </p:pic>
      <p:sp>
        <p:nvSpPr>
          <p:cNvPr id="13" name="TextBox 12"/>
          <p:cNvSpPr txBox="1"/>
          <p:nvPr userDrawn="1"/>
        </p:nvSpPr>
        <p:spPr>
          <a:xfrm>
            <a:off x="724026" y="6707435"/>
            <a:ext cx="2215495" cy="276999"/>
          </a:xfrm>
          <a:prstGeom prst="rect">
            <a:avLst/>
          </a:prstGeom>
          <a:noFill/>
        </p:spPr>
        <p:txBody>
          <a:bodyPr wrap="none" rtlCol="0">
            <a:spAutoFit/>
          </a:bodyPr>
          <a:lstStyle/>
          <a:p>
            <a:r>
              <a:rPr lang="en-US" sz="1200" dirty="0" smtClean="0"/>
              <a:t>www.covenantuniversity.edu.ng</a:t>
            </a:r>
            <a:endParaRPr lang="en-GB" sz="1200" dirty="0"/>
          </a:p>
        </p:txBody>
      </p:sp>
      <p:cxnSp>
        <p:nvCxnSpPr>
          <p:cNvPr id="19" name="Straight Connector 18"/>
          <p:cNvCxnSpPr/>
          <p:nvPr userDrawn="1"/>
        </p:nvCxnSpPr>
        <p:spPr>
          <a:xfrm flipV="1">
            <a:off x="8689876" y="1340768"/>
            <a:ext cx="1800001"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userDrawn="1"/>
        </p:nvCxnSpPr>
        <p:spPr>
          <a:xfrm flipV="1">
            <a:off x="10526061" y="1340768"/>
            <a:ext cx="719999"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userDrawn="1"/>
        </p:nvCxnSpPr>
        <p:spPr>
          <a:xfrm flipV="1">
            <a:off x="11282245" y="1340768"/>
            <a:ext cx="719999"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336" y="4406905"/>
            <a:ext cx="10365899"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336"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62E69B-9B3B-437C-9ADF-D56F423A0581}"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759" y="1600205"/>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99214" y="1600205"/>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462E69B-9B3B-437C-9ADF-D56F423A0581}" type="datetimeFigureOut">
              <a:rPr lang="en-GB" smtClean="0"/>
              <a:pPr/>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4983"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4983"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462E69B-9B3B-437C-9ADF-D56F423A0581}" type="datetimeFigureOut">
              <a:rPr lang="en-GB" smtClean="0"/>
              <a:pPr/>
              <a:t>27/10/2022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462E69B-9B3B-437C-9ADF-D56F423A0581}" type="datetimeFigureOut">
              <a:rPr lang="en-GB" smtClean="0"/>
              <a:pPr/>
              <a:t>27/10/2022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2E69B-9B3B-437C-9ADF-D56F423A0581}" type="datetimeFigureOut">
              <a:rPr lang="en-GB" smtClean="0"/>
              <a:pPr/>
              <a:t>27/10/2022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62" y="273050"/>
            <a:ext cx="4012129"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7974" y="273055"/>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762" y="1435103"/>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pPr/>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759" y="1600205"/>
            <a:ext cx="10975658"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760" y="6356355"/>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62E69B-9B3B-437C-9ADF-D56F423A0581}" type="datetimeFigureOut">
              <a:rPr lang="en-GB" smtClean="0"/>
              <a:pPr/>
              <a:t>27/10/2022</a:t>
            </a:fld>
            <a:endParaRPr lang="en-GB"/>
          </a:p>
        </p:txBody>
      </p:sp>
      <p:sp>
        <p:nvSpPr>
          <p:cNvPr id="5" name="Footer Placeholder 4"/>
          <p:cNvSpPr>
            <a:spLocks noGrp="1"/>
          </p:cNvSpPr>
          <p:nvPr>
            <p:ph type="ftr" sz="quarter" idx="3"/>
          </p:nvPr>
        </p:nvSpPr>
        <p:spPr>
          <a:xfrm>
            <a:off x="4166685" y="6356355"/>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9875" y="6356355"/>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FEC63-AC9E-491C-B008-E83D881192CD}"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2"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5975"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4"/>
            <a:ext cx="1097597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2" y="6356354"/>
            <a:ext cx="284638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A4263-B01D-4F49-B558-EEB448DAF4C2}" type="datetimeFigureOut">
              <a:rPr lang="en-GB" smtClean="0"/>
              <a:pPr/>
              <a:t>27/10/2022</a:t>
            </a:fld>
            <a:endParaRPr lang="en-GB"/>
          </a:p>
        </p:txBody>
      </p:sp>
      <p:sp>
        <p:nvSpPr>
          <p:cNvPr id="5" name="Footer Placeholder 4"/>
          <p:cNvSpPr>
            <a:spLocks noGrp="1"/>
          </p:cNvSpPr>
          <p:nvPr>
            <p:ph type="ftr" sz="quarter" idx="3"/>
          </p:nvPr>
        </p:nvSpPr>
        <p:spPr>
          <a:xfrm>
            <a:off x="4167188" y="6356354"/>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9189" y="6356354"/>
            <a:ext cx="28463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BBD965-F460-422A-A842-9BE9972FC43E}"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3.xml"/><Relationship Id="rId4" Type="http://schemas.openxmlformats.org/officeDocument/2006/relationships/image" Target="../media/image19.jpg"/></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06387" y="1371600"/>
            <a:ext cx="10134600" cy="2743200"/>
          </a:xfrm>
        </p:spPr>
        <p:txBody>
          <a:bodyPr/>
          <a:lstStyle/>
          <a:p>
            <a:r>
              <a:rPr lang="en-US" sz="6600" b="1" dirty="0" smtClean="0">
                <a:latin typeface="Times New Roman" pitchFamily="18" charset="0"/>
                <a:ea typeface="ＭＳ Ｐゴシック" pitchFamily="34" charset="-128"/>
                <a:cs typeface="Times New Roman" pitchFamily="18" charset="0"/>
              </a:rPr>
              <a:t/>
            </a:r>
            <a:br>
              <a:rPr lang="en-US" sz="6600" b="1" dirty="0" smtClean="0">
                <a:latin typeface="Times New Roman" pitchFamily="18" charset="0"/>
                <a:ea typeface="ＭＳ Ｐゴシック" pitchFamily="34" charset="-128"/>
                <a:cs typeface="Times New Roman" pitchFamily="18" charset="0"/>
              </a:rPr>
            </a:br>
            <a:r>
              <a:rPr lang="en-US" sz="6600" b="1" dirty="0" smtClean="0">
                <a:latin typeface="Times New Roman" pitchFamily="18" charset="0"/>
                <a:ea typeface="ＭＳ Ｐゴシック" pitchFamily="34" charset="-128"/>
                <a:cs typeface="Times New Roman" pitchFamily="18" charset="0"/>
              </a:rPr>
              <a:t/>
            </a:r>
            <a:br>
              <a:rPr lang="en-US" sz="6600" b="1" dirty="0" smtClean="0">
                <a:latin typeface="Times New Roman" pitchFamily="18" charset="0"/>
                <a:ea typeface="ＭＳ Ｐゴシック" pitchFamily="34" charset="-128"/>
                <a:cs typeface="Times New Roman" pitchFamily="18" charset="0"/>
              </a:rPr>
            </a:br>
            <a:r>
              <a:rPr lang="en-US" sz="6600" b="1" dirty="0" smtClean="0">
                <a:latin typeface="Times New Roman" pitchFamily="18" charset="0"/>
                <a:ea typeface="ＭＳ Ｐゴシック" pitchFamily="34" charset="-128"/>
                <a:cs typeface="Times New Roman" pitchFamily="18" charset="0"/>
              </a:rPr>
              <a:t>EIE 411</a:t>
            </a:r>
            <a:br>
              <a:rPr lang="en-US" sz="6600" b="1" dirty="0" smtClean="0">
                <a:latin typeface="Times New Roman" pitchFamily="18" charset="0"/>
                <a:ea typeface="ＭＳ Ｐゴシック" pitchFamily="34" charset="-128"/>
                <a:cs typeface="Times New Roman" pitchFamily="18" charset="0"/>
              </a:rPr>
            </a:br>
            <a:r>
              <a:rPr lang="en-US" sz="6600" b="1" dirty="0" smtClean="0">
                <a:latin typeface="Times New Roman" pitchFamily="18" charset="0"/>
                <a:ea typeface="ＭＳ Ｐゴシック" pitchFamily="34" charset="-128"/>
                <a:cs typeface="Times New Roman" pitchFamily="18" charset="0"/>
              </a:rPr>
              <a:t>Computer Organization and Architecture </a:t>
            </a:r>
            <a:br>
              <a:rPr lang="en-US" sz="6600" b="1" dirty="0" smtClean="0">
                <a:latin typeface="Times New Roman" pitchFamily="18" charset="0"/>
                <a:ea typeface="ＭＳ Ｐゴシック" pitchFamily="34" charset="-128"/>
                <a:cs typeface="Times New Roman" pitchFamily="18" charset="0"/>
              </a:rPr>
            </a:br>
            <a:r>
              <a:rPr lang="en-US" sz="4800" i="1" dirty="0" smtClean="0">
                <a:latin typeface="Times New Roman" pitchFamily="18" charset="0"/>
                <a:ea typeface="ＭＳ Ｐゴシック" pitchFamily="34" charset="-128"/>
                <a:cs typeface="Times New Roman" pitchFamily="18" charset="0"/>
              </a:rPr>
              <a:t/>
            </a:r>
            <a:br>
              <a:rPr lang="en-US" sz="4800" i="1" dirty="0" smtClean="0">
                <a:latin typeface="Times New Roman" pitchFamily="18" charset="0"/>
                <a:ea typeface="ＭＳ Ｐゴシック" pitchFamily="34" charset="-128"/>
                <a:cs typeface="Times New Roman" pitchFamily="18" charset="0"/>
              </a:rPr>
            </a:br>
            <a:r>
              <a:rPr lang="en-US" sz="4800" dirty="0" smtClean="0">
                <a:latin typeface="Times New Roman" pitchFamily="18" charset="0"/>
                <a:ea typeface="ＭＳ Ｐゴシック" pitchFamily="34" charset="-128"/>
                <a:cs typeface="Times New Roman" pitchFamily="18" charset="0"/>
              </a:rPr>
              <a:t/>
            </a:r>
            <a:br>
              <a:rPr lang="en-US" sz="4800" dirty="0" smtClean="0">
                <a:latin typeface="Times New Roman" pitchFamily="18" charset="0"/>
                <a:ea typeface="ＭＳ Ｐゴシック" pitchFamily="34" charset="-128"/>
                <a:cs typeface="Times New Roman" pitchFamily="18" charset="0"/>
              </a:rPr>
            </a:br>
            <a:endParaRPr lang="en-US" sz="4800" dirty="0"/>
          </a:p>
        </p:txBody>
      </p:sp>
      <p:sp>
        <p:nvSpPr>
          <p:cNvPr id="7" name="Subtitle 6"/>
          <p:cNvSpPr>
            <a:spLocks noGrp="1"/>
          </p:cNvSpPr>
          <p:nvPr>
            <p:ph type="subTitle" idx="1"/>
          </p:nvPr>
        </p:nvSpPr>
        <p:spPr>
          <a:xfrm>
            <a:off x="2897187" y="4419600"/>
            <a:ext cx="8915400" cy="1371600"/>
          </a:xfrm>
        </p:spPr>
        <p:txBody>
          <a:bodyPr>
            <a:noAutofit/>
          </a:bodyPr>
          <a:lstStyle/>
          <a:p>
            <a:endParaRPr lang="en-US" sz="2400" dirty="0"/>
          </a:p>
          <a:p>
            <a:endParaRPr lang="en-US" sz="2400" dirty="0" smtClean="0"/>
          </a:p>
          <a:p>
            <a:r>
              <a:rPr lang="en-US" sz="2400" b="1" dirty="0" smtClean="0"/>
              <a:t>MODULE 3 (Part A): ALU ; Introduction to </a:t>
            </a:r>
            <a:r>
              <a:rPr lang="en-US" sz="2400" b="1" dirty="0"/>
              <a:t>R</a:t>
            </a:r>
            <a:r>
              <a:rPr lang="en-US" sz="2400" b="1" dirty="0" smtClean="0"/>
              <a:t>ISC and CISC</a:t>
            </a:r>
          </a:p>
          <a:p>
            <a:endParaRPr lang="en-US" sz="24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3399"/>
                </a:solidFill>
              </a:rPr>
              <a:t>PREAMBLE</a:t>
            </a:r>
            <a:endParaRPr lang="en-US" dirty="0">
              <a:solidFill>
                <a:srgbClr val="CC3399"/>
              </a:solidFill>
            </a:endParaRPr>
          </a:p>
        </p:txBody>
      </p:sp>
      <p:pic>
        <p:nvPicPr>
          <p:cNvPr id="5" name="Content Placeholder 4" descr="computer_motherboard_annotated_600.jpg"/>
          <p:cNvPicPr>
            <a:picLocks noGrp="1" noChangeAspect="1"/>
          </p:cNvPicPr>
          <p:nvPr>
            <p:ph idx="1"/>
          </p:nvPr>
        </p:nvPicPr>
        <p:blipFill>
          <a:blip r:embed="rId2">
            <a:extLst>
              <a:ext uri="{28A0092B-C50C-407E-A947-70E740481C1C}">
                <a14:useLocalDpi xmlns:a14="http://schemas.microsoft.com/office/drawing/2010/main" val="0"/>
              </a:ext>
            </a:extLst>
          </a:blip>
          <a:srcRect l="-25283" r="-25283"/>
          <a:stretch>
            <a:fillRect/>
          </a:stretch>
        </p:blipFill>
        <p:spPr>
          <a:xfrm>
            <a:off x="239412" y="1423864"/>
            <a:ext cx="11716352" cy="4824536"/>
          </a:xfrm>
        </p:spPr>
      </p:pic>
    </p:spTree>
    <p:extLst>
      <p:ext uri="{BB962C8B-B14F-4D97-AF65-F5344CB8AC3E}">
        <p14:creationId xmlns:p14="http://schemas.microsoft.com/office/powerpoint/2010/main" val="23795871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PREAMBLE</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What is an electronic circuit</a:t>
            </a:r>
            <a:r>
              <a:rPr lang="en-US" dirty="0" smtClean="0"/>
              <a:t>?</a:t>
            </a:r>
            <a:endParaRPr lang="en-US" dirty="0"/>
          </a:p>
          <a:p>
            <a:pPr marL="0" indent="0">
              <a:buNone/>
            </a:pPr>
            <a:r>
              <a:rPr lang="en-US" dirty="0" smtClean="0"/>
              <a:t>An </a:t>
            </a:r>
            <a:r>
              <a:rPr lang="en-US" b="1" dirty="0"/>
              <a:t>electronic circuit</a:t>
            </a:r>
            <a:r>
              <a:rPr lang="en-US" dirty="0"/>
              <a:t> is composed of </a:t>
            </a:r>
            <a:r>
              <a:rPr lang="en-US" dirty="0" smtClean="0"/>
              <a:t>individual electronic components such as resistors, transistors, capacitors, inductors and diodes, connected by conductive wires or traces through which electric current can flow. The combination of components and wires allows various simple and complex operations to be performed: signals can be amplified, computations can be performed, and data can be moved from one place to another.</a:t>
            </a:r>
            <a:endParaRPr lang="en-US" dirty="0"/>
          </a:p>
        </p:txBody>
      </p:sp>
    </p:spTree>
    <p:extLst>
      <p:ext uri="{BB962C8B-B14F-4D97-AF65-F5344CB8AC3E}">
        <p14:creationId xmlns:p14="http://schemas.microsoft.com/office/powerpoint/2010/main" val="33977984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PREAMBLE</a:t>
            </a:r>
          </a:p>
        </p:txBody>
      </p:sp>
      <p:pic>
        <p:nvPicPr>
          <p:cNvPr id="5" name="Content Placeholder 4" descr="electronic circuit.jpg"/>
          <p:cNvPicPr>
            <a:picLocks noGrp="1" noChangeAspect="1"/>
          </p:cNvPicPr>
          <p:nvPr>
            <p:ph idx="1"/>
          </p:nvPr>
        </p:nvPicPr>
        <p:blipFill>
          <a:blip r:embed="rId2">
            <a:extLst>
              <a:ext uri="{28A0092B-C50C-407E-A947-70E740481C1C}">
                <a14:useLocalDpi xmlns:a14="http://schemas.microsoft.com/office/drawing/2010/main" val="0"/>
              </a:ext>
            </a:extLst>
          </a:blip>
          <a:srcRect l="-43082" r="-43082"/>
          <a:stretch>
            <a:fillRect/>
          </a:stretch>
        </p:blipFill>
        <p:spPr>
          <a:xfrm>
            <a:off x="239713" y="1412875"/>
            <a:ext cx="11715750" cy="4824413"/>
          </a:xfrm>
        </p:spPr>
      </p:pic>
    </p:spTree>
    <p:extLst>
      <p:ext uri="{BB962C8B-B14F-4D97-AF65-F5344CB8AC3E}">
        <p14:creationId xmlns:p14="http://schemas.microsoft.com/office/powerpoint/2010/main" val="1684242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CC3399"/>
                </a:solidFill>
              </a:rPr>
              <a:t>ALU (Arithmetic Logic Unit)</a:t>
            </a:r>
            <a:endParaRPr lang="en-US" dirty="0">
              <a:solidFill>
                <a:srgbClr val="CC3399"/>
              </a:solidFill>
            </a:endParaRPr>
          </a:p>
        </p:txBody>
      </p:sp>
      <p:sp>
        <p:nvSpPr>
          <p:cNvPr id="5" name="Content Placeholder 4"/>
          <p:cNvSpPr>
            <a:spLocks noGrp="1"/>
          </p:cNvSpPr>
          <p:nvPr>
            <p:ph idx="1"/>
          </p:nvPr>
        </p:nvSpPr>
        <p:spPr>
          <a:xfrm>
            <a:off x="763587" y="1447800"/>
            <a:ext cx="10515600" cy="4800600"/>
          </a:xfrm>
        </p:spPr>
        <p:txBody>
          <a:bodyPr>
            <a:normAutofit/>
          </a:bodyPr>
          <a:lstStyle/>
          <a:p>
            <a:pPr marL="0" indent="0">
              <a:buNone/>
            </a:pPr>
            <a:r>
              <a:rPr lang="en-US" dirty="0" smtClean="0"/>
              <a:t>What is an ALU?</a:t>
            </a:r>
          </a:p>
          <a:p>
            <a:pPr marL="0" indent="0">
              <a:buNone/>
            </a:pPr>
            <a:r>
              <a:rPr lang="en-US" dirty="0"/>
              <a:t>An </a:t>
            </a:r>
            <a:r>
              <a:rPr lang="en-US" b="1" dirty="0"/>
              <a:t>arithmetic logic unit (ALU)</a:t>
            </a:r>
            <a:r>
              <a:rPr lang="en-US" dirty="0"/>
              <a:t> is a </a:t>
            </a:r>
            <a:r>
              <a:rPr lang="en-US" dirty="0" smtClean="0"/>
              <a:t>digital</a:t>
            </a:r>
            <a:r>
              <a:rPr lang="en-US" u="sng" dirty="0" smtClean="0"/>
              <a:t> electronic </a:t>
            </a:r>
            <a:r>
              <a:rPr lang="en-US" u="sng" dirty="0"/>
              <a:t>circuit</a:t>
            </a:r>
            <a:r>
              <a:rPr lang="en-US" dirty="0"/>
              <a:t> used to perform arithmetic and logic operations. It represents the fundamental building block of the </a:t>
            </a:r>
            <a:r>
              <a:rPr lang="en-US" b="1" dirty="0"/>
              <a:t>central processing unit (CPU)</a:t>
            </a:r>
            <a:r>
              <a:rPr lang="en-US" dirty="0"/>
              <a:t> of a computer. </a:t>
            </a:r>
            <a:endParaRPr lang="en-GB" dirty="0"/>
          </a:p>
          <a:p>
            <a:pPr marL="0" indent="0">
              <a:buNone/>
            </a:pP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ALU (Arithmetic Logic Unit</a:t>
            </a:r>
            <a:r>
              <a:rPr lang="en-US" dirty="0" smtClean="0">
                <a:solidFill>
                  <a:srgbClr val="CC3399"/>
                </a:solidFill>
              </a:rPr>
              <a:t>) cont.</a:t>
            </a:r>
            <a:endParaRPr lang="en-US" dirty="0">
              <a:solidFill>
                <a:srgbClr val="CC3399"/>
              </a:solidFill>
            </a:endParaRPr>
          </a:p>
        </p:txBody>
      </p:sp>
      <p:sp>
        <p:nvSpPr>
          <p:cNvPr id="3" name="Content Placeholder 2"/>
          <p:cNvSpPr>
            <a:spLocks noGrp="1"/>
          </p:cNvSpPr>
          <p:nvPr>
            <p:ph idx="1"/>
          </p:nvPr>
        </p:nvSpPr>
        <p:spPr/>
        <p:txBody>
          <a:bodyPr/>
          <a:lstStyle/>
          <a:p>
            <a:pPr marL="0" indent="0">
              <a:buNone/>
            </a:pPr>
            <a:r>
              <a:rPr lang="en-US" sz="3600" dirty="0" smtClean="0"/>
              <a:t>In </a:t>
            </a:r>
            <a:r>
              <a:rPr lang="en-US" sz="3600" dirty="0"/>
              <a:t>addition to ALUs, modern CPUs contain a </a:t>
            </a:r>
            <a:r>
              <a:rPr lang="en-US" sz="3600" dirty="0" smtClean="0"/>
              <a:t>Control Unit </a:t>
            </a:r>
            <a:r>
              <a:rPr lang="en-US" sz="3600" dirty="0"/>
              <a:t>(CU</a:t>
            </a:r>
            <a:r>
              <a:rPr lang="en-US" sz="3600" dirty="0" smtClean="0"/>
              <a:t>) and Registers.</a:t>
            </a:r>
          </a:p>
          <a:p>
            <a:endParaRPr lang="en-US" dirty="0"/>
          </a:p>
        </p:txBody>
      </p:sp>
      <p:pic>
        <p:nvPicPr>
          <p:cNvPr id="4" name="Picture 3" descr="cpu.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7787" y="3200400"/>
            <a:ext cx="4191000" cy="3124200"/>
          </a:xfrm>
          <a:prstGeom prst="rect">
            <a:avLst/>
          </a:prstGeom>
        </p:spPr>
      </p:pic>
    </p:spTree>
    <p:extLst>
      <p:ext uri="{BB962C8B-B14F-4D97-AF65-F5344CB8AC3E}">
        <p14:creationId xmlns:p14="http://schemas.microsoft.com/office/powerpoint/2010/main" val="3127265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rgbClr val="CC3399"/>
                </a:solidFill>
              </a:rPr>
              <a:t>ALU (Arithmetic Logic Unit) cont.</a:t>
            </a:r>
          </a:p>
        </p:txBody>
      </p:sp>
      <p:pic>
        <p:nvPicPr>
          <p:cNvPr id="14" name="Content Placeholder 13" descr="CPU NEW.gif"/>
          <p:cNvPicPr>
            <a:picLocks noGrp="1" noChangeAspect="1"/>
          </p:cNvPicPr>
          <p:nvPr>
            <p:ph idx="1"/>
          </p:nvPr>
        </p:nvPicPr>
        <p:blipFill>
          <a:blip r:embed="rId2">
            <a:extLst>
              <a:ext uri="{28A0092B-C50C-407E-A947-70E740481C1C}">
                <a14:useLocalDpi xmlns:a14="http://schemas.microsoft.com/office/drawing/2010/main" val="0"/>
              </a:ext>
            </a:extLst>
          </a:blip>
          <a:srcRect l="-31615" r="-31615"/>
          <a:stretch>
            <a:fillRect/>
          </a:stretch>
        </p:blipFill>
        <p:spPr>
          <a:xfrm>
            <a:off x="239713" y="1412875"/>
            <a:ext cx="11715750" cy="4824413"/>
          </a:xfrm>
        </p:spPr>
      </p:pic>
    </p:spTree>
    <p:extLst>
      <p:ext uri="{BB962C8B-B14F-4D97-AF65-F5344CB8AC3E}">
        <p14:creationId xmlns:p14="http://schemas.microsoft.com/office/powerpoint/2010/main" val="31368619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C3399"/>
                </a:solidFill>
              </a:rPr>
              <a:t>ALU (Arithmetic Logic Unit) cont.</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Most </a:t>
            </a:r>
            <a:r>
              <a:rPr lang="en-US" dirty="0"/>
              <a:t>of the operations of a CPU are performed by one or more ALUs, which load data from input registers. </a:t>
            </a:r>
            <a:r>
              <a:rPr lang="en-US" dirty="0">
                <a:solidFill>
                  <a:srgbClr val="CC3399"/>
                </a:solidFill>
              </a:rPr>
              <a:t>A register is a small amount of storage available as part of a CPU</a:t>
            </a:r>
            <a:r>
              <a:rPr lang="en-US" dirty="0"/>
              <a:t>. </a:t>
            </a:r>
            <a:r>
              <a:rPr lang="en-US" dirty="0" smtClean="0"/>
              <a:t>It supplies </a:t>
            </a:r>
            <a:r>
              <a:rPr lang="en-US" b="1" dirty="0" smtClean="0"/>
              <a:t>operands</a:t>
            </a:r>
            <a:r>
              <a:rPr lang="en-US" dirty="0" smtClean="0"/>
              <a:t> to the ALU and store the results of ALU operations.</a:t>
            </a:r>
          </a:p>
          <a:p>
            <a:pPr marL="0" indent="0">
              <a:buNone/>
            </a:pPr>
            <a:r>
              <a:rPr lang="en-US" dirty="0" smtClean="0"/>
              <a:t>The </a:t>
            </a:r>
            <a:r>
              <a:rPr lang="en-US" dirty="0"/>
              <a:t>control unit tells the ALU what operation to perform on that data and the ALU stores the result in an output register. The control unit moves the data between these registers, the ALU, and memory</a:t>
            </a:r>
            <a:r>
              <a:rPr lang="en-US" dirty="0" smtClean="0"/>
              <a:t>.</a:t>
            </a:r>
            <a:endParaRPr lang="en-GB" dirty="0"/>
          </a:p>
          <a:p>
            <a:endParaRPr lang="en-US" dirty="0"/>
          </a:p>
        </p:txBody>
      </p:sp>
    </p:spTree>
    <p:extLst>
      <p:ext uri="{BB962C8B-B14F-4D97-AF65-F5344CB8AC3E}">
        <p14:creationId xmlns:p14="http://schemas.microsoft.com/office/powerpoint/2010/main" val="25816690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C3399"/>
                </a:solidFill>
              </a:rPr>
              <a:t>ALU (Arithmetic Logic Unit) cont.</a:t>
            </a:r>
          </a:p>
        </p:txBody>
      </p:sp>
      <p:sp>
        <p:nvSpPr>
          <p:cNvPr id="3" name="Content Placeholder 2"/>
          <p:cNvSpPr>
            <a:spLocks noGrp="1"/>
          </p:cNvSpPr>
          <p:nvPr>
            <p:ph idx="1"/>
          </p:nvPr>
        </p:nvSpPr>
        <p:spPr/>
        <p:txBody>
          <a:bodyPr>
            <a:normAutofit/>
          </a:bodyPr>
          <a:lstStyle/>
          <a:p>
            <a:pPr marL="0" indent="0">
              <a:buNone/>
            </a:pPr>
            <a:r>
              <a:rPr lang="en-US" dirty="0" smtClean="0"/>
              <a:t>Note:</a:t>
            </a:r>
          </a:p>
          <a:p>
            <a:pPr marL="0" indent="0">
              <a:buNone/>
            </a:pPr>
            <a:r>
              <a:rPr lang="en-US" dirty="0" smtClean="0">
                <a:solidFill>
                  <a:srgbClr val="CC3399"/>
                </a:solidFill>
              </a:rPr>
              <a:t>An </a:t>
            </a:r>
            <a:r>
              <a:rPr lang="en-US" dirty="0">
                <a:solidFill>
                  <a:srgbClr val="CC3399"/>
                </a:solidFill>
              </a:rPr>
              <a:t>operand is </a:t>
            </a:r>
            <a:r>
              <a:rPr lang="en-US" dirty="0" smtClean="0">
                <a:solidFill>
                  <a:srgbClr val="CC3399"/>
                </a:solidFill>
              </a:rPr>
              <a:t>part </a:t>
            </a:r>
            <a:r>
              <a:rPr lang="en-US" dirty="0">
                <a:solidFill>
                  <a:srgbClr val="CC3399"/>
                </a:solidFill>
              </a:rPr>
              <a:t>of a computer instruction that </a:t>
            </a:r>
            <a:r>
              <a:rPr lang="en-US" dirty="0" smtClean="0">
                <a:solidFill>
                  <a:srgbClr val="CC3399"/>
                </a:solidFill>
              </a:rPr>
              <a:t>specifies the data to be operated on or manipulated</a:t>
            </a:r>
            <a:r>
              <a:rPr lang="en-US" dirty="0" smtClean="0"/>
              <a:t>. Basically, a computer instruction describes an operation (add, subtract, and so forth)and the operand or operands on which the operation is to be performed. </a:t>
            </a:r>
            <a:endParaRPr lang="en-US" dirty="0"/>
          </a:p>
        </p:txBody>
      </p:sp>
    </p:spTree>
    <p:extLst>
      <p:ext uri="{BB962C8B-B14F-4D97-AF65-F5344CB8AC3E}">
        <p14:creationId xmlns:p14="http://schemas.microsoft.com/office/powerpoint/2010/main" val="20566168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CC3399"/>
                </a:solidFill>
              </a:rPr>
              <a:t>ALU (Arithmetic Logic Unit) cont.</a:t>
            </a:r>
          </a:p>
        </p:txBody>
      </p:sp>
      <p:sp>
        <p:nvSpPr>
          <p:cNvPr id="5" name="Content Placeholder 4"/>
          <p:cNvSpPr>
            <a:spLocks noGrp="1"/>
          </p:cNvSpPr>
          <p:nvPr>
            <p:ph idx="1"/>
          </p:nvPr>
        </p:nvSpPr>
        <p:spPr>
          <a:xfrm>
            <a:off x="763587" y="1447800"/>
            <a:ext cx="10515600" cy="4800600"/>
          </a:xfrm>
        </p:spPr>
        <p:txBody>
          <a:bodyPr>
            <a:normAutofit lnSpcReduction="10000"/>
          </a:bodyPr>
          <a:lstStyle/>
          <a:p>
            <a:pPr marL="0" indent="0">
              <a:buNone/>
            </a:pPr>
            <a:r>
              <a:rPr lang="en-US" dirty="0"/>
              <a:t>Modern CPUs contain very powerful and complex ALUs. </a:t>
            </a:r>
            <a:r>
              <a:rPr lang="en-US" dirty="0" smtClean="0"/>
              <a:t>Most </a:t>
            </a:r>
            <a:r>
              <a:rPr lang="en-US" dirty="0"/>
              <a:t>modern CPUs </a:t>
            </a:r>
            <a:r>
              <a:rPr lang="en-US" dirty="0" smtClean="0"/>
              <a:t>are microprocessors, meaning they are contained on a single IC chip. </a:t>
            </a:r>
          </a:p>
          <a:p>
            <a:pPr marL="0" indent="0">
              <a:buNone/>
            </a:pPr>
            <a:r>
              <a:rPr lang="en-US" dirty="0" smtClean="0">
                <a:solidFill>
                  <a:srgbClr val="C00000"/>
                </a:solidFill>
              </a:rPr>
              <a:t>An IC that contains a CPU may also contain memory, peripheral interfaces, and other components of  a computer; such integrated devices are called microcontrollers.  </a:t>
            </a:r>
          </a:p>
        </p:txBody>
      </p:sp>
    </p:spTree>
    <p:extLst>
      <p:ext uri="{BB962C8B-B14F-4D97-AF65-F5344CB8AC3E}">
        <p14:creationId xmlns:p14="http://schemas.microsoft.com/office/powerpoint/2010/main" val="3614959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C3399"/>
                </a:solidFill>
              </a:rPr>
              <a:t>ALU (Arithmetic Logic Unit) cont.</a:t>
            </a:r>
            <a:endParaRPr lang="en-US" dirty="0"/>
          </a:p>
        </p:txBody>
      </p:sp>
      <p:sp>
        <p:nvSpPr>
          <p:cNvPr id="3" name="Content Placeholder 2"/>
          <p:cNvSpPr>
            <a:spLocks noGrp="1"/>
          </p:cNvSpPr>
          <p:nvPr>
            <p:ph idx="1"/>
          </p:nvPr>
        </p:nvSpPr>
        <p:spPr/>
        <p:txBody>
          <a:bodyPr>
            <a:normAutofit/>
          </a:bodyPr>
          <a:lstStyle/>
          <a:p>
            <a:pPr>
              <a:buFontTx/>
              <a:buChar char="-"/>
            </a:pPr>
            <a:r>
              <a:rPr lang="en-US" dirty="0" smtClean="0"/>
              <a:t>A Symbolic representation of an ALU and its input and output signals:</a:t>
            </a:r>
          </a:p>
          <a:p>
            <a:pPr marL="0" indent="0">
              <a:buNone/>
            </a:pPr>
            <a:r>
              <a:rPr lang="en-US" dirty="0" smtClean="0"/>
              <a:t> </a:t>
            </a:r>
            <a:endParaRPr lang="en-US" dirty="0"/>
          </a:p>
        </p:txBody>
      </p:sp>
      <p:pic>
        <p:nvPicPr>
          <p:cNvPr id="4" name="Picture 3" descr="ALU_block.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3787" y="3048000"/>
            <a:ext cx="6629400" cy="2806700"/>
          </a:xfrm>
          <a:prstGeom prst="rect">
            <a:avLst/>
          </a:prstGeom>
        </p:spPr>
      </p:pic>
    </p:spTree>
    <p:extLst>
      <p:ext uri="{BB962C8B-B14F-4D97-AF65-F5344CB8AC3E}">
        <p14:creationId xmlns:p14="http://schemas.microsoft.com/office/powerpoint/2010/main" val="2553798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3399"/>
                </a:solidFill>
              </a:rPr>
              <a:t>PREAMBLE</a:t>
            </a:r>
            <a:endParaRPr lang="en-US" dirty="0">
              <a:solidFill>
                <a:srgbClr val="CC3399"/>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What is a Computer System?</a:t>
            </a:r>
          </a:p>
          <a:p>
            <a:r>
              <a:rPr lang="en-US" dirty="0"/>
              <a:t>A computer system consists of two major elements: hardware and software. Computer </a:t>
            </a:r>
            <a:r>
              <a:rPr lang="en-US" b="1" dirty="0"/>
              <a:t>hardware</a:t>
            </a:r>
            <a:r>
              <a:rPr lang="en-US" dirty="0"/>
              <a:t> is the collection of all the parts you can physically touch. Computer </a:t>
            </a:r>
            <a:r>
              <a:rPr lang="en-US" b="1" dirty="0"/>
              <a:t>software</a:t>
            </a:r>
            <a:r>
              <a:rPr lang="en-US" dirty="0"/>
              <a:t>, on the other hand, is not something you can touch. Software is a set of instructions for a computer to perform specific operations. You need both hardware and software for a computer system to work</a:t>
            </a:r>
            <a:r>
              <a:rPr lang="en-US" dirty="0" smtClean="0"/>
              <a:t>.</a:t>
            </a:r>
          </a:p>
        </p:txBody>
      </p:sp>
    </p:spTree>
    <p:extLst>
      <p:ext uri="{BB962C8B-B14F-4D97-AF65-F5344CB8AC3E}">
        <p14:creationId xmlns:p14="http://schemas.microsoft.com/office/powerpoint/2010/main" val="23617644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C3399"/>
                </a:solidFill>
              </a:rPr>
              <a:t>ALU (Arithmetic Logic Unit) cont.</a:t>
            </a:r>
            <a:endParaRPr lang="en-US" dirty="0"/>
          </a:p>
        </p:txBody>
      </p:sp>
      <p:sp>
        <p:nvSpPr>
          <p:cNvPr id="3" name="Content Placeholder 2"/>
          <p:cNvSpPr>
            <a:spLocks noGrp="1"/>
          </p:cNvSpPr>
          <p:nvPr>
            <p:ph idx="1"/>
          </p:nvPr>
        </p:nvSpPr>
        <p:spPr/>
        <p:txBody>
          <a:bodyPr>
            <a:normAutofit/>
          </a:bodyPr>
          <a:lstStyle/>
          <a:p>
            <a:pPr marL="0" indent="0">
              <a:buNone/>
            </a:pPr>
            <a:r>
              <a:rPr lang="en-US" dirty="0"/>
              <a:t>An ALU has a variety of input and </a:t>
            </a:r>
            <a:r>
              <a:rPr lang="en-US" dirty="0" smtClean="0"/>
              <a:t>output signals, which are the shared electrical connections used to convey digital signals between the ALU and external circuitry.</a:t>
            </a:r>
          </a:p>
          <a:p>
            <a:pPr marL="0" indent="0">
              <a:buNone/>
            </a:pPr>
            <a:r>
              <a:rPr lang="en-US" dirty="0"/>
              <a:t>A basic ALU has three parallel </a:t>
            </a:r>
            <a:r>
              <a:rPr lang="en-US" dirty="0" smtClean="0"/>
              <a:t>data buses consisting of 2 input operands (A and B) and a result output (Y). </a:t>
            </a:r>
            <a:endParaRPr lang="en-US" dirty="0"/>
          </a:p>
        </p:txBody>
      </p:sp>
    </p:spTree>
    <p:extLst>
      <p:ext uri="{BB962C8B-B14F-4D97-AF65-F5344CB8AC3E}">
        <p14:creationId xmlns:p14="http://schemas.microsoft.com/office/powerpoint/2010/main" val="29824494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C3399"/>
                </a:solidFill>
              </a:rPr>
              <a:t>ALU (Arithmetic Logic Unit) cont.</a:t>
            </a:r>
            <a:endParaRPr lang="en-US" dirty="0"/>
          </a:p>
        </p:txBody>
      </p:sp>
      <p:sp>
        <p:nvSpPr>
          <p:cNvPr id="3" name="Content Placeholder 2"/>
          <p:cNvSpPr>
            <a:spLocks noGrp="1"/>
          </p:cNvSpPr>
          <p:nvPr>
            <p:ph idx="1"/>
          </p:nvPr>
        </p:nvSpPr>
        <p:spPr/>
        <p:txBody>
          <a:bodyPr>
            <a:normAutofit lnSpcReduction="10000"/>
          </a:bodyPr>
          <a:lstStyle/>
          <a:p>
            <a:r>
              <a:rPr lang="en-US" b="1" dirty="0" smtClean="0"/>
              <a:t>Opcode</a:t>
            </a:r>
            <a:r>
              <a:rPr lang="en-US" dirty="0" smtClean="0"/>
              <a:t>: The </a:t>
            </a:r>
            <a:r>
              <a:rPr lang="en-US" i="1" dirty="0"/>
              <a:t>opcode</a:t>
            </a:r>
            <a:r>
              <a:rPr lang="en-US" dirty="0"/>
              <a:t> input is a parallel bus that conveys to the ALU an operation selection code, which is an enumerated value that specifies the desired arithmetic or logic operation to be performed by the ALU</a:t>
            </a:r>
            <a:r>
              <a:rPr lang="en-US" dirty="0" smtClean="0"/>
              <a:t>.</a:t>
            </a:r>
          </a:p>
          <a:p>
            <a:r>
              <a:rPr lang="en-US" b="1" dirty="0" smtClean="0"/>
              <a:t>Status</a:t>
            </a:r>
            <a:r>
              <a:rPr lang="en-US" dirty="0" smtClean="0"/>
              <a:t>: The </a:t>
            </a:r>
            <a:r>
              <a:rPr lang="en-US" dirty="0"/>
              <a:t>status outputs are various individual signals that convey supplemental information about the result of an ALU operation. </a:t>
            </a:r>
          </a:p>
        </p:txBody>
      </p:sp>
    </p:spTree>
    <p:extLst>
      <p:ext uri="{BB962C8B-B14F-4D97-AF65-F5344CB8AC3E}">
        <p14:creationId xmlns:p14="http://schemas.microsoft.com/office/powerpoint/2010/main" val="38854521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C3399"/>
                </a:solidFill>
              </a:rPr>
              <a:t>ALU (Arithmetic Logic Unit) cont.</a:t>
            </a:r>
            <a:endParaRPr lang="en-US" dirty="0"/>
          </a:p>
        </p:txBody>
      </p:sp>
      <p:pic>
        <p:nvPicPr>
          <p:cNvPr id="4" name="Content Placeholder 3" descr="machine instruction.jpg"/>
          <p:cNvPicPr>
            <a:picLocks noGrp="1" noChangeAspect="1"/>
          </p:cNvPicPr>
          <p:nvPr>
            <p:ph idx="1"/>
          </p:nvPr>
        </p:nvPicPr>
        <p:blipFill>
          <a:blip r:embed="rId2">
            <a:extLst>
              <a:ext uri="{28A0092B-C50C-407E-A947-70E740481C1C}">
                <a14:useLocalDpi xmlns:a14="http://schemas.microsoft.com/office/drawing/2010/main" val="0"/>
              </a:ext>
            </a:extLst>
          </a:blip>
          <a:srcRect l="-25890" r="-25890"/>
          <a:stretch>
            <a:fillRect/>
          </a:stretch>
        </p:blipFill>
        <p:spPr/>
      </p:pic>
    </p:spTree>
    <p:extLst>
      <p:ext uri="{BB962C8B-B14F-4D97-AF65-F5344CB8AC3E}">
        <p14:creationId xmlns:p14="http://schemas.microsoft.com/office/powerpoint/2010/main" val="18366078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C3399"/>
                </a:solidFill>
              </a:rPr>
              <a:t>ALU (Arithmetic Logic Unit) cont.</a:t>
            </a:r>
            <a:endParaRPr lang="en-US" dirty="0"/>
          </a:p>
        </p:txBody>
      </p:sp>
      <p:pic>
        <p:nvPicPr>
          <p:cNvPr id="4" name="Content Placeholder 3" descr="Machine Cycle.jpg"/>
          <p:cNvPicPr>
            <a:picLocks noGrp="1" noChangeAspect="1"/>
          </p:cNvPicPr>
          <p:nvPr>
            <p:ph idx="1"/>
          </p:nvPr>
        </p:nvPicPr>
        <p:blipFill>
          <a:blip r:embed="rId2">
            <a:extLst>
              <a:ext uri="{28A0092B-C50C-407E-A947-70E740481C1C}">
                <a14:useLocalDpi xmlns:a14="http://schemas.microsoft.com/office/drawing/2010/main" val="0"/>
              </a:ext>
            </a:extLst>
          </a:blip>
          <a:srcRect l="-4369" r="-4369"/>
          <a:stretch>
            <a:fillRect/>
          </a:stretch>
        </p:blipFill>
        <p:spPr/>
      </p:pic>
    </p:spTree>
    <p:extLst>
      <p:ext uri="{BB962C8B-B14F-4D97-AF65-F5344CB8AC3E}">
        <p14:creationId xmlns:p14="http://schemas.microsoft.com/office/powerpoint/2010/main" val="26972178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ALU (Arithmetic Logic Unit) cont.</a:t>
            </a:r>
            <a:endParaRPr lang="en-US" dirty="0"/>
          </a:p>
        </p:txBody>
      </p:sp>
      <p:sp>
        <p:nvSpPr>
          <p:cNvPr id="3" name="Content Placeholder 2"/>
          <p:cNvSpPr>
            <a:spLocks noGrp="1"/>
          </p:cNvSpPr>
          <p:nvPr>
            <p:ph idx="1"/>
          </p:nvPr>
        </p:nvSpPr>
        <p:spPr/>
        <p:txBody>
          <a:bodyPr/>
          <a:lstStyle/>
          <a:p>
            <a:pPr marL="0" indent="0">
              <a:buNone/>
            </a:pPr>
            <a:r>
              <a:rPr lang="en-US" dirty="0" smtClean="0"/>
              <a:t>How an ALU Works</a:t>
            </a:r>
          </a:p>
          <a:p>
            <a:pPr marL="0" indent="0">
              <a:buNone/>
            </a:pPr>
            <a:r>
              <a:rPr lang="en-US" dirty="0" smtClean="0"/>
              <a:t>An </a:t>
            </a:r>
            <a:r>
              <a:rPr lang="en-US" dirty="0"/>
              <a:t>ALU performs basic arithmetic and logic operations. Examples of arithmetic operations are addition, subtraction, multiplication, and division. Examples of logic operations are comparisons of values such as NOT, AND, </a:t>
            </a:r>
            <a:r>
              <a:rPr lang="en-US" dirty="0" smtClean="0"/>
              <a:t>OR and EX-OR</a:t>
            </a:r>
            <a:r>
              <a:rPr lang="en-US" dirty="0"/>
              <a:t>.</a:t>
            </a:r>
            <a:endParaRPr lang="en-GB" dirty="0"/>
          </a:p>
          <a:p>
            <a:endParaRPr lang="en-US" dirty="0"/>
          </a:p>
        </p:txBody>
      </p:sp>
    </p:spTree>
    <p:extLst>
      <p:ext uri="{BB962C8B-B14F-4D97-AF65-F5344CB8AC3E}">
        <p14:creationId xmlns:p14="http://schemas.microsoft.com/office/powerpoint/2010/main" val="38880745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ALU (Arithmetic Logic Unit) cont.</a:t>
            </a:r>
            <a:endParaRPr lang="en-US" dirty="0"/>
          </a:p>
        </p:txBody>
      </p:sp>
      <p:pic>
        <p:nvPicPr>
          <p:cNvPr id="4" name="Content Placeholder 3" descr="basic maths.jpg"/>
          <p:cNvPicPr>
            <a:picLocks noGrp="1" noChangeAspect="1"/>
          </p:cNvPicPr>
          <p:nvPr>
            <p:ph idx="1"/>
          </p:nvPr>
        </p:nvPicPr>
        <p:blipFill>
          <a:blip r:embed="rId2">
            <a:extLst>
              <a:ext uri="{28A0092B-C50C-407E-A947-70E740481C1C}">
                <a14:useLocalDpi xmlns:a14="http://schemas.microsoft.com/office/drawing/2010/main" val="0"/>
              </a:ext>
            </a:extLst>
          </a:blip>
          <a:srcRect l="-38645" r="-38645"/>
          <a:stretch>
            <a:fillRect/>
          </a:stretch>
        </p:blipFill>
        <p:spPr>
          <a:xfrm>
            <a:off x="6402387" y="2514600"/>
            <a:ext cx="4261817" cy="2884512"/>
          </a:xfrm>
        </p:spPr>
      </p:pic>
      <p:pic>
        <p:nvPicPr>
          <p:cNvPr id="5" name="Picture 4" descr="calc.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7987" y="2286000"/>
            <a:ext cx="2590800" cy="3136900"/>
          </a:xfrm>
          <a:prstGeom prst="rect">
            <a:avLst/>
          </a:prstGeom>
        </p:spPr>
      </p:pic>
    </p:spTree>
    <p:extLst>
      <p:ext uri="{BB962C8B-B14F-4D97-AF65-F5344CB8AC3E}">
        <p14:creationId xmlns:p14="http://schemas.microsoft.com/office/powerpoint/2010/main" val="2810022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ALU (Arithmetic Logic Unit) cont.</a:t>
            </a:r>
            <a:endParaRPr lang="en-US" dirty="0"/>
          </a:p>
        </p:txBody>
      </p:sp>
      <p:pic>
        <p:nvPicPr>
          <p:cNvPr id="4" name="Content Placeholder 3" descr="not gate.jpg"/>
          <p:cNvPicPr>
            <a:picLocks noGrp="1" noChangeAspect="1"/>
          </p:cNvPicPr>
          <p:nvPr>
            <p:ph idx="1"/>
          </p:nvPr>
        </p:nvPicPr>
        <p:blipFill>
          <a:blip r:embed="rId2">
            <a:extLst>
              <a:ext uri="{28A0092B-C50C-407E-A947-70E740481C1C}">
                <a14:useLocalDpi xmlns:a14="http://schemas.microsoft.com/office/drawing/2010/main" val="0"/>
              </a:ext>
            </a:extLst>
          </a:blip>
          <a:srcRect l="-35178" r="-35178"/>
          <a:stretch>
            <a:fillRect/>
          </a:stretch>
        </p:blipFill>
        <p:spPr>
          <a:xfrm>
            <a:off x="2516187" y="1447800"/>
            <a:ext cx="6629400" cy="2046312"/>
          </a:xfrm>
        </p:spPr>
      </p:pic>
      <p:pic>
        <p:nvPicPr>
          <p:cNvPr id="5" name="Picture 4" descr="AND GAT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987" y="3733800"/>
            <a:ext cx="4572000" cy="2133600"/>
          </a:xfrm>
          <a:prstGeom prst="rect">
            <a:avLst/>
          </a:prstGeom>
        </p:spPr>
      </p:pic>
      <p:pic>
        <p:nvPicPr>
          <p:cNvPr id="6" name="Picture 5" descr="or gat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8187" y="3810000"/>
            <a:ext cx="4178300" cy="1943100"/>
          </a:xfrm>
          <a:prstGeom prst="rect">
            <a:avLst/>
          </a:prstGeom>
        </p:spPr>
      </p:pic>
    </p:spTree>
    <p:extLst>
      <p:ext uri="{BB962C8B-B14F-4D97-AF65-F5344CB8AC3E}">
        <p14:creationId xmlns:p14="http://schemas.microsoft.com/office/powerpoint/2010/main" val="35038640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ALU (Arithmetic Logic Unit) cont.</a:t>
            </a:r>
            <a:endParaRPr lang="en-US" dirty="0"/>
          </a:p>
        </p:txBody>
      </p:sp>
      <p:sp>
        <p:nvSpPr>
          <p:cNvPr id="3" name="Content Placeholder 2"/>
          <p:cNvSpPr>
            <a:spLocks noGrp="1"/>
          </p:cNvSpPr>
          <p:nvPr>
            <p:ph idx="1"/>
          </p:nvPr>
        </p:nvSpPr>
        <p:spPr/>
        <p:txBody>
          <a:bodyPr>
            <a:normAutofit/>
          </a:bodyPr>
          <a:lstStyle/>
          <a:p>
            <a:pPr marL="0" indent="0">
              <a:buNone/>
            </a:pPr>
            <a:r>
              <a:rPr lang="en-US" dirty="0"/>
              <a:t>All information in a computer is stored and manipulated in the form of </a:t>
            </a:r>
            <a:r>
              <a:rPr lang="en-US" b="1" dirty="0"/>
              <a:t>binary numbers</a:t>
            </a:r>
            <a:r>
              <a:rPr lang="en-US" dirty="0"/>
              <a:t>, i.e. 0 and 1. </a:t>
            </a:r>
            <a:endParaRPr lang="en-GB" dirty="0"/>
          </a:p>
          <a:p>
            <a:endParaRPr lang="en-US" dirty="0"/>
          </a:p>
        </p:txBody>
      </p:sp>
      <p:pic>
        <p:nvPicPr>
          <p:cNvPr id="4" name="Picture 3" descr="10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587" y="2895600"/>
            <a:ext cx="7696200" cy="3200400"/>
          </a:xfrm>
          <a:prstGeom prst="rect">
            <a:avLst/>
          </a:prstGeom>
        </p:spPr>
      </p:pic>
    </p:spTree>
    <p:extLst>
      <p:ext uri="{BB962C8B-B14F-4D97-AF65-F5344CB8AC3E}">
        <p14:creationId xmlns:p14="http://schemas.microsoft.com/office/powerpoint/2010/main" val="9124208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ALU (Arithmetic Logic Unit) cont.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Transistor</a:t>
            </a:r>
            <a:r>
              <a:rPr lang="en-US" dirty="0" smtClean="0"/>
              <a:t> </a:t>
            </a:r>
            <a:r>
              <a:rPr lang="en-US" dirty="0"/>
              <a:t>switches are used to manipulate binary numbers since there are only two possible states of a switch: open or closed. An open transistor, through which there is no current, represents a 0. A closed transistor, through which there is a current, represents a 1.</a:t>
            </a:r>
            <a:endParaRPr lang="en-GB" dirty="0"/>
          </a:p>
          <a:p>
            <a:endParaRPr lang="en-US" dirty="0"/>
          </a:p>
        </p:txBody>
      </p:sp>
    </p:spTree>
    <p:extLst>
      <p:ext uri="{BB962C8B-B14F-4D97-AF65-F5344CB8AC3E}">
        <p14:creationId xmlns:p14="http://schemas.microsoft.com/office/powerpoint/2010/main" val="19524772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ALU (Arithmetic Logic Unit) cont.</a:t>
            </a:r>
            <a:endParaRPr lang="en-US" dirty="0"/>
          </a:p>
        </p:txBody>
      </p:sp>
      <p:sp>
        <p:nvSpPr>
          <p:cNvPr id="3" name="Content Placeholder 2"/>
          <p:cNvSpPr>
            <a:spLocks noGrp="1"/>
          </p:cNvSpPr>
          <p:nvPr>
            <p:ph idx="1"/>
          </p:nvPr>
        </p:nvSpPr>
        <p:spPr/>
        <p:txBody>
          <a:bodyPr/>
          <a:lstStyle/>
          <a:p>
            <a:pPr marL="0" indent="0">
              <a:buNone/>
            </a:pPr>
            <a:r>
              <a:rPr lang="en-US" dirty="0"/>
              <a:t>Operations can be accomplished by connecting multiple transistors. One transistor can be used to control a second one in effect, turning the transistor switch on or off depending on the state of the second transistor. This is referred to as a </a:t>
            </a:r>
            <a:r>
              <a:rPr lang="en-US" b="1" dirty="0"/>
              <a:t>gate</a:t>
            </a:r>
            <a:r>
              <a:rPr lang="en-US" dirty="0"/>
              <a:t> because the arrangement can be used to allow or stop a current.</a:t>
            </a:r>
            <a:endParaRPr lang="en-GB" dirty="0"/>
          </a:p>
          <a:p>
            <a:endParaRPr lang="en-US" dirty="0"/>
          </a:p>
        </p:txBody>
      </p:sp>
    </p:spTree>
    <p:extLst>
      <p:ext uri="{BB962C8B-B14F-4D97-AF65-F5344CB8AC3E}">
        <p14:creationId xmlns:p14="http://schemas.microsoft.com/office/powerpoint/2010/main" val="2066326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387" y="228600"/>
            <a:ext cx="11714212" cy="1115616"/>
          </a:xfrm>
        </p:spPr>
        <p:txBody>
          <a:bodyPr/>
          <a:lstStyle/>
          <a:p>
            <a:r>
              <a:rPr lang="en-US" dirty="0" smtClean="0">
                <a:solidFill>
                  <a:srgbClr val="CC3399"/>
                </a:solidFill>
              </a:rPr>
              <a:t>PREAMBLE</a:t>
            </a:r>
            <a:endParaRPr lang="en-US" dirty="0">
              <a:solidFill>
                <a:srgbClr val="CC3399"/>
              </a:solidFill>
            </a:endParaRPr>
          </a:p>
        </p:txBody>
      </p:sp>
      <p:sp>
        <p:nvSpPr>
          <p:cNvPr id="3" name="Content Placeholder 2"/>
          <p:cNvSpPr>
            <a:spLocks noGrp="1"/>
          </p:cNvSpPr>
          <p:nvPr>
            <p:ph idx="1"/>
          </p:nvPr>
        </p:nvSpPr>
        <p:spPr/>
        <p:txBody>
          <a:bodyPr>
            <a:normAutofit fontScale="92500" lnSpcReduction="20000"/>
          </a:bodyPr>
          <a:lstStyle/>
          <a:p>
            <a:r>
              <a:rPr lang="en-US" dirty="0"/>
              <a:t>The most critical component </a:t>
            </a:r>
            <a:r>
              <a:rPr lang="en-US" dirty="0" smtClean="0"/>
              <a:t>of the computer hardware is </a:t>
            </a:r>
            <a:r>
              <a:rPr lang="en-US" dirty="0"/>
              <a:t>the </a:t>
            </a:r>
            <a:r>
              <a:rPr lang="en-US" dirty="0" smtClean="0"/>
              <a:t>motherboard, </a:t>
            </a:r>
            <a:r>
              <a:rPr lang="en-US" dirty="0"/>
              <a:t>a plastic board on which several essential components are mounted. This includes the </a:t>
            </a:r>
            <a:r>
              <a:rPr lang="en-US" b="1" dirty="0"/>
              <a:t>central processing </a:t>
            </a:r>
            <a:r>
              <a:rPr lang="en-US" b="1" dirty="0" smtClean="0"/>
              <a:t>unit</a:t>
            </a:r>
            <a:r>
              <a:rPr lang="en-US" b="1" dirty="0"/>
              <a:t> (</a:t>
            </a:r>
            <a:r>
              <a:rPr lang="en-US" b="1" dirty="0" smtClean="0"/>
              <a:t>CPU)</a:t>
            </a:r>
            <a:r>
              <a:rPr lang="en-US" dirty="0" smtClean="0"/>
              <a:t>, </a:t>
            </a:r>
            <a:r>
              <a:rPr lang="en-US" dirty="0"/>
              <a:t>the </a:t>
            </a:r>
            <a:r>
              <a:rPr lang="en-US" b="1" dirty="0"/>
              <a:t>main </a:t>
            </a:r>
            <a:r>
              <a:rPr lang="en-US" b="1" dirty="0" smtClean="0"/>
              <a:t>memory</a:t>
            </a:r>
            <a:r>
              <a:rPr lang="en-US" dirty="0" smtClean="0"/>
              <a:t>, the expansions slots for additional peripherals, the </a:t>
            </a:r>
            <a:r>
              <a:rPr lang="en-US" dirty="0"/>
              <a:t>internal hard disk drive </a:t>
            </a:r>
            <a:r>
              <a:rPr lang="en-US" dirty="0" smtClean="0"/>
              <a:t>(which serves </a:t>
            </a:r>
            <a:r>
              <a:rPr lang="en-US" dirty="0"/>
              <a:t>as the mass storage device for data files and software </a:t>
            </a:r>
            <a:r>
              <a:rPr lang="en-US" dirty="0" smtClean="0"/>
              <a:t>applications), and an </a:t>
            </a:r>
            <a:r>
              <a:rPr lang="en-US" dirty="0"/>
              <a:t>optical disk drive </a:t>
            </a:r>
            <a:r>
              <a:rPr lang="en-US" dirty="0" smtClean="0"/>
              <a:t>(which makes </a:t>
            </a:r>
            <a:r>
              <a:rPr lang="en-US" dirty="0"/>
              <a:t>it possible to read from and write to </a:t>
            </a:r>
            <a:r>
              <a:rPr lang="en-US" dirty="0" smtClean="0"/>
              <a:t>CDs and DVDs).</a:t>
            </a:r>
          </a:p>
        </p:txBody>
      </p:sp>
    </p:spTree>
    <p:extLst>
      <p:ext uri="{BB962C8B-B14F-4D97-AF65-F5344CB8AC3E}">
        <p14:creationId xmlns:p14="http://schemas.microsoft.com/office/powerpoint/2010/main" val="3316061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ALU (Arithmetic Logic Unit) cont.</a:t>
            </a:r>
            <a:endParaRPr lang="en-US" dirty="0"/>
          </a:p>
        </p:txBody>
      </p:sp>
      <p:sp>
        <p:nvSpPr>
          <p:cNvPr id="3" name="Content Placeholder 2"/>
          <p:cNvSpPr>
            <a:spLocks noGrp="1"/>
          </p:cNvSpPr>
          <p:nvPr>
            <p:ph idx="1"/>
          </p:nvPr>
        </p:nvSpPr>
        <p:spPr/>
        <p:txBody>
          <a:bodyPr/>
          <a:lstStyle/>
          <a:p>
            <a:pPr marL="0" indent="0">
              <a:buNone/>
            </a:pPr>
            <a:r>
              <a:rPr lang="en-US" dirty="0"/>
              <a:t>The simplest type of operation is a NOT gate. This uses only a single transistor. </a:t>
            </a:r>
            <a:endParaRPr lang="en-US" dirty="0" smtClean="0"/>
          </a:p>
          <a:p>
            <a:pPr marL="0" indent="0">
              <a:buNone/>
            </a:pPr>
            <a:r>
              <a:rPr lang="en-US" dirty="0" smtClean="0"/>
              <a:t>It </a:t>
            </a:r>
            <a:r>
              <a:rPr lang="en-US" dirty="0"/>
              <a:t>uses a single input and produces a single output, which is always the opposite of the input. </a:t>
            </a:r>
          </a:p>
        </p:txBody>
      </p:sp>
    </p:spTree>
    <p:extLst>
      <p:ext uri="{BB962C8B-B14F-4D97-AF65-F5344CB8AC3E}">
        <p14:creationId xmlns:p14="http://schemas.microsoft.com/office/powerpoint/2010/main" val="11257865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ALU (Arithmetic Logic Unit) cont.</a:t>
            </a:r>
            <a:endParaRPr lang="en-US" dirty="0"/>
          </a:p>
        </p:txBody>
      </p:sp>
      <p:sp>
        <p:nvSpPr>
          <p:cNvPr id="3" name="Content Placeholder 2"/>
          <p:cNvSpPr>
            <a:spLocks noGrp="1"/>
          </p:cNvSpPr>
          <p:nvPr>
            <p:ph idx="1"/>
          </p:nvPr>
        </p:nvSpPr>
        <p:spPr/>
        <p:txBody>
          <a:bodyPr/>
          <a:lstStyle/>
          <a:p>
            <a:pPr marL="0" indent="0">
              <a:buNone/>
            </a:pPr>
            <a:r>
              <a:rPr lang="en-US" dirty="0"/>
              <a:t>This figure shows the logic of the NOT gate</a:t>
            </a:r>
            <a:r>
              <a:rPr lang="en-US" dirty="0" smtClean="0"/>
              <a:t>.</a:t>
            </a:r>
          </a:p>
          <a:p>
            <a:pPr marL="0" indent="0">
              <a:buNone/>
            </a:pPr>
            <a:endParaRPr lang="en-US" dirty="0"/>
          </a:p>
        </p:txBody>
      </p:sp>
      <p:pic>
        <p:nvPicPr>
          <p:cNvPr id="4" name="Picture 3" descr="not g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8587" y="2590800"/>
            <a:ext cx="6477000" cy="3276600"/>
          </a:xfrm>
          <a:prstGeom prst="rect">
            <a:avLst/>
          </a:prstGeom>
        </p:spPr>
      </p:pic>
    </p:spTree>
    <p:extLst>
      <p:ext uri="{BB962C8B-B14F-4D97-AF65-F5344CB8AC3E}">
        <p14:creationId xmlns:p14="http://schemas.microsoft.com/office/powerpoint/2010/main" val="33374881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ALU (Arithmetic Logic Unit) cont.</a:t>
            </a:r>
            <a:endParaRPr lang="en-US" dirty="0"/>
          </a:p>
        </p:txBody>
      </p:sp>
      <p:sp>
        <p:nvSpPr>
          <p:cNvPr id="3" name="Content Placeholder 2"/>
          <p:cNvSpPr>
            <a:spLocks noGrp="1"/>
          </p:cNvSpPr>
          <p:nvPr>
            <p:ph idx="1"/>
          </p:nvPr>
        </p:nvSpPr>
        <p:spPr/>
        <p:txBody>
          <a:bodyPr/>
          <a:lstStyle/>
          <a:p>
            <a:pPr marL="0" indent="0">
              <a:buNone/>
            </a:pPr>
            <a:r>
              <a:rPr lang="en-US" dirty="0"/>
              <a:t>Other gates consist of multiple transistors and use two inputs. The OR gate results in a 1 if either the first or the second input is a 1. The OR gate only results in a 0 if both inputs are 0</a:t>
            </a:r>
            <a:r>
              <a:rPr lang="en-US" dirty="0" smtClean="0"/>
              <a:t>. </a:t>
            </a:r>
            <a:endParaRPr lang="en-US" dirty="0"/>
          </a:p>
        </p:txBody>
      </p:sp>
    </p:spTree>
    <p:extLst>
      <p:ext uri="{BB962C8B-B14F-4D97-AF65-F5344CB8AC3E}">
        <p14:creationId xmlns:p14="http://schemas.microsoft.com/office/powerpoint/2010/main" val="6819156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ALU (Arithmetic Logic Unit) cont.</a:t>
            </a:r>
            <a:endParaRPr lang="en-US" dirty="0"/>
          </a:p>
        </p:txBody>
      </p:sp>
      <p:sp>
        <p:nvSpPr>
          <p:cNvPr id="3" name="Content Placeholder 2"/>
          <p:cNvSpPr>
            <a:spLocks noGrp="1"/>
          </p:cNvSpPr>
          <p:nvPr>
            <p:ph idx="1"/>
          </p:nvPr>
        </p:nvSpPr>
        <p:spPr>
          <a:xfrm>
            <a:off x="239412" y="1371600"/>
            <a:ext cx="11716352" cy="4824536"/>
          </a:xfrm>
        </p:spPr>
        <p:txBody>
          <a:bodyPr/>
          <a:lstStyle/>
          <a:p>
            <a:pPr marL="0" indent="0">
              <a:buNone/>
            </a:pPr>
            <a:r>
              <a:rPr lang="en-US" dirty="0"/>
              <a:t>This figure shows the logic of the OR gate</a:t>
            </a:r>
            <a:r>
              <a:rPr lang="en-US" dirty="0" smtClean="0"/>
              <a:t>.</a:t>
            </a:r>
          </a:p>
          <a:p>
            <a:pPr marL="0" indent="0">
              <a:buNone/>
            </a:pPr>
            <a:endParaRPr lang="en-GB" dirty="0"/>
          </a:p>
          <a:p>
            <a:endParaRPr lang="en-US" dirty="0"/>
          </a:p>
        </p:txBody>
      </p:sp>
      <p:pic>
        <p:nvPicPr>
          <p:cNvPr id="4" name="Picture 3" descr="or g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187" y="2895600"/>
            <a:ext cx="8001000" cy="2743200"/>
          </a:xfrm>
          <a:prstGeom prst="rect">
            <a:avLst/>
          </a:prstGeom>
        </p:spPr>
      </p:pic>
    </p:spTree>
    <p:extLst>
      <p:ext uri="{BB962C8B-B14F-4D97-AF65-F5344CB8AC3E}">
        <p14:creationId xmlns:p14="http://schemas.microsoft.com/office/powerpoint/2010/main" val="23231057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ALU (Arithmetic Logic Unit) cont.</a:t>
            </a:r>
            <a:endParaRPr lang="en-US" dirty="0"/>
          </a:p>
        </p:txBody>
      </p:sp>
      <p:sp>
        <p:nvSpPr>
          <p:cNvPr id="3" name="Content Placeholder 2"/>
          <p:cNvSpPr>
            <a:spLocks noGrp="1"/>
          </p:cNvSpPr>
          <p:nvPr>
            <p:ph idx="1"/>
          </p:nvPr>
        </p:nvSpPr>
        <p:spPr/>
        <p:txBody>
          <a:bodyPr/>
          <a:lstStyle/>
          <a:p>
            <a:pPr marL="0" indent="0">
              <a:buNone/>
            </a:pPr>
            <a:r>
              <a:rPr lang="en-US" dirty="0"/>
              <a:t>The AND gate results in a 1 only if both the first and second input are 1s. This figure shows the logic of the AND gate</a:t>
            </a:r>
            <a:r>
              <a:rPr lang="en-US" dirty="0" smtClean="0"/>
              <a:t>.</a:t>
            </a:r>
          </a:p>
          <a:p>
            <a:pPr marL="0" indent="0">
              <a:buNone/>
            </a:pPr>
            <a:endParaRPr lang="en-GB" dirty="0"/>
          </a:p>
          <a:p>
            <a:endParaRPr lang="en-US" dirty="0"/>
          </a:p>
        </p:txBody>
      </p:sp>
      <p:pic>
        <p:nvPicPr>
          <p:cNvPr id="4" name="Picture 3" descr="AND G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187" y="3505200"/>
            <a:ext cx="8382000" cy="2667000"/>
          </a:xfrm>
          <a:prstGeom prst="rect">
            <a:avLst/>
          </a:prstGeom>
        </p:spPr>
      </p:pic>
    </p:spTree>
    <p:extLst>
      <p:ext uri="{BB962C8B-B14F-4D97-AF65-F5344CB8AC3E}">
        <p14:creationId xmlns:p14="http://schemas.microsoft.com/office/powerpoint/2010/main" val="459154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ALU (Arithmetic Logic Unit) cont.</a:t>
            </a:r>
            <a:endParaRPr lang="en-US" dirty="0"/>
          </a:p>
        </p:txBody>
      </p:sp>
      <p:sp>
        <p:nvSpPr>
          <p:cNvPr id="3" name="Content Placeholder 2"/>
          <p:cNvSpPr>
            <a:spLocks noGrp="1"/>
          </p:cNvSpPr>
          <p:nvPr>
            <p:ph idx="1"/>
          </p:nvPr>
        </p:nvSpPr>
        <p:spPr/>
        <p:txBody>
          <a:bodyPr/>
          <a:lstStyle/>
          <a:p>
            <a:pPr marL="0" indent="0">
              <a:buNone/>
            </a:pPr>
            <a:r>
              <a:rPr lang="en-US" dirty="0"/>
              <a:t>The XOR gate, also pronounced X-OR gate, results in a 0 if both the inputs are 0 or if both are 1. Otherwise, the result is a 1. This figure shows the logic of the XOR gate.</a:t>
            </a:r>
            <a:endParaRPr lang="en-GB" dirty="0"/>
          </a:p>
          <a:p>
            <a:endParaRPr lang="en-US" dirty="0"/>
          </a:p>
        </p:txBody>
      </p:sp>
      <p:pic>
        <p:nvPicPr>
          <p:cNvPr id="4" name="Picture 3" descr="xor g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187" y="4114800"/>
            <a:ext cx="7924800" cy="1943100"/>
          </a:xfrm>
          <a:prstGeom prst="rect">
            <a:avLst/>
          </a:prstGeom>
        </p:spPr>
      </p:pic>
    </p:spTree>
    <p:extLst>
      <p:ext uri="{BB962C8B-B14F-4D97-AF65-F5344CB8AC3E}">
        <p14:creationId xmlns:p14="http://schemas.microsoft.com/office/powerpoint/2010/main" val="1175054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ALU (Arithmetic Logic Unit) cont.</a:t>
            </a:r>
            <a:endParaRPr lang="en-US" dirty="0"/>
          </a:p>
        </p:txBody>
      </p:sp>
      <p:pic>
        <p:nvPicPr>
          <p:cNvPr id="7" name="Content Placeholder 6" descr="truthtables.gif"/>
          <p:cNvPicPr>
            <a:picLocks noGrp="1" noChangeAspect="1"/>
          </p:cNvPicPr>
          <p:nvPr>
            <p:ph idx="1"/>
          </p:nvPr>
        </p:nvPicPr>
        <p:blipFill>
          <a:blip r:embed="rId2">
            <a:extLst>
              <a:ext uri="{28A0092B-C50C-407E-A947-70E740481C1C}">
                <a14:useLocalDpi xmlns:a14="http://schemas.microsoft.com/office/drawing/2010/main" val="0"/>
              </a:ext>
            </a:extLst>
          </a:blip>
          <a:srcRect t="-5103" b="-5103"/>
          <a:stretch>
            <a:fillRect/>
          </a:stretch>
        </p:blipFill>
        <p:spPr/>
      </p:pic>
    </p:spTree>
    <p:extLst>
      <p:ext uri="{BB962C8B-B14F-4D97-AF65-F5344CB8AC3E}">
        <p14:creationId xmlns:p14="http://schemas.microsoft.com/office/powerpoint/2010/main" val="437844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ALU (Arithmetic Logic Unit) cont.</a:t>
            </a:r>
            <a:endParaRPr lang="en-US" dirty="0"/>
          </a:p>
        </p:txBody>
      </p:sp>
      <p:pic>
        <p:nvPicPr>
          <p:cNvPr id="4" name="Content Placeholder 3" descr="TRUTH TABLE.gif"/>
          <p:cNvPicPr>
            <a:picLocks noGrp="1" noChangeAspect="1"/>
          </p:cNvPicPr>
          <p:nvPr>
            <p:ph idx="1"/>
          </p:nvPr>
        </p:nvPicPr>
        <p:blipFill>
          <a:blip r:embed="rId2">
            <a:extLst>
              <a:ext uri="{28A0092B-C50C-407E-A947-70E740481C1C}">
                <a14:useLocalDpi xmlns:a14="http://schemas.microsoft.com/office/drawing/2010/main" val="0"/>
              </a:ext>
            </a:extLst>
          </a:blip>
          <a:srcRect l="-135903" r="-135903"/>
          <a:stretch>
            <a:fillRect/>
          </a:stretch>
        </p:blipFill>
        <p:spPr>
          <a:xfrm>
            <a:off x="-1598613" y="1219200"/>
            <a:ext cx="15087600" cy="5181599"/>
          </a:xfrm>
        </p:spPr>
      </p:pic>
    </p:spTree>
    <p:extLst>
      <p:ext uri="{BB962C8B-B14F-4D97-AF65-F5344CB8AC3E}">
        <p14:creationId xmlns:p14="http://schemas.microsoft.com/office/powerpoint/2010/main" val="38931095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ALU (Arithmetic Logic Unit) cont.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Note that different </a:t>
            </a:r>
            <a:r>
              <a:rPr lang="en-US" dirty="0"/>
              <a:t>combinations of the logic gates make it possible </a:t>
            </a:r>
            <a:r>
              <a:rPr lang="en-US" dirty="0" smtClean="0"/>
              <a:t>for the computer to perform arithmetic </a:t>
            </a:r>
            <a:r>
              <a:rPr lang="en-US" dirty="0"/>
              <a:t>operations. </a:t>
            </a:r>
            <a:endParaRPr lang="en-US" dirty="0" smtClean="0"/>
          </a:p>
          <a:p>
            <a:pPr marL="0" indent="0">
              <a:buNone/>
            </a:pPr>
            <a:r>
              <a:rPr lang="en-US" dirty="0" smtClean="0"/>
              <a:t>For </a:t>
            </a:r>
            <a:r>
              <a:rPr lang="en-US" dirty="0"/>
              <a:t>example, in binary </a:t>
            </a:r>
            <a:r>
              <a:rPr lang="en-US" dirty="0" smtClean="0"/>
              <a:t>code, </a:t>
            </a:r>
            <a:r>
              <a:rPr lang="en-US" dirty="0"/>
              <a:t>the number 2 is represented as one-zero and the number 3 is represented as one-one. So how does a computer add 2 and 3? The calculation is implemented using a series of OR, AND, and XOR gates. The result of the logical processing steps is one-zero-one, which is binary code for 5.</a:t>
            </a:r>
            <a:endParaRPr lang="en-GB" dirty="0"/>
          </a:p>
          <a:p>
            <a:pPr marL="0" indent="0">
              <a:buNone/>
            </a:pPr>
            <a:endParaRPr lang="en-US" dirty="0"/>
          </a:p>
        </p:txBody>
      </p:sp>
    </p:spTree>
    <p:extLst>
      <p:ext uri="{BB962C8B-B14F-4D97-AF65-F5344CB8AC3E}">
        <p14:creationId xmlns:p14="http://schemas.microsoft.com/office/powerpoint/2010/main" val="41608929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ALU (Arithmetic Logic Unit) cont.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 gates make it possible for a computer to break down any complex operation into a very large number of binary steps. At first, this may seem like a rather cumbersome system to perform a simple addition; however, a computer can perform these operations at the speed of its CPU, which is measured in </a:t>
            </a:r>
            <a:r>
              <a:rPr lang="en-US" b="1" dirty="0"/>
              <a:t>gigahertz</a:t>
            </a:r>
            <a:r>
              <a:rPr lang="en-US" dirty="0"/>
              <a:t>, or trillions of calculations per second. </a:t>
            </a:r>
            <a:endParaRPr lang="en-US" dirty="0" smtClean="0"/>
          </a:p>
          <a:p>
            <a:pPr marL="0" indent="0">
              <a:buNone/>
            </a:pPr>
            <a:endParaRPr lang="en-US" dirty="0"/>
          </a:p>
        </p:txBody>
      </p:sp>
    </p:spTree>
    <p:extLst>
      <p:ext uri="{BB962C8B-B14F-4D97-AF65-F5344CB8AC3E}">
        <p14:creationId xmlns:p14="http://schemas.microsoft.com/office/powerpoint/2010/main" val="4182349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solidFill>
                  <a:srgbClr val="CC3399"/>
                </a:solidFill>
              </a:rPr>
              <a:t>Assignment submission date Monday 12/9/16, latest 3.00pm in my officer.</a:t>
            </a:r>
            <a:endParaRPr lang="en-US" sz="4400" dirty="0"/>
          </a:p>
        </p:txBody>
      </p:sp>
      <p:sp>
        <p:nvSpPr>
          <p:cNvPr id="3" name="Content Placeholder 2"/>
          <p:cNvSpPr>
            <a:spLocks noGrp="1"/>
          </p:cNvSpPr>
          <p:nvPr>
            <p:ph idx="1"/>
          </p:nvPr>
        </p:nvSpPr>
        <p:spPr/>
        <p:txBody>
          <a:bodyPr/>
          <a:lstStyle/>
          <a:p>
            <a:pPr marL="742950" indent="-742950">
              <a:buAutoNum type="arabicParenBoth"/>
            </a:pPr>
            <a:r>
              <a:rPr lang="en-US" b="1" dirty="0" smtClean="0"/>
              <a:t>Explain in details (least five points) the basic tasks that must be performed by a </a:t>
            </a:r>
            <a:r>
              <a:rPr lang="en-US" b="1" dirty="0" smtClean="0">
                <a:solidFill>
                  <a:srgbClr val="CC3399"/>
                </a:solidFill>
              </a:rPr>
              <a:t>C</a:t>
            </a:r>
            <a:r>
              <a:rPr lang="en-US" b="1" dirty="0" smtClean="0"/>
              <a:t>entral </a:t>
            </a:r>
            <a:r>
              <a:rPr lang="en-US" b="1" dirty="0" smtClean="0">
                <a:solidFill>
                  <a:srgbClr val="CC3399"/>
                </a:solidFill>
              </a:rPr>
              <a:t>P</a:t>
            </a:r>
            <a:r>
              <a:rPr lang="en-US" b="1" dirty="0" smtClean="0"/>
              <a:t>rocessing </a:t>
            </a:r>
            <a:r>
              <a:rPr lang="en-US" b="1" dirty="0" smtClean="0">
                <a:solidFill>
                  <a:srgbClr val="CC3399"/>
                </a:solidFill>
              </a:rPr>
              <a:t>U</a:t>
            </a:r>
            <a:r>
              <a:rPr lang="en-US" b="1" dirty="0" smtClean="0"/>
              <a:t>nit </a:t>
            </a:r>
            <a:r>
              <a:rPr lang="en-US" b="1" dirty="0"/>
              <a:t>(CPU</a:t>
            </a:r>
            <a:r>
              <a:rPr lang="en-US" b="1" dirty="0" smtClean="0"/>
              <a:t>)?</a:t>
            </a:r>
          </a:p>
          <a:p>
            <a:pPr marL="742950" indent="-742950">
              <a:buAutoNum type="arabicParenBoth"/>
            </a:pPr>
            <a:r>
              <a:rPr lang="en-US" b="1" dirty="0"/>
              <a:t> </a:t>
            </a:r>
            <a:r>
              <a:rPr lang="en-US" b="1" dirty="0" smtClean="0"/>
              <a:t>Give an example to distinguish computer </a:t>
            </a:r>
            <a:r>
              <a:rPr lang="en-US" b="1" dirty="0" smtClean="0">
                <a:solidFill>
                  <a:srgbClr val="CC3399"/>
                </a:solidFill>
              </a:rPr>
              <a:t>architecture</a:t>
            </a:r>
            <a:r>
              <a:rPr lang="en-US" b="1" dirty="0" smtClean="0"/>
              <a:t> and computer </a:t>
            </a:r>
            <a:r>
              <a:rPr lang="en-US" b="1" dirty="0" smtClean="0">
                <a:solidFill>
                  <a:srgbClr val="CC3399"/>
                </a:solidFill>
              </a:rPr>
              <a:t>organization</a:t>
            </a:r>
            <a:r>
              <a:rPr lang="en-US" b="1" dirty="0" smtClean="0"/>
              <a:t>?</a:t>
            </a:r>
          </a:p>
          <a:p>
            <a:pPr marL="0" indent="0">
              <a:buNone/>
            </a:pPr>
            <a:r>
              <a:rPr lang="en-US" b="1" dirty="0" smtClean="0"/>
              <a:t>(3) Use binary number to solve the following in a 8 bit binary (</a:t>
            </a:r>
            <a:r>
              <a:rPr lang="en-US" b="1" dirty="0" err="1" smtClean="0"/>
              <a:t>i</a:t>
            </a:r>
            <a:r>
              <a:rPr lang="en-US" b="1" dirty="0" smtClean="0"/>
              <a:t>) </a:t>
            </a:r>
            <a:r>
              <a:rPr lang="en-US" b="1" dirty="0" smtClean="0">
                <a:solidFill>
                  <a:srgbClr val="CC3399"/>
                </a:solidFill>
              </a:rPr>
              <a:t>-27 </a:t>
            </a:r>
            <a:r>
              <a:rPr lang="en-US" b="1" dirty="0" smtClean="0"/>
              <a:t>(ii) </a:t>
            </a:r>
            <a:r>
              <a:rPr lang="en-US" b="1" dirty="0" smtClean="0">
                <a:solidFill>
                  <a:srgbClr val="CC3399"/>
                </a:solidFill>
              </a:rPr>
              <a:t>18-27</a:t>
            </a:r>
            <a:endParaRPr lang="en-US" b="1" dirty="0">
              <a:solidFill>
                <a:srgbClr val="CC3399"/>
              </a:solidFill>
            </a:endParaRPr>
          </a:p>
        </p:txBody>
      </p:sp>
    </p:spTree>
    <p:extLst>
      <p:ext uri="{BB962C8B-B14F-4D97-AF65-F5344CB8AC3E}">
        <p14:creationId xmlns:p14="http://schemas.microsoft.com/office/powerpoint/2010/main" val="11351635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ALU (Arithmetic Logic Unit) cont.</a:t>
            </a:r>
            <a:endParaRPr lang="en-US" dirty="0"/>
          </a:p>
        </p:txBody>
      </p:sp>
      <p:sp>
        <p:nvSpPr>
          <p:cNvPr id="3" name="Content Placeholder 2"/>
          <p:cNvSpPr>
            <a:spLocks noGrp="1"/>
          </p:cNvSpPr>
          <p:nvPr>
            <p:ph idx="1"/>
          </p:nvPr>
        </p:nvSpPr>
        <p:spPr/>
        <p:txBody>
          <a:bodyPr>
            <a:normAutofit/>
          </a:bodyPr>
          <a:lstStyle/>
          <a:p>
            <a:pPr marL="0" indent="0">
              <a:buNone/>
            </a:pPr>
            <a:r>
              <a:rPr lang="en-US" dirty="0"/>
              <a:t>In addition, a typical CPU contains hundreds of millions of transistors, which make it possible to create very sophisticated ALUs. A computer also processes much larger binary sequences at a time. As a result, complex operations can be performed in fractions of a second.</a:t>
            </a:r>
            <a:endParaRPr lang="en-GB" dirty="0"/>
          </a:p>
          <a:p>
            <a:pPr marL="0" indent="0">
              <a:buNone/>
            </a:pPr>
            <a:endParaRPr lang="en-US" dirty="0"/>
          </a:p>
        </p:txBody>
      </p:sp>
    </p:spTree>
    <p:extLst>
      <p:ext uri="{BB962C8B-B14F-4D97-AF65-F5344CB8AC3E}">
        <p14:creationId xmlns:p14="http://schemas.microsoft.com/office/powerpoint/2010/main" val="22287925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963" y="153144"/>
            <a:ext cx="11714212" cy="608856"/>
          </a:xfrm>
        </p:spPr>
        <p:txBody>
          <a:bodyPr>
            <a:noAutofit/>
          </a:bodyPr>
          <a:lstStyle/>
          <a:p>
            <a:r>
              <a:rPr lang="en-US" sz="4800" dirty="0">
                <a:solidFill>
                  <a:srgbClr val="CC3399"/>
                </a:solidFill>
              </a:rPr>
              <a:t>ALU (Arithmetic Logic Unit</a:t>
            </a:r>
            <a:r>
              <a:rPr lang="en-US" sz="4800" dirty="0" smtClean="0">
                <a:solidFill>
                  <a:srgbClr val="CC3399"/>
                </a:solidFill>
              </a:rPr>
              <a:t>) operations</a:t>
            </a:r>
            <a:endParaRPr lang="en-US" sz="4800" dirty="0">
              <a:solidFill>
                <a:srgbClr val="CC3399"/>
              </a:solidFill>
            </a:endParaRPr>
          </a:p>
        </p:txBody>
      </p:sp>
      <p:pic>
        <p:nvPicPr>
          <p:cNvPr id="4" name="Content Placeholder 3"/>
          <p:cNvPicPr>
            <a:picLocks noGrp="1" noChangeAspect="1"/>
          </p:cNvPicPr>
          <p:nvPr>
            <p:ph idx="1"/>
          </p:nvPr>
        </p:nvPicPr>
        <p:blipFill>
          <a:blip r:embed="rId2"/>
          <a:stretch>
            <a:fillRect/>
          </a:stretch>
        </p:blipFill>
        <p:spPr>
          <a:xfrm>
            <a:off x="553183" y="914400"/>
            <a:ext cx="10192603" cy="5322888"/>
          </a:xfrm>
          <a:prstGeom prst="rect">
            <a:avLst/>
          </a:prstGeom>
        </p:spPr>
      </p:pic>
    </p:spTree>
    <p:extLst>
      <p:ext uri="{BB962C8B-B14F-4D97-AF65-F5344CB8AC3E}">
        <p14:creationId xmlns:p14="http://schemas.microsoft.com/office/powerpoint/2010/main" val="20467962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ALU (Arithmetic Logic Unit) opera</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9787" y="1524000"/>
            <a:ext cx="10210800" cy="4648199"/>
          </a:xfrm>
        </p:spPr>
      </p:pic>
    </p:spTree>
    <p:extLst>
      <p:ext uri="{BB962C8B-B14F-4D97-AF65-F5344CB8AC3E}">
        <p14:creationId xmlns:p14="http://schemas.microsoft.com/office/powerpoint/2010/main" val="30351257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solidFill>
                  <a:srgbClr val="CC3399"/>
                </a:solidFill>
              </a:rPr>
              <a:t>What is the basic </a:t>
            </a:r>
            <a:r>
              <a:rPr lang="en-US" sz="4400" dirty="0">
                <a:solidFill>
                  <a:srgbClr val="CC3399"/>
                </a:solidFill>
              </a:rPr>
              <a:t>Working Principle of a </a:t>
            </a:r>
            <a:r>
              <a:rPr lang="en-US" sz="4400" dirty="0" smtClean="0">
                <a:solidFill>
                  <a:srgbClr val="CC3399"/>
                </a:solidFill>
              </a:rPr>
              <a:t>Computer?</a:t>
            </a:r>
            <a:endParaRPr lang="en-US" sz="4400" dirty="0">
              <a:solidFill>
                <a:srgbClr val="CC3399"/>
              </a:solidFill>
            </a:endParaRPr>
          </a:p>
        </p:txBody>
      </p:sp>
      <p:sp>
        <p:nvSpPr>
          <p:cNvPr id="3" name="Content Placeholder 2"/>
          <p:cNvSpPr>
            <a:spLocks noGrp="1"/>
          </p:cNvSpPr>
          <p:nvPr>
            <p:ph idx="1"/>
          </p:nvPr>
        </p:nvSpPr>
        <p:spPr>
          <a:xfrm>
            <a:off x="239412" y="990600"/>
            <a:ext cx="11716352" cy="5246712"/>
          </a:xfrm>
        </p:spPr>
        <p:txBody>
          <a:bodyPr>
            <a:normAutofit fontScale="92500" lnSpcReduction="10000"/>
          </a:bodyPr>
          <a:lstStyle/>
          <a:p>
            <a:pPr marL="0" indent="0">
              <a:buNone/>
            </a:pPr>
            <a:r>
              <a:rPr lang="en-US" dirty="0"/>
              <a:t>Before going into the details of working principle of a computer, we will </a:t>
            </a:r>
            <a:r>
              <a:rPr lang="en-US" dirty="0" smtClean="0"/>
              <a:t>analyze </a:t>
            </a:r>
            <a:r>
              <a:rPr lang="en-US" dirty="0"/>
              <a:t>how computers work with the   help of a small hypothetical </a:t>
            </a:r>
            <a:r>
              <a:rPr lang="en-US" dirty="0" smtClean="0"/>
              <a:t>computer.</a:t>
            </a:r>
          </a:p>
          <a:p>
            <a:pPr marL="0" indent="0">
              <a:buNone/>
            </a:pPr>
            <a:r>
              <a:rPr lang="en-US" dirty="0"/>
              <a:t>In this small computer, we do not consider about Input and Output unit. We will consider only </a:t>
            </a:r>
            <a:r>
              <a:rPr lang="en-US" dirty="0">
                <a:solidFill>
                  <a:srgbClr val="CC3399"/>
                </a:solidFill>
              </a:rPr>
              <a:t>CPU and memory module. </a:t>
            </a:r>
            <a:r>
              <a:rPr lang="en-US" dirty="0"/>
              <a:t>Assume that somehow we have stored the program and data into main memory. We will see how CPU can perform the job depending on the program stored in main </a:t>
            </a:r>
            <a:r>
              <a:rPr lang="en-US" dirty="0" smtClean="0"/>
              <a:t>memory.</a:t>
            </a:r>
            <a:endParaRPr lang="en-US" dirty="0"/>
          </a:p>
        </p:txBody>
      </p:sp>
    </p:spTree>
    <p:extLst>
      <p:ext uri="{BB962C8B-B14F-4D97-AF65-F5344CB8AC3E}">
        <p14:creationId xmlns:p14="http://schemas.microsoft.com/office/powerpoint/2010/main" val="11153668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963" y="153144"/>
            <a:ext cx="11714212" cy="1980456"/>
          </a:xfrm>
        </p:spPr>
        <p:txBody>
          <a:bodyPr>
            <a:normAutofit fontScale="90000"/>
          </a:bodyPr>
          <a:lstStyle/>
          <a:p>
            <a:r>
              <a:rPr lang="en-US" dirty="0">
                <a:solidFill>
                  <a:srgbClr val="CC3399"/>
                </a:solidFill>
              </a:rPr>
              <a:t>Assignment submission date Monday 12/9/16, latest 3.00pm in my officer. </a:t>
            </a:r>
            <a:r>
              <a:rPr lang="en-US" dirty="0" err="1">
                <a:solidFill>
                  <a:srgbClr val="CC3399"/>
                </a:solidFill>
              </a:rPr>
              <a:t>Cont</a:t>
            </a:r>
            <a:r>
              <a:rPr lang="en-US" dirty="0">
                <a:solidFill>
                  <a:srgbClr val="CC3399"/>
                </a:solidFill>
              </a:rPr>
              <a:t> </a:t>
            </a:r>
            <a:r>
              <a:rPr lang="en-US" dirty="0" smtClean="0">
                <a:solidFill>
                  <a:srgbClr val="CC3399"/>
                </a:solidFill>
              </a:rPr>
              <a:t>from slide 6</a:t>
            </a:r>
            <a:endParaRPr lang="en-US" dirty="0">
              <a:solidFill>
                <a:srgbClr val="CC3399"/>
              </a:solidFill>
            </a:endParaRPr>
          </a:p>
        </p:txBody>
      </p:sp>
      <p:sp>
        <p:nvSpPr>
          <p:cNvPr id="3" name="Content Placeholder 2"/>
          <p:cNvSpPr>
            <a:spLocks noGrp="1"/>
          </p:cNvSpPr>
          <p:nvPr>
            <p:ph idx="1"/>
          </p:nvPr>
        </p:nvSpPr>
        <p:spPr>
          <a:xfrm>
            <a:off x="239412" y="2438400"/>
            <a:ext cx="11716352" cy="3798912"/>
          </a:xfrm>
        </p:spPr>
        <p:txBody>
          <a:bodyPr/>
          <a:lstStyle/>
          <a:p>
            <a:pPr marL="0" indent="0">
              <a:buNone/>
            </a:pPr>
            <a:r>
              <a:rPr lang="en-US" dirty="0" smtClean="0"/>
              <a:t>5. Draw a block diagram of a simple computer machine, indicate the direction of flow and explain the function of each of the components    ( Hint: </a:t>
            </a:r>
            <a:r>
              <a:rPr lang="en-US" dirty="0">
                <a:solidFill>
                  <a:srgbClr val="CC3399"/>
                </a:solidFill>
              </a:rPr>
              <a:t>consider only CPU and memory </a:t>
            </a:r>
            <a:r>
              <a:rPr lang="en-US" dirty="0" smtClean="0">
                <a:solidFill>
                  <a:srgbClr val="CC3399"/>
                </a:solidFill>
              </a:rPr>
              <a:t>module i.e. Memory, PC, MAR,IR,MBR,ALU,ACC., Read, Write and Ready </a:t>
            </a:r>
            <a:r>
              <a:rPr lang="en-US" dirty="0" smtClean="0"/>
              <a:t>)</a:t>
            </a:r>
            <a:r>
              <a:rPr lang="en-US" dirty="0" smtClean="0">
                <a:solidFill>
                  <a:srgbClr val="CC3399"/>
                </a:solidFill>
              </a:rPr>
              <a:t>. </a:t>
            </a:r>
            <a:endParaRPr lang="en-US" dirty="0">
              <a:solidFill>
                <a:srgbClr val="CC3399"/>
              </a:solidFill>
            </a:endParaRPr>
          </a:p>
        </p:txBody>
      </p:sp>
    </p:spTree>
    <p:extLst>
      <p:ext uri="{BB962C8B-B14F-4D97-AF65-F5344CB8AC3E}">
        <p14:creationId xmlns:p14="http://schemas.microsoft.com/office/powerpoint/2010/main" val="17348815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CC3399"/>
                </a:solidFill>
              </a:rPr>
              <a:t>YES? OR NO?</a:t>
            </a:r>
            <a:endParaRPr lang="en-US" dirty="0">
              <a:solidFill>
                <a:srgbClr val="CC3399"/>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My </a:t>
            </a:r>
            <a:r>
              <a:rPr lang="en-US" dirty="0"/>
              <a:t>assumption is that students understand common terms like program, CPU, memory etc. without knowing the exact details.</a:t>
            </a:r>
          </a:p>
        </p:txBody>
      </p:sp>
    </p:spTree>
    <p:extLst>
      <p:ext uri="{BB962C8B-B14F-4D97-AF65-F5344CB8AC3E}">
        <p14:creationId xmlns:p14="http://schemas.microsoft.com/office/powerpoint/2010/main" val="19242614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800" dirty="0">
                <a:solidFill>
                  <a:srgbClr val="CC3399"/>
                </a:solidFill>
              </a:rPr>
              <a:t>Consider the </a:t>
            </a:r>
            <a:r>
              <a:rPr lang="en-US" sz="4800" dirty="0" smtClean="0">
                <a:solidFill>
                  <a:srgbClr val="CC3399"/>
                </a:solidFill>
              </a:rPr>
              <a:t>Arithmetic </a:t>
            </a:r>
            <a:r>
              <a:rPr lang="en-US" sz="4800" dirty="0">
                <a:solidFill>
                  <a:srgbClr val="CC3399"/>
                </a:solidFill>
              </a:rPr>
              <a:t>and Logic Unit (ALU) of Central Processing Unit :</a:t>
            </a:r>
          </a:p>
        </p:txBody>
      </p:sp>
      <p:sp>
        <p:nvSpPr>
          <p:cNvPr id="3" name="Content Placeholder 2"/>
          <p:cNvSpPr>
            <a:spLocks noGrp="1"/>
          </p:cNvSpPr>
          <p:nvPr>
            <p:ph idx="1"/>
          </p:nvPr>
        </p:nvSpPr>
        <p:spPr/>
        <p:txBody>
          <a:bodyPr>
            <a:normAutofit/>
          </a:bodyPr>
          <a:lstStyle/>
          <a:p>
            <a:pPr marL="0" indent="0">
              <a:buNone/>
            </a:pPr>
            <a:r>
              <a:rPr lang="en-US" dirty="0"/>
              <a:t>Consider an ALU which can perform four arithmetic operations and four logical operations</a:t>
            </a:r>
            <a:br>
              <a:rPr lang="en-US" dirty="0"/>
            </a:br>
            <a:r>
              <a:rPr lang="en-US" dirty="0"/>
              <a:t>To distinguish between arithmetic and logical operation, we may use a signal line, </a:t>
            </a:r>
          </a:p>
          <a:p>
            <a:pPr marL="0" indent="0">
              <a:buNone/>
            </a:pPr>
            <a:r>
              <a:rPr lang="en-US" dirty="0">
                <a:solidFill>
                  <a:srgbClr val="CC3399"/>
                </a:solidFill>
              </a:rPr>
              <a:t>0  -  </a:t>
            </a:r>
            <a:r>
              <a:rPr lang="en-US" dirty="0" smtClean="0">
                <a:solidFill>
                  <a:srgbClr val="CC3399"/>
                </a:solidFill>
              </a:rPr>
              <a:t>in </a:t>
            </a:r>
            <a:r>
              <a:rPr lang="en-US" dirty="0">
                <a:solidFill>
                  <a:srgbClr val="CC3399"/>
                </a:solidFill>
              </a:rPr>
              <a:t>that </a:t>
            </a:r>
            <a:r>
              <a:rPr lang="en-US" dirty="0" smtClean="0">
                <a:solidFill>
                  <a:srgbClr val="CC3399"/>
                </a:solidFill>
              </a:rPr>
              <a:t>signal, represents </a:t>
            </a:r>
            <a:r>
              <a:rPr lang="en-US" dirty="0">
                <a:solidFill>
                  <a:srgbClr val="CC3399"/>
                </a:solidFill>
              </a:rPr>
              <a:t>an </a:t>
            </a:r>
            <a:r>
              <a:rPr lang="en-US" dirty="0" smtClean="0">
                <a:solidFill>
                  <a:srgbClr val="CC3399"/>
                </a:solidFill>
              </a:rPr>
              <a:t>arithmetic </a:t>
            </a:r>
            <a:r>
              <a:rPr lang="en-US" dirty="0">
                <a:solidFill>
                  <a:srgbClr val="CC3399"/>
                </a:solidFill>
              </a:rPr>
              <a:t>operation and</a:t>
            </a:r>
          </a:p>
          <a:p>
            <a:pPr marL="0" indent="0">
              <a:buNone/>
            </a:pPr>
            <a:r>
              <a:rPr lang="en-US" dirty="0">
                <a:solidFill>
                  <a:srgbClr val="CC3399"/>
                </a:solidFill>
              </a:rPr>
              <a:t>1  -  </a:t>
            </a:r>
            <a:r>
              <a:rPr lang="en-US" dirty="0" smtClean="0">
                <a:solidFill>
                  <a:srgbClr val="CC3399"/>
                </a:solidFill>
              </a:rPr>
              <a:t>in </a:t>
            </a:r>
            <a:r>
              <a:rPr lang="en-US" dirty="0">
                <a:solidFill>
                  <a:srgbClr val="CC3399"/>
                </a:solidFill>
              </a:rPr>
              <a:t>that signal, </a:t>
            </a:r>
            <a:r>
              <a:rPr lang="en-US" dirty="0" smtClean="0">
                <a:solidFill>
                  <a:srgbClr val="CC3399"/>
                </a:solidFill>
              </a:rPr>
              <a:t>represents </a:t>
            </a:r>
            <a:r>
              <a:rPr lang="en-US" dirty="0">
                <a:solidFill>
                  <a:srgbClr val="CC3399"/>
                </a:solidFill>
              </a:rPr>
              <a:t>a </a:t>
            </a:r>
            <a:r>
              <a:rPr lang="en-US" dirty="0" smtClean="0">
                <a:solidFill>
                  <a:srgbClr val="CC3399"/>
                </a:solidFill>
              </a:rPr>
              <a:t>logical operation</a:t>
            </a:r>
            <a:r>
              <a:rPr lang="en-US" dirty="0">
                <a:solidFill>
                  <a:srgbClr val="CC3399"/>
                </a:solidFill>
              </a:rPr>
              <a:t>.</a:t>
            </a:r>
          </a:p>
          <a:p>
            <a:pPr marL="0" indent="0">
              <a:buNone/>
            </a:pPr>
            <a:endParaRPr lang="en-US" dirty="0"/>
          </a:p>
        </p:txBody>
      </p:sp>
    </p:spTree>
    <p:extLst>
      <p:ext uri="{BB962C8B-B14F-4D97-AF65-F5344CB8AC3E}">
        <p14:creationId xmlns:p14="http://schemas.microsoft.com/office/powerpoint/2010/main" val="16639227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963" y="153144"/>
            <a:ext cx="11714212" cy="1523256"/>
          </a:xfrm>
        </p:spPr>
        <p:txBody>
          <a:bodyPr>
            <a:normAutofit fontScale="90000"/>
          </a:bodyPr>
          <a:lstStyle/>
          <a:p>
            <a:r>
              <a:rPr lang="en-US" dirty="0">
                <a:solidFill>
                  <a:srgbClr val="CC3399"/>
                </a:solidFill>
              </a:rPr>
              <a:t>Consider the Arithmetic and Logic Unit (ALU) of Central Processing </a:t>
            </a:r>
            <a:r>
              <a:rPr lang="en-US" dirty="0" smtClean="0">
                <a:solidFill>
                  <a:srgbClr val="CC3399"/>
                </a:solidFill>
              </a:rPr>
              <a:t>Unit: Cont.</a:t>
            </a:r>
            <a:endParaRPr lang="en-US" dirty="0"/>
          </a:p>
        </p:txBody>
      </p:sp>
      <p:sp>
        <p:nvSpPr>
          <p:cNvPr id="3" name="Content Placeholder 2"/>
          <p:cNvSpPr>
            <a:spLocks noGrp="1"/>
          </p:cNvSpPr>
          <p:nvPr>
            <p:ph idx="1"/>
          </p:nvPr>
        </p:nvSpPr>
        <p:spPr>
          <a:xfrm>
            <a:off x="239412" y="2438400"/>
            <a:ext cx="11716352" cy="3798912"/>
          </a:xfrm>
        </p:spPr>
        <p:txBody>
          <a:bodyPr/>
          <a:lstStyle/>
          <a:p>
            <a:r>
              <a:rPr lang="en-US" dirty="0"/>
              <a:t>In the similar manner, we need another two signal lines to distinguish between four arithmetic operations</a:t>
            </a:r>
            <a:r>
              <a:rPr lang="en-US" dirty="0" smtClean="0"/>
              <a:t>.</a:t>
            </a:r>
            <a:endParaRPr lang="en-US" dirty="0"/>
          </a:p>
        </p:txBody>
      </p:sp>
    </p:spTree>
    <p:extLst>
      <p:ext uri="{BB962C8B-B14F-4D97-AF65-F5344CB8AC3E}">
        <p14:creationId xmlns:p14="http://schemas.microsoft.com/office/powerpoint/2010/main" val="13231650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963" y="153144"/>
            <a:ext cx="11714212" cy="1904256"/>
          </a:xfrm>
        </p:spPr>
        <p:txBody>
          <a:bodyPr>
            <a:normAutofit fontScale="90000"/>
          </a:bodyPr>
          <a:lstStyle/>
          <a:p>
            <a:r>
              <a:rPr lang="en-US" dirty="0"/>
              <a:t>The different operations and their binary code is as follows:</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0" y="1524000"/>
            <a:ext cx="12117387" cy="4572000"/>
          </a:xfrm>
          <a:prstGeom prst="rect">
            <a:avLst/>
          </a:prstGeom>
        </p:spPr>
      </p:pic>
    </p:spTree>
    <p:extLst>
      <p:ext uri="{BB962C8B-B14F-4D97-AF65-F5344CB8AC3E}">
        <p14:creationId xmlns:p14="http://schemas.microsoft.com/office/powerpoint/2010/main" val="9413361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solidFill>
                  <a:srgbClr val="CC3399"/>
                </a:solidFill>
              </a:rPr>
              <a:t>Consider the Arithmetic and Logic Unit (ALU) of Central Processing Unit: Cont.</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a:t>Consider the part of control unit; its task is to generate the appropriate signal at right moment.</a:t>
            </a:r>
          </a:p>
          <a:p>
            <a:r>
              <a:rPr lang="en-US" dirty="0"/>
              <a:t>          There is an instruction decoder in CPU which decodes this information in such a way that computer can perform the desired task </a:t>
            </a:r>
          </a:p>
          <a:p>
            <a:r>
              <a:rPr lang="en-US" dirty="0"/>
              <a:t>          The simple model for the decoder may be considered that there is three input lines to the decoder and correspondingly it generates eight output lines. Depending on input combination only one of the output signals will be generated and it is used to indicate the corresponding operation of ALU.</a:t>
            </a:r>
          </a:p>
          <a:p>
            <a:pPr marL="0" indent="0">
              <a:buNone/>
            </a:pPr>
            <a:endParaRPr lang="en-US" dirty="0"/>
          </a:p>
        </p:txBody>
      </p:sp>
    </p:spTree>
    <p:extLst>
      <p:ext uri="{BB962C8B-B14F-4D97-AF65-F5344CB8AC3E}">
        <p14:creationId xmlns:p14="http://schemas.microsoft.com/office/powerpoint/2010/main" val="25998391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87" y="260214"/>
            <a:ext cx="11714212" cy="1152561"/>
          </a:xfrm>
        </p:spPr>
        <p:txBody>
          <a:bodyPr>
            <a:normAutofit fontScale="90000"/>
          </a:bodyPr>
          <a:lstStyle/>
          <a:p>
            <a:pPr algn="ctr"/>
            <a:r>
              <a:rPr lang="en-US" sz="6000" dirty="0">
                <a:solidFill>
                  <a:srgbClr val="CC3399"/>
                </a:solidFill>
              </a:rPr>
              <a:t>Assignment submission date Monday 12/9/16, latest 3.00pm in my officer. </a:t>
            </a:r>
            <a:r>
              <a:rPr lang="en-US" dirty="0" smtClean="0">
                <a:solidFill>
                  <a:srgbClr val="CC3399"/>
                </a:solidFill>
              </a:rPr>
              <a:t>       </a:t>
            </a:r>
            <a:endParaRPr lang="en-US" dirty="0">
              <a:solidFill>
                <a:srgbClr val="CC3399"/>
              </a:solidFill>
            </a:endParaRPr>
          </a:p>
        </p:txBody>
      </p:sp>
      <p:sp>
        <p:nvSpPr>
          <p:cNvPr id="3" name="Content Placeholder 2"/>
          <p:cNvSpPr>
            <a:spLocks noGrp="1"/>
          </p:cNvSpPr>
          <p:nvPr>
            <p:ph idx="1"/>
          </p:nvPr>
        </p:nvSpPr>
        <p:spPr>
          <a:xfrm>
            <a:off x="239412" y="2209800"/>
            <a:ext cx="11716352" cy="4027512"/>
          </a:xfrm>
        </p:spPr>
        <p:txBody>
          <a:bodyPr/>
          <a:lstStyle/>
          <a:p>
            <a:pPr marL="742950" indent="-742950">
              <a:buAutoNum type="arabicParenBoth" startAt="4"/>
            </a:pPr>
            <a:r>
              <a:rPr lang="en-US" b="1" dirty="0" smtClean="0"/>
              <a:t>What are the basic </a:t>
            </a:r>
            <a:r>
              <a:rPr lang="en-US" b="1" dirty="0"/>
              <a:t>Computer Model and different units of Computer </a:t>
            </a:r>
            <a:r>
              <a:rPr lang="en-US" b="1" dirty="0" smtClean="0"/>
              <a:t>and their functions?</a:t>
            </a:r>
            <a:endParaRPr lang="en-US" dirty="0"/>
          </a:p>
          <a:p>
            <a:pPr marL="0" indent="0">
              <a:buNone/>
            </a:pPr>
            <a:endParaRPr lang="en-US" b="1" dirty="0">
              <a:solidFill>
                <a:srgbClr val="CC3399"/>
              </a:solidFill>
            </a:endParaRPr>
          </a:p>
        </p:txBody>
      </p:sp>
    </p:spTree>
    <p:extLst>
      <p:ext uri="{BB962C8B-B14F-4D97-AF65-F5344CB8AC3E}">
        <p14:creationId xmlns:p14="http://schemas.microsoft.com/office/powerpoint/2010/main" val="605718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Arithmetic and Logic Unit (ALU</a:t>
            </a:r>
            <a:r>
              <a:rPr lang="en-US" dirty="0" smtClean="0">
                <a:solidFill>
                  <a:srgbClr val="CC3399"/>
                </a:solidFill>
              </a:rPr>
              <a:t>) cont.</a:t>
            </a:r>
            <a:endParaRPr lang="en-US" dirty="0"/>
          </a:p>
        </p:txBody>
      </p:sp>
      <p:sp>
        <p:nvSpPr>
          <p:cNvPr id="3" name="Content Placeholder 2"/>
          <p:cNvSpPr>
            <a:spLocks noGrp="1"/>
          </p:cNvSpPr>
          <p:nvPr>
            <p:ph idx="1"/>
          </p:nvPr>
        </p:nvSpPr>
        <p:spPr/>
        <p:txBody>
          <a:bodyPr/>
          <a:lstStyle/>
          <a:p>
            <a:pPr marL="0" indent="0">
              <a:buNone/>
            </a:pPr>
            <a:r>
              <a:rPr lang="en-US" dirty="0"/>
              <a:t>In our simple model, we use three storage units in CPU, </a:t>
            </a:r>
            <a:br>
              <a:rPr lang="en-US" dirty="0"/>
            </a:br>
            <a:r>
              <a:rPr lang="en-US" dirty="0"/>
              <a:t>                  Two  --  for storing the operand and  </a:t>
            </a:r>
            <a:br>
              <a:rPr lang="en-US" dirty="0"/>
            </a:br>
            <a:r>
              <a:rPr lang="en-US" dirty="0"/>
              <a:t>                  one  --  for storing the results. </a:t>
            </a:r>
            <a:br>
              <a:rPr lang="en-US" dirty="0"/>
            </a:br>
            <a:r>
              <a:rPr lang="en-US" dirty="0"/>
              <a:t>These storage units are known as register.</a:t>
            </a:r>
          </a:p>
          <a:p>
            <a:pPr marL="0" indent="0">
              <a:buNone/>
            </a:pPr>
            <a:r>
              <a:rPr lang="en-US" dirty="0"/>
              <a:t>But in computer, we need more storage space for proper functioning of the Computer. </a:t>
            </a:r>
          </a:p>
          <a:p>
            <a:endParaRPr lang="en-US" dirty="0"/>
          </a:p>
        </p:txBody>
      </p:sp>
    </p:spTree>
    <p:extLst>
      <p:ext uri="{BB962C8B-B14F-4D97-AF65-F5344CB8AC3E}">
        <p14:creationId xmlns:p14="http://schemas.microsoft.com/office/powerpoint/2010/main" val="30252662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Arithmetic and Logic Unit (ALU) cont.</a:t>
            </a:r>
            <a:endParaRPr lang="en-US" dirty="0"/>
          </a:p>
        </p:txBody>
      </p:sp>
      <p:sp>
        <p:nvSpPr>
          <p:cNvPr id="3" name="Content Placeholder 2"/>
          <p:cNvSpPr>
            <a:spLocks noGrp="1"/>
          </p:cNvSpPr>
          <p:nvPr>
            <p:ph idx="1"/>
          </p:nvPr>
        </p:nvSpPr>
        <p:spPr/>
        <p:txBody>
          <a:bodyPr>
            <a:normAutofit lnSpcReduction="10000"/>
          </a:bodyPr>
          <a:lstStyle/>
          <a:p>
            <a:r>
              <a:rPr lang="en-US" sz="4400" b="1" i="1" dirty="0"/>
              <a:t>Operands</a:t>
            </a:r>
            <a:r>
              <a:rPr lang="en-US" sz="4400" b="1" dirty="0"/>
              <a:t> are the objects that are manipulated and operators are the symbols that represent specific actions. For example, in the expression. 5 + x. </a:t>
            </a:r>
            <a:r>
              <a:rPr lang="en-US" sz="4400" b="1" dirty="0" smtClean="0"/>
              <a:t>     x and </a:t>
            </a:r>
            <a:r>
              <a:rPr lang="en-US" sz="4400" b="1" dirty="0"/>
              <a:t>5 are </a:t>
            </a:r>
            <a:r>
              <a:rPr lang="en-US" sz="4400" b="1" i="1" dirty="0"/>
              <a:t>operands</a:t>
            </a:r>
            <a:r>
              <a:rPr lang="en-US" sz="4400" b="1" dirty="0"/>
              <a:t> and + is an </a:t>
            </a:r>
            <a:r>
              <a:rPr lang="en-US" sz="4400" b="1" i="1" dirty="0"/>
              <a:t>operator</a:t>
            </a:r>
            <a:r>
              <a:rPr lang="en-US" sz="4400" b="1" dirty="0"/>
              <a:t>. All expressions have at least one </a:t>
            </a:r>
            <a:r>
              <a:rPr lang="en-US" sz="4400" b="1" i="1" dirty="0"/>
              <a:t>operand</a:t>
            </a:r>
            <a:r>
              <a:rPr lang="en-US" sz="4400" b="1" dirty="0" smtClean="0"/>
              <a:t>.</a:t>
            </a:r>
          </a:p>
          <a:p>
            <a:endParaRPr lang="en-US" sz="4400" b="1" dirty="0"/>
          </a:p>
        </p:txBody>
      </p:sp>
    </p:spTree>
    <p:extLst>
      <p:ext uri="{BB962C8B-B14F-4D97-AF65-F5344CB8AC3E}">
        <p14:creationId xmlns:p14="http://schemas.microsoft.com/office/powerpoint/2010/main" val="37368886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963" y="-304800"/>
            <a:ext cx="11714212" cy="685800"/>
          </a:xfrm>
        </p:spPr>
        <p:txBody>
          <a:bodyPr>
            <a:normAutofit fontScale="90000"/>
          </a:bodyPr>
          <a:lstStyle/>
          <a:p>
            <a:r>
              <a:rPr lang="en-US" dirty="0">
                <a:solidFill>
                  <a:srgbClr val="CC3399"/>
                </a:solidFill>
              </a:rPr>
              <a:t>Arithmetic and Logic Unit (ALU) cont.</a:t>
            </a:r>
            <a:endParaRPr lang="en-US" dirty="0"/>
          </a:p>
        </p:txBody>
      </p:sp>
      <p:sp>
        <p:nvSpPr>
          <p:cNvPr id="3" name="Content Placeholder 2"/>
          <p:cNvSpPr>
            <a:spLocks noGrp="1"/>
          </p:cNvSpPr>
          <p:nvPr>
            <p:ph idx="1"/>
          </p:nvPr>
        </p:nvSpPr>
        <p:spPr>
          <a:xfrm>
            <a:off x="153988" y="457200"/>
            <a:ext cx="11734800" cy="6096000"/>
          </a:xfrm>
        </p:spPr>
        <p:txBody>
          <a:bodyPr>
            <a:noAutofit/>
          </a:bodyPr>
          <a:lstStyle/>
          <a:p>
            <a:r>
              <a:rPr lang="en-US" sz="2800" b="1" dirty="0"/>
              <a:t>An opcode is short for 'Operation Code</a:t>
            </a:r>
            <a:r>
              <a:rPr lang="en-US" sz="2800" b="1" dirty="0" smtClean="0"/>
              <a:t>'.</a:t>
            </a:r>
            <a:endParaRPr lang="en-US" sz="2800" b="1" dirty="0"/>
          </a:p>
          <a:p>
            <a:r>
              <a:rPr lang="en-US" sz="2800" b="1" dirty="0"/>
              <a:t>An opcode is a single instruction that can be executed by the CPU. In machine language it is a binary or hexadecimal value such as 'B6' loaded into the instruction register</a:t>
            </a:r>
            <a:r>
              <a:rPr lang="en-US" sz="2800" b="1" dirty="0" smtClean="0"/>
              <a:t>.</a:t>
            </a:r>
            <a:endParaRPr lang="en-US" sz="2800" b="1" dirty="0"/>
          </a:p>
          <a:p>
            <a:r>
              <a:rPr lang="en-US" sz="2800" b="1" dirty="0"/>
              <a:t>In assembly language mnemonic form an opcode is a command such as MOV or ADD or JMP</a:t>
            </a:r>
            <a:r>
              <a:rPr lang="en-US" sz="2800" b="1" dirty="0" smtClean="0"/>
              <a:t>.</a:t>
            </a:r>
            <a:endParaRPr lang="en-US" sz="2800" b="1" dirty="0"/>
          </a:p>
          <a:p>
            <a:r>
              <a:rPr lang="en-US" sz="2800" b="1" dirty="0"/>
              <a:t>For </a:t>
            </a:r>
            <a:r>
              <a:rPr lang="en-US" sz="2800" b="1" dirty="0" smtClean="0"/>
              <a:t>example</a:t>
            </a:r>
            <a:endParaRPr lang="en-US" sz="2800" b="1" dirty="0"/>
          </a:p>
          <a:p>
            <a:r>
              <a:rPr lang="en-US" sz="2800" b="1" dirty="0"/>
              <a:t>MOV, AL, </a:t>
            </a:r>
            <a:r>
              <a:rPr lang="en-US" sz="2800" b="1" dirty="0" smtClean="0"/>
              <a:t>34h</a:t>
            </a:r>
            <a:endParaRPr lang="en-US" sz="2800" b="1" dirty="0"/>
          </a:p>
          <a:p>
            <a:r>
              <a:rPr lang="en-US" sz="2800" b="1" dirty="0"/>
              <a:t>The opcode is the MOV instruction. The other parts are called the 'operands</a:t>
            </a:r>
            <a:r>
              <a:rPr lang="en-US" sz="2800" b="1" dirty="0" smtClean="0"/>
              <a:t>'.</a:t>
            </a:r>
            <a:endParaRPr lang="en-US" sz="2800" b="1" dirty="0"/>
          </a:p>
          <a:p>
            <a:r>
              <a:rPr lang="en-US" sz="2800" b="1" dirty="0"/>
              <a:t>Operands are manipulated by the opcode. In this example, the operands are the register named AL and the value 34 hex.</a:t>
            </a:r>
          </a:p>
        </p:txBody>
      </p:sp>
    </p:spTree>
    <p:extLst>
      <p:ext uri="{BB962C8B-B14F-4D97-AF65-F5344CB8AC3E}">
        <p14:creationId xmlns:p14="http://schemas.microsoft.com/office/powerpoint/2010/main" val="21566041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Arithmetic and Logic Unit (ALU</a:t>
            </a:r>
            <a:r>
              <a:rPr lang="en-US" dirty="0" smtClean="0">
                <a:solidFill>
                  <a:srgbClr val="CC3399"/>
                </a:solidFill>
              </a:rPr>
              <a:t>) cont.</a:t>
            </a:r>
            <a:endParaRPr lang="en-US" dirty="0">
              <a:solidFill>
                <a:srgbClr val="CC3399"/>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0387" y="1510506"/>
            <a:ext cx="7696199" cy="4474844"/>
          </a:xfrm>
        </p:spPr>
      </p:pic>
    </p:spTree>
    <p:extLst>
      <p:ext uri="{BB962C8B-B14F-4D97-AF65-F5344CB8AC3E}">
        <p14:creationId xmlns:p14="http://schemas.microsoft.com/office/powerpoint/2010/main" val="38487142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Arithmetic and Logic Unit (ALU</a:t>
            </a:r>
            <a:r>
              <a:rPr lang="en-US" dirty="0" smtClean="0">
                <a:solidFill>
                  <a:srgbClr val="CC3399"/>
                </a:solidFill>
              </a:rPr>
              <a:t>)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Some of them are inside CPU, which are known as register. Other bigger chunk of storage space is known as primary memory or main memory. </a:t>
            </a:r>
            <a:r>
              <a:rPr lang="en-US" b="1" dirty="0"/>
              <a:t>The CPU can work with the information available in main memory only</a:t>
            </a:r>
            <a:r>
              <a:rPr lang="en-US" dirty="0"/>
              <a:t>.</a:t>
            </a:r>
          </a:p>
          <a:p>
            <a:r>
              <a:rPr lang="en-US" dirty="0"/>
              <a:t>To access the data from memory, we need two special registers one is known as </a:t>
            </a:r>
            <a:r>
              <a:rPr lang="en-US" b="1" dirty="0"/>
              <a:t>Memory Data Register (MDR)</a:t>
            </a:r>
            <a:r>
              <a:rPr lang="en-US" dirty="0"/>
              <a:t> and the second one is </a:t>
            </a:r>
            <a:r>
              <a:rPr lang="en-US" b="1" dirty="0"/>
              <a:t>Memory Address Register (MAR)</a:t>
            </a:r>
            <a:r>
              <a:rPr lang="en-US" dirty="0"/>
              <a:t>.</a:t>
            </a:r>
          </a:p>
          <a:p>
            <a:pPr marL="0" indent="0">
              <a:buNone/>
            </a:pPr>
            <a:endParaRPr lang="en-US" dirty="0"/>
          </a:p>
        </p:txBody>
      </p:sp>
    </p:spTree>
    <p:extLst>
      <p:ext uri="{BB962C8B-B14F-4D97-AF65-F5344CB8AC3E}">
        <p14:creationId xmlns:p14="http://schemas.microsoft.com/office/powerpoint/2010/main" val="7417747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Arithmetic and Logic Unit (ALU) cont.</a:t>
            </a:r>
            <a:endParaRPr lang="en-US" dirty="0"/>
          </a:p>
        </p:txBody>
      </p:sp>
      <p:sp>
        <p:nvSpPr>
          <p:cNvPr id="3" name="Content Placeholder 2"/>
          <p:cNvSpPr>
            <a:spLocks noGrp="1"/>
          </p:cNvSpPr>
          <p:nvPr>
            <p:ph idx="1"/>
          </p:nvPr>
        </p:nvSpPr>
        <p:spPr/>
        <p:txBody>
          <a:bodyPr>
            <a:normAutofit lnSpcReduction="10000"/>
          </a:bodyPr>
          <a:lstStyle/>
          <a:p>
            <a:r>
              <a:rPr lang="en-US" dirty="0"/>
              <a:t>Data and program is stored in main memory. While executing a program, CPU brings instruction and data from main memory, performs the tasks as per the instruction fetch from the memory. After completion of operation, CPU stores the result back into the memory.</a:t>
            </a:r>
          </a:p>
          <a:p>
            <a:r>
              <a:rPr lang="en-US" dirty="0"/>
              <a:t>In next section, we discus about memory organization for our small machine.</a:t>
            </a:r>
          </a:p>
          <a:p>
            <a:pPr marL="0" indent="0">
              <a:buNone/>
            </a:pPr>
            <a:endParaRPr lang="en-US" dirty="0"/>
          </a:p>
        </p:txBody>
      </p:sp>
    </p:spTree>
    <p:extLst>
      <p:ext uri="{BB962C8B-B14F-4D97-AF65-F5344CB8AC3E}">
        <p14:creationId xmlns:p14="http://schemas.microsoft.com/office/powerpoint/2010/main" val="38458497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Arithmetic and Logic Unit (ALU)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ALU is responsible to perform the operation in the computer. </a:t>
            </a:r>
            <a:endParaRPr lang="en-US" sz="4800" dirty="0"/>
          </a:p>
          <a:p>
            <a:r>
              <a:rPr lang="en-US" dirty="0"/>
              <a:t>The basic operations are implemented in hardware level.  ALU is having collection of two types of operations: </a:t>
            </a:r>
            <a:endParaRPr lang="en-US" sz="4800" dirty="0"/>
          </a:p>
          <a:p>
            <a:pPr lvl="2"/>
            <a:r>
              <a:rPr lang="en-US" dirty="0"/>
              <a:t>Arithmetic </a:t>
            </a:r>
            <a:r>
              <a:rPr lang="en-US" dirty="0" smtClean="0"/>
              <a:t>operations</a:t>
            </a:r>
            <a:r>
              <a:rPr lang="en-US" dirty="0"/>
              <a:t>                         </a:t>
            </a:r>
            <a:endParaRPr lang="en-US" sz="4000" dirty="0"/>
          </a:p>
          <a:p>
            <a:pPr lvl="2"/>
            <a:r>
              <a:rPr lang="en-US" dirty="0"/>
              <a:t>Logical operations   </a:t>
            </a:r>
            <a:endParaRPr lang="en-US" sz="4000" dirty="0"/>
          </a:p>
          <a:p>
            <a:r>
              <a:rPr lang="en-US" dirty="0"/>
              <a:t>Consider an ALU having 4 arithmetic operations and 4 logical operations.</a:t>
            </a:r>
            <a:endParaRPr lang="en-US" sz="4800" dirty="0"/>
          </a:p>
          <a:p>
            <a:pPr marL="0" indent="0">
              <a:buNone/>
            </a:pPr>
            <a:endParaRPr lang="en-US" dirty="0"/>
          </a:p>
        </p:txBody>
      </p:sp>
    </p:spTree>
    <p:extLst>
      <p:ext uri="{BB962C8B-B14F-4D97-AF65-F5344CB8AC3E}">
        <p14:creationId xmlns:p14="http://schemas.microsoft.com/office/powerpoint/2010/main" val="39974454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C3399"/>
                </a:solidFill>
              </a:rPr>
              <a:t>Assignment submission date Monday 12/9/16, latest 3.00pm in my officer.</a:t>
            </a:r>
            <a:endParaRPr lang="en-US" dirty="0">
              <a:solidFill>
                <a:srgbClr val="CC3399"/>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1.What a register in a computer system?</a:t>
            </a:r>
          </a:p>
          <a:p>
            <a:pPr marL="0" indent="0">
              <a:buNone/>
            </a:pPr>
            <a:r>
              <a:rPr lang="en-US" b="1" dirty="0" smtClean="0"/>
              <a:t>2. Where are they found in a computer system?</a:t>
            </a:r>
          </a:p>
          <a:p>
            <a:pPr marL="0" indent="0">
              <a:buNone/>
            </a:pPr>
            <a:r>
              <a:rPr lang="en-US" b="1" dirty="0" smtClean="0"/>
              <a:t>3.What </a:t>
            </a:r>
            <a:r>
              <a:rPr lang="en-US" b="1" dirty="0"/>
              <a:t>are the types of registers in a computer system?</a:t>
            </a:r>
          </a:p>
          <a:p>
            <a:pPr marL="0" indent="0">
              <a:buNone/>
            </a:pPr>
            <a:r>
              <a:rPr lang="en-US" b="1" dirty="0"/>
              <a:t>4</a:t>
            </a:r>
            <a:r>
              <a:rPr lang="en-US" b="1" dirty="0" smtClean="0"/>
              <a:t>.What are the functions of the various types of registers in a computer systems?</a:t>
            </a:r>
          </a:p>
          <a:p>
            <a:pPr marL="0" indent="0">
              <a:buNone/>
            </a:pPr>
            <a:r>
              <a:rPr lang="en-US" b="1" dirty="0" smtClean="0"/>
              <a:t>5.What are the main </a:t>
            </a:r>
            <a:r>
              <a:rPr lang="en-US" b="1" dirty="0" err="1" smtClean="0"/>
              <a:t>differents</a:t>
            </a:r>
            <a:r>
              <a:rPr lang="en-US" b="1" dirty="0" smtClean="0"/>
              <a:t> between computer memory and computer registers if any?</a:t>
            </a:r>
            <a:endParaRPr lang="en-US" b="1" dirty="0"/>
          </a:p>
        </p:txBody>
      </p:sp>
    </p:spTree>
    <p:extLst>
      <p:ext uri="{BB962C8B-B14F-4D97-AF65-F5344CB8AC3E}">
        <p14:creationId xmlns:p14="http://schemas.microsoft.com/office/powerpoint/2010/main" val="19828202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Arithmetic and Logic Unit (ALU) cont.</a:t>
            </a:r>
            <a:endParaRPr lang="en-US" dirty="0"/>
          </a:p>
        </p:txBody>
      </p:sp>
      <p:sp>
        <p:nvSpPr>
          <p:cNvPr id="3" name="Content Placeholder 2"/>
          <p:cNvSpPr>
            <a:spLocks noGrp="1"/>
          </p:cNvSpPr>
          <p:nvPr>
            <p:ph idx="1"/>
          </p:nvPr>
        </p:nvSpPr>
        <p:spPr/>
        <p:txBody>
          <a:bodyPr/>
          <a:lstStyle/>
          <a:p>
            <a:r>
              <a:rPr lang="en-US" dirty="0"/>
              <a:t>To identify any one of these </a:t>
            </a:r>
            <a:r>
              <a:rPr lang="en-US" dirty="0">
                <a:solidFill>
                  <a:srgbClr val="CC3399"/>
                </a:solidFill>
              </a:rPr>
              <a:t>four logical </a:t>
            </a:r>
            <a:r>
              <a:rPr lang="en-US" dirty="0"/>
              <a:t>operations or </a:t>
            </a:r>
            <a:r>
              <a:rPr lang="en-US" dirty="0">
                <a:solidFill>
                  <a:srgbClr val="CC3399"/>
                </a:solidFill>
              </a:rPr>
              <a:t>four arithmetic </a:t>
            </a:r>
            <a:r>
              <a:rPr lang="en-US" dirty="0"/>
              <a:t>operations, </a:t>
            </a:r>
            <a:r>
              <a:rPr lang="en-US" dirty="0">
                <a:solidFill>
                  <a:srgbClr val="CC3399"/>
                </a:solidFill>
              </a:rPr>
              <a:t>two control </a:t>
            </a:r>
            <a:r>
              <a:rPr lang="en-US" dirty="0"/>
              <a:t>lines are needed. Also to identify any </a:t>
            </a:r>
            <a:r>
              <a:rPr lang="en-US" dirty="0">
                <a:solidFill>
                  <a:srgbClr val="CC3399"/>
                </a:solidFill>
              </a:rPr>
              <a:t>one</a:t>
            </a:r>
            <a:r>
              <a:rPr lang="en-US" dirty="0"/>
              <a:t> of these </a:t>
            </a:r>
            <a:r>
              <a:rPr lang="en-US" dirty="0">
                <a:solidFill>
                  <a:srgbClr val="CC3399"/>
                </a:solidFill>
              </a:rPr>
              <a:t>two groups- arithmetic or logical</a:t>
            </a:r>
            <a:r>
              <a:rPr lang="en-US" dirty="0"/>
              <a:t>, </a:t>
            </a:r>
            <a:r>
              <a:rPr lang="en-US" dirty="0">
                <a:solidFill>
                  <a:srgbClr val="CC3399"/>
                </a:solidFill>
              </a:rPr>
              <a:t>another</a:t>
            </a:r>
            <a:r>
              <a:rPr lang="en-US" dirty="0"/>
              <a:t> control line is needed. So, with the help of </a:t>
            </a:r>
            <a:r>
              <a:rPr lang="en-US" dirty="0">
                <a:solidFill>
                  <a:srgbClr val="CC3399"/>
                </a:solidFill>
              </a:rPr>
              <a:t>three control lines</a:t>
            </a:r>
            <a:r>
              <a:rPr lang="en-US" dirty="0"/>
              <a:t>, any </a:t>
            </a:r>
            <a:r>
              <a:rPr lang="en-US" dirty="0">
                <a:solidFill>
                  <a:srgbClr val="CC3399"/>
                </a:solidFill>
              </a:rPr>
              <a:t>one</a:t>
            </a:r>
            <a:r>
              <a:rPr lang="en-US" dirty="0"/>
              <a:t> of these </a:t>
            </a:r>
            <a:r>
              <a:rPr lang="en-US" dirty="0">
                <a:solidFill>
                  <a:srgbClr val="CC3399"/>
                </a:solidFill>
              </a:rPr>
              <a:t>eight operations</a:t>
            </a:r>
            <a:r>
              <a:rPr lang="en-US" dirty="0"/>
              <a:t> can be identified. </a:t>
            </a:r>
          </a:p>
          <a:p>
            <a:endParaRPr lang="en-US" dirty="0"/>
          </a:p>
        </p:txBody>
      </p:sp>
    </p:spTree>
    <p:extLst>
      <p:ext uri="{BB962C8B-B14F-4D97-AF65-F5344CB8AC3E}">
        <p14:creationId xmlns:p14="http://schemas.microsoft.com/office/powerpoint/2010/main" val="12274436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Arithmetic and Logic Unit (ALU)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Consider an ALU is having </a:t>
            </a:r>
            <a:endParaRPr lang="en-US" dirty="0" smtClean="0"/>
          </a:p>
          <a:p>
            <a:pPr>
              <a:buFont typeface="Wingdings" panose="05000000000000000000" pitchFamily="2" charset="2"/>
              <a:buChar char="Ø"/>
            </a:pPr>
            <a:r>
              <a:rPr lang="en-US" dirty="0">
                <a:solidFill>
                  <a:srgbClr val="CC3399"/>
                </a:solidFill>
              </a:rPr>
              <a:t>F</a:t>
            </a:r>
            <a:r>
              <a:rPr lang="en-US" dirty="0" smtClean="0">
                <a:solidFill>
                  <a:srgbClr val="CC3399"/>
                </a:solidFill>
              </a:rPr>
              <a:t>our</a:t>
            </a:r>
            <a:r>
              <a:rPr lang="en-US" dirty="0" smtClean="0"/>
              <a:t> </a:t>
            </a:r>
            <a:r>
              <a:rPr lang="en-US" dirty="0"/>
              <a:t>arithmetic operations: </a:t>
            </a:r>
            <a:r>
              <a:rPr lang="en-US" dirty="0">
                <a:solidFill>
                  <a:srgbClr val="CC3399"/>
                </a:solidFill>
              </a:rPr>
              <a:t>A</a:t>
            </a:r>
            <a:r>
              <a:rPr lang="en-US" dirty="0"/>
              <a:t>ddition, </a:t>
            </a:r>
            <a:r>
              <a:rPr lang="en-US" dirty="0">
                <a:solidFill>
                  <a:srgbClr val="CC3399"/>
                </a:solidFill>
              </a:rPr>
              <a:t>s</a:t>
            </a:r>
            <a:r>
              <a:rPr lang="en-US" dirty="0"/>
              <a:t>ubtraction, </a:t>
            </a:r>
            <a:r>
              <a:rPr lang="en-US" dirty="0">
                <a:solidFill>
                  <a:srgbClr val="CC3399"/>
                </a:solidFill>
              </a:rPr>
              <a:t>m</a:t>
            </a:r>
            <a:r>
              <a:rPr lang="en-US" dirty="0"/>
              <a:t>ultiplication and </a:t>
            </a:r>
            <a:r>
              <a:rPr lang="en-US" dirty="0">
                <a:solidFill>
                  <a:srgbClr val="CC3399"/>
                </a:solidFill>
              </a:rPr>
              <a:t>d</a:t>
            </a:r>
            <a:r>
              <a:rPr lang="en-US" dirty="0"/>
              <a:t>ivision. Also consider that the ALU is having </a:t>
            </a:r>
            <a:endParaRPr lang="en-US" dirty="0" smtClean="0"/>
          </a:p>
          <a:p>
            <a:pPr>
              <a:buFont typeface="Wingdings" panose="05000000000000000000" pitchFamily="2" charset="2"/>
              <a:buChar char="Ø"/>
            </a:pPr>
            <a:r>
              <a:rPr lang="en-US" dirty="0">
                <a:solidFill>
                  <a:srgbClr val="CC3399"/>
                </a:solidFill>
              </a:rPr>
              <a:t>F</a:t>
            </a:r>
            <a:r>
              <a:rPr lang="en-US" dirty="0" smtClean="0">
                <a:solidFill>
                  <a:srgbClr val="CC3399"/>
                </a:solidFill>
              </a:rPr>
              <a:t>our</a:t>
            </a:r>
            <a:r>
              <a:rPr lang="en-US" dirty="0" smtClean="0"/>
              <a:t> </a:t>
            </a:r>
            <a:r>
              <a:rPr lang="en-US" dirty="0"/>
              <a:t>logical operations: </a:t>
            </a:r>
            <a:r>
              <a:rPr lang="en-US" dirty="0">
                <a:solidFill>
                  <a:srgbClr val="CC3399"/>
                </a:solidFill>
              </a:rPr>
              <a:t>O</a:t>
            </a:r>
            <a:r>
              <a:rPr lang="en-US" dirty="0"/>
              <a:t>R, </a:t>
            </a:r>
            <a:r>
              <a:rPr lang="en-US" dirty="0">
                <a:solidFill>
                  <a:srgbClr val="CC3399"/>
                </a:solidFill>
              </a:rPr>
              <a:t>A</a:t>
            </a:r>
            <a:r>
              <a:rPr lang="en-US" dirty="0"/>
              <a:t>ND, </a:t>
            </a:r>
            <a:r>
              <a:rPr lang="en-US" dirty="0">
                <a:solidFill>
                  <a:srgbClr val="CC3399"/>
                </a:solidFill>
              </a:rPr>
              <a:t>N</a:t>
            </a:r>
            <a:r>
              <a:rPr lang="en-US" dirty="0"/>
              <a:t>OT &amp; </a:t>
            </a:r>
            <a:r>
              <a:rPr lang="en-US" dirty="0">
                <a:solidFill>
                  <a:srgbClr val="CC3399"/>
                </a:solidFill>
              </a:rPr>
              <a:t>E</a:t>
            </a:r>
            <a:r>
              <a:rPr lang="en-US" dirty="0"/>
              <a:t>X-OR. </a:t>
            </a:r>
          </a:p>
          <a:p>
            <a:r>
              <a:rPr lang="en-US" dirty="0"/>
              <a:t>We need three control lines to identify any one of these operations. The input combination of these control lines are shown below:</a:t>
            </a:r>
            <a:br>
              <a:rPr lang="en-US" dirty="0"/>
            </a:br>
            <a:endParaRPr lang="en-US" dirty="0"/>
          </a:p>
        </p:txBody>
      </p:sp>
    </p:spTree>
    <p:extLst>
      <p:ext uri="{BB962C8B-B14F-4D97-AF65-F5344CB8AC3E}">
        <p14:creationId xmlns:p14="http://schemas.microsoft.com/office/powerpoint/2010/main" val="4069380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smtClean="0">
                <a:solidFill>
                  <a:srgbClr val="CC3399"/>
                </a:solidFill>
              </a:rPr>
              <a:t>(Assignment no. 4 Hints)</a:t>
            </a:r>
            <a:br>
              <a:rPr lang="en-US" sz="4000" dirty="0" smtClean="0">
                <a:solidFill>
                  <a:srgbClr val="CC3399"/>
                </a:solidFill>
              </a:rPr>
            </a:br>
            <a:r>
              <a:rPr lang="en-US" sz="4000" dirty="0" smtClean="0">
                <a:solidFill>
                  <a:srgbClr val="CC3399"/>
                </a:solidFill>
              </a:rPr>
              <a:t>Basic </a:t>
            </a:r>
            <a:r>
              <a:rPr lang="en-US" sz="4000" dirty="0">
                <a:solidFill>
                  <a:srgbClr val="CC3399"/>
                </a:solidFill>
              </a:rPr>
              <a:t>Computer Model and different units of Computer</a:t>
            </a:r>
          </a:p>
        </p:txBody>
      </p:sp>
      <p:sp>
        <p:nvSpPr>
          <p:cNvPr id="3" name="Content Placeholder 2"/>
          <p:cNvSpPr>
            <a:spLocks noGrp="1"/>
          </p:cNvSpPr>
          <p:nvPr>
            <p:ph idx="1"/>
          </p:nvPr>
        </p:nvSpPr>
        <p:spPr/>
        <p:txBody>
          <a:bodyPr/>
          <a:lstStyle/>
          <a:p>
            <a:r>
              <a:rPr lang="en-US" dirty="0"/>
              <a:t>The model of a computer can be described by four basic units in high level abstraction which is shown in figure </a:t>
            </a:r>
            <a:r>
              <a:rPr lang="en-US" dirty="0" smtClean="0"/>
              <a:t>below. </a:t>
            </a:r>
            <a:r>
              <a:rPr lang="en-US" dirty="0"/>
              <a:t>These basic units are: </a:t>
            </a:r>
            <a:endParaRPr lang="en-US" sz="4800" dirty="0"/>
          </a:p>
          <a:p>
            <a:pPr lvl="2"/>
            <a:r>
              <a:rPr lang="en-US" dirty="0"/>
              <a:t>Central  Processor  Unit               </a:t>
            </a:r>
            <a:endParaRPr lang="en-US" sz="4000" dirty="0"/>
          </a:p>
          <a:p>
            <a:pPr lvl="2"/>
            <a:r>
              <a:rPr lang="en-US" dirty="0"/>
              <a:t>Input  Unit                  </a:t>
            </a:r>
            <a:endParaRPr lang="en-US" sz="4000" dirty="0"/>
          </a:p>
          <a:p>
            <a:pPr lvl="2"/>
            <a:r>
              <a:rPr lang="en-US" dirty="0"/>
              <a:t>Output  Unit                       </a:t>
            </a:r>
            <a:endParaRPr lang="en-US" sz="4000" dirty="0"/>
          </a:p>
          <a:p>
            <a:pPr lvl="2"/>
            <a:r>
              <a:rPr lang="en-US" dirty="0"/>
              <a:t>Memory  Unit </a:t>
            </a:r>
            <a:endParaRPr lang="en-US" sz="4000" dirty="0"/>
          </a:p>
          <a:p>
            <a:pPr marL="0" indent="0">
              <a:buNone/>
            </a:pPr>
            <a:endParaRPr lang="en-US" dirty="0"/>
          </a:p>
        </p:txBody>
      </p:sp>
    </p:spTree>
    <p:extLst>
      <p:ext uri="{BB962C8B-B14F-4D97-AF65-F5344CB8AC3E}">
        <p14:creationId xmlns:p14="http://schemas.microsoft.com/office/powerpoint/2010/main" val="18339510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963" y="153144"/>
            <a:ext cx="11714212" cy="1523256"/>
          </a:xfrm>
        </p:spPr>
        <p:txBody>
          <a:bodyPr>
            <a:noAutofit/>
          </a:bodyPr>
          <a:lstStyle/>
          <a:p>
            <a:pPr algn="ctr"/>
            <a:r>
              <a:rPr lang="en-US" sz="4000" dirty="0">
                <a:solidFill>
                  <a:srgbClr val="CC3399"/>
                </a:solidFill>
              </a:rPr>
              <a:t>A  3 x 8 decode is used to decode the </a:t>
            </a:r>
            <a:r>
              <a:rPr lang="en-US" sz="4000" dirty="0" smtClean="0">
                <a:solidFill>
                  <a:srgbClr val="CC3399"/>
                </a:solidFill>
              </a:rPr>
              <a:t>instruction and Block </a:t>
            </a:r>
            <a:r>
              <a:rPr lang="en-US" sz="4000" dirty="0">
                <a:solidFill>
                  <a:srgbClr val="CC3399"/>
                </a:solidFill>
              </a:rPr>
              <a:t>Diagram of the ALU </a:t>
            </a:r>
            <a:br>
              <a:rPr lang="en-US" sz="4000" dirty="0">
                <a:solidFill>
                  <a:srgbClr val="CC3399"/>
                </a:solidFill>
              </a:rPr>
            </a:br>
            <a:endParaRPr lang="en-US" sz="4000" dirty="0">
              <a:solidFill>
                <a:srgbClr val="CC3399"/>
              </a:solidFill>
            </a:endParaRPr>
          </a:p>
        </p:txBody>
      </p:sp>
      <p:pic>
        <p:nvPicPr>
          <p:cNvPr id="4" name="Content Placeholder 3"/>
          <p:cNvPicPr>
            <a:picLocks noGrp="1" noChangeAspect="1"/>
          </p:cNvPicPr>
          <p:nvPr>
            <p:ph idx="1"/>
          </p:nvPr>
        </p:nvPicPr>
        <p:blipFill>
          <a:blip r:embed="rId2"/>
          <a:stretch>
            <a:fillRect/>
          </a:stretch>
        </p:blipFill>
        <p:spPr>
          <a:xfrm>
            <a:off x="306387" y="1219200"/>
            <a:ext cx="5525146" cy="4724400"/>
          </a:xfrm>
          <a:prstGeom prst="rect">
            <a:avLst/>
          </a:prstGeom>
        </p:spPr>
      </p:pic>
      <p:pic>
        <p:nvPicPr>
          <p:cNvPr id="5" name="Picture 4"/>
          <p:cNvPicPr>
            <a:picLocks noChangeAspect="1"/>
          </p:cNvPicPr>
          <p:nvPr/>
        </p:nvPicPr>
        <p:blipFill>
          <a:blip r:embed="rId3"/>
          <a:stretch>
            <a:fillRect/>
          </a:stretch>
        </p:blipFill>
        <p:spPr>
          <a:xfrm>
            <a:off x="6097587" y="1524000"/>
            <a:ext cx="5334000" cy="3810000"/>
          </a:xfrm>
          <a:prstGeom prst="rect">
            <a:avLst/>
          </a:prstGeom>
        </p:spPr>
      </p:pic>
    </p:spTree>
    <p:extLst>
      <p:ext uri="{BB962C8B-B14F-4D97-AF65-F5344CB8AC3E}">
        <p14:creationId xmlns:p14="http://schemas.microsoft.com/office/powerpoint/2010/main" val="2956046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Arithmetic and Logic Unit (ALU) cont.</a:t>
            </a:r>
            <a:endParaRPr lang="en-US" dirty="0"/>
          </a:p>
        </p:txBody>
      </p:sp>
      <p:sp>
        <p:nvSpPr>
          <p:cNvPr id="3" name="Content Placeholder 2"/>
          <p:cNvSpPr>
            <a:spLocks noGrp="1"/>
          </p:cNvSpPr>
          <p:nvPr>
            <p:ph idx="1"/>
          </p:nvPr>
        </p:nvSpPr>
        <p:spPr/>
        <p:txBody>
          <a:bodyPr>
            <a:normAutofit lnSpcReduction="10000"/>
          </a:bodyPr>
          <a:lstStyle/>
          <a:p>
            <a:r>
              <a:rPr lang="en-US" dirty="0"/>
              <a:t>Control line C</a:t>
            </a:r>
            <a:r>
              <a:rPr lang="en-US" baseline="-25000" dirty="0"/>
              <a:t>2 </a:t>
            </a:r>
            <a:r>
              <a:rPr lang="en-US" dirty="0"/>
              <a:t>is used to identify the group: logical or arithmetic, i.e. </a:t>
            </a:r>
            <a:br>
              <a:rPr lang="en-US" dirty="0"/>
            </a:br>
            <a:r>
              <a:rPr lang="en-US" dirty="0"/>
              <a:t>C</a:t>
            </a:r>
            <a:r>
              <a:rPr lang="en-US" baseline="-25000" dirty="0"/>
              <a:t>2</a:t>
            </a:r>
            <a:r>
              <a:rPr lang="en-US" dirty="0"/>
              <a:t>=0: arithmetic operation, C</a:t>
            </a:r>
            <a:r>
              <a:rPr lang="en-US" baseline="-25000" dirty="0"/>
              <a:t>2</a:t>
            </a:r>
            <a:r>
              <a:rPr lang="en-US" dirty="0"/>
              <a:t> = 1: logical operation. </a:t>
            </a:r>
            <a:br>
              <a:rPr lang="en-US" dirty="0"/>
            </a:br>
            <a:r>
              <a:rPr lang="en-US" dirty="0"/>
              <a:t>Control lines C</a:t>
            </a:r>
            <a:r>
              <a:rPr lang="en-US" baseline="-25000" dirty="0"/>
              <a:t>0 </a:t>
            </a:r>
            <a:r>
              <a:rPr lang="en-US" dirty="0"/>
              <a:t>and C</a:t>
            </a:r>
            <a:r>
              <a:rPr lang="en-US" baseline="-25000" dirty="0"/>
              <a:t>1 </a:t>
            </a:r>
            <a:r>
              <a:rPr lang="en-US" dirty="0"/>
              <a:t>are used to identify any one of the four operations in a group. One possible combination is given here. </a:t>
            </a:r>
            <a:br>
              <a:rPr lang="en-US" dirty="0"/>
            </a:br>
            <a:endParaRPr lang="en-US" dirty="0"/>
          </a:p>
        </p:txBody>
      </p:sp>
    </p:spTree>
    <p:extLst>
      <p:ext uri="{BB962C8B-B14F-4D97-AF65-F5344CB8AC3E}">
        <p14:creationId xmlns:p14="http://schemas.microsoft.com/office/powerpoint/2010/main" val="39334582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Arithmetic and Logic Unit (ALU) cont.</a:t>
            </a:r>
            <a:endParaRPr lang="en-US" dirty="0"/>
          </a:p>
        </p:txBody>
      </p:sp>
      <p:sp>
        <p:nvSpPr>
          <p:cNvPr id="3" name="Content Placeholder 2"/>
          <p:cNvSpPr>
            <a:spLocks noGrp="1"/>
          </p:cNvSpPr>
          <p:nvPr>
            <p:ph idx="1"/>
          </p:nvPr>
        </p:nvSpPr>
        <p:spPr/>
        <p:txBody>
          <a:bodyPr>
            <a:normAutofit lnSpcReduction="10000"/>
          </a:bodyPr>
          <a:lstStyle/>
          <a:p>
            <a:r>
              <a:rPr lang="en-US" dirty="0"/>
              <a:t>The ALU has got two input registers named as A and B and one output storage register, named as C. It performs the operation as:</a:t>
            </a:r>
          </a:p>
          <a:p>
            <a:r>
              <a:rPr lang="en-US" dirty="0"/>
              <a:t>                                     C  =  A  op  B                                                                     </a:t>
            </a:r>
          </a:p>
          <a:p>
            <a:r>
              <a:rPr lang="en-US" dirty="0"/>
              <a:t>The input data are stored in A and B, and according to the operation specified in the control lines, the ALU perform the operation and put the result in register C. </a:t>
            </a:r>
          </a:p>
          <a:p>
            <a:endParaRPr lang="en-US" dirty="0"/>
          </a:p>
        </p:txBody>
      </p:sp>
    </p:spTree>
    <p:extLst>
      <p:ext uri="{BB962C8B-B14F-4D97-AF65-F5344CB8AC3E}">
        <p14:creationId xmlns:p14="http://schemas.microsoft.com/office/powerpoint/2010/main" val="29914679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3399"/>
                </a:solidFill>
              </a:rPr>
              <a:t>Arithmetic and Logic Unit (ALU) cont.</a:t>
            </a:r>
            <a:endParaRPr lang="en-US" dirty="0"/>
          </a:p>
        </p:txBody>
      </p:sp>
      <p:sp>
        <p:nvSpPr>
          <p:cNvPr id="3" name="Content Placeholder 2"/>
          <p:cNvSpPr>
            <a:spLocks noGrp="1"/>
          </p:cNvSpPr>
          <p:nvPr>
            <p:ph idx="1"/>
          </p:nvPr>
        </p:nvSpPr>
        <p:spPr/>
        <p:txBody>
          <a:bodyPr>
            <a:normAutofit fontScale="85000" lnSpcReduction="10000"/>
          </a:bodyPr>
          <a:lstStyle/>
          <a:p>
            <a:r>
              <a:rPr lang="en-US" dirty="0"/>
              <a:t>As for example, if the contents of controls lines are, 000, then the decoder enables the addition operation and it activates the adder circuit and the addition operation is performed on the data that are available in storage register A and B . After the completion of the operation, the result is stored in register C. </a:t>
            </a:r>
            <a:br>
              <a:rPr lang="en-US" dirty="0"/>
            </a:br>
            <a:r>
              <a:rPr lang="en-US" dirty="0"/>
              <a:t>We should have some hardware implementations for basic operations. These basic operations can be used to implement some complicated operations which are not feasible to implement directly in </a:t>
            </a:r>
            <a:r>
              <a:rPr lang="en-US" dirty="0" smtClean="0"/>
              <a:t>hardware.</a:t>
            </a:r>
            <a:endParaRPr lang="en-US" dirty="0"/>
          </a:p>
        </p:txBody>
      </p:sp>
    </p:spTree>
    <p:extLst>
      <p:ext uri="{BB962C8B-B14F-4D97-AF65-F5344CB8AC3E}">
        <p14:creationId xmlns:p14="http://schemas.microsoft.com/office/powerpoint/2010/main" val="15014132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C3399"/>
                </a:solidFill>
              </a:rPr>
              <a:t>Assignment submission date Monday 12/9/16, latest 3.00pm in my officer.</a:t>
            </a:r>
          </a:p>
        </p:txBody>
      </p:sp>
      <p:sp>
        <p:nvSpPr>
          <p:cNvPr id="3" name="Content Placeholder 2"/>
          <p:cNvSpPr>
            <a:spLocks noGrp="1"/>
          </p:cNvSpPr>
          <p:nvPr>
            <p:ph idx="1"/>
          </p:nvPr>
        </p:nvSpPr>
        <p:spPr/>
        <p:txBody>
          <a:bodyPr/>
          <a:lstStyle/>
          <a:p>
            <a:pPr marL="0" indent="0">
              <a:buNone/>
            </a:pPr>
            <a:r>
              <a:rPr lang="en-US" b="1" dirty="0" smtClean="0"/>
              <a:t>5</a:t>
            </a:r>
            <a:r>
              <a:rPr lang="en-US" dirty="0" smtClean="0"/>
              <a:t>. </a:t>
            </a:r>
            <a:r>
              <a:rPr lang="en-US" b="1" dirty="0"/>
              <a:t>The </a:t>
            </a:r>
            <a:r>
              <a:rPr lang="en-US" b="1" dirty="0" smtClean="0"/>
              <a:t>CPU works </a:t>
            </a:r>
            <a:r>
              <a:rPr lang="en-US" b="1" dirty="0"/>
              <a:t>with the information available </a:t>
            </a:r>
            <a:r>
              <a:rPr lang="en-US" b="1" dirty="0" smtClean="0"/>
              <a:t>from where in a computer systems?</a:t>
            </a:r>
            <a:endParaRPr lang="en-US" b="1" dirty="0"/>
          </a:p>
          <a:p>
            <a:pPr marL="0" indent="0">
              <a:buNone/>
            </a:pPr>
            <a:r>
              <a:rPr lang="en-US" b="1" dirty="0" smtClean="0"/>
              <a:t>6. (</a:t>
            </a:r>
            <a:r>
              <a:rPr lang="en-US" b="1" dirty="0" err="1" smtClean="0"/>
              <a:t>i</a:t>
            </a:r>
            <a:r>
              <a:rPr lang="en-US" b="1" dirty="0" smtClean="0"/>
              <a:t>)What are the </a:t>
            </a:r>
            <a:r>
              <a:rPr lang="en-US" b="1" dirty="0"/>
              <a:t>two special </a:t>
            </a:r>
            <a:r>
              <a:rPr lang="en-US" b="1" dirty="0" smtClean="0"/>
              <a:t>registers needed to </a:t>
            </a:r>
            <a:r>
              <a:rPr lang="en-US" b="1" dirty="0"/>
              <a:t>access the data from </a:t>
            </a:r>
            <a:r>
              <a:rPr lang="en-US" b="1" dirty="0" smtClean="0"/>
              <a:t>memory. (ii) what are their functions.</a:t>
            </a:r>
          </a:p>
          <a:p>
            <a:pPr marL="0" indent="0">
              <a:buNone/>
            </a:pPr>
            <a:r>
              <a:rPr lang="en-US" b="1" dirty="0" smtClean="0"/>
              <a:t>7. </a:t>
            </a:r>
            <a:r>
              <a:rPr lang="en-US" b="1" dirty="0"/>
              <a:t>After completion of operation, </a:t>
            </a:r>
            <a:r>
              <a:rPr lang="en-US" b="1" dirty="0" smtClean="0"/>
              <a:t>where does CPU </a:t>
            </a:r>
            <a:r>
              <a:rPr lang="en-US" b="1" dirty="0"/>
              <a:t>stores </a:t>
            </a:r>
            <a:r>
              <a:rPr lang="en-US" b="1" dirty="0" smtClean="0"/>
              <a:t>the results of its </a:t>
            </a:r>
            <a:r>
              <a:rPr lang="en-US" b="1" dirty="0" err="1" smtClean="0"/>
              <a:t>operatons</a:t>
            </a:r>
            <a:r>
              <a:rPr lang="en-US" b="1" dirty="0" smtClean="0"/>
              <a:t>?</a:t>
            </a:r>
          </a:p>
          <a:p>
            <a:pPr marL="0" indent="0">
              <a:buNone/>
            </a:pPr>
            <a:endParaRPr lang="en-US" b="1" dirty="0"/>
          </a:p>
        </p:txBody>
      </p:sp>
    </p:spTree>
    <p:extLst>
      <p:ext uri="{BB962C8B-B14F-4D97-AF65-F5344CB8AC3E}">
        <p14:creationId xmlns:p14="http://schemas.microsoft.com/office/powerpoint/2010/main" val="11025889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963" y="153144"/>
            <a:ext cx="11714212" cy="1751856"/>
          </a:xfrm>
        </p:spPr>
        <p:txBody>
          <a:bodyPr>
            <a:normAutofit fontScale="90000"/>
          </a:bodyPr>
          <a:lstStyle/>
          <a:p>
            <a:r>
              <a:rPr lang="en-US" dirty="0">
                <a:solidFill>
                  <a:srgbClr val="CC3399"/>
                </a:solidFill>
              </a:rPr>
              <a:t>Assignment submission date Monday 12/9/16, latest 3.00pm in my </a:t>
            </a:r>
            <a:r>
              <a:rPr lang="en-US" dirty="0" smtClean="0">
                <a:solidFill>
                  <a:srgbClr val="CC3399"/>
                </a:solidFill>
              </a:rPr>
              <a:t>officer. Cont. from slide 57</a:t>
            </a:r>
            <a:endParaRPr lang="en-US" dirty="0">
              <a:solidFill>
                <a:srgbClr val="CC3399"/>
              </a:solidFill>
            </a:endParaRPr>
          </a:p>
        </p:txBody>
      </p:sp>
      <p:sp>
        <p:nvSpPr>
          <p:cNvPr id="3" name="Content Placeholder 2"/>
          <p:cNvSpPr>
            <a:spLocks noGrp="1"/>
          </p:cNvSpPr>
          <p:nvPr>
            <p:ph idx="1"/>
          </p:nvPr>
        </p:nvSpPr>
        <p:spPr>
          <a:xfrm>
            <a:off x="239412" y="2514600"/>
            <a:ext cx="11716352" cy="3722712"/>
          </a:xfrm>
        </p:spPr>
        <p:txBody>
          <a:bodyPr/>
          <a:lstStyle/>
          <a:p>
            <a:pPr marL="0" indent="0">
              <a:buNone/>
            </a:pPr>
            <a:r>
              <a:rPr lang="en-US" b="1" dirty="0" smtClean="0"/>
              <a:t>8. Consider an ALU having 4 arithmetic operation and 4 logical operation. Explain how to identify any one of these four logic operations or arithmetic operations?</a:t>
            </a:r>
          </a:p>
          <a:p>
            <a:pPr marL="0" indent="0">
              <a:buNone/>
            </a:pPr>
            <a:endParaRPr lang="en-US" b="1" dirty="0"/>
          </a:p>
        </p:txBody>
      </p:sp>
    </p:spTree>
    <p:extLst>
      <p:ext uri="{BB962C8B-B14F-4D97-AF65-F5344CB8AC3E}">
        <p14:creationId xmlns:p14="http://schemas.microsoft.com/office/powerpoint/2010/main" val="179022914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412" y="1371600"/>
            <a:ext cx="11716352" cy="4824536"/>
          </a:xfrm>
        </p:spPr>
        <p:txBody>
          <a:bodyPr/>
          <a:lstStyle/>
          <a:p>
            <a:endParaRPr lang="en-US" dirty="0" smtClean="0"/>
          </a:p>
          <a:p>
            <a:pPr marL="0" indent="0">
              <a:buNone/>
            </a:pPr>
            <a:r>
              <a:rPr lang="en-US" dirty="0" smtClean="0"/>
              <a:t>                                </a:t>
            </a:r>
            <a:endParaRPr lang="en-US" dirty="0">
              <a:solidFill>
                <a:srgbClr val="FF6600"/>
              </a:solidFill>
            </a:endParaRPr>
          </a:p>
        </p:txBody>
      </p:sp>
      <p:pic>
        <p:nvPicPr>
          <p:cNvPr id="4" name="Picture 3" descr="THANK YOU.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3387" y="1905000"/>
            <a:ext cx="6019800" cy="3048000"/>
          </a:xfrm>
          <a:prstGeom prst="rect">
            <a:avLst/>
          </a:prstGeom>
        </p:spPr>
      </p:pic>
    </p:spTree>
    <p:extLst>
      <p:ext uri="{BB962C8B-B14F-4D97-AF65-F5344CB8AC3E}">
        <p14:creationId xmlns:p14="http://schemas.microsoft.com/office/powerpoint/2010/main" val="1340947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C3399"/>
                </a:solidFill>
              </a:rPr>
              <a:t>Basic Unit of a Computer</a:t>
            </a:r>
          </a:p>
        </p:txBody>
      </p:sp>
      <p:sp>
        <p:nvSpPr>
          <p:cNvPr id="3" name="Content Placeholder 2"/>
          <p:cNvSpPr>
            <a:spLocks noGrp="1"/>
          </p:cNvSpPr>
          <p:nvPr>
            <p:ph idx="1"/>
          </p:nvPr>
        </p:nvSpPr>
        <p:spPr>
          <a:xfrm>
            <a:off x="153987" y="1347664"/>
            <a:ext cx="11716352" cy="4824536"/>
          </a:xfrm>
        </p:spPr>
        <p:txBody>
          <a:bodyPr/>
          <a:lstStyle/>
          <a:p>
            <a:pPr marL="0" indent="0">
              <a:buNone/>
            </a:pPr>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587" y="1280306"/>
            <a:ext cx="8763000" cy="4587094"/>
          </a:xfrm>
          <a:prstGeom prst="rect">
            <a:avLst/>
          </a:prstGeom>
        </p:spPr>
      </p:pic>
    </p:spTree>
    <p:extLst>
      <p:ext uri="{BB962C8B-B14F-4D97-AF65-F5344CB8AC3E}">
        <p14:creationId xmlns:p14="http://schemas.microsoft.com/office/powerpoint/2010/main" val="9834637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3399"/>
                </a:solidFill>
              </a:rPr>
              <a:t>PREAMBLE</a:t>
            </a:r>
            <a:endParaRPr lang="en-US" dirty="0">
              <a:solidFill>
                <a:srgbClr val="CC3399"/>
              </a:solidFill>
            </a:endParaRPr>
          </a:p>
        </p:txBody>
      </p:sp>
      <p:pic>
        <p:nvPicPr>
          <p:cNvPr id="4" name="Content Placeholder 3" descr="inside-pc.jpg"/>
          <p:cNvPicPr>
            <a:picLocks noGrp="1" noChangeAspect="1"/>
          </p:cNvPicPr>
          <p:nvPr>
            <p:ph idx="1"/>
          </p:nvPr>
        </p:nvPicPr>
        <p:blipFill>
          <a:blip r:embed="rId2">
            <a:extLst>
              <a:ext uri="{28A0092B-C50C-407E-A947-70E740481C1C}">
                <a14:useLocalDpi xmlns:a14="http://schemas.microsoft.com/office/drawing/2010/main" val="0"/>
              </a:ext>
            </a:extLst>
          </a:blip>
          <a:srcRect l="-24204" r="-24204"/>
          <a:stretch>
            <a:fillRect/>
          </a:stretch>
        </p:blipFill>
        <p:spPr/>
      </p:pic>
    </p:spTree>
    <p:extLst>
      <p:ext uri="{BB962C8B-B14F-4D97-AF65-F5344CB8AC3E}">
        <p14:creationId xmlns:p14="http://schemas.microsoft.com/office/powerpoint/2010/main" val="2150224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963" y="153144"/>
            <a:ext cx="11714212" cy="685056"/>
          </a:xfrm>
        </p:spPr>
        <p:txBody>
          <a:bodyPr>
            <a:normAutofit fontScale="90000"/>
          </a:bodyPr>
          <a:lstStyle/>
          <a:p>
            <a:r>
              <a:rPr lang="en-US" dirty="0">
                <a:solidFill>
                  <a:srgbClr val="CC3399"/>
                </a:solidFill>
              </a:rPr>
              <a:t>PREAMBLE</a:t>
            </a:r>
            <a:endParaRPr lang="en-US" dirty="0"/>
          </a:p>
        </p:txBody>
      </p:sp>
      <p:pic>
        <p:nvPicPr>
          <p:cNvPr id="4" name="Content Placeholder 3"/>
          <p:cNvPicPr>
            <a:picLocks noGrp="1" noChangeAspect="1"/>
          </p:cNvPicPr>
          <p:nvPr>
            <p:ph idx="1"/>
          </p:nvPr>
        </p:nvPicPr>
        <p:blipFill>
          <a:blip r:embed="rId2"/>
          <a:stretch>
            <a:fillRect/>
          </a:stretch>
        </p:blipFill>
        <p:spPr>
          <a:xfrm>
            <a:off x="936762" y="838200"/>
            <a:ext cx="9275625" cy="5515166"/>
          </a:xfrm>
          <a:prstGeom prst="rect">
            <a:avLst/>
          </a:prstGeom>
        </p:spPr>
      </p:pic>
    </p:spTree>
    <p:extLst>
      <p:ext uri="{BB962C8B-B14F-4D97-AF65-F5344CB8AC3E}">
        <p14:creationId xmlns:p14="http://schemas.microsoft.com/office/powerpoint/2010/main" val="3313666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1890471</TotalTime>
  <Words>2699</Words>
  <Application>Microsoft Office PowerPoint</Application>
  <PresentationFormat>Custom</PresentationFormat>
  <Paragraphs>169</Paragraphs>
  <Slides>66</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66</vt:i4>
      </vt:variant>
    </vt:vector>
  </HeadingPairs>
  <TitlesOfParts>
    <vt:vector size="76" baseType="lpstr">
      <vt:lpstr>ＭＳ Ｐゴシック</vt:lpstr>
      <vt:lpstr>Arial</vt:lpstr>
      <vt:lpstr>Calibri</vt:lpstr>
      <vt:lpstr>Georgia</vt:lpstr>
      <vt:lpstr>Rockwell</vt:lpstr>
      <vt:lpstr>Rockwell Condensed</vt:lpstr>
      <vt:lpstr>Times New Roman</vt:lpstr>
      <vt:lpstr>Wingdings</vt:lpstr>
      <vt:lpstr>Office Theme</vt:lpstr>
      <vt:lpstr>Custom Design</vt:lpstr>
      <vt:lpstr>  EIE 411 Computer Organization and Architecture    </vt:lpstr>
      <vt:lpstr>PREAMBLE</vt:lpstr>
      <vt:lpstr>PREAMBLE</vt:lpstr>
      <vt:lpstr>Assignment submission date Monday 12/9/16, latest 3.00pm in my officer.</vt:lpstr>
      <vt:lpstr>Assignment submission date Monday 12/9/16, latest 3.00pm in my officer.        </vt:lpstr>
      <vt:lpstr>(Assignment no. 4 Hints) Basic Computer Model and different units of Computer</vt:lpstr>
      <vt:lpstr>Basic Unit of a Computer</vt:lpstr>
      <vt:lpstr>PREAMBLE</vt:lpstr>
      <vt:lpstr>PREAMBLE</vt:lpstr>
      <vt:lpstr>PREAMBLE</vt:lpstr>
      <vt:lpstr>PREAMBLE</vt:lpstr>
      <vt:lpstr>PREAMBLE</vt:lpstr>
      <vt:lpstr>ALU (Arithmetic Logic Unit)</vt:lpstr>
      <vt:lpstr>ALU (Arithmetic Logic Unit) cont.</vt:lpstr>
      <vt:lpstr>ALU (Arithmetic Logic Unit) cont.</vt:lpstr>
      <vt:lpstr>ALU (Arithmetic Logic Unit) cont.</vt:lpstr>
      <vt:lpstr>ALU (Arithmetic Logic Unit) cont.</vt:lpstr>
      <vt:lpstr>ALU (Arithmetic Logic Unit) cont.</vt:lpstr>
      <vt:lpstr>ALU (Arithmetic Logic Unit) cont.</vt:lpstr>
      <vt:lpstr>ALU (Arithmetic Logic Unit) cont.</vt:lpstr>
      <vt:lpstr>ALU (Arithmetic Logic Unit) cont.</vt:lpstr>
      <vt:lpstr>ALU (Arithmetic Logic Unit) cont.</vt:lpstr>
      <vt:lpstr>ALU (Arithmetic Logic Unit) cont.</vt:lpstr>
      <vt:lpstr>ALU (Arithmetic Logic Unit) cont.</vt:lpstr>
      <vt:lpstr>ALU (Arithmetic Logic Unit) cont.</vt:lpstr>
      <vt:lpstr>ALU (Arithmetic Logic Unit) cont.</vt:lpstr>
      <vt:lpstr>ALU (Arithmetic Logic Unit) cont.</vt:lpstr>
      <vt:lpstr>ALU (Arithmetic Logic Unit) cont.</vt:lpstr>
      <vt:lpstr>ALU (Arithmetic Logic Unit) cont.</vt:lpstr>
      <vt:lpstr>ALU (Arithmetic Logic Unit) cont.</vt:lpstr>
      <vt:lpstr>ALU (Arithmetic Logic Unit) cont.</vt:lpstr>
      <vt:lpstr>ALU (Arithmetic Logic Unit) cont.</vt:lpstr>
      <vt:lpstr>ALU (Arithmetic Logic Unit) cont.</vt:lpstr>
      <vt:lpstr>ALU (Arithmetic Logic Unit) cont.</vt:lpstr>
      <vt:lpstr>ALU (Arithmetic Logic Unit) cont.</vt:lpstr>
      <vt:lpstr>ALU (Arithmetic Logic Unit) cont.</vt:lpstr>
      <vt:lpstr>ALU (Arithmetic Logic Unit) cont.</vt:lpstr>
      <vt:lpstr>ALU (Arithmetic Logic Unit) cont.</vt:lpstr>
      <vt:lpstr>ALU (Arithmetic Logic Unit) cont.</vt:lpstr>
      <vt:lpstr>ALU (Arithmetic Logic Unit) cont.</vt:lpstr>
      <vt:lpstr>ALU (Arithmetic Logic Unit) operations</vt:lpstr>
      <vt:lpstr>ALU (Arithmetic Logic Unit) opera</vt:lpstr>
      <vt:lpstr>What is the basic Working Principle of a Computer?</vt:lpstr>
      <vt:lpstr>Assignment submission date Monday 12/9/16, latest 3.00pm in my officer. Cont from slide 6</vt:lpstr>
      <vt:lpstr>YES? OR NO?</vt:lpstr>
      <vt:lpstr>Consider the Arithmetic and Logic Unit (ALU) of Central Processing Unit :</vt:lpstr>
      <vt:lpstr>Consider the Arithmetic and Logic Unit (ALU) of Central Processing Unit: Cont.</vt:lpstr>
      <vt:lpstr>The different operations and their binary code is as follows: </vt:lpstr>
      <vt:lpstr>Consider the Arithmetic and Logic Unit (ALU) of Central Processing Unit: Cont.</vt:lpstr>
      <vt:lpstr>Arithmetic and Logic Unit (ALU) cont.</vt:lpstr>
      <vt:lpstr>Arithmetic and Logic Unit (ALU) cont.</vt:lpstr>
      <vt:lpstr>Arithmetic and Logic Unit (ALU) cont.</vt:lpstr>
      <vt:lpstr>Arithmetic and Logic Unit (ALU) cont.</vt:lpstr>
      <vt:lpstr>Arithmetic and Logic Unit (ALU) cont.</vt:lpstr>
      <vt:lpstr>Arithmetic and Logic Unit (ALU) cont.</vt:lpstr>
      <vt:lpstr>Arithmetic and Logic Unit (ALU) cont.</vt:lpstr>
      <vt:lpstr>Assignment submission date Monday 12/9/16, latest 3.00pm in my officer.</vt:lpstr>
      <vt:lpstr>Arithmetic and Logic Unit (ALU) cont.</vt:lpstr>
      <vt:lpstr>Arithmetic and Logic Unit (ALU) cont.</vt:lpstr>
      <vt:lpstr>A  3 x 8 decode is used to decode the instruction and Block Diagram of the ALU  </vt:lpstr>
      <vt:lpstr>Arithmetic and Logic Unit (ALU) cont.</vt:lpstr>
      <vt:lpstr>Arithmetic and Logic Unit (ALU) cont.</vt:lpstr>
      <vt:lpstr>Arithmetic and Logic Unit (ALU) cont.</vt:lpstr>
      <vt:lpstr>Assignment submission date Monday 12/9/16, latest 3.00pm in my officer.</vt:lpstr>
      <vt:lpstr>Assignment submission date Monday 12/9/16, latest 3.00pm in my officer. Cont. from slide 57</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Driving Administrative Quality For Vision 10: 2022</dc:title>
  <dc:creator>HP</dc:creator>
  <cp:lastModifiedBy>Ruyione</cp:lastModifiedBy>
  <cp:revision>274</cp:revision>
  <cp:lastPrinted>2015-08-03T07:22:59Z</cp:lastPrinted>
  <dcterms:created xsi:type="dcterms:W3CDTF">2014-01-31T21:42:27Z</dcterms:created>
  <dcterms:modified xsi:type="dcterms:W3CDTF">2022-10-27T14:19:40Z</dcterms:modified>
</cp:coreProperties>
</file>