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handoutMasterIdLst>
    <p:handoutMasterId r:id="rId40"/>
  </p:handoutMasterIdLst>
  <p:sldIdLst>
    <p:sldId id="281" r:id="rId3"/>
    <p:sldId id="401" r:id="rId4"/>
    <p:sldId id="377" r:id="rId5"/>
    <p:sldId id="378" r:id="rId6"/>
    <p:sldId id="345" r:id="rId7"/>
    <p:sldId id="374" r:id="rId8"/>
    <p:sldId id="375" r:id="rId9"/>
    <p:sldId id="376" r:id="rId10"/>
    <p:sldId id="334" r:id="rId11"/>
    <p:sldId id="332" r:id="rId12"/>
    <p:sldId id="333" r:id="rId13"/>
    <p:sldId id="366" r:id="rId14"/>
    <p:sldId id="368" r:id="rId15"/>
    <p:sldId id="383" r:id="rId16"/>
    <p:sldId id="382" r:id="rId17"/>
    <p:sldId id="384" r:id="rId18"/>
    <p:sldId id="369" r:id="rId19"/>
    <p:sldId id="391" r:id="rId20"/>
    <p:sldId id="370" r:id="rId21"/>
    <p:sldId id="371" r:id="rId22"/>
    <p:sldId id="372" r:id="rId23"/>
    <p:sldId id="385" r:id="rId24"/>
    <p:sldId id="387" r:id="rId25"/>
    <p:sldId id="388" r:id="rId26"/>
    <p:sldId id="389" r:id="rId27"/>
    <p:sldId id="392" r:id="rId28"/>
    <p:sldId id="390" r:id="rId29"/>
    <p:sldId id="393" r:id="rId30"/>
    <p:sldId id="394" r:id="rId31"/>
    <p:sldId id="395" r:id="rId32"/>
    <p:sldId id="396" r:id="rId33"/>
    <p:sldId id="397" r:id="rId34"/>
    <p:sldId id="398" r:id="rId35"/>
    <p:sldId id="399" r:id="rId36"/>
    <p:sldId id="400" r:id="rId37"/>
    <p:sldId id="341" r:id="rId38"/>
  </p:sldIdLst>
  <p:sldSz cx="1219517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3399"/>
    <a:srgbClr val="7A0000"/>
    <a:srgbClr val="FFFFFF"/>
    <a:srgbClr val="DDDDDD"/>
    <a:srgbClr val="662C5B"/>
    <a:srgbClr val="000000"/>
    <a:srgbClr val="6600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3263" autoAdjust="0"/>
  </p:normalViewPr>
  <p:slideViewPr>
    <p:cSldViewPr>
      <p:cViewPr varScale="1">
        <p:scale>
          <a:sx n="74" d="100"/>
          <a:sy n="74" d="100"/>
        </p:scale>
        <p:origin x="570" y="78"/>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22F73B2-7CF1-4832-BF09-2E3D082F4856}" type="datetimeFigureOut">
              <a:rPr lang="en-US" smtClean="0"/>
              <a:pPr/>
              <a:t>10/27/2022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EDA5C1-9818-47C9-A79E-B4D4158DD3E3}" type="datetimeFigureOut">
              <a:rPr lang="en-GB" smtClean="0"/>
              <a:pPr/>
              <a:t>27/10/2022</a:t>
            </a:fld>
            <a:endParaRPr lang="en-GB"/>
          </a:p>
        </p:txBody>
      </p:sp>
      <p:sp>
        <p:nvSpPr>
          <p:cNvPr id="4" name="Slide Image Placeholder 3"/>
          <p:cNvSpPr>
            <a:spLocks noGrp="1" noRot="1" noChangeAspect="1"/>
          </p:cNvSpPr>
          <p:nvPr>
            <p:ph type="sldImg" idx="2"/>
          </p:nvPr>
        </p:nvSpPr>
        <p:spPr>
          <a:xfrm>
            <a:off x="404813" y="696913"/>
            <a:ext cx="6200775"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3" y="696913"/>
            <a:ext cx="6200775" cy="34861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1</a:t>
            </a:fld>
            <a:endParaRPr lang="en-GB"/>
          </a:p>
        </p:txBody>
      </p:sp>
    </p:spTree>
    <p:extLst>
      <p:ext uri="{BB962C8B-B14F-4D97-AF65-F5344CB8AC3E}">
        <p14:creationId xmlns:p14="http://schemas.microsoft.com/office/powerpoint/2010/main" val="2650466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76" y="0"/>
            <a:ext cx="3230910" cy="369332"/>
          </a:xfrm>
          <a:prstGeom prst="rect">
            <a:avLst/>
          </a:prstGeom>
          <a:noFill/>
        </p:spPr>
        <p:txBody>
          <a:bodyPr wrap="none" rtlCol="0">
            <a:spAutoFit/>
          </a:bodyPr>
          <a:lstStyle/>
          <a:p>
            <a:r>
              <a:rPr lang="en-US" sz="1800" dirty="0" smtClean="0"/>
              <a:t>www.covenantuniversity.edu.ng</a:t>
            </a:r>
            <a:endParaRPr lang="en-GB" sz="1800" dirty="0"/>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3" y="1844828"/>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633093" y="1074222"/>
            <a:ext cx="3220653" cy="338554"/>
          </a:xfrm>
          <a:prstGeom prst="rect">
            <a:avLst/>
          </a:prstGeom>
          <a:noFill/>
        </p:spPr>
        <p:txBody>
          <a:bodyPr wrap="none" rtlCol="0">
            <a:spAutoFit/>
          </a:bodyPr>
          <a:lstStyle/>
          <a:p>
            <a:r>
              <a:rPr lang="en-US" sz="1600" dirty="0" smtClean="0">
                <a:solidFill>
                  <a:srgbClr val="662C5B"/>
                </a:solidFill>
              </a:rPr>
              <a:t>Raising a new Generation of Leaders</a:t>
            </a:r>
            <a:endParaRPr lang="en-GB" sz="1600" dirty="0">
              <a:solidFill>
                <a:srgbClr val="662C5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43"/>
            <a:ext cx="2743914"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759" y="274643"/>
            <a:ext cx="802849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6375"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5" y="4406904"/>
            <a:ext cx="10366375"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5"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4"/>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3788" y="1600204"/>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2"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1"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1"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59" y="1268760"/>
            <a:ext cx="3979650" cy="400110"/>
          </a:xfrm>
          <a:prstGeom prst="rect">
            <a:avLst/>
          </a:prstGeom>
          <a:noFill/>
        </p:spPr>
        <p:txBody>
          <a:bodyPr wrap="none" rtlCol="0">
            <a:spAutoFit/>
          </a:bodyPr>
          <a:lstStyle/>
          <a:p>
            <a:r>
              <a:rPr lang="en-US" sz="2000" dirty="0" smtClean="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76" y="0"/>
            <a:ext cx="3230910" cy="369332"/>
          </a:xfrm>
          <a:prstGeom prst="rect">
            <a:avLst/>
          </a:prstGeom>
          <a:noFill/>
        </p:spPr>
        <p:txBody>
          <a:bodyPr wrap="none" rtlCol="0">
            <a:spAutoFit/>
          </a:bodyPr>
          <a:lstStyle/>
          <a:p>
            <a:r>
              <a:rPr lang="en-US" sz="1800" dirty="0" smtClean="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00"/>
            <a:ext cx="5065714" cy="81756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4"/>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6" y="4800600"/>
            <a:ext cx="7316788"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776"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76"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42"/>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2" y="274642"/>
            <a:ext cx="808037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09"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800"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2800"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2" y="6317328"/>
            <a:ext cx="5976665" cy="640064"/>
          </a:xfrm>
          <a:prstGeom prst="rect">
            <a:avLst/>
          </a:prstGeom>
          <a:noFill/>
        </p:spPr>
      </p:pic>
      <p:sp>
        <p:nvSpPr>
          <p:cNvPr id="13" name="TextBox 12"/>
          <p:cNvSpPr txBox="1"/>
          <p:nvPr userDrawn="1"/>
        </p:nvSpPr>
        <p:spPr>
          <a:xfrm>
            <a:off x="724026" y="6707435"/>
            <a:ext cx="2215495" cy="276999"/>
          </a:xfrm>
          <a:prstGeom prst="rect">
            <a:avLst/>
          </a:prstGeom>
          <a:noFill/>
        </p:spPr>
        <p:txBody>
          <a:bodyPr wrap="none" rtlCol="0">
            <a:spAutoFit/>
          </a:bodyPr>
          <a:lstStyle/>
          <a:p>
            <a:r>
              <a:rPr lang="en-US" sz="1200" dirty="0" smtClean="0"/>
              <a:t>www.covenantuniversity.edu.ng</a:t>
            </a:r>
            <a:endParaRPr lang="en-GB" sz="1200" dirty="0"/>
          </a:p>
        </p:txBody>
      </p:sp>
      <p:cxnSp>
        <p:nvCxnSpPr>
          <p:cNvPr id="19" name="Straight Connector 18"/>
          <p:cNvCxnSpPr/>
          <p:nvPr userDrawn="1"/>
        </p:nvCxnSpPr>
        <p:spPr>
          <a:xfrm flipV="1">
            <a:off x="8689876"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1"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45"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6" y="4406905"/>
            <a:ext cx="10365899"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36"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759"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9214"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983"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983"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2" y="273050"/>
            <a:ext cx="4012129"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974" y="273055"/>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762"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759" y="1600205"/>
            <a:ext cx="1097565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760" y="6356355"/>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pPr/>
              <a:t>27/10/2022</a:t>
            </a:fld>
            <a:endParaRPr lang="en-GB"/>
          </a:p>
        </p:txBody>
      </p:sp>
      <p:sp>
        <p:nvSpPr>
          <p:cNvPr id="5" name="Footer Placeholder 4"/>
          <p:cNvSpPr>
            <a:spLocks noGrp="1"/>
          </p:cNvSpPr>
          <p:nvPr>
            <p:ph type="ftr" sz="quarter" idx="3"/>
          </p:nvPr>
        </p:nvSpPr>
        <p:spPr>
          <a:xfrm>
            <a:off x="4166685" y="6356355"/>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875" y="6356355"/>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5975"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4"/>
            <a:ext cx="1097597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2" y="6356354"/>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27/10/2022</a:t>
            </a:fld>
            <a:endParaRPr lang="en-GB"/>
          </a:p>
        </p:txBody>
      </p:sp>
      <p:sp>
        <p:nvSpPr>
          <p:cNvPr id="5" name="Footer Placeholder 4"/>
          <p:cNvSpPr>
            <a:spLocks noGrp="1"/>
          </p:cNvSpPr>
          <p:nvPr>
            <p:ph type="ftr" sz="quarter" idx="3"/>
          </p:nvPr>
        </p:nvSpPr>
        <p:spPr>
          <a:xfrm>
            <a:off x="4167188"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89" y="6356354"/>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6387" y="1371600"/>
            <a:ext cx="11888788" cy="3124200"/>
          </a:xfrm>
        </p:spPr>
        <p:txBody>
          <a:bodyPr/>
          <a:lstStyle/>
          <a:p>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EIE 411</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Computer Organization and Architecture </a:t>
            </a:r>
            <a:br>
              <a:rPr lang="en-US" sz="6600" b="1" dirty="0" smtClean="0">
                <a:latin typeface="Times New Roman" pitchFamily="18" charset="0"/>
                <a:ea typeface="ＭＳ Ｐゴシック" pitchFamily="34" charset="-128"/>
                <a:cs typeface="Times New Roman" pitchFamily="18" charset="0"/>
              </a:rPr>
            </a:br>
            <a:r>
              <a:rPr lang="en-US" sz="4800" i="1" dirty="0" smtClean="0">
                <a:latin typeface="Times New Roman" pitchFamily="18" charset="0"/>
                <a:ea typeface="ＭＳ Ｐゴシック" pitchFamily="34" charset="-128"/>
                <a:cs typeface="Times New Roman" pitchFamily="18" charset="0"/>
              </a:rPr>
              <a:t/>
            </a:r>
            <a:br>
              <a:rPr lang="en-US" sz="4800" i="1" dirty="0" smtClean="0">
                <a:latin typeface="Times New Roman" pitchFamily="18" charset="0"/>
                <a:ea typeface="ＭＳ Ｐゴシック" pitchFamily="34" charset="-128"/>
                <a:cs typeface="Times New Roman" pitchFamily="18" charset="0"/>
              </a:rPr>
            </a:br>
            <a:r>
              <a:rPr lang="en-US" sz="4800" dirty="0" smtClean="0">
                <a:latin typeface="Times New Roman" pitchFamily="18" charset="0"/>
                <a:ea typeface="ＭＳ Ｐゴシック" pitchFamily="34" charset="-128"/>
                <a:cs typeface="Times New Roman" pitchFamily="18" charset="0"/>
              </a:rPr>
              <a:t/>
            </a:r>
            <a:br>
              <a:rPr lang="en-US" sz="4800" dirty="0" smtClean="0">
                <a:latin typeface="Times New Roman" pitchFamily="18" charset="0"/>
                <a:ea typeface="ＭＳ Ｐゴシック" pitchFamily="34" charset="-128"/>
                <a:cs typeface="Times New Roman" pitchFamily="18" charset="0"/>
              </a:rPr>
            </a:br>
            <a:endParaRPr lang="en-US" sz="4800" dirty="0"/>
          </a:p>
        </p:txBody>
      </p:sp>
      <p:sp>
        <p:nvSpPr>
          <p:cNvPr id="7" name="Subtitle 6"/>
          <p:cNvSpPr>
            <a:spLocks noGrp="1"/>
          </p:cNvSpPr>
          <p:nvPr>
            <p:ph type="subTitle" idx="1"/>
          </p:nvPr>
        </p:nvSpPr>
        <p:spPr>
          <a:xfrm>
            <a:off x="2820987" y="4495800"/>
            <a:ext cx="9372600" cy="1066801"/>
          </a:xfrm>
        </p:spPr>
        <p:txBody>
          <a:bodyPr>
            <a:noAutofit/>
          </a:bodyPr>
          <a:lstStyle/>
          <a:p>
            <a:endParaRPr lang="en-US" sz="2400" dirty="0"/>
          </a:p>
          <a:p>
            <a:r>
              <a:rPr lang="en-US" sz="2400" b="1" dirty="0" smtClean="0"/>
              <a:t>MODULE 3 (Part B): Introduction to CISC and RISC</a:t>
            </a:r>
          </a:p>
          <a:p>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Introduction to </a:t>
            </a:r>
            <a:r>
              <a:rPr lang="en-US" dirty="0" smtClean="0">
                <a:solidFill>
                  <a:srgbClr val="CC3399"/>
                </a:solidFill>
              </a:rPr>
              <a:t>CISC </a:t>
            </a:r>
            <a:r>
              <a:rPr lang="en-US" dirty="0">
                <a:solidFill>
                  <a:srgbClr val="CC3399"/>
                </a:solidFill>
              </a:rPr>
              <a:t>and </a:t>
            </a:r>
            <a:r>
              <a:rPr lang="en-US" dirty="0" smtClean="0">
                <a:solidFill>
                  <a:srgbClr val="CC3399"/>
                </a:solidFill>
              </a:rPr>
              <a:t>RISC</a:t>
            </a:r>
            <a:endParaRPr lang="en-US" dirty="0">
              <a:solidFill>
                <a:srgbClr val="CC3399"/>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computer with a large number of instructions is classified as a </a:t>
            </a:r>
            <a:r>
              <a:rPr lang="en-US" b="1" dirty="0" smtClean="0"/>
              <a:t>Complex Instruction Set Computer</a:t>
            </a:r>
            <a:r>
              <a:rPr lang="en-US" dirty="0" smtClean="0"/>
              <a:t>, abbreviated </a:t>
            </a:r>
            <a:r>
              <a:rPr lang="en-US" b="1" dirty="0" smtClean="0">
                <a:solidFill>
                  <a:srgbClr val="CC3399"/>
                </a:solidFill>
              </a:rPr>
              <a:t>CISC</a:t>
            </a:r>
            <a:r>
              <a:rPr lang="en-US" dirty="0" smtClean="0"/>
              <a:t>.</a:t>
            </a:r>
          </a:p>
          <a:p>
            <a:pPr marL="0" indent="0">
              <a:buNone/>
            </a:pPr>
            <a:r>
              <a:rPr lang="en-US" dirty="0" smtClean="0"/>
              <a:t>In the early 1980s, a number of computer designers recommended that computers use fewer instructions with simple constructs so they can be executed much faster within the CPU without having to use memory as often. This type of computer is classifies as a </a:t>
            </a:r>
            <a:r>
              <a:rPr lang="en-US" b="1" dirty="0" smtClean="0"/>
              <a:t>Reduced Instruction Set Computer</a:t>
            </a:r>
            <a:r>
              <a:rPr lang="en-US" dirty="0" smtClean="0"/>
              <a:t>, abbreviated </a:t>
            </a:r>
            <a:r>
              <a:rPr lang="en-US" b="1" dirty="0" smtClean="0">
                <a:solidFill>
                  <a:srgbClr val="CC3399"/>
                </a:solidFill>
              </a:rPr>
              <a:t>RISC.</a:t>
            </a:r>
            <a:r>
              <a:rPr lang="en-US" dirty="0" smtClean="0"/>
              <a:t> </a:t>
            </a:r>
            <a:endParaRPr lang="en-US" dirty="0"/>
          </a:p>
        </p:txBody>
      </p:sp>
    </p:spTree>
    <p:extLst>
      <p:ext uri="{BB962C8B-B14F-4D97-AF65-F5344CB8AC3E}">
        <p14:creationId xmlns:p14="http://schemas.microsoft.com/office/powerpoint/2010/main" val="272912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Introduction to CISC and RISC</a:t>
            </a:r>
          </a:p>
        </p:txBody>
      </p:sp>
      <p:sp>
        <p:nvSpPr>
          <p:cNvPr id="3" name="Content Placeholder 2"/>
          <p:cNvSpPr>
            <a:spLocks noGrp="1"/>
          </p:cNvSpPr>
          <p:nvPr>
            <p:ph idx="1"/>
          </p:nvPr>
        </p:nvSpPr>
        <p:spPr/>
        <p:txBody>
          <a:bodyPr>
            <a:normAutofit lnSpcReduction="10000"/>
          </a:bodyPr>
          <a:lstStyle/>
          <a:p>
            <a:pPr marL="0" indent="0">
              <a:buNone/>
            </a:pPr>
            <a:r>
              <a:rPr lang="en-US" dirty="0" smtClean="0"/>
              <a:t>When designing an instruction set for a computer, we must consider not only the machine language constructs, but also the requirements imposed on the use of high-level programming languages. </a:t>
            </a:r>
          </a:p>
          <a:p>
            <a:pPr marL="0" indent="0">
              <a:buNone/>
            </a:pPr>
            <a:r>
              <a:rPr lang="en-US" dirty="0" smtClean="0"/>
              <a:t>The translation from high-level language to a low level language is done by the means of a </a:t>
            </a:r>
            <a:r>
              <a:rPr lang="en-US" b="1" dirty="0" smtClean="0"/>
              <a:t>compiler</a:t>
            </a:r>
            <a:r>
              <a:rPr lang="en-US" dirty="0" smtClean="0"/>
              <a:t> program. </a:t>
            </a:r>
            <a:endParaRPr lang="en-US" dirty="0"/>
          </a:p>
        </p:txBody>
      </p:sp>
    </p:spTree>
    <p:extLst>
      <p:ext uri="{BB962C8B-B14F-4D97-AF65-F5344CB8AC3E}">
        <p14:creationId xmlns:p14="http://schemas.microsoft.com/office/powerpoint/2010/main" val="137189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Introduction to CISC and RISC</a:t>
            </a:r>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solidFill>
                  <a:srgbClr val="CC3399"/>
                </a:solidFill>
              </a:rPr>
              <a:t>compiler</a:t>
            </a:r>
            <a:r>
              <a:rPr lang="en-US" dirty="0"/>
              <a:t> is </a:t>
            </a:r>
            <a:r>
              <a:rPr lang="en-US" dirty="0" smtClean="0"/>
              <a:t>a computer program that transforms source code written in a </a:t>
            </a:r>
            <a:r>
              <a:rPr lang="en-US" b="1" dirty="0" smtClean="0"/>
              <a:t>high-level </a:t>
            </a:r>
            <a:r>
              <a:rPr lang="en-US" dirty="0" smtClean="0"/>
              <a:t>programming language into another </a:t>
            </a:r>
            <a:r>
              <a:rPr lang="en-US" b="1" dirty="0" smtClean="0"/>
              <a:t>low-level </a:t>
            </a:r>
            <a:r>
              <a:rPr lang="en-US" dirty="0" smtClean="0"/>
              <a:t>computer language (i.e. the target language). Basically, it is the translation of a </a:t>
            </a:r>
            <a:r>
              <a:rPr lang="en-US" b="1" dirty="0" smtClean="0"/>
              <a:t>source code </a:t>
            </a:r>
            <a:r>
              <a:rPr lang="en-US" dirty="0" smtClean="0"/>
              <a:t>such </a:t>
            </a:r>
            <a:r>
              <a:rPr lang="en-US" dirty="0"/>
              <a:t>as C++ </a:t>
            </a:r>
            <a:r>
              <a:rPr lang="en-US" dirty="0" smtClean="0"/>
              <a:t>into a </a:t>
            </a:r>
            <a:r>
              <a:rPr lang="en-US" b="1" dirty="0"/>
              <a:t>target language </a:t>
            </a:r>
            <a:r>
              <a:rPr lang="en-US" dirty="0" smtClean="0"/>
              <a:t>such </a:t>
            </a:r>
            <a:r>
              <a:rPr lang="en-US" dirty="0"/>
              <a:t>as Assembly </a:t>
            </a:r>
            <a:r>
              <a:rPr lang="en-US" dirty="0" smtClean="0"/>
              <a:t>language.</a:t>
            </a:r>
          </a:p>
          <a:p>
            <a:r>
              <a:rPr lang="en-US" dirty="0" smtClean="0"/>
              <a:t>An </a:t>
            </a:r>
            <a:r>
              <a:rPr lang="en-US" b="1" dirty="0" smtClean="0"/>
              <a:t>assembler</a:t>
            </a:r>
            <a:r>
              <a:rPr lang="en-US" dirty="0" smtClean="0"/>
              <a:t> is a program that takes basic computer instructions and converts them into a pattern of bits that the computer’s processor can use to perform its basic operations. </a:t>
            </a:r>
          </a:p>
          <a:p>
            <a:pPr marL="0" indent="0">
              <a:buNone/>
            </a:pPr>
            <a:endParaRPr lang="en-US" dirty="0" smtClean="0"/>
          </a:p>
        </p:txBody>
      </p:sp>
    </p:spTree>
    <p:extLst>
      <p:ext uri="{BB962C8B-B14F-4D97-AF65-F5344CB8AC3E}">
        <p14:creationId xmlns:p14="http://schemas.microsoft.com/office/powerpoint/2010/main" val="199864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Introduction to CISC and RISC</a:t>
            </a:r>
          </a:p>
        </p:txBody>
      </p:sp>
      <p:pic>
        <p:nvPicPr>
          <p:cNvPr id="5" name="Content Placeholder 4" descr="MIPScompile-Ex1.gif"/>
          <p:cNvPicPr>
            <a:picLocks noGrp="1" noChangeAspect="1"/>
          </p:cNvPicPr>
          <p:nvPr>
            <p:ph idx="1"/>
          </p:nvPr>
        </p:nvPicPr>
        <p:blipFill rotWithShape="1">
          <a:blip r:embed="rId2">
            <a:extLst>
              <a:ext uri="{28A0092B-C50C-407E-A947-70E740481C1C}">
                <a14:useLocalDpi xmlns:a14="http://schemas.microsoft.com/office/drawing/2010/main" val="0"/>
              </a:ext>
            </a:extLst>
          </a:blip>
          <a:srcRect l="708" t="617" r="-110470" b="-292"/>
          <a:stretch/>
        </p:blipFill>
        <p:spPr/>
      </p:pic>
      <p:pic>
        <p:nvPicPr>
          <p:cNvPr id="3" name="Picture 2" descr="PROG-LA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788" y="1219200"/>
            <a:ext cx="5150296" cy="4495800"/>
          </a:xfrm>
          <a:prstGeom prst="rect">
            <a:avLst/>
          </a:prstGeom>
        </p:spPr>
      </p:pic>
    </p:spTree>
    <p:extLst>
      <p:ext uri="{BB962C8B-B14F-4D97-AF65-F5344CB8AC3E}">
        <p14:creationId xmlns:p14="http://schemas.microsoft.com/office/powerpoint/2010/main" val="69627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Architecture</a:t>
            </a:r>
            <a:endParaRPr lang="en-US" dirty="0">
              <a:solidFill>
                <a:srgbClr val="CC3399"/>
              </a:solidFill>
            </a:endParaRPr>
          </a:p>
        </p:txBody>
      </p:sp>
      <p:sp>
        <p:nvSpPr>
          <p:cNvPr id="3" name="Content Placeholder 2"/>
          <p:cNvSpPr>
            <a:spLocks noGrp="1"/>
          </p:cNvSpPr>
          <p:nvPr>
            <p:ph idx="1"/>
          </p:nvPr>
        </p:nvSpPr>
        <p:spPr/>
        <p:txBody>
          <a:bodyPr>
            <a:normAutofit/>
          </a:bodyPr>
          <a:lstStyle/>
          <a:p>
            <a:pPr marL="0" indent="0">
              <a:buNone/>
            </a:pPr>
            <a:r>
              <a:rPr lang="en-US" dirty="0" smtClean="0"/>
              <a:t>Examples of CISC architectures:</a:t>
            </a:r>
          </a:p>
          <a:p>
            <a:r>
              <a:rPr lang="en-US" dirty="0" smtClean="0"/>
              <a:t>Digital equipment corporation VAX computer</a:t>
            </a:r>
          </a:p>
          <a:p>
            <a:r>
              <a:rPr lang="en-US" dirty="0" smtClean="0"/>
              <a:t>IBM 370 computer</a:t>
            </a:r>
          </a:p>
          <a:p>
            <a:r>
              <a:rPr lang="ro-RO" dirty="0" smtClean="0"/>
              <a:t>Intel </a:t>
            </a:r>
            <a:r>
              <a:rPr lang="ro-RO" dirty="0"/>
              <a:t>386, 486, Pentium, Pentium Pro, Pentium II, Pentium III</a:t>
            </a:r>
          </a:p>
          <a:p>
            <a:r>
              <a:rPr lang="tr-TR" dirty="0"/>
              <a:t>Motorola’s 68000, 68020, 68040, </a:t>
            </a:r>
            <a:r>
              <a:rPr lang="tr-TR" dirty="0" err="1"/>
              <a:t>etc</a:t>
            </a:r>
            <a:r>
              <a:rPr lang="tr-TR" dirty="0"/>
              <a:t>.</a:t>
            </a:r>
            <a:endParaRPr lang="en-US" dirty="0" smtClean="0"/>
          </a:p>
          <a:p>
            <a:endParaRPr lang="en-US" dirty="0" smtClean="0"/>
          </a:p>
        </p:txBody>
      </p:sp>
    </p:spTree>
    <p:extLst>
      <p:ext uri="{BB962C8B-B14F-4D97-AF65-F5344CB8AC3E}">
        <p14:creationId xmlns:p14="http://schemas.microsoft.com/office/powerpoint/2010/main" val="334585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CISC Architecture</a:t>
            </a:r>
          </a:p>
        </p:txBody>
      </p:sp>
      <p:sp>
        <p:nvSpPr>
          <p:cNvPr id="3" name="Content Placeholder 2"/>
          <p:cNvSpPr>
            <a:spLocks noGrp="1"/>
          </p:cNvSpPr>
          <p:nvPr>
            <p:ph idx="1"/>
          </p:nvPr>
        </p:nvSpPr>
        <p:spPr/>
        <p:txBody>
          <a:bodyPr>
            <a:normAutofit fontScale="40000" lnSpcReduction="20000"/>
          </a:bodyPr>
          <a:lstStyle/>
          <a:p>
            <a:pPr marL="0" indent="0">
              <a:buNone/>
            </a:pPr>
            <a:r>
              <a:rPr lang="en-US" sz="6700" dirty="0" smtClean="0"/>
              <a:t>In summary, the major characteristics of CISC architecture are:</a:t>
            </a:r>
          </a:p>
          <a:p>
            <a:r>
              <a:rPr lang="en-US" sz="6700" dirty="0" smtClean="0"/>
              <a:t>A large number of instructions – typically from 100 to 250 instructions.</a:t>
            </a:r>
          </a:p>
          <a:p>
            <a:r>
              <a:rPr lang="en-US" sz="6700" dirty="0" smtClean="0"/>
              <a:t>Some instructions that perform specialized tasks and are used infrequently</a:t>
            </a:r>
          </a:p>
          <a:p>
            <a:r>
              <a:rPr lang="en-US" sz="6700" dirty="0" smtClean="0"/>
              <a:t>A large variety of addressing modes – typically from 5 to 20 different modes</a:t>
            </a:r>
          </a:p>
          <a:p>
            <a:r>
              <a:rPr lang="en-US" sz="6700" dirty="0" smtClean="0"/>
              <a:t>Variable-length instruction formats</a:t>
            </a:r>
          </a:p>
          <a:p>
            <a:r>
              <a:rPr lang="en-US" sz="6700" dirty="0" smtClean="0"/>
              <a:t>Instructions that manipulate operands in memory. Different </a:t>
            </a:r>
            <a:r>
              <a:rPr lang="en-US" sz="6700" dirty="0"/>
              <a:t>machine programs can be executed on CISC machine.</a:t>
            </a:r>
          </a:p>
          <a:p>
            <a:r>
              <a:rPr lang="pt-BR" sz="6700" dirty="0"/>
              <a:t>CISC machines uses micro-program control unit.</a:t>
            </a:r>
          </a:p>
          <a:p>
            <a:r>
              <a:rPr lang="en-US" sz="6700" dirty="0"/>
              <a:t>CISC processors </a:t>
            </a:r>
            <a:r>
              <a:rPr lang="en-US" sz="6700" dirty="0" smtClean="0"/>
              <a:t>have </a:t>
            </a:r>
            <a:r>
              <a:rPr lang="en-US" sz="6700" dirty="0"/>
              <a:t>limited number of registers.</a:t>
            </a:r>
            <a:endParaRPr lang="en-US" sz="6700" dirty="0" smtClean="0"/>
          </a:p>
          <a:p>
            <a:endParaRPr lang="en-US" dirty="0"/>
          </a:p>
        </p:txBody>
      </p:sp>
    </p:spTree>
    <p:extLst>
      <p:ext uri="{BB962C8B-B14F-4D97-AF65-F5344CB8AC3E}">
        <p14:creationId xmlns:p14="http://schemas.microsoft.com/office/powerpoint/2010/main" val="302104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R</a:t>
            </a:r>
            <a:r>
              <a:rPr lang="en-US" dirty="0" smtClean="0">
                <a:solidFill>
                  <a:srgbClr val="CC3399"/>
                </a:solidFill>
              </a:rPr>
              <a:t>ISC </a:t>
            </a:r>
            <a:r>
              <a:rPr lang="en-US" dirty="0">
                <a:solidFill>
                  <a:srgbClr val="CC3399"/>
                </a:solidFill>
              </a:rPr>
              <a:t>Architecture</a:t>
            </a:r>
          </a:p>
        </p:txBody>
      </p:sp>
      <p:sp>
        <p:nvSpPr>
          <p:cNvPr id="3" name="Content Placeholder 2"/>
          <p:cNvSpPr>
            <a:spLocks noGrp="1"/>
          </p:cNvSpPr>
          <p:nvPr>
            <p:ph idx="1"/>
          </p:nvPr>
        </p:nvSpPr>
        <p:spPr/>
        <p:txBody>
          <a:bodyPr>
            <a:noAutofit/>
          </a:bodyPr>
          <a:lstStyle/>
          <a:p>
            <a:pPr marL="0" indent="0">
              <a:buNone/>
            </a:pPr>
            <a:r>
              <a:rPr lang="en-US" sz="2800" dirty="0" smtClean="0"/>
              <a:t>Reduced </a:t>
            </a:r>
            <a:r>
              <a:rPr lang="en-US" sz="2800" dirty="0"/>
              <a:t>Instruction Set </a:t>
            </a:r>
            <a:r>
              <a:rPr lang="en-US" sz="2800" dirty="0" smtClean="0"/>
              <a:t>Computer (RISC) is </a:t>
            </a:r>
            <a:r>
              <a:rPr lang="en-US" sz="2800" dirty="0"/>
              <a:t>a type of microprocessor architecture that utilizes a small, highly-optimized set of instructions, rather than a more specialized set of instructions often found in </a:t>
            </a:r>
            <a:r>
              <a:rPr lang="en-US" sz="2800" dirty="0" smtClean="0"/>
              <a:t>CISC architecture.</a:t>
            </a:r>
          </a:p>
          <a:p>
            <a:pPr marL="0" indent="0">
              <a:buNone/>
            </a:pPr>
            <a:r>
              <a:rPr lang="en-US" sz="2800" dirty="0"/>
              <a:t>Examples of RISC Architecture:</a:t>
            </a:r>
          </a:p>
          <a:p>
            <a:r>
              <a:rPr lang="en-US" sz="2800" dirty="0"/>
              <a:t>DEC Alpha</a:t>
            </a:r>
          </a:p>
          <a:p>
            <a:r>
              <a:rPr lang="en-US" sz="2800" dirty="0"/>
              <a:t>ARM</a:t>
            </a:r>
          </a:p>
          <a:p>
            <a:r>
              <a:rPr lang="en-US" sz="2800" dirty="0"/>
              <a:t>MIPS</a:t>
            </a:r>
          </a:p>
          <a:p>
            <a:r>
              <a:rPr lang="en-US" sz="2800" dirty="0"/>
              <a:t>Atmel AVR</a:t>
            </a:r>
          </a:p>
          <a:p>
            <a:pPr marL="0" indent="0">
              <a:buNone/>
            </a:pPr>
            <a:endParaRPr lang="en-US" sz="2400" dirty="0"/>
          </a:p>
        </p:txBody>
      </p:sp>
    </p:spTree>
    <p:extLst>
      <p:ext uri="{BB962C8B-B14F-4D97-AF65-F5344CB8AC3E}">
        <p14:creationId xmlns:p14="http://schemas.microsoft.com/office/powerpoint/2010/main" val="67429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p:txBody>
          <a:bodyPr>
            <a:normAutofit/>
          </a:bodyPr>
          <a:lstStyle/>
          <a:p>
            <a:pPr marL="0" indent="0">
              <a:buNone/>
            </a:pPr>
            <a:r>
              <a:rPr lang="en-US" dirty="0" smtClean="0"/>
              <a:t>Most </a:t>
            </a:r>
            <a:r>
              <a:rPr lang="en-US" b="1" dirty="0"/>
              <a:t>desktop</a:t>
            </a:r>
            <a:r>
              <a:rPr lang="en-US" dirty="0"/>
              <a:t> or </a:t>
            </a:r>
            <a:r>
              <a:rPr lang="en-US" b="1" dirty="0"/>
              <a:t>laptop computers </a:t>
            </a:r>
            <a:r>
              <a:rPr lang="en-US" dirty="0"/>
              <a:t>use CISC </a:t>
            </a:r>
            <a:r>
              <a:rPr lang="en-US" dirty="0" smtClean="0"/>
              <a:t>architecture (e.g. made </a:t>
            </a:r>
            <a:r>
              <a:rPr lang="en-US" dirty="0"/>
              <a:t>by </a:t>
            </a:r>
            <a:r>
              <a:rPr lang="en-US" dirty="0" smtClean="0"/>
              <a:t>Intel). </a:t>
            </a:r>
          </a:p>
          <a:p>
            <a:pPr marL="0" indent="0">
              <a:buNone/>
            </a:pPr>
            <a:r>
              <a:rPr lang="en-US" b="1" dirty="0" smtClean="0"/>
              <a:t>Smartphones</a:t>
            </a:r>
            <a:r>
              <a:rPr lang="en-US" dirty="0" smtClean="0"/>
              <a:t> </a:t>
            </a:r>
            <a:r>
              <a:rPr lang="en-US" dirty="0"/>
              <a:t>and </a:t>
            </a:r>
            <a:r>
              <a:rPr lang="en-US" b="1" dirty="0"/>
              <a:t>tablets</a:t>
            </a:r>
            <a:r>
              <a:rPr lang="en-US" dirty="0"/>
              <a:t> use RISC </a:t>
            </a:r>
            <a:r>
              <a:rPr lang="en-US" dirty="0" smtClean="0"/>
              <a:t>(e.g. made be ARM).</a:t>
            </a:r>
            <a:endParaRPr lang="en-US" dirty="0"/>
          </a:p>
        </p:txBody>
      </p:sp>
    </p:spTree>
    <p:extLst>
      <p:ext uri="{BB962C8B-B14F-4D97-AF65-F5344CB8AC3E}">
        <p14:creationId xmlns:p14="http://schemas.microsoft.com/office/powerpoint/2010/main" val="216182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CISC AND RISC Architecture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Let consider the </a:t>
            </a:r>
            <a:r>
              <a:rPr lang="en-US" dirty="0"/>
              <a:t>key differences between </a:t>
            </a:r>
            <a:r>
              <a:rPr lang="en-US" dirty="0" smtClean="0"/>
              <a:t>RISC </a:t>
            </a:r>
            <a:r>
              <a:rPr lang="en-US" dirty="0"/>
              <a:t>and </a:t>
            </a:r>
            <a:r>
              <a:rPr lang="en-US" dirty="0" smtClean="0"/>
              <a:t>CISC under the following area:</a:t>
            </a:r>
            <a:endParaRPr lang="en-US" dirty="0"/>
          </a:p>
          <a:p>
            <a:r>
              <a:rPr lang="en-US" b="1" dirty="0" smtClean="0"/>
              <a:t>Instructions</a:t>
            </a:r>
          </a:p>
          <a:p>
            <a:r>
              <a:rPr lang="en-US" b="1" dirty="0"/>
              <a:t>Physical </a:t>
            </a:r>
            <a:r>
              <a:rPr lang="en-US" b="1" dirty="0" smtClean="0"/>
              <a:t>size</a:t>
            </a:r>
          </a:p>
          <a:p>
            <a:r>
              <a:rPr lang="en-US" b="1" dirty="0" smtClean="0"/>
              <a:t>Speed</a:t>
            </a:r>
          </a:p>
          <a:p>
            <a:r>
              <a:rPr lang="en-US" b="1" dirty="0"/>
              <a:t>Energy </a:t>
            </a:r>
            <a:r>
              <a:rPr lang="en-US" b="1" dirty="0" smtClean="0"/>
              <a:t>consumption</a:t>
            </a:r>
          </a:p>
          <a:p>
            <a:r>
              <a:rPr lang="en-US" b="1" dirty="0" smtClean="0"/>
              <a:t>Design</a:t>
            </a:r>
          </a:p>
          <a:p>
            <a:r>
              <a:rPr lang="en-US" b="1" dirty="0"/>
              <a:t>Cost</a:t>
            </a:r>
            <a:endParaRPr lang="en-US" b="1" dirty="0" smtClean="0"/>
          </a:p>
          <a:p>
            <a:endParaRPr lang="en-US" b="1" dirty="0" smtClean="0"/>
          </a:p>
          <a:p>
            <a:endParaRPr lang="en-US" dirty="0"/>
          </a:p>
        </p:txBody>
      </p:sp>
    </p:spTree>
    <p:extLst>
      <p:ext uri="{BB962C8B-B14F-4D97-AF65-F5344CB8AC3E}">
        <p14:creationId xmlns:p14="http://schemas.microsoft.com/office/powerpoint/2010/main" val="1089237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a:xfrm>
            <a:off x="306387" y="1371600"/>
            <a:ext cx="11716352" cy="4824536"/>
          </a:xfrm>
        </p:spPr>
        <p:txBody>
          <a:bodyPr>
            <a:normAutofit fontScale="62500" lnSpcReduction="20000"/>
          </a:bodyPr>
          <a:lstStyle/>
          <a:p>
            <a:pPr marL="0" indent="0">
              <a:buNone/>
            </a:pPr>
            <a:r>
              <a:rPr lang="en-US" dirty="0"/>
              <a:t>The key differences between </a:t>
            </a:r>
            <a:r>
              <a:rPr lang="en-US" dirty="0" smtClean="0"/>
              <a:t>an Intel’s CPU and an ARM’s CPU </a:t>
            </a:r>
            <a:r>
              <a:rPr lang="en-US" dirty="0"/>
              <a:t>are:</a:t>
            </a:r>
          </a:p>
          <a:p>
            <a:r>
              <a:rPr lang="en-US" b="1" dirty="0" smtClean="0"/>
              <a:t>Instructions</a:t>
            </a:r>
            <a:r>
              <a:rPr lang="en-US" dirty="0" smtClean="0"/>
              <a:t> </a:t>
            </a:r>
            <a:r>
              <a:rPr lang="en-US" dirty="0"/>
              <a:t>- </a:t>
            </a:r>
            <a:r>
              <a:rPr lang="en-US" dirty="0">
                <a:solidFill>
                  <a:srgbClr val="CC3399"/>
                </a:solidFill>
              </a:rPr>
              <a:t>RISC</a:t>
            </a:r>
            <a:r>
              <a:rPr lang="en-US" dirty="0"/>
              <a:t> has fewer </a:t>
            </a:r>
            <a:r>
              <a:rPr lang="en-US" b="1" dirty="0"/>
              <a:t>instructions</a:t>
            </a:r>
            <a:r>
              <a:rPr lang="en-US" dirty="0"/>
              <a:t> than </a:t>
            </a:r>
            <a:r>
              <a:rPr lang="en-US" dirty="0">
                <a:solidFill>
                  <a:srgbClr val="CC3399"/>
                </a:solidFill>
              </a:rPr>
              <a:t>CISC</a:t>
            </a:r>
            <a:r>
              <a:rPr lang="en-US" dirty="0"/>
              <a:t>. CISC generally have hundreds of instructions whereas RISC usually has a lot less. To do complex tasks, </a:t>
            </a:r>
            <a:r>
              <a:rPr lang="en-US" dirty="0">
                <a:solidFill>
                  <a:srgbClr val="CC3399"/>
                </a:solidFill>
              </a:rPr>
              <a:t>RISC </a:t>
            </a:r>
            <a:r>
              <a:rPr lang="en-US" dirty="0"/>
              <a:t>CPUs must combine simple operations from their reduced instruction set. The instruction cycle in </a:t>
            </a:r>
            <a:r>
              <a:rPr lang="en-US" dirty="0">
                <a:solidFill>
                  <a:srgbClr val="CC3399"/>
                </a:solidFill>
              </a:rPr>
              <a:t>CISC</a:t>
            </a:r>
            <a:r>
              <a:rPr lang="en-US" dirty="0"/>
              <a:t> is more complex than </a:t>
            </a:r>
            <a:r>
              <a:rPr lang="en-US" dirty="0">
                <a:solidFill>
                  <a:srgbClr val="CC3399"/>
                </a:solidFill>
              </a:rPr>
              <a:t>RISC</a:t>
            </a:r>
            <a:r>
              <a:rPr lang="en-US" dirty="0"/>
              <a:t>, so </a:t>
            </a:r>
            <a:r>
              <a:rPr lang="en-US" dirty="0">
                <a:solidFill>
                  <a:srgbClr val="CC3399"/>
                </a:solidFill>
              </a:rPr>
              <a:t>RISC </a:t>
            </a:r>
            <a:r>
              <a:rPr lang="en-US" dirty="0"/>
              <a:t>can be more efficient at performing simpler tasks.</a:t>
            </a:r>
          </a:p>
          <a:p>
            <a:r>
              <a:rPr lang="en-US" b="1" dirty="0" smtClean="0"/>
              <a:t>Physical </a:t>
            </a:r>
            <a:r>
              <a:rPr lang="en-US" b="1" dirty="0"/>
              <a:t>size</a:t>
            </a:r>
            <a:r>
              <a:rPr lang="en-US" dirty="0"/>
              <a:t> - in order to handle all those instructions </a:t>
            </a:r>
            <a:r>
              <a:rPr lang="en-US" dirty="0">
                <a:solidFill>
                  <a:srgbClr val="CC3399"/>
                </a:solidFill>
              </a:rPr>
              <a:t>CISC</a:t>
            </a:r>
            <a:r>
              <a:rPr lang="en-US" dirty="0"/>
              <a:t> CPUs are larger and require more silicon to make.</a:t>
            </a:r>
          </a:p>
          <a:p>
            <a:r>
              <a:rPr lang="en-US" b="1" dirty="0" smtClean="0"/>
              <a:t>Speed</a:t>
            </a:r>
            <a:r>
              <a:rPr lang="en-US" dirty="0" smtClean="0"/>
              <a:t> </a:t>
            </a:r>
            <a:r>
              <a:rPr lang="en-US" dirty="0"/>
              <a:t>- </a:t>
            </a:r>
            <a:r>
              <a:rPr lang="en-US" dirty="0">
                <a:solidFill>
                  <a:srgbClr val="CC3399"/>
                </a:solidFill>
              </a:rPr>
              <a:t>RISC</a:t>
            </a:r>
            <a:r>
              <a:rPr lang="en-US" dirty="0"/>
              <a:t> CPUs run at a lower </a:t>
            </a:r>
            <a:r>
              <a:rPr lang="en-US" b="1" dirty="0"/>
              <a:t>clock speed</a:t>
            </a:r>
            <a:r>
              <a:rPr lang="en-US" dirty="0"/>
              <a:t> than </a:t>
            </a:r>
            <a:r>
              <a:rPr lang="en-US" dirty="0">
                <a:solidFill>
                  <a:srgbClr val="CC3399"/>
                </a:solidFill>
              </a:rPr>
              <a:t>CISC</a:t>
            </a:r>
            <a:r>
              <a:rPr lang="en-US" dirty="0"/>
              <a:t> CPUs. They can perform simpler tasks more quickly than </a:t>
            </a:r>
            <a:r>
              <a:rPr lang="en-US" dirty="0">
                <a:solidFill>
                  <a:srgbClr val="CC3399"/>
                </a:solidFill>
              </a:rPr>
              <a:t>CISC</a:t>
            </a:r>
            <a:r>
              <a:rPr lang="en-US" dirty="0"/>
              <a:t>, but more intensive tasks will be better on a </a:t>
            </a:r>
            <a:r>
              <a:rPr lang="en-US" dirty="0">
                <a:solidFill>
                  <a:srgbClr val="CC3399"/>
                </a:solidFill>
              </a:rPr>
              <a:t>CISC</a:t>
            </a:r>
            <a:r>
              <a:rPr lang="en-US" dirty="0"/>
              <a:t> CPU. However, smartphones and tablets are generally not used to do intensive tasks like playing the most hi-spec advanced games.</a:t>
            </a:r>
          </a:p>
        </p:txBody>
      </p:sp>
    </p:spTree>
    <p:extLst>
      <p:ext uri="{BB962C8B-B14F-4D97-AF65-F5344CB8AC3E}">
        <p14:creationId xmlns:p14="http://schemas.microsoft.com/office/powerpoint/2010/main" val="148204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What is a processor ?</a:t>
            </a:r>
            <a:endParaRPr lang="en-US" dirty="0">
              <a:solidFill>
                <a:srgbClr val="CC3399"/>
              </a:solidFill>
            </a:endParaRPr>
          </a:p>
        </p:txBody>
      </p:sp>
      <p:pic>
        <p:nvPicPr>
          <p:cNvPr id="5" name="Content Placeholder 4"/>
          <p:cNvPicPr>
            <a:picLocks noGrp="1" noChangeAspect="1"/>
          </p:cNvPicPr>
          <p:nvPr>
            <p:ph idx="1"/>
          </p:nvPr>
        </p:nvPicPr>
        <p:blipFill>
          <a:blip r:embed="rId2"/>
          <a:stretch>
            <a:fillRect/>
          </a:stretch>
        </p:blipFill>
        <p:spPr>
          <a:xfrm>
            <a:off x="382587" y="1268760"/>
            <a:ext cx="11277600" cy="4896649"/>
          </a:xfrm>
          <a:prstGeom prst="rect">
            <a:avLst/>
          </a:prstGeom>
        </p:spPr>
      </p:pic>
    </p:spTree>
    <p:extLst>
      <p:ext uri="{BB962C8B-B14F-4D97-AF65-F5344CB8AC3E}">
        <p14:creationId xmlns:p14="http://schemas.microsoft.com/office/powerpoint/2010/main" val="112804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p:txBody>
          <a:bodyPr>
            <a:normAutofit fontScale="70000" lnSpcReduction="20000"/>
          </a:bodyPr>
          <a:lstStyle/>
          <a:p>
            <a:r>
              <a:rPr lang="en-US" b="1" dirty="0" smtClean="0"/>
              <a:t>Energy </a:t>
            </a:r>
            <a:r>
              <a:rPr lang="en-US" b="1" dirty="0"/>
              <a:t>consumption</a:t>
            </a:r>
            <a:r>
              <a:rPr lang="en-US" dirty="0"/>
              <a:t> - because </a:t>
            </a:r>
            <a:r>
              <a:rPr lang="en-US" dirty="0">
                <a:solidFill>
                  <a:srgbClr val="CC3399"/>
                </a:solidFill>
              </a:rPr>
              <a:t>CISC </a:t>
            </a:r>
            <a:r>
              <a:rPr lang="en-US" dirty="0"/>
              <a:t>CPUs are larger, they use more electricity. </a:t>
            </a:r>
            <a:r>
              <a:rPr lang="en-US" dirty="0">
                <a:solidFill>
                  <a:srgbClr val="CC3399"/>
                </a:solidFill>
              </a:rPr>
              <a:t>RISC</a:t>
            </a:r>
            <a:r>
              <a:rPr lang="en-US" dirty="0"/>
              <a:t> CPUs are designed to use less power and they can go into 'sleep mode' when not actively processing a program.</a:t>
            </a:r>
          </a:p>
          <a:p>
            <a:r>
              <a:rPr lang="en-US" b="1" dirty="0" smtClean="0"/>
              <a:t>Design</a:t>
            </a:r>
            <a:r>
              <a:rPr lang="en-US" dirty="0" smtClean="0"/>
              <a:t> </a:t>
            </a:r>
            <a:r>
              <a:rPr lang="en-US" dirty="0"/>
              <a:t>- smartphones and tablets combine their processing architecture into a </a:t>
            </a:r>
            <a:r>
              <a:rPr lang="en-US" dirty="0">
                <a:solidFill>
                  <a:srgbClr val="CC3399"/>
                </a:solidFill>
              </a:rPr>
              <a:t>s</a:t>
            </a:r>
            <a:r>
              <a:rPr lang="en-US" dirty="0"/>
              <a:t>ystem </a:t>
            </a:r>
            <a:r>
              <a:rPr lang="en-US" dirty="0">
                <a:solidFill>
                  <a:srgbClr val="CC3399"/>
                </a:solidFill>
              </a:rPr>
              <a:t>o</a:t>
            </a:r>
            <a:r>
              <a:rPr lang="en-US" dirty="0"/>
              <a:t>n a </a:t>
            </a:r>
            <a:r>
              <a:rPr lang="en-US" dirty="0">
                <a:solidFill>
                  <a:srgbClr val="CC3399"/>
                </a:solidFill>
              </a:rPr>
              <a:t>c</a:t>
            </a:r>
            <a:r>
              <a:rPr lang="en-US" dirty="0"/>
              <a:t>hip (</a:t>
            </a:r>
            <a:r>
              <a:rPr lang="en-US" dirty="0">
                <a:solidFill>
                  <a:srgbClr val="CC3399"/>
                </a:solidFill>
              </a:rPr>
              <a:t>SOC</a:t>
            </a:r>
            <a:r>
              <a:rPr lang="en-US" dirty="0"/>
              <a:t>). As </a:t>
            </a:r>
            <a:r>
              <a:rPr lang="en-US" dirty="0">
                <a:solidFill>
                  <a:srgbClr val="CC3399"/>
                </a:solidFill>
              </a:rPr>
              <a:t>RISC </a:t>
            </a:r>
            <a:r>
              <a:rPr lang="en-US" dirty="0"/>
              <a:t>CPUs are much smaller than </a:t>
            </a:r>
            <a:r>
              <a:rPr lang="en-US" dirty="0">
                <a:solidFill>
                  <a:srgbClr val="CC3399"/>
                </a:solidFill>
              </a:rPr>
              <a:t>CISC</a:t>
            </a:r>
            <a:r>
              <a:rPr lang="en-US" dirty="0"/>
              <a:t>, more functions (including the </a:t>
            </a:r>
            <a:r>
              <a:rPr lang="en-US" b="1" dirty="0"/>
              <a:t>memory</a:t>
            </a:r>
            <a:r>
              <a:rPr lang="en-US" dirty="0"/>
              <a:t> and other hardware) can be combined with the CPU in one chip. </a:t>
            </a:r>
            <a:r>
              <a:rPr lang="en-US" dirty="0">
                <a:solidFill>
                  <a:srgbClr val="CC3399"/>
                </a:solidFill>
              </a:rPr>
              <a:t>CISC</a:t>
            </a:r>
            <a:r>
              <a:rPr lang="en-US" dirty="0"/>
              <a:t> CPUs are usually built into a system which has a </a:t>
            </a:r>
            <a:r>
              <a:rPr lang="en-US" b="1" dirty="0"/>
              <a:t>heat sink</a:t>
            </a:r>
            <a:r>
              <a:rPr lang="en-US" dirty="0"/>
              <a:t> and </a:t>
            </a:r>
            <a:r>
              <a:rPr lang="en-US" b="1" dirty="0"/>
              <a:t>fan</a:t>
            </a:r>
            <a:r>
              <a:rPr lang="en-US" dirty="0"/>
              <a:t> to cool them down. Smartphones or tablets do not have space for heat sinks or fans.</a:t>
            </a:r>
          </a:p>
          <a:p>
            <a:r>
              <a:rPr lang="en-US" b="1" dirty="0" smtClean="0"/>
              <a:t>Cost</a:t>
            </a:r>
            <a:r>
              <a:rPr lang="en-US" dirty="0" smtClean="0"/>
              <a:t> </a:t>
            </a:r>
            <a:r>
              <a:rPr lang="en-US" dirty="0"/>
              <a:t>- </a:t>
            </a:r>
            <a:r>
              <a:rPr lang="en-US" dirty="0">
                <a:solidFill>
                  <a:srgbClr val="CC3399"/>
                </a:solidFill>
              </a:rPr>
              <a:t>RISC</a:t>
            </a:r>
            <a:r>
              <a:rPr lang="en-US" dirty="0"/>
              <a:t> CPUs use less power and are cheaper to make.</a:t>
            </a:r>
          </a:p>
        </p:txBody>
      </p:sp>
    </p:spTree>
    <p:extLst>
      <p:ext uri="{BB962C8B-B14F-4D97-AF65-F5344CB8AC3E}">
        <p14:creationId xmlns:p14="http://schemas.microsoft.com/office/powerpoint/2010/main" val="44441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CISC AND RISC </a:t>
            </a:r>
            <a:r>
              <a:rPr lang="en-US" dirty="0"/>
              <a:t>Architecture</a:t>
            </a:r>
          </a:p>
        </p:txBody>
      </p:sp>
      <p:pic>
        <p:nvPicPr>
          <p:cNvPr id="4" name="Content Placeholder 3" descr="ARM-vs-X86-Key-differences-explained.jpg"/>
          <p:cNvPicPr>
            <a:picLocks noGrp="1" noChangeAspect="1"/>
          </p:cNvPicPr>
          <p:nvPr>
            <p:ph idx="1"/>
          </p:nvPr>
        </p:nvPicPr>
        <p:blipFill>
          <a:blip r:embed="rId2">
            <a:extLst>
              <a:ext uri="{28A0092B-C50C-407E-A947-70E740481C1C}">
                <a14:useLocalDpi xmlns:a14="http://schemas.microsoft.com/office/drawing/2010/main" val="0"/>
              </a:ext>
            </a:extLst>
          </a:blip>
          <a:srcRect l="-30380" r="-30380"/>
          <a:stretch>
            <a:fillRect/>
          </a:stretch>
        </p:blipFill>
        <p:spPr/>
      </p:pic>
    </p:spTree>
    <p:extLst>
      <p:ext uri="{BB962C8B-B14F-4D97-AF65-F5344CB8AC3E}">
        <p14:creationId xmlns:p14="http://schemas.microsoft.com/office/powerpoint/2010/main" val="81753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p:txBody>
          <a:bodyPr>
            <a:normAutofit fontScale="92500"/>
          </a:bodyPr>
          <a:lstStyle/>
          <a:p>
            <a:pPr marL="0" indent="0">
              <a:buNone/>
            </a:pPr>
            <a:r>
              <a:rPr lang="en-US" b="1" dirty="0"/>
              <a:t>Android supports 3 different processor architectures: ARM, Intel and </a:t>
            </a:r>
            <a:r>
              <a:rPr lang="en-US" b="1" dirty="0" smtClean="0"/>
              <a:t>MIPS </a:t>
            </a:r>
            <a:r>
              <a:rPr lang="en-US" dirty="0"/>
              <a:t>(originally an acronym for </a:t>
            </a:r>
            <a:r>
              <a:rPr lang="en-US" dirty="0">
                <a:solidFill>
                  <a:srgbClr val="CC3399"/>
                </a:solidFill>
              </a:rPr>
              <a:t>M</a:t>
            </a:r>
            <a:r>
              <a:rPr lang="en-US" dirty="0"/>
              <a:t>icroprocessor without </a:t>
            </a:r>
            <a:r>
              <a:rPr lang="en-US" dirty="0">
                <a:solidFill>
                  <a:srgbClr val="CC3399"/>
                </a:solidFill>
              </a:rPr>
              <a:t>I</a:t>
            </a:r>
            <a:r>
              <a:rPr lang="en-US" dirty="0"/>
              <a:t>nterlocked </a:t>
            </a:r>
            <a:r>
              <a:rPr lang="en-US" dirty="0">
                <a:solidFill>
                  <a:srgbClr val="CC3399"/>
                </a:solidFill>
              </a:rPr>
              <a:t>P</a:t>
            </a:r>
            <a:r>
              <a:rPr lang="en-US" dirty="0"/>
              <a:t>ipeline </a:t>
            </a:r>
            <a:r>
              <a:rPr lang="en-US" dirty="0">
                <a:solidFill>
                  <a:srgbClr val="CC3399"/>
                </a:solidFill>
              </a:rPr>
              <a:t>S</a:t>
            </a:r>
            <a:r>
              <a:rPr lang="en-US" dirty="0"/>
              <a:t>tages)</a:t>
            </a:r>
            <a:r>
              <a:rPr lang="en-US" dirty="0" smtClean="0"/>
              <a:t>. </a:t>
            </a:r>
            <a:r>
              <a:rPr lang="en-US" b="1" dirty="0"/>
              <a:t>The most popular and ubiquitous of these three is, without a doubt, ARM. Intel is well known primarily because of its popularity in the desktop and server markets, however on mobile it has had less of an impact. </a:t>
            </a:r>
          </a:p>
        </p:txBody>
      </p:sp>
    </p:spTree>
    <p:extLst>
      <p:ext uri="{BB962C8B-B14F-4D97-AF65-F5344CB8AC3E}">
        <p14:creationId xmlns:p14="http://schemas.microsoft.com/office/powerpoint/2010/main" val="3929989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So what is the difference between an ARM processor and an Intel processor? Why is ARM the more popular choice? And does it matter what CPU is in your smartphone or tablet</a:t>
            </a:r>
            <a:r>
              <a:rPr lang="en-US" dirty="0" smtClean="0"/>
              <a:t>?</a:t>
            </a:r>
          </a:p>
          <a:p>
            <a:pPr marL="0" indent="0">
              <a:buNone/>
            </a:pPr>
            <a:r>
              <a:rPr lang="en-US" dirty="0"/>
              <a:t>At the highest level, the first difference between an </a:t>
            </a:r>
            <a:r>
              <a:rPr lang="en-US" dirty="0">
                <a:solidFill>
                  <a:srgbClr val="CC3399"/>
                </a:solidFill>
              </a:rPr>
              <a:t>ARM CPU </a:t>
            </a:r>
            <a:r>
              <a:rPr lang="en-US" dirty="0"/>
              <a:t>and an </a:t>
            </a:r>
            <a:r>
              <a:rPr lang="en-US" dirty="0">
                <a:solidFill>
                  <a:srgbClr val="CC3399"/>
                </a:solidFill>
              </a:rPr>
              <a:t>Intel CPU </a:t>
            </a:r>
            <a:r>
              <a:rPr lang="en-US" dirty="0"/>
              <a:t>is that the former is </a:t>
            </a:r>
            <a:r>
              <a:rPr lang="en-US" dirty="0">
                <a:solidFill>
                  <a:srgbClr val="CC3399"/>
                </a:solidFill>
              </a:rPr>
              <a:t>RISC</a:t>
            </a:r>
            <a:r>
              <a:rPr lang="en-US" dirty="0"/>
              <a:t> and the latter is a </a:t>
            </a:r>
            <a:r>
              <a:rPr lang="en-US" dirty="0">
                <a:solidFill>
                  <a:srgbClr val="CC3399"/>
                </a:solidFill>
              </a:rPr>
              <a:t>CISC</a:t>
            </a:r>
            <a:r>
              <a:rPr lang="en-US" dirty="0"/>
              <a:t>. </a:t>
            </a:r>
            <a:r>
              <a:rPr lang="en-US" dirty="0">
                <a:solidFill>
                  <a:srgbClr val="CC3399"/>
                </a:solidFill>
              </a:rPr>
              <a:t>RISC</a:t>
            </a:r>
            <a:r>
              <a:rPr lang="en-US" dirty="0"/>
              <a:t> instructions sets are smaller, while </a:t>
            </a:r>
            <a:r>
              <a:rPr lang="en-US" dirty="0">
                <a:solidFill>
                  <a:srgbClr val="CC3399"/>
                </a:solidFill>
              </a:rPr>
              <a:t>CISC</a:t>
            </a:r>
            <a:r>
              <a:rPr lang="en-US" dirty="0"/>
              <a:t> instruction sets are larger, more complex.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3872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Multiplying Two Numbers:</a:t>
            </a:r>
          </a:p>
          <a:p>
            <a:pPr marL="0" indent="0">
              <a:buNone/>
            </a:pPr>
            <a:r>
              <a:rPr lang="en-US" b="1" dirty="0"/>
              <a:t>The </a:t>
            </a:r>
            <a:r>
              <a:rPr lang="en-US" b="1" dirty="0" smtClean="0"/>
              <a:t>CISC </a:t>
            </a:r>
            <a:r>
              <a:rPr lang="en-US" b="1" dirty="0"/>
              <a:t>Approach </a:t>
            </a:r>
            <a:endParaRPr lang="en-US" dirty="0" smtClean="0"/>
          </a:p>
          <a:p>
            <a:pPr marL="0" indent="0">
              <a:buNone/>
            </a:pPr>
            <a:r>
              <a:rPr lang="en-US" dirty="0"/>
              <a:t>The primary goal of </a:t>
            </a:r>
            <a:r>
              <a:rPr lang="en-US" dirty="0">
                <a:solidFill>
                  <a:srgbClr val="CC3399"/>
                </a:solidFill>
              </a:rPr>
              <a:t>CISC</a:t>
            </a:r>
            <a:r>
              <a:rPr lang="en-US" dirty="0"/>
              <a:t> architecture is to complete a task in as few lines of assembly as possible. This is achieved by building processor hardware that is capable of understanding and executing a series of operations. For this particular task, a </a:t>
            </a:r>
            <a:r>
              <a:rPr lang="en-US" dirty="0">
                <a:solidFill>
                  <a:srgbClr val="CC3399"/>
                </a:solidFill>
              </a:rPr>
              <a:t>CISC</a:t>
            </a:r>
            <a:r>
              <a:rPr lang="en-US" dirty="0"/>
              <a:t> processor would come prepared with </a:t>
            </a:r>
            <a:r>
              <a:rPr lang="en-US" dirty="0" smtClean="0"/>
              <a:t>a specific instruction ‘MULT’</a:t>
            </a:r>
          </a:p>
          <a:p>
            <a:pPr marL="0" indent="0">
              <a:buNone/>
            </a:pPr>
            <a:r>
              <a:rPr lang="en-US" dirty="0" smtClean="0"/>
              <a:t>MULT a, </a:t>
            </a:r>
            <a:r>
              <a:rPr lang="en-US" dirty="0"/>
              <a:t>b</a:t>
            </a:r>
            <a:endParaRPr lang="en-US" dirty="0" smtClean="0"/>
          </a:p>
        </p:txBody>
      </p:sp>
    </p:spTree>
    <p:extLst>
      <p:ext uri="{BB962C8B-B14F-4D97-AF65-F5344CB8AC3E}">
        <p14:creationId xmlns:p14="http://schemas.microsoft.com/office/powerpoint/2010/main" val="1528344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a:xfrm>
            <a:off x="239412" y="1066800"/>
            <a:ext cx="11716352" cy="5170512"/>
          </a:xfrm>
        </p:spPr>
        <p:txBody>
          <a:bodyPr>
            <a:normAutofit fontScale="85000" lnSpcReduction="10000"/>
          </a:bodyPr>
          <a:lstStyle/>
          <a:p>
            <a:pPr marL="0" indent="0">
              <a:buNone/>
            </a:pPr>
            <a:r>
              <a:rPr lang="en-US" dirty="0" smtClean="0"/>
              <a:t>Multiplying Two Numbers:</a:t>
            </a:r>
          </a:p>
          <a:p>
            <a:pPr marL="0" indent="0">
              <a:buNone/>
            </a:pPr>
            <a:r>
              <a:rPr lang="en-US" b="1" dirty="0"/>
              <a:t>The RISC Approach </a:t>
            </a:r>
            <a:endParaRPr lang="en-US" b="1" dirty="0" smtClean="0"/>
          </a:p>
          <a:p>
            <a:pPr algn="just"/>
            <a:r>
              <a:rPr lang="en-US" dirty="0"/>
              <a:t> RISC processors only use simple instructions that can be executed within one clock cycle. Thus, the "MULT" command described above could be divided into three separate commands: "LOAD," which moves data from the memory bank to a register, "PROD," which finds the product of two operands located within the registers, and "STORE," which moves data from a register to the memory banks. </a:t>
            </a:r>
            <a:endParaRPr lang="en-US" dirty="0" smtClean="0"/>
          </a:p>
        </p:txBody>
      </p:sp>
    </p:spTree>
    <p:extLst>
      <p:ext uri="{BB962C8B-B14F-4D97-AF65-F5344CB8AC3E}">
        <p14:creationId xmlns:p14="http://schemas.microsoft.com/office/powerpoint/2010/main" val="2607905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913656"/>
          </a:xfrm>
        </p:spPr>
        <p:txBody>
          <a:bodyPr>
            <a:normAutofit fontScale="90000"/>
          </a:bodyPr>
          <a:lstStyle/>
          <a:p>
            <a:r>
              <a:rPr lang="en-US" dirty="0">
                <a:solidFill>
                  <a:srgbClr val="CC3399"/>
                </a:solidFill>
              </a:rPr>
              <a:t>CISC AND RISC Architecture</a:t>
            </a:r>
            <a:endParaRPr lang="en-US" dirty="0"/>
          </a:p>
        </p:txBody>
      </p:sp>
      <p:sp>
        <p:nvSpPr>
          <p:cNvPr id="3" name="Content Placeholder 2"/>
          <p:cNvSpPr>
            <a:spLocks noGrp="1"/>
          </p:cNvSpPr>
          <p:nvPr>
            <p:ph idx="1"/>
          </p:nvPr>
        </p:nvSpPr>
        <p:spPr>
          <a:xfrm>
            <a:off x="239412" y="1143000"/>
            <a:ext cx="11716352" cy="5094312"/>
          </a:xfrm>
        </p:spPr>
        <p:txBody>
          <a:bodyPr>
            <a:normAutofit fontScale="25000" lnSpcReduction="20000"/>
          </a:bodyPr>
          <a:lstStyle/>
          <a:p>
            <a:pPr marL="0" indent="0" algn="just">
              <a:buNone/>
            </a:pPr>
            <a:r>
              <a:rPr lang="en-US" sz="11200" dirty="0"/>
              <a:t>In order to perform the exact series of steps described in the CISC approach, a programmer would need to code four lines of assembly:</a:t>
            </a:r>
          </a:p>
          <a:p>
            <a:pPr algn="just"/>
            <a:endParaRPr lang="en-US" sz="11200" dirty="0"/>
          </a:p>
          <a:p>
            <a:pPr algn="just"/>
            <a:r>
              <a:rPr lang="en-US" sz="11200" dirty="0"/>
              <a:t>LOAD A, a</a:t>
            </a:r>
          </a:p>
          <a:p>
            <a:pPr algn="just"/>
            <a:r>
              <a:rPr lang="en-US" sz="11200" dirty="0"/>
              <a:t>LOAD B, b</a:t>
            </a:r>
          </a:p>
          <a:p>
            <a:pPr algn="just"/>
            <a:r>
              <a:rPr lang="en-US" sz="11200" dirty="0"/>
              <a:t>PROD A, B</a:t>
            </a:r>
          </a:p>
          <a:p>
            <a:pPr algn="just"/>
            <a:r>
              <a:rPr lang="en-US" sz="11200" dirty="0"/>
              <a:t>STORE a, A</a:t>
            </a:r>
          </a:p>
          <a:p>
            <a:pPr marL="0" indent="0" algn="just">
              <a:buNone/>
            </a:pPr>
            <a:r>
              <a:rPr lang="en-US" sz="11200" dirty="0"/>
              <a:t>At first, this may seem like a much less efficient way of completing the operation. Because there are more lines of code, more RAM is needed to store the assembly level instructions. The compiler must also perform more work to convert a high-level language statement into code of this form.	</a:t>
            </a:r>
          </a:p>
          <a:p>
            <a:pPr marL="0" indent="0">
              <a:buNone/>
            </a:pPr>
            <a:endParaRPr lang="en-US" sz="11200" dirty="0"/>
          </a:p>
          <a:p>
            <a:pPr marL="0" indent="0">
              <a:buNone/>
            </a:pPr>
            <a:endParaRPr lang="en-US" dirty="0"/>
          </a:p>
        </p:txBody>
      </p:sp>
    </p:spTree>
    <p:extLst>
      <p:ext uri="{BB962C8B-B14F-4D97-AF65-F5344CB8AC3E}">
        <p14:creationId xmlns:p14="http://schemas.microsoft.com/office/powerpoint/2010/main" val="18699866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CISC AND RISC </a:t>
            </a:r>
            <a:r>
              <a:rPr lang="en-US" dirty="0">
                <a:solidFill>
                  <a:srgbClr val="CC3399"/>
                </a:solidFill>
              </a:rPr>
              <a:t>Architecture</a:t>
            </a: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However</a:t>
            </a:r>
            <a:r>
              <a:rPr lang="en-US" dirty="0"/>
              <a:t>, the RISC strategy also brings some very important advantages. Because each instruction requires only one clock cycle to execute, the entire program will execute in approximately the same amount of time as the multi-cycle "MULT" command. </a:t>
            </a:r>
            <a:r>
              <a:rPr lang="en-US" dirty="0">
                <a:solidFill>
                  <a:srgbClr val="CC3399"/>
                </a:solidFill>
              </a:rPr>
              <a:t>These RISC "reduced instructions" require less transistors of hardware space than the complex </a:t>
            </a:r>
            <a:r>
              <a:rPr lang="en-US" dirty="0" smtClean="0">
                <a:solidFill>
                  <a:srgbClr val="CC3399"/>
                </a:solidFill>
              </a:rPr>
              <a:t>instructions.</a:t>
            </a:r>
            <a:endParaRPr lang="en-US" dirty="0">
              <a:solidFill>
                <a:srgbClr val="CC3399"/>
              </a:solidFill>
            </a:endParaRPr>
          </a:p>
          <a:p>
            <a:pPr marL="0" indent="0" algn="just">
              <a:buNone/>
            </a:pPr>
            <a:endParaRPr lang="en-US" dirty="0" smtClean="0">
              <a:solidFill>
                <a:srgbClr val="CC3399"/>
              </a:solidFill>
            </a:endParaRPr>
          </a:p>
        </p:txBody>
      </p:sp>
    </p:spTree>
    <p:extLst>
      <p:ext uri="{BB962C8B-B14F-4D97-AF65-F5344CB8AC3E}">
        <p14:creationId xmlns:p14="http://schemas.microsoft.com/office/powerpoint/2010/main" val="871186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913656"/>
          </a:xfrm>
        </p:spPr>
        <p:txBody>
          <a:bodyPr>
            <a:normAutofit fontScale="90000"/>
          </a:bodyPr>
          <a:lstStyle/>
          <a:p>
            <a:r>
              <a:rPr lang="en-US" dirty="0">
                <a:solidFill>
                  <a:srgbClr val="CC3399"/>
                </a:solidFill>
              </a:rPr>
              <a:t>RISC Architecture</a:t>
            </a:r>
          </a:p>
        </p:txBody>
      </p:sp>
      <p:sp>
        <p:nvSpPr>
          <p:cNvPr id="3" name="Content Placeholder 2"/>
          <p:cNvSpPr>
            <a:spLocks noGrp="1"/>
          </p:cNvSpPr>
          <p:nvPr>
            <p:ph idx="1"/>
          </p:nvPr>
        </p:nvSpPr>
        <p:spPr>
          <a:xfrm>
            <a:off x="239412" y="1295400"/>
            <a:ext cx="11716352" cy="4941912"/>
          </a:xfrm>
        </p:spPr>
        <p:txBody>
          <a:bodyPr>
            <a:normAutofit fontScale="85000" lnSpcReduction="20000"/>
          </a:bodyPr>
          <a:lstStyle/>
          <a:p>
            <a:pPr marL="0" indent="0">
              <a:buNone/>
            </a:pPr>
            <a:r>
              <a:rPr lang="en-US" dirty="0"/>
              <a:t>Although RISC system have been defined and designed in a variety of ways by different groups, the key element shared by most design are these: </a:t>
            </a:r>
          </a:p>
          <a:p>
            <a:pPr marL="0" indent="0">
              <a:buNone/>
            </a:pPr>
            <a:r>
              <a:rPr lang="en-US" dirty="0"/>
              <a:t>•	A large number of general purpose registers, or the use of compiler technology to optimize register usage.</a:t>
            </a:r>
          </a:p>
          <a:p>
            <a:pPr marL="0" indent="0">
              <a:buNone/>
            </a:pPr>
            <a:r>
              <a:rPr lang="en-US" dirty="0"/>
              <a:t>•	A limited and simple instruction set.</a:t>
            </a:r>
          </a:p>
          <a:p>
            <a:pPr marL="0" indent="0">
              <a:buNone/>
            </a:pPr>
            <a:r>
              <a:rPr lang="en-US" dirty="0"/>
              <a:t>•	An emphasis on optimizing the instruction pipeline           </a:t>
            </a:r>
          </a:p>
          <a:p>
            <a:pPr marL="0" indent="0">
              <a:buNone/>
            </a:pPr>
            <a:r>
              <a:rPr lang="en-US" dirty="0"/>
              <a:t>         An analysis of the RSIC architecture begins into focus many of the important issues in computer organization and architecture. </a:t>
            </a:r>
          </a:p>
          <a:p>
            <a:endParaRPr lang="en-US" dirty="0"/>
          </a:p>
        </p:txBody>
      </p:sp>
    </p:spTree>
    <p:extLst>
      <p:ext uri="{BB962C8B-B14F-4D97-AF65-F5344CB8AC3E}">
        <p14:creationId xmlns:p14="http://schemas.microsoft.com/office/powerpoint/2010/main" val="874350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608856"/>
          </a:xfrm>
        </p:spPr>
        <p:txBody>
          <a:bodyPr>
            <a:noAutofit/>
          </a:bodyPr>
          <a:lstStyle/>
          <a:p>
            <a:r>
              <a:rPr lang="en-US" sz="2400" dirty="0" smtClean="0">
                <a:solidFill>
                  <a:srgbClr val="CC3399"/>
                </a:solidFill>
              </a:rPr>
              <a:t/>
            </a:r>
            <a:br>
              <a:rPr lang="en-US" sz="2400" dirty="0" smtClean="0">
                <a:solidFill>
                  <a:srgbClr val="CC3399"/>
                </a:solidFill>
              </a:rPr>
            </a:br>
            <a:r>
              <a:rPr lang="en-US" sz="2400" dirty="0" smtClean="0">
                <a:solidFill>
                  <a:srgbClr val="CC3399"/>
                </a:solidFill>
              </a:rPr>
              <a:t>The </a:t>
            </a:r>
            <a:r>
              <a:rPr lang="en-US" sz="2400" dirty="0">
                <a:solidFill>
                  <a:srgbClr val="CC3399"/>
                </a:solidFill>
              </a:rPr>
              <a:t>comparism of RISC and non-RISC systems is given in the </a:t>
            </a:r>
            <a:r>
              <a:rPr lang="en-US" sz="2400" dirty="0" smtClean="0">
                <a:solidFill>
                  <a:srgbClr val="CC3399"/>
                </a:solidFill>
              </a:rPr>
              <a:t>Table </a:t>
            </a:r>
            <a:br>
              <a:rPr lang="en-US" sz="2400" dirty="0" smtClean="0">
                <a:solidFill>
                  <a:srgbClr val="CC3399"/>
                </a:solidFill>
              </a:rPr>
            </a:br>
            <a:r>
              <a:rPr lang="en-US" sz="2400" dirty="0">
                <a:solidFill>
                  <a:srgbClr val="CC3399"/>
                </a:solidFill>
              </a:rPr>
              <a:t>Characteristics of some CISCs, RISCs and </a:t>
            </a:r>
            <a:r>
              <a:rPr lang="en-US" sz="2400" dirty="0" err="1">
                <a:solidFill>
                  <a:srgbClr val="CC3399"/>
                </a:solidFill>
              </a:rPr>
              <a:t>Supersclar</a:t>
            </a:r>
            <a:r>
              <a:rPr lang="en-US" sz="2400" dirty="0">
                <a:solidFill>
                  <a:srgbClr val="CC3399"/>
                </a:solidFill>
              </a:rPr>
              <a:t> Processors</a:t>
            </a:r>
            <a:r>
              <a:rPr lang="en-US" sz="2400" dirty="0" smtClean="0">
                <a:solidFill>
                  <a:srgbClr val="CC3399"/>
                </a:solidFill>
              </a:rPr>
              <a:t> </a:t>
            </a:r>
            <a:r>
              <a:rPr lang="en-US" sz="2400" dirty="0">
                <a:solidFill>
                  <a:srgbClr val="CC3399"/>
                </a:solidFill>
              </a:rPr>
              <a:t/>
            </a:r>
            <a:br>
              <a:rPr lang="en-US" sz="2400" dirty="0">
                <a:solidFill>
                  <a:srgbClr val="CC3399"/>
                </a:solidFill>
              </a:rPr>
            </a:br>
            <a:endParaRPr lang="en-US" sz="2400" dirty="0">
              <a:solidFill>
                <a:srgbClr val="CC3399"/>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170556"/>
              </p:ext>
            </p:extLst>
          </p:nvPr>
        </p:nvGraphicFramePr>
        <p:xfrm>
          <a:off x="153986" y="914397"/>
          <a:ext cx="11811000" cy="5562604"/>
        </p:xfrm>
        <a:graphic>
          <a:graphicData uri="http://schemas.openxmlformats.org/drawingml/2006/table">
            <a:tbl>
              <a:tblPr/>
              <a:tblGrid>
                <a:gridCol w="2007870"/>
                <a:gridCol w="1181100"/>
                <a:gridCol w="1062990"/>
                <a:gridCol w="1299210"/>
                <a:gridCol w="1181100"/>
                <a:gridCol w="1299210"/>
                <a:gridCol w="1299210"/>
                <a:gridCol w="1181100"/>
                <a:gridCol w="1299210"/>
              </a:tblGrid>
              <a:tr h="981636">
                <a:tc>
                  <a:txBody>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gridSpan="3">
                  <a:txBody>
                    <a:bodyPr/>
                    <a:lstStyle/>
                    <a:p>
                      <a:pPr marL="0" marR="0" algn="ctr">
                        <a:spcBef>
                          <a:spcPts val="0"/>
                        </a:spcBef>
                        <a:spcAft>
                          <a:spcPts val="0"/>
                        </a:spcAft>
                      </a:pPr>
                      <a:r>
                        <a:rPr lang="ru-RU" sz="1200" b="1">
                          <a:effectLst/>
                          <a:latin typeface="Times New Roman" panose="02020603050405020304" pitchFamily="18" charset="0"/>
                          <a:ea typeface="Times New Roman" panose="02020603050405020304" pitchFamily="18" charset="0"/>
                        </a:rPr>
                        <a:t>Complex </a:t>
                      </a:r>
                      <a:br>
                        <a:rPr lang="ru-RU" sz="1200" b="1">
                          <a:effectLst/>
                          <a:latin typeface="Times New Roman" panose="02020603050405020304" pitchFamily="18" charset="0"/>
                          <a:ea typeface="Times New Roman" panose="02020603050405020304" pitchFamily="18" charset="0"/>
                        </a:rPr>
                      </a:br>
                      <a:r>
                        <a:rPr lang="ru-RU" sz="1200" b="1">
                          <a:effectLst/>
                          <a:latin typeface="Times New Roman" panose="02020603050405020304" pitchFamily="18" charset="0"/>
                          <a:ea typeface="Times New Roman" panose="02020603050405020304" pitchFamily="18" charset="0"/>
                        </a:rPr>
                        <a:t>Instruction Set </a:t>
                      </a:r>
                      <a:br>
                        <a:rPr lang="ru-RU" sz="1200" b="1">
                          <a:effectLst/>
                          <a:latin typeface="Times New Roman" panose="02020603050405020304" pitchFamily="18" charset="0"/>
                          <a:ea typeface="Times New Roman" panose="02020603050405020304" pitchFamily="18" charset="0"/>
                        </a:rPr>
                      </a:br>
                      <a:r>
                        <a:rPr lang="ru-RU" sz="1200" b="1">
                          <a:effectLst/>
                          <a:latin typeface="Times New Roman" panose="02020603050405020304" pitchFamily="18" charset="0"/>
                          <a:ea typeface="Times New Roman" panose="02020603050405020304" pitchFamily="18" charset="0"/>
                        </a:rPr>
                        <a:t>(CISC) Computer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Reduced</a:t>
                      </a:r>
                      <a:br>
                        <a:rPr lang="en-US" sz="1200" b="1">
                          <a:effectLst/>
                          <a:latin typeface="Times New Roman" panose="02020603050405020304" pitchFamily="18" charset="0"/>
                          <a:ea typeface="Times New Roman" panose="02020603050405020304" pitchFamily="18" charset="0"/>
                        </a:rPr>
                      </a:br>
                      <a:r>
                        <a:rPr lang="en-US" sz="1200" b="1">
                          <a:effectLst/>
                          <a:latin typeface="Times New Roman" panose="02020603050405020304" pitchFamily="18" charset="0"/>
                          <a:ea typeface="Times New Roman" panose="02020603050405020304" pitchFamily="18" charset="0"/>
                        </a:rPr>
                        <a:t>Instruction Set</a:t>
                      </a:r>
                      <a:br>
                        <a:rPr lang="en-US" sz="1200" b="1">
                          <a:effectLst/>
                          <a:latin typeface="Times New Roman" panose="02020603050405020304" pitchFamily="18" charset="0"/>
                          <a:ea typeface="Times New Roman" panose="02020603050405020304" pitchFamily="18" charset="0"/>
                        </a:rPr>
                      </a:br>
                      <a:r>
                        <a:rPr lang="en-US" sz="1200" b="1">
                          <a:effectLst/>
                          <a:latin typeface="Times New Roman" panose="02020603050405020304" pitchFamily="18" charset="0"/>
                          <a:ea typeface="Times New Roman" panose="02020603050405020304" pitchFamily="18" charset="0"/>
                        </a:rPr>
                        <a:t>(RISC) Computer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
                      </a:r>
                      <a:br>
                        <a:rPr lang="en-US" sz="1200">
                          <a:effectLst/>
                          <a:latin typeface="Times New Roman" panose="02020603050405020304" pitchFamily="18" charset="0"/>
                          <a:ea typeface="Times New Roman" panose="02020603050405020304" pitchFamily="18" charset="0"/>
                        </a:rPr>
                      </a:br>
                      <a:r>
                        <a:rPr lang="ru-RU" sz="1200" b="1">
                          <a:effectLst/>
                          <a:latin typeface="Times New Roman" panose="02020603050405020304" pitchFamily="18" charset="0"/>
                          <a:ea typeface="Times New Roman" panose="02020603050405020304" pitchFamily="18" charset="0"/>
                        </a:rPr>
                        <a:t>Superscaler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54424">
                <a:tc>
                  <a:txBody>
                    <a:bodyPr/>
                    <a:lstStyle/>
                    <a:p>
                      <a:pPr marL="0" marR="0">
                        <a:spcBef>
                          <a:spcPts val="0"/>
                        </a:spcBef>
                        <a:spcAft>
                          <a:spcPts val="0"/>
                        </a:spcAft>
                      </a:pPr>
                      <a:r>
                        <a:rPr lang="ru-RU" sz="1200">
                          <a:effectLst/>
                          <a:latin typeface="Times New Roman" panose="02020603050405020304" pitchFamily="18" charset="0"/>
                          <a:ea typeface="Times New Roman" panose="02020603050405020304" pitchFamily="18" charset="0"/>
                        </a:rPr>
                        <a:t>Characteristics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IBM</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370/168</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VAX </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11/780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Intel </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80486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SPARC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MIPS</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R4000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Power</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PC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Ultra</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SPARC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MIPS </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R10000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r h="327212">
                <a:tc>
                  <a:txBody>
                    <a:bodyPr/>
                    <a:lstStyle/>
                    <a:p>
                      <a:pPr marL="0" marR="0">
                        <a:spcBef>
                          <a:spcPts val="0"/>
                        </a:spcBef>
                        <a:spcAft>
                          <a:spcPts val="0"/>
                        </a:spcAft>
                      </a:pPr>
                      <a:r>
                        <a:rPr lang="ru-RU" sz="1200">
                          <a:effectLst/>
                          <a:latin typeface="Times New Roman" panose="02020603050405020304" pitchFamily="18" charset="0"/>
                          <a:ea typeface="Times New Roman" panose="02020603050405020304" pitchFamily="18" charset="0"/>
                        </a:rPr>
                        <a:t>Year Developed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1973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1978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1989</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1987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1991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1993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1996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1996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r h="654424">
                <a:tc>
                  <a:txBody>
                    <a:bodyPr/>
                    <a:lstStyle/>
                    <a:p>
                      <a:pPr marL="0" marR="0">
                        <a:spcBef>
                          <a:spcPts val="0"/>
                        </a:spcBef>
                        <a:spcAft>
                          <a:spcPts val="0"/>
                        </a:spcAft>
                      </a:pPr>
                      <a:r>
                        <a:rPr lang="ru-RU" sz="1200">
                          <a:effectLst/>
                          <a:latin typeface="Times New Roman" panose="02020603050405020304" pitchFamily="18" charset="0"/>
                          <a:ea typeface="Times New Roman" panose="02020603050405020304" pitchFamily="18" charset="0"/>
                        </a:rPr>
                        <a:t>Number of</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Instructions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208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303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235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69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94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225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r h="654424">
                <a:tc>
                  <a:txBody>
                    <a:bodyPr/>
                    <a:lstStyle/>
                    <a:p>
                      <a:pPr marL="0" marR="0">
                        <a:spcBef>
                          <a:spcPts val="0"/>
                        </a:spcBef>
                        <a:spcAft>
                          <a:spcPts val="0"/>
                        </a:spcAft>
                      </a:pPr>
                      <a:r>
                        <a:rPr lang="ru-RU" sz="1200">
                          <a:effectLst/>
                          <a:latin typeface="Times New Roman" panose="02020603050405020304" pitchFamily="18" charset="0"/>
                          <a:ea typeface="Times New Roman" panose="02020603050405020304" pitchFamily="18" charset="0"/>
                        </a:rPr>
                        <a:t>Instruction Size </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(bytes)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2-6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2-57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1-11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r h="327212">
                <a:tc>
                  <a:txBody>
                    <a:bodyPr/>
                    <a:lstStyle/>
                    <a:p>
                      <a:pPr marL="0" marR="0">
                        <a:spcBef>
                          <a:spcPts val="0"/>
                        </a:spcBef>
                        <a:spcAft>
                          <a:spcPts val="0"/>
                        </a:spcAft>
                      </a:pPr>
                      <a:r>
                        <a:rPr lang="ru-RU" sz="1200">
                          <a:effectLst/>
                          <a:latin typeface="Times New Roman" panose="02020603050405020304" pitchFamily="18" charset="0"/>
                          <a:ea typeface="Times New Roman" panose="02020603050405020304" pitchFamily="18" charset="0"/>
                        </a:rPr>
                        <a:t>Addressing modes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11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r h="654424">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Number of general-purpose registers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16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16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8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40-520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32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32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40-520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32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r h="654424">
                <a:tc>
                  <a:txBody>
                    <a:bodyPr/>
                    <a:lstStyle/>
                    <a:p>
                      <a:pPr marL="0" marR="0">
                        <a:spcBef>
                          <a:spcPts val="0"/>
                        </a:spcBef>
                        <a:spcAft>
                          <a:spcPts val="0"/>
                        </a:spcAft>
                      </a:pPr>
                      <a:r>
                        <a:rPr lang="ru-RU" sz="1200">
                          <a:effectLst/>
                          <a:latin typeface="Times New Roman" panose="02020603050405020304" pitchFamily="18" charset="0"/>
                          <a:ea typeface="Times New Roman" panose="02020603050405020304" pitchFamily="18" charset="0"/>
                        </a:rPr>
                        <a:t>Control Memory size (kbits)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420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480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246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r h="654424">
                <a:tc>
                  <a:txBody>
                    <a:bodyPr/>
                    <a:lstStyle/>
                    <a:p>
                      <a:pPr marL="0" marR="0">
                        <a:spcBef>
                          <a:spcPts val="0"/>
                        </a:spcBef>
                        <a:spcAft>
                          <a:spcPts val="0"/>
                        </a:spcAft>
                      </a:pPr>
                      <a:r>
                        <a:rPr lang="ru-RU" sz="1200">
                          <a:effectLst/>
                          <a:latin typeface="Times New Roman" panose="02020603050405020304" pitchFamily="18" charset="0"/>
                          <a:ea typeface="Times New Roman" panose="02020603050405020304" pitchFamily="18" charset="0"/>
                        </a:rPr>
                        <a:t>Cache size </a:t>
                      </a:r>
                      <a:br>
                        <a:rPr lang="ru-RU" sz="1200">
                          <a:effectLst/>
                          <a:latin typeface="Times New Roman" panose="02020603050405020304" pitchFamily="18" charset="0"/>
                          <a:ea typeface="Times New Roman" panose="02020603050405020304" pitchFamily="18" charset="0"/>
                        </a:rPr>
                      </a:br>
                      <a:r>
                        <a:rPr lang="ru-RU" sz="1200">
                          <a:effectLst/>
                          <a:latin typeface="Times New Roman" panose="02020603050405020304" pitchFamily="18" charset="0"/>
                          <a:ea typeface="Times New Roman" panose="02020603050405020304" pitchFamily="18" charset="0"/>
                        </a:rPr>
                        <a:t>(kbits)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64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64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8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32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128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16-32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a:effectLst/>
                          <a:latin typeface="Times New Roman" panose="02020603050405020304" pitchFamily="18" charset="0"/>
                          <a:ea typeface="Times New Roman" panose="02020603050405020304" pitchFamily="18" charset="0"/>
                        </a:rPr>
                        <a:t>32 </a:t>
                      </a:r>
                      <a:endParaRPr lang="en-US" sz="120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c>
                  <a:txBody>
                    <a:bodyPr/>
                    <a:lstStyle/>
                    <a:p>
                      <a:pPr marL="0" marR="0" algn="ctr">
                        <a:spcBef>
                          <a:spcPts val="0"/>
                        </a:spcBef>
                        <a:spcAft>
                          <a:spcPts val="0"/>
                        </a:spcAft>
                      </a:pPr>
                      <a:r>
                        <a:rPr lang="ru-RU" sz="1200" dirty="0">
                          <a:effectLst/>
                          <a:latin typeface="Times New Roman" panose="02020603050405020304" pitchFamily="18" charset="0"/>
                          <a:ea typeface="Times New Roman" panose="02020603050405020304" pitchFamily="18" charset="0"/>
                        </a:rPr>
                        <a:t>64 </a:t>
                      </a:r>
                      <a:endParaRPr lang="en-US" sz="1200" dirty="0">
                        <a:effectLst/>
                        <a:latin typeface="Times New Roman" panose="02020603050405020304" pitchFamily="18" charset="0"/>
                        <a:ea typeface="Batang"/>
                      </a:endParaRPr>
                    </a:p>
                  </a:txBody>
                  <a:tcPr marL="0" marR="0" marT="0" marB="0" anchor="ctr">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803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General Classification of The Architectures of Computers:</a:t>
            </a:r>
          </a:p>
          <a:p>
            <a:pPr marL="0" indent="0">
              <a:buNone/>
            </a:pPr>
            <a:endParaRPr lang="en-US" dirty="0" smtClean="0"/>
          </a:p>
          <a:p>
            <a:pPr marL="0" indent="0">
              <a:buNone/>
            </a:pPr>
            <a:r>
              <a:rPr lang="en-US" dirty="0" smtClean="0"/>
              <a:t>1.  Harvard and Von Neumann Architecture</a:t>
            </a:r>
          </a:p>
          <a:p>
            <a:pPr marL="0" indent="0">
              <a:buNone/>
            </a:pPr>
            <a:r>
              <a:rPr lang="en-US" dirty="0" smtClean="0"/>
              <a:t>Examples of Harvard: Texas Instruments TMS320 processors</a:t>
            </a:r>
          </a:p>
          <a:p>
            <a:pPr marL="0" indent="0">
              <a:buNone/>
            </a:pPr>
            <a:r>
              <a:rPr lang="en-US" dirty="0"/>
              <a:t>Examples of </a:t>
            </a:r>
            <a:r>
              <a:rPr lang="en-US" dirty="0" smtClean="0"/>
              <a:t>Von Neumann: AVR by Atmel, PIC by Microchip  </a:t>
            </a:r>
          </a:p>
          <a:p>
            <a:pPr marL="0" indent="0">
              <a:buNone/>
            </a:pPr>
            <a:endParaRPr lang="en-US" dirty="0" smtClean="0"/>
          </a:p>
          <a:p>
            <a:pPr marL="0" indent="0">
              <a:buNone/>
            </a:pPr>
            <a:r>
              <a:rPr lang="en-US" dirty="0" smtClean="0"/>
              <a:t>2.  </a:t>
            </a:r>
            <a:r>
              <a:rPr lang="en-US" b="1" dirty="0" smtClean="0">
                <a:solidFill>
                  <a:srgbClr val="FF6600"/>
                </a:solidFill>
              </a:rPr>
              <a:t>Instruction </a:t>
            </a:r>
            <a:r>
              <a:rPr lang="en-US" b="1" dirty="0">
                <a:solidFill>
                  <a:srgbClr val="FF6600"/>
                </a:solidFill>
              </a:rPr>
              <a:t>S</a:t>
            </a:r>
            <a:r>
              <a:rPr lang="en-US" b="1" dirty="0" smtClean="0">
                <a:solidFill>
                  <a:srgbClr val="FF6600"/>
                </a:solidFill>
              </a:rPr>
              <a:t>et Architecture (CISC and RISC)</a:t>
            </a:r>
          </a:p>
          <a:p>
            <a:pPr marL="0" indent="0">
              <a:buNone/>
            </a:pPr>
            <a:r>
              <a:rPr lang="en-US" dirty="0"/>
              <a:t>Examples of </a:t>
            </a:r>
            <a:r>
              <a:rPr lang="en-US" dirty="0" smtClean="0"/>
              <a:t>CISC: IBM 370, Motorola 68000</a:t>
            </a:r>
          </a:p>
          <a:p>
            <a:pPr marL="0" indent="0">
              <a:buNone/>
            </a:pPr>
            <a:r>
              <a:rPr lang="en-US" dirty="0" smtClean="0"/>
              <a:t>Examples of RISC: ARM, MIPS</a:t>
            </a:r>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47746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608856"/>
          </a:xfrm>
        </p:spPr>
        <p:txBody>
          <a:bodyPr>
            <a:noAutofit/>
          </a:bodyPr>
          <a:lstStyle/>
          <a:p>
            <a:r>
              <a:rPr lang="en-US" sz="3600" dirty="0" smtClean="0"/>
              <a:t/>
            </a:r>
            <a:br>
              <a:rPr lang="en-US" sz="3600" dirty="0" smtClean="0"/>
            </a:br>
            <a:r>
              <a:rPr lang="en-US" sz="3600" dirty="0" smtClean="0">
                <a:solidFill>
                  <a:srgbClr val="CC3399"/>
                </a:solidFill>
              </a:rPr>
              <a:t>Characteristics </a:t>
            </a:r>
            <a:r>
              <a:rPr lang="en-US" sz="3600" dirty="0">
                <a:solidFill>
                  <a:srgbClr val="CC3399"/>
                </a:solidFill>
              </a:rPr>
              <a:t>of Reduced Instruction Set Architecture :</a:t>
            </a:r>
            <a:br>
              <a:rPr lang="en-US" sz="3600" dirty="0">
                <a:solidFill>
                  <a:srgbClr val="CC3399"/>
                </a:solidFill>
              </a:rPr>
            </a:br>
            <a:endParaRPr lang="en-US" sz="3600" dirty="0">
              <a:solidFill>
                <a:srgbClr val="CC3399"/>
              </a:solidFill>
            </a:endParaRPr>
          </a:p>
        </p:txBody>
      </p:sp>
      <p:sp>
        <p:nvSpPr>
          <p:cNvPr id="3" name="Content Placeholder 2"/>
          <p:cNvSpPr>
            <a:spLocks noGrp="1"/>
          </p:cNvSpPr>
          <p:nvPr>
            <p:ph idx="1"/>
          </p:nvPr>
        </p:nvSpPr>
        <p:spPr>
          <a:xfrm>
            <a:off x="239412" y="762000"/>
            <a:ext cx="11716352" cy="5475312"/>
          </a:xfrm>
        </p:spPr>
        <p:txBody>
          <a:bodyPr>
            <a:normAutofit lnSpcReduction="10000"/>
          </a:bodyPr>
          <a:lstStyle/>
          <a:p>
            <a:pPr marL="0" indent="0">
              <a:buNone/>
            </a:pPr>
            <a:r>
              <a:rPr lang="en-US" dirty="0"/>
              <a:t>Although a variety of different approaches to reduce Instruction set architecture have been taken, certain characteristics are common to all of them: </a:t>
            </a:r>
          </a:p>
          <a:p>
            <a:pPr lvl="0"/>
            <a:r>
              <a:rPr lang="ru-RU" dirty="0"/>
              <a:t>One instruction per cycle. </a:t>
            </a:r>
            <a:endParaRPr lang="en-US" dirty="0"/>
          </a:p>
          <a:p>
            <a:pPr lvl="0"/>
            <a:r>
              <a:rPr lang="ru-RU" dirty="0" smtClean="0"/>
              <a:t>Register</a:t>
            </a:r>
            <a:r>
              <a:rPr lang="en-US" dirty="0" smtClean="0"/>
              <a:t> </a:t>
            </a:r>
            <a:r>
              <a:rPr lang="ru-RU" dirty="0" smtClean="0"/>
              <a:t>to</a:t>
            </a:r>
            <a:r>
              <a:rPr lang="en-US" dirty="0" smtClean="0"/>
              <a:t> </a:t>
            </a:r>
            <a:r>
              <a:rPr lang="ru-RU" dirty="0" smtClean="0"/>
              <a:t>register </a:t>
            </a:r>
            <a:r>
              <a:rPr lang="ru-RU" dirty="0"/>
              <a:t>operations. </a:t>
            </a:r>
            <a:endParaRPr lang="en-US" dirty="0"/>
          </a:p>
          <a:p>
            <a:pPr lvl="0"/>
            <a:r>
              <a:rPr lang="ru-RU" dirty="0"/>
              <a:t>Simple addressing modes. </a:t>
            </a:r>
            <a:endParaRPr lang="en-US" dirty="0"/>
          </a:p>
          <a:p>
            <a:pPr lvl="0"/>
            <a:r>
              <a:rPr lang="ru-RU" dirty="0"/>
              <a:t>Simple instruction formats. </a:t>
            </a:r>
            <a:endParaRPr lang="en-US" dirty="0"/>
          </a:p>
          <a:p>
            <a:pPr marL="0" indent="0">
              <a:buNone/>
            </a:pPr>
            <a:endParaRPr lang="en-US" dirty="0"/>
          </a:p>
        </p:txBody>
      </p:sp>
    </p:spTree>
    <p:extLst>
      <p:ext uri="{BB962C8B-B14F-4D97-AF65-F5344CB8AC3E}">
        <p14:creationId xmlns:p14="http://schemas.microsoft.com/office/powerpoint/2010/main" val="2941405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4000" dirty="0">
                <a:solidFill>
                  <a:srgbClr val="CC3399"/>
                </a:solidFill>
              </a:rPr>
              <a:t>1. One machine instruction per machine cycle :</a:t>
            </a:r>
            <a:r>
              <a:rPr lang="en-US" sz="4000" dirty="0">
                <a:solidFill>
                  <a:srgbClr val="CC3399"/>
                </a:solidFill>
              </a:rPr>
              <a:t/>
            </a:r>
            <a:br>
              <a:rPr lang="en-US" sz="4000" dirty="0">
                <a:solidFill>
                  <a:srgbClr val="CC3399"/>
                </a:solidFill>
              </a:rPr>
            </a:br>
            <a:endParaRPr lang="en-US" sz="4000" dirty="0">
              <a:solidFill>
                <a:srgbClr val="CC3399"/>
              </a:solidFill>
            </a:endParaRPr>
          </a:p>
        </p:txBody>
      </p:sp>
      <p:sp>
        <p:nvSpPr>
          <p:cNvPr id="3" name="Content Placeholder 2"/>
          <p:cNvSpPr>
            <a:spLocks noGrp="1"/>
          </p:cNvSpPr>
          <p:nvPr>
            <p:ph idx="1"/>
          </p:nvPr>
        </p:nvSpPr>
        <p:spPr>
          <a:xfrm>
            <a:off x="239412" y="914400"/>
            <a:ext cx="11716352" cy="5322912"/>
          </a:xfrm>
        </p:spPr>
        <p:txBody>
          <a:bodyPr>
            <a:normAutofit fontScale="92500" lnSpcReduction="10000"/>
          </a:bodyPr>
          <a:lstStyle/>
          <a:p>
            <a:r>
              <a:rPr lang="en-US" dirty="0"/>
              <a:t>A machine cycle is defined to be the time it takes to fetch two operands from registers, perform an ALU operation, and store the result in a register.</a:t>
            </a:r>
            <a:br>
              <a:rPr lang="en-US" dirty="0"/>
            </a:br>
            <a:r>
              <a:rPr lang="en-US" dirty="0"/>
              <a:t>With simple, one-cycle instructions there is little or no need of microcode, the machine instructions can be hardwired. Hardware implementation of control unit executes faster than the </a:t>
            </a:r>
            <a:r>
              <a:rPr lang="en-US" dirty="0" err="1"/>
              <a:t>microprogrammed</a:t>
            </a:r>
            <a:r>
              <a:rPr lang="en-US" dirty="0"/>
              <a:t> control, because it is not necessary to access a </a:t>
            </a:r>
            <a:r>
              <a:rPr lang="en-US" dirty="0" err="1"/>
              <a:t>microprogram</a:t>
            </a:r>
            <a:r>
              <a:rPr lang="en-US" dirty="0"/>
              <a:t> control store during instruction execution.</a:t>
            </a:r>
          </a:p>
          <a:p>
            <a:endParaRPr lang="en-US" dirty="0"/>
          </a:p>
        </p:txBody>
      </p:sp>
    </p:spTree>
    <p:extLst>
      <p:ext uri="{BB962C8B-B14F-4D97-AF65-F5344CB8AC3E}">
        <p14:creationId xmlns:p14="http://schemas.microsoft.com/office/powerpoint/2010/main" val="1121774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C3399"/>
                </a:solidFill>
              </a:rPr>
              <a:t>2. Register </a:t>
            </a:r>
            <a:r>
              <a:rPr lang="en-US" dirty="0" smtClean="0">
                <a:solidFill>
                  <a:srgbClr val="CC3399"/>
                </a:solidFill>
              </a:rPr>
              <a:t>to </a:t>
            </a:r>
            <a:r>
              <a:rPr lang="en-US" dirty="0">
                <a:solidFill>
                  <a:srgbClr val="CC3399"/>
                </a:solidFill>
              </a:rPr>
              <a:t>register operations </a:t>
            </a:r>
            <a:r>
              <a:rPr lang="en-US" dirty="0"/>
              <a:t/>
            </a:r>
            <a:br>
              <a:rPr lang="en-US" dirty="0"/>
            </a:br>
            <a:endParaRPr lang="en-US" dirty="0"/>
          </a:p>
        </p:txBody>
      </p:sp>
      <p:sp>
        <p:nvSpPr>
          <p:cNvPr id="3" name="Content Placeholder 2"/>
          <p:cNvSpPr>
            <a:spLocks noGrp="1"/>
          </p:cNvSpPr>
          <p:nvPr>
            <p:ph idx="1"/>
          </p:nvPr>
        </p:nvSpPr>
        <p:spPr>
          <a:xfrm>
            <a:off x="239412" y="762000"/>
            <a:ext cx="11716352" cy="5475312"/>
          </a:xfrm>
        </p:spPr>
        <p:txBody>
          <a:bodyPr/>
          <a:lstStyle/>
          <a:p>
            <a:pPr marL="0" indent="0">
              <a:buNone/>
            </a:pPr>
            <a:r>
              <a:rPr lang="en-US" dirty="0"/>
              <a:t>With </a:t>
            </a:r>
            <a:r>
              <a:rPr lang="en-US" dirty="0" smtClean="0"/>
              <a:t>register</a:t>
            </a:r>
            <a:r>
              <a:rPr lang="en-US" dirty="0"/>
              <a:t> </a:t>
            </a:r>
            <a:r>
              <a:rPr lang="en-US" dirty="0" smtClean="0"/>
              <a:t>to</a:t>
            </a:r>
            <a:r>
              <a:rPr lang="en-US" dirty="0"/>
              <a:t> </a:t>
            </a:r>
            <a:r>
              <a:rPr lang="en-US" dirty="0" smtClean="0"/>
              <a:t>register </a:t>
            </a:r>
            <a:r>
              <a:rPr lang="en-US" dirty="0"/>
              <a:t>operation, a simple LOAD and STORE operation is required to access the memory, because most of the operation are </a:t>
            </a:r>
            <a:r>
              <a:rPr lang="en-US" dirty="0" smtClean="0"/>
              <a:t>register</a:t>
            </a:r>
            <a:r>
              <a:rPr lang="en-US" dirty="0"/>
              <a:t> </a:t>
            </a:r>
            <a:r>
              <a:rPr lang="en-US" dirty="0" smtClean="0"/>
              <a:t>to register</a:t>
            </a:r>
            <a:r>
              <a:rPr lang="en-US" dirty="0"/>
              <a:t>. Generally we do not have </a:t>
            </a:r>
            <a:r>
              <a:rPr lang="en-US" dirty="0" smtClean="0"/>
              <a:t>memory</a:t>
            </a:r>
            <a:r>
              <a:rPr lang="en-US" dirty="0"/>
              <a:t> </a:t>
            </a:r>
            <a:r>
              <a:rPr lang="en-US" dirty="0" smtClean="0"/>
              <a:t>to</a:t>
            </a:r>
            <a:r>
              <a:rPr lang="en-US" dirty="0"/>
              <a:t> </a:t>
            </a:r>
            <a:r>
              <a:rPr lang="en-US" dirty="0" smtClean="0"/>
              <a:t>memory </a:t>
            </a:r>
            <a:r>
              <a:rPr lang="en-US" dirty="0"/>
              <a:t>and mixed register/memory operation. </a:t>
            </a:r>
          </a:p>
          <a:p>
            <a:pPr marL="0" indent="0">
              <a:buNone/>
            </a:pPr>
            <a:endParaRPr lang="en-US" dirty="0"/>
          </a:p>
        </p:txBody>
      </p:sp>
    </p:spTree>
    <p:extLst>
      <p:ext uri="{BB962C8B-B14F-4D97-AF65-F5344CB8AC3E}">
        <p14:creationId xmlns:p14="http://schemas.microsoft.com/office/powerpoint/2010/main" val="68981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533400"/>
            <a:ext cx="11714212" cy="304800"/>
          </a:xfrm>
        </p:spPr>
        <p:txBody>
          <a:bodyPr>
            <a:normAutofit fontScale="90000"/>
          </a:bodyPr>
          <a:lstStyle/>
          <a:p>
            <a:r>
              <a:rPr lang="en-US" dirty="0" smtClean="0">
                <a:solidFill>
                  <a:srgbClr val="CC3399"/>
                </a:solidFill>
              </a:rPr>
              <a:t>3. Simple </a:t>
            </a:r>
            <a:r>
              <a:rPr lang="en-US" dirty="0">
                <a:solidFill>
                  <a:srgbClr val="CC3399"/>
                </a:solidFill>
              </a:rPr>
              <a:t>Addressing Modes </a:t>
            </a:r>
            <a:r>
              <a:rPr lang="en-US" dirty="0"/>
              <a:t/>
            </a:r>
            <a:br>
              <a:rPr lang="en-US" dirty="0"/>
            </a:br>
            <a:endParaRPr lang="en-US" dirty="0"/>
          </a:p>
        </p:txBody>
      </p:sp>
      <p:sp>
        <p:nvSpPr>
          <p:cNvPr id="3" name="Content Placeholder 2"/>
          <p:cNvSpPr>
            <a:spLocks noGrp="1"/>
          </p:cNvSpPr>
          <p:nvPr>
            <p:ph idx="1"/>
          </p:nvPr>
        </p:nvSpPr>
        <p:spPr>
          <a:xfrm>
            <a:off x="239412" y="685800"/>
            <a:ext cx="11716352" cy="5551512"/>
          </a:xfrm>
        </p:spPr>
        <p:txBody>
          <a:bodyPr>
            <a:normAutofit/>
          </a:bodyPr>
          <a:lstStyle/>
          <a:p>
            <a:pPr algn="just"/>
            <a:r>
              <a:rPr lang="en-US" sz="4400" dirty="0"/>
              <a:t>Almost all RISC instructions use simple register addressing. For memory access only, we may include some other addressing, such as displacement and PC-relative. Once the data are fetched inside the CPU, all instruction can be performed with simple register addressing. </a:t>
            </a:r>
          </a:p>
          <a:p>
            <a:pPr marL="0" indent="0" algn="just">
              <a:buNone/>
            </a:pPr>
            <a:endParaRPr lang="en-US" sz="4400" dirty="0"/>
          </a:p>
        </p:txBody>
      </p:sp>
    </p:spTree>
    <p:extLst>
      <p:ext uri="{BB962C8B-B14F-4D97-AF65-F5344CB8AC3E}">
        <p14:creationId xmlns:p14="http://schemas.microsoft.com/office/powerpoint/2010/main" val="1344097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381000"/>
            <a:ext cx="11714212" cy="457200"/>
          </a:xfrm>
        </p:spPr>
        <p:txBody>
          <a:bodyPr>
            <a:noAutofit/>
          </a:bodyPr>
          <a:lstStyle/>
          <a:p>
            <a:pPr lvl="1" algn="l" rtl="0">
              <a:spcBef>
                <a:spcPct val="0"/>
              </a:spcBef>
            </a:pPr>
            <a:r>
              <a:rPr lang="en-US" sz="4000" b="1" dirty="0" smtClean="0">
                <a:solidFill>
                  <a:srgbClr val="CC3399"/>
                </a:solidFill>
                <a:latin typeface="Rockwell" panose="02060603020205020403" pitchFamily="18" charset="0"/>
              </a:rPr>
              <a:t>4. Simple </a:t>
            </a:r>
            <a:r>
              <a:rPr lang="en-US" sz="4000" b="1" dirty="0">
                <a:solidFill>
                  <a:srgbClr val="CC3399"/>
                </a:solidFill>
                <a:latin typeface="Rockwell" panose="02060603020205020403" pitchFamily="18" charset="0"/>
              </a:rPr>
              <a:t>Instruction Format </a:t>
            </a:r>
            <a:r>
              <a:rPr lang="en-US" sz="4000" dirty="0">
                <a:latin typeface="Rockwell" panose="02060603020205020403" pitchFamily="18" charset="0"/>
              </a:rPr>
              <a:t/>
            </a:r>
            <a:br>
              <a:rPr lang="en-US" sz="4000" dirty="0">
                <a:latin typeface="Rockwell" panose="02060603020205020403" pitchFamily="18" charset="0"/>
              </a:rPr>
            </a:br>
            <a:endParaRPr lang="en-US" sz="4000" dirty="0">
              <a:latin typeface="Rockwell" panose="02060603020205020403" pitchFamily="18" charset="0"/>
            </a:endParaRPr>
          </a:p>
        </p:txBody>
      </p:sp>
      <p:sp>
        <p:nvSpPr>
          <p:cNvPr id="3" name="Content Placeholder 2"/>
          <p:cNvSpPr>
            <a:spLocks noGrp="1"/>
          </p:cNvSpPr>
          <p:nvPr>
            <p:ph idx="1"/>
          </p:nvPr>
        </p:nvSpPr>
        <p:spPr>
          <a:xfrm>
            <a:off x="239412" y="838200"/>
            <a:ext cx="11716352" cy="5399112"/>
          </a:xfrm>
        </p:spPr>
        <p:txBody>
          <a:bodyPr/>
          <a:lstStyle/>
          <a:p>
            <a:r>
              <a:rPr lang="en-US" dirty="0"/>
              <a:t>Generally in most of the RISC machine, only one or few formats are used. Instruction length is fixed and aligned on word boundaries. Field locations, especially the opcode, are fixed. </a:t>
            </a:r>
            <a:br>
              <a:rPr lang="en-US" dirty="0"/>
            </a:br>
            <a:r>
              <a:rPr lang="en-US" dirty="0"/>
              <a:t>With fixed fields, opcode decoding and register operand accessing can occur simultaneously. Simplified formats simplify the control unit. </a:t>
            </a:r>
          </a:p>
          <a:p>
            <a:endParaRPr lang="en-US" dirty="0"/>
          </a:p>
        </p:txBody>
      </p:sp>
    </p:spTree>
    <p:extLst>
      <p:ext uri="{BB962C8B-B14F-4D97-AF65-F5344CB8AC3E}">
        <p14:creationId xmlns:p14="http://schemas.microsoft.com/office/powerpoint/2010/main" val="3510551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C3399"/>
                </a:solidFill>
              </a:rPr>
              <a:t>ASSIGNMENT: </a:t>
            </a:r>
            <a:r>
              <a:rPr lang="en-US" sz="4000" dirty="0" smtClean="0">
                <a:solidFill>
                  <a:srgbClr val="CC3399"/>
                </a:solidFill>
              </a:rPr>
              <a:t>To agree on submission date </a:t>
            </a:r>
            <a:endParaRPr lang="en-US" sz="4000" dirty="0">
              <a:solidFill>
                <a:srgbClr val="CC3399"/>
              </a:solidFill>
            </a:endParaRPr>
          </a:p>
        </p:txBody>
      </p:sp>
      <p:sp>
        <p:nvSpPr>
          <p:cNvPr id="3" name="Content Placeholder 2"/>
          <p:cNvSpPr>
            <a:spLocks noGrp="1"/>
          </p:cNvSpPr>
          <p:nvPr>
            <p:ph idx="1"/>
          </p:nvPr>
        </p:nvSpPr>
        <p:spPr>
          <a:xfrm>
            <a:off x="239412" y="1268760"/>
            <a:ext cx="11716352" cy="4968552"/>
          </a:xfrm>
        </p:spPr>
        <p:txBody>
          <a:bodyPr>
            <a:normAutofit fontScale="62500" lnSpcReduction="20000"/>
          </a:bodyPr>
          <a:lstStyle/>
          <a:p>
            <a:pPr marL="0" indent="0">
              <a:buNone/>
            </a:pPr>
            <a:r>
              <a:rPr lang="en-US" b="1" dirty="0" smtClean="0"/>
              <a:t>1</a:t>
            </a:r>
            <a:r>
              <a:rPr lang="en-US" b="1" dirty="0"/>
              <a:t>: </a:t>
            </a:r>
            <a:r>
              <a:rPr lang="en-US" dirty="0"/>
              <a:t>What are the distinguishing characteristics of RISC organization?     </a:t>
            </a:r>
            <a:endParaRPr lang="en-US" dirty="0" smtClean="0"/>
          </a:p>
          <a:p>
            <a:pPr marL="0" indent="0">
              <a:buNone/>
            </a:pPr>
            <a:r>
              <a:rPr lang="en-US" b="1" dirty="0" smtClean="0"/>
              <a:t>2</a:t>
            </a:r>
            <a:r>
              <a:rPr lang="en-US" b="1" dirty="0"/>
              <a:t>: </a:t>
            </a:r>
            <a:r>
              <a:rPr lang="en-US" dirty="0"/>
              <a:t>Briefly explain the basic approaches used to minimize register-memory operations on RISC machines</a:t>
            </a:r>
            <a:r>
              <a:rPr lang="en-US" dirty="0" smtClean="0"/>
              <a:t>.</a:t>
            </a:r>
          </a:p>
          <a:p>
            <a:pPr marL="0" indent="0">
              <a:buNone/>
            </a:pPr>
            <a:r>
              <a:rPr lang="en-US" b="1" dirty="0" smtClean="0"/>
              <a:t>3</a:t>
            </a:r>
            <a:r>
              <a:rPr lang="en-US" b="1" dirty="0"/>
              <a:t>:</a:t>
            </a:r>
            <a:r>
              <a:rPr lang="en-US" dirty="0"/>
              <a:t> Give some reasons for shifting the paradigm from CISC to RISC. </a:t>
            </a:r>
          </a:p>
          <a:p>
            <a:pPr marL="0" indent="0">
              <a:buNone/>
            </a:pPr>
            <a:r>
              <a:rPr lang="en-US" b="1" dirty="0" smtClean="0"/>
              <a:t>4</a:t>
            </a:r>
            <a:r>
              <a:rPr lang="en-US" b="1" dirty="0"/>
              <a:t>: </a:t>
            </a:r>
            <a:r>
              <a:rPr lang="en-US" dirty="0"/>
              <a:t>Explain the concept of register window to handle the procedure calls. </a:t>
            </a:r>
            <a:endParaRPr lang="en-US" dirty="0" smtClean="0"/>
          </a:p>
          <a:p>
            <a:pPr marL="0" indent="0">
              <a:buNone/>
            </a:pPr>
            <a:r>
              <a:rPr lang="en-US" b="1" dirty="0" smtClean="0"/>
              <a:t> </a:t>
            </a:r>
            <a:r>
              <a:rPr lang="en-US" b="1" dirty="0"/>
              <a:t>5: </a:t>
            </a:r>
            <a:r>
              <a:rPr lang="en-US" dirty="0"/>
              <a:t>If a circular register buffer is used to handle local variables for nested procedures, describe the approaches for handling global variables</a:t>
            </a:r>
            <a:r>
              <a:rPr lang="en-US" dirty="0" smtClean="0"/>
              <a:t>.</a:t>
            </a:r>
          </a:p>
          <a:p>
            <a:pPr marL="0" indent="0">
              <a:buNone/>
            </a:pPr>
            <a:r>
              <a:rPr lang="en-US" b="1" dirty="0" smtClean="0"/>
              <a:t> </a:t>
            </a:r>
            <a:r>
              <a:rPr lang="en-US" b="1" dirty="0"/>
              <a:t>6: </a:t>
            </a:r>
            <a:r>
              <a:rPr lang="en-US" dirty="0"/>
              <a:t>Explain the concept of graph coloring to optimize the register uses. </a:t>
            </a:r>
          </a:p>
          <a:p>
            <a:pPr marL="0" indent="0">
              <a:buNone/>
            </a:pPr>
            <a:r>
              <a:rPr lang="en-US" b="1" dirty="0" smtClean="0"/>
              <a:t> </a:t>
            </a:r>
            <a:r>
              <a:rPr lang="en-US" b="1" dirty="0"/>
              <a:t>7: </a:t>
            </a:r>
            <a:r>
              <a:rPr lang="en-US" dirty="0"/>
              <a:t>What are the differences of using large register file and cache memory? </a:t>
            </a:r>
          </a:p>
          <a:p>
            <a:pPr marL="0" indent="0">
              <a:buNone/>
            </a:pPr>
            <a:endParaRPr lang="en-US" dirty="0"/>
          </a:p>
        </p:txBody>
      </p:sp>
    </p:spTree>
    <p:extLst>
      <p:ext uri="{BB962C8B-B14F-4D97-AF65-F5344CB8AC3E}">
        <p14:creationId xmlns:p14="http://schemas.microsoft.com/office/powerpoint/2010/main" val="176759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412" y="814264"/>
            <a:ext cx="11716352" cy="4824536"/>
          </a:xfrm>
        </p:spPr>
        <p:txBody>
          <a:bodyPr/>
          <a:lstStyle/>
          <a:p>
            <a:endParaRPr lang="en-US" dirty="0" smtClean="0"/>
          </a:p>
          <a:p>
            <a:pPr marL="0" indent="0">
              <a:buNone/>
            </a:pPr>
            <a:r>
              <a:rPr lang="en-US" dirty="0" smtClean="0"/>
              <a:t>                                </a:t>
            </a:r>
            <a:endParaRPr lang="en-US" dirty="0">
              <a:solidFill>
                <a:srgbClr val="FF6600"/>
              </a:solidFill>
            </a:endParaRPr>
          </a:p>
        </p:txBody>
      </p:sp>
      <p:pic>
        <p:nvPicPr>
          <p:cNvPr id="4" name="Picture 3" descr="THANK YOU.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387" y="1905000"/>
            <a:ext cx="6019800" cy="3048000"/>
          </a:xfrm>
          <a:prstGeom prst="rect">
            <a:avLst/>
          </a:prstGeom>
        </p:spPr>
      </p:pic>
    </p:spTree>
    <p:extLst>
      <p:ext uri="{BB962C8B-B14F-4D97-AF65-F5344CB8AC3E}">
        <p14:creationId xmlns:p14="http://schemas.microsoft.com/office/powerpoint/2010/main" val="134094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2400"/>
            <a:ext cx="11714212" cy="1115616"/>
          </a:xfrm>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US" sz="5100" dirty="0" smtClean="0"/>
              <a:t>3.  Application Based Architecture:</a:t>
            </a:r>
          </a:p>
          <a:p>
            <a:pPr marL="0" indent="0">
              <a:buNone/>
            </a:pPr>
            <a:r>
              <a:rPr lang="en-US" sz="5100" dirty="0" smtClean="0"/>
              <a:t>   - Embedded architecture (e.g. ARM64, Atmel AVR)</a:t>
            </a:r>
          </a:p>
          <a:p>
            <a:pPr marL="0" indent="0">
              <a:buNone/>
            </a:pPr>
            <a:r>
              <a:rPr lang="en-US" sz="5100" dirty="0"/>
              <a:t> </a:t>
            </a:r>
            <a:r>
              <a:rPr lang="en-US" sz="5100" dirty="0" smtClean="0"/>
              <a:t>  - Microcomputer architecture (e.g. Intel IA-32, Motorola 6800, Motorola 68000, ARM64)</a:t>
            </a:r>
          </a:p>
          <a:p>
            <a:pPr marL="0" indent="0">
              <a:buNone/>
            </a:pPr>
            <a:r>
              <a:rPr lang="en-US" sz="5100" dirty="0"/>
              <a:t> </a:t>
            </a:r>
            <a:r>
              <a:rPr lang="en-US" sz="5100" dirty="0" smtClean="0"/>
              <a:t>  - Workstation/</a:t>
            </a:r>
            <a:r>
              <a:rPr lang="en-US" sz="5100" dirty="0"/>
              <a:t>S</a:t>
            </a:r>
            <a:r>
              <a:rPr lang="en-US" sz="5100" dirty="0" smtClean="0"/>
              <a:t>erver architecture (Intel IA-64)</a:t>
            </a:r>
          </a:p>
          <a:p>
            <a:pPr marL="0" indent="0">
              <a:buNone/>
            </a:pPr>
            <a:r>
              <a:rPr lang="en-US" sz="5100" dirty="0"/>
              <a:t> </a:t>
            </a:r>
            <a:r>
              <a:rPr lang="en-US" sz="5100" dirty="0" smtClean="0"/>
              <a:t>  - Mini/Mainframe architecture (IBM 360, IBM 370)</a:t>
            </a:r>
          </a:p>
          <a:p>
            <a:pPr marL="0" indent="0">
              <a:buNone/>
            </a:pPr>
            <a:endParaRPr lang="en-US" sz="5100" dirty="0" smtClean="0"/>
          </a:p>
          <a:p>
            <a:pPr marL="0" indent="0">
              <a:buNone/>
            </a:pPr>
            <a:r>
              <a:rPr lang="en-US" sz="5100" dirty="0" smtClean="0"/>
              <a:t>Note: A computer can be classified under two or more architectures.</a:t>
            </a:r>
          </a:p>
          <a:p>
            <a:pPr marL="0" indent="0">
              <a:buNone/>
            </a:pPr>
            <a:r>
              <a:rPr lang="en-US" sz="5100" dirty="0" smtClean="0"/>
              <a:t>Example: The </a:t>
            </a:r>
            <a:r>
              <a:rPr lang="en-US" sz="5100" b="1" dirty="0"/>
              <a:t>AVR</a:t>
            </a:r>
            <a:r>
              <a:rPr lang="en-US" sz="5100" dirty="0"/>
              <a:t> is </a:t>
            </a:r>
            <a:r>
              <a:rPr lang="en-US" sz="5100" dirty="0" smtClean="0"/>
              <a:t>a modified </a:t>
            </a:r>
            <a:r>
              <a:rPr lang="en-US" sz="5100" b="1" dirty="0" smtClean="0"/>
              <a:t>Harvard architecture </a:t>
            </a:r>
            <a:r>
              <a:rPr lang="en-US" sz="5100" dirty="0" smtClean="0"/>
              <a:t>8-bit </a:t>
            </a:r>
            <a:r>
              <a:rPr lang="en-US" sz="5100" b="1" dirty="0" smtClean="0"/>
              <a:t>RISC</a:t>
            </a:r>
            <a:r>
              <a:rPr lang="en-US" sz="5100" dirty="0" smtClean="0"/>
              <a:t> single-chip </a:t>
            </a:r>
            <a:r>
              <a:rPr lang="en-US" sz="5100" b="1" dirty="0"/>
              <a:t>M</a:t>
            </a:r>
            <a:r>
              <a:rPr lang="en-US" sz="5100" b="1" dirty="0" smtClean="0"/>
              <a:t>icrocontroller</a:t>
            </a:r>
            <a:r>
              <a:rPr lang="en-US" sz="5100" dirty="0" smtClean="0"/>
              <a:t>, developed by Atmel.</a:t>
            </a:r>
          </a:p>
          <a:p>
            <a:pPr marL="0" indent="0">
              <a:buNone/>
            </a:pPr>
            <a:r>
              <a:rPr lang="en-US" sz="5100" dirty="0" smtClean="0"/>
              <a:t>*</a:t>
            </a:r>
            <a:r>
              <a:rPr lang="en-US" sz="5100" dirty="0" smtClean="0">
                <a:solidFill>
                  <a:srgbClr val="CC3399"/>
                </a:solidFill>
              </a:rPr>
              <a:t>a microcontroller is </a:t>
            </a:r>
            <a:r>
              <a:rPr lang="en-US" sz="5100" dirty="0">
                <a:solidFill>
                  <a:srgbClr val="CC3399"/>
                </a:solidFill>
              </a:rPr>
              <a:t>a microcomputer on a single chip, used to control some device such as an automobile engine or a toy. </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88176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What is an Instruction Set?</a:t>
            </a:r>
          </a:p>
          <a:p>
            <a:pPr marL="0" indent="0">
              <a:buNone/>
            </a:pPr>
            <a:r>
              <a:rPr lang="en-US" dirty="0" smtClean="0"/>
              <a:t>Note that all </a:t>
            </a:r>
            <a:r>
              <a:rPr lang="en-US" dirty="0"/>
              <a:t>computers run using very low-level commands which do some very basic functions, such as reading data, writing data, jumping to addresses, and calculating basic </a:t>
            </a:r>
            <a:r>
              <a:rPr lang="en-US" dirty="0" smtClean="0"/>
              <a:t>arithmetic and logic operations. </a:t>
            </a:r>
            <a:endParaRPr lang="en-US" dirty="0"/>
          </a:p>
          <a:p>
            <a:pPr marL="0" indent="0">
              <a:buNone/>
            </a:pPr>
            <a:r>
              <a:rPr lang="en-US" dirty="0" smtClean="0"/>
              <a:t>So the </a:t>
            </a:r>
            <a:r>
              <a:rPr lang="en-US" dirty="0"/>
              <a:t>complete list of commands that can be run by a CPU is known as that </a:t>
            </a:r>
            <a:r>
              <a:rPr lang="en-US" dirty="0" smtClean="0"/>
              <a:t>computer’s </a:t>
            </a:r>
            <a:r>
              <a:rPr lang="en-US" b="1" dirty="0" smtClean="0">
                <a:solidFill>
                  <a:srgbClr val="FF6600"/>
                </a:solidFill>
              </a:rPr>
              <a:t>instruction set</a:t>
            </a:r>
            <a:r>
              <a:rPr lang="en-US" dirty="0" smtClean="0"/>
              <a:t>. High-level languages such as C++, Fortran, must be compiled (translated) into theses low level commands in order for a program to run.</a:t>
            </a:r>
          </a:p>
        </p:txBody>
      </p:sp>
    </p:spTree>
    <p:extLst>
      <p:ext uri="{BB962C8B-B14F-4D97-AF65-F5344CB8AC3E}">
        <p14:creationId xmlns:p14="http://schemas.microsoft.com/office/powerpoint/2010/main" val="236176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a:bodyPr>
          <a:lstStyle/>
          <a:p>
            <a:pPr marL="0" indent="0">
              <a:buNone/>
            </a:pPr>
            <a:r>
              <a:rPr lang="en-US" dirty="0"/>
              <a:t>These </a:t>
            </a:r>
            <a:r>
              <a:rPr lang="en-US" b="1" dirty="0"/>
              <a:t>low-level commands </a:t>
            </a:r>
            <a:r>
              <a:rPr lang="en-US" dirty="0"/>
              <a:t>are run in a series of steps, which are synchronized with the computer’s clock. </a:t>
            </a:r>
            <a:endParaRPr lang="en-US" dirty="0" smtClean="0"/>
          </a:p>
          <a:p>
            <a:pPr marL="0" indent="0">
              <a:buNone/>
            </a:pPr>
            <a:r>
              <a:rPr lang="en-US" dirty="0" smtClean="0"/>
              <a:t>A computer </a:t>
            </a:r>
            <a:r>
              <a:rPr lang="en-US" dirty="0"/>
              <a:t>runs </a:t>
            </a:r>
            <a:r>
              <a:rPr lang="en-US" dirty="0" smtClean="0"/>
              <a:t>with </a:t>
            </a:r>
            <a:r>
              <a:rPr lang="en-US" dirty="0"/>
              <a:t>precise timing dictating when instructions are </a:t>
            </a:r>
            <a:r>
              <a:rPr lang="en-US" dirty="0" smtClean="0"/>
              <a:t>fetched, decoded, executed</a:t>
            </a:r>
            <a:r>
              <a:rPr lang="en-US" dirty="0"/>
              <a:t>, and </a:t>
            </a:r>
            <a:r>
              <a:rPr lang="en-US" dirty="0" smtClean="0"/>
              <a:t>stored. </a:t>
            </a:r>
          </a:p>
        </p:txBody>
      </p:sp>
    </p:spTree>
    <p:extLst>
      <p:ext uri="{BB962C8B-B14F-4D97-AF65-F5344CB8AC3E}">
        <p14:creationId xmlns:p14="http://schemas.microsoft.com/office/powerpoint/2010/main" val="197128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a:bodyPr>
          <a:lstStyle/>
          <a:p>
            <a:pPr marL="0" indent="0">
              <a:buNone/>
            </a:pPr>
            <a:r>
              <a:rPr lang="en-US" dirty="0"/>
              <a:t>These low-level commands are run in a </a:t>
            </a:r>
            <a:r>
              <a:rPr lang="en-US" dirty="0" smtClean="0"/>
              <a:t>s</a:t>
            </a:r>
          </a:p>
        </p:txBody>
      </p:sp>
      <p:pic>
        <p:nvPicPr>
          <p:cNvPr id="4" name="Content Placeholder 3" descr="Machine Cycle.jpg"/>
          <p:cNvPicPr>
            <a:picLocks noChangeAspect="1"/>
          </p:cNvPicPr>
          <p:nvPr/>
        </p:nvPicPr>
        <p:blipFill>
          <a:blip r:embed="rId2">
            <a:extLst>
              <a:ext uri="{28A0092B-C50C-407E-A947-70E740481C1C}">
                <a14:useLocalDpi xmlns:a14="http://schemas.microsoft.com/office/drawing/2010/main" val="0"/>
              </a:ext>
            </a:extLst>
          </a:blip>
          <a:srcRect l="-4369" r="-4369"/>
          <a:stretch>
            <a:fillRect/>
          </a:stretch>
        </p:blipFill>
        <p:spPr>
          <a:xfrm>
            <a:off x="391812" y="1565176"/>
            <a:ext cx="11716352" cy="4824536"/>
          </a:xfrm>
          <a:prstGeom prst="rect">
            <a:avLst/>
          </a:prstGeom>
          <a:solidFill>
            <a:schemeClr val="bg1"/>
          </a:solidFill>
          <a:ln>
            <a:noFill/>
          </a:ln>
        </p:spPr>
      </p:pic>
    </p:spTree>
    <p:extLst>
      <p:ext uri="{BB962C8B-B14F-4D97-AF65-F5344CB8AC3E}">
        <p14:creationId xmlns:p14="http://schemas.microsoft.com/office/powerpoint/2010/main" val="426164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a:bodyPr>
          <a:lstStyle/>
          <a:p>
            <a:pPr marL="0" indent="0">
              <a:buNone/>
            </a:pPr>
            <a:r>
              <a:rPr lang="en-US" dirty="0" smtClean="0"/>
              <a:t>Some Simple Commands are:</a:t>
            </a:r>
          </a:p>
          <a:p>
            <a:r>
              <a:rPr lang="en-US" dirty="0" smtClean="0"/>
              <a:t>MOV AX,3  ; Put 3 into register AX</a:t>
            </a:r>
          </a:p>
          <a:p>
            <a:r>
              <a:rPr lang="en-US" dirty="0" smtClean="0"/>
              <a:t>ADD AX,2   ; Add 2 to the contents of AX</a:t>
            </a:r>
          </a:p>
          <a:p>
            <a:r>
              <a:rPr lang="en-US" dirty="0" smtClean="0"/>
              <a:t>SUB  AX,4   ; Subtract 4 from the contents of AX</a:t>
            </a:r>
          </a:p>
          <a:p>
            <a:endParaRPr lang="en-US" dirty="0" smtClean="0"/>
          </a:p>
        </p:txBody>
      </p:sp>
    </p:spTree>
    <p:extLst>
      <p:ext uri="{BB962C8B-B14F-4D97-AF65-F5344CB8AC3E}">
        <p14:creationId xmlns:p14="http://schemas.microsoft.com/office/powerpoint/2010/main" val="119010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Introduction to </a:t>
            </a:r>
            <a:r>
              <a:rPr lang="en-US" dirty="0" smtClean="0">
                <a:solidFill>
                  <a:srgbClr val="CC3399"/>
                </a:solidFill>
              </a:rPr>
              <a:t>CISC </a:t>
            </a:r>
            <a:r>
              <a:rPr lang="en-US" dirty="0">
                <a:solidFill>
                  <a:srgbClr val="CC3399"/>
                </a:solidFill>
              </a:rPr>
              <a:t>and </a:t>
            </a:r>
            <a:r>
              <a:rPr lang="en-US" dirty="0" smtClean="0">
                <a:solidFill>
                  <a:srgbClr val="CC3399"/>
                </a:solidFill>
              </a:rPr>
              <a:t>RISC</a:t>
            </a:r>
            <a:endParaRPr lang="en-US" dirty="0">
              <a:solidFill>
                <a:srgbClr val="CC3399"/>
              </a:solidFill>
            </a:endParaRPr>
          </a:p>
        </p:txBody>
      </p:sp>
      <p:sp>
        <p:nvSpPr>
          <p:cNvPr id="3" name="Content Placeholder 2"/>
          <p:cNvSpPr>
            <a:spLocks noGrp="1"/>
          </p:cNvSpPr>
          <p:nvPr>
            <p:ph idx="1"/>
          </p:nvPr>
        </p:nvSpPr>
        <p:spPr/>
        <p:txBody>
          <a:bodyPr>
            <a:normAutofit/>
          </a:bodyPr>
          <a:lstStyle/>
          <a:p>
            <a:pPr marL="0" indent="0">
              <a:buNone/>
            </a:pPr>
            <a:r>
              <a:rPr lang="en-US" dirty="0"/>
              <a:t>An important aspect of computer architecture is the design of the </a:t>
            </a:r>
            <a:r>
              <a:rPr lang="en-US" b="1" dirty="0"/>
              <a:t>instruction </a:t>
            </a:r>
            <a:r>
              <a:rPr lang="en-US" b="1" dirty="0" smtClean="0"/>
              <a:t>set </a:t>
            </a:r>
            <a:r>
              <a:rPr lang="en-US" b="1" dirty="0"/>
              <a:t>for the processor</a:t>
            </a:r>
            <a:r>
              <a:rPr lang="en-US" dirty="0"/>
              <a:t>. </a:t>
            </a:r>
            <a:endParaRPr lang="en-US" dirty="0" smtClean="0"/>
          </a:p>
          <a:p>
            <a:pPr marL="0" indent="0">
              <a:buNone/>
            </a:pPr>
            <a:r>
              <a:rPr lang="en-US" dirty="0" smtClean="0">
                <a:solidFill>
                  <a:srgbClr val="FF6600"/>
                </a:solidFill>
              </a:rPr>
              <a:t>NOTE THAT:</a:t>
            </a:r>
          </a:p>
          <a:p>
            <a:pPr marL="0" indent="0">
              <a:buNone/>
            </a:pPr>
            <a:r>
              <a:rPr lang="en-US" dirty="0" smtClean="0"/>
              <a:t>The </a:t>
            </a:r>
            <a:r>
              <a:rPr lang="en-US" dirty="0"/>
              <a:t>instruction set chosen for a particular computer determines the way that machine language programs are constructed. </a:t>
            </a:r>
            <a:endParaRPr lang="en-US" dirty="0" smtClean="0"/>
          </a:p>
          <a:p>
            <a:endParaRPr lang="en-US" dirty="0"/>
          </a:p>
        </p:txBody>
      </p:sp>
    </p:spTree>
    <p:extLst>
      <p:ext uri="{BB962C8B-B14F-4D97-AF65-F5344CB8AC3E}">
        <p14:creationId xmlns:p14="http://schemas.microsoft.com/office/powerpoint/2010/main" val="200455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1891875</TotalTime>
  <Words>1919</Words>
  <Application>Microsoft Office PowerPoint</Application>
  <PresentationFormat>Custom</PresentationFormat>
  <Paragraphs>234</Paragraphs>
  <Slides>36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Batang</vt:lpstr>
      <vt:lpstr>ＭＳ Ｐゴシック</vt:lpstr>
      <vt:lpstr>Arial</vt:lpstr>
      <vt:lpstr>Calibri</vt:lpstr>
      <vt:lpstr>Georgia</vt:lpstr>
      <vt:lpstr>Rockwell</vt:lpstr>
      <vt:lpstr>Rockwell Condensed</vt:lpstr>
      <vt:lpstr>Times New Roman</vt:lpstr>
      <vt:lpstr>Wingdings</vt:lpstr>
      <vt:lpstr>Office Theme</vt:lpstr>
      <vt:lpstr>Custom Design</vt:lpstr>
      <vt:lpstr>  EIE 411 Computer Organization and Architecture    </vt:lpstr>
      <vt:lpstr>What is a processor ?</vt:lpstr>
      <vt:lpstr>PREAMBLE</vt:lpstr>
      <vt:lpstr>PREAMBLE</vt:lpstr>
      <vt:lpstr>PREAMBLE</vt:lpstr>
      <vt:lpstr>PREAMBLE</vt:lpstr>
      <vt:lpstr>PREAMBLE</vt:lpstr>
      <vt:lpstr>PREAMBLE</vt:lpstr>
      <vt:lpstr>Introduction to CISC and RISC</vt:lpstr>
      <vt:lpstr>Introduction to CISC and RISC</vt:lpstr>
      <vt:lpstr>Introduction to CISC and RISC</vt:lpstr>
      <vt:lpstr>Introduction to CISC and RISC</vt:lpstr>
      <vt:lpstr>Introduction to CISC and RISC</vt:lpstr>
      <vt:lpstr>CISC Architecture</vt:lpstr>
      <vt:lpstr>CISC Architecture</vt:lpstr>
      <vt:lpstr>RISC Architecture</vt:lpstr>
      <vt:lpstr>CISC AND RISC Architecture</vt:lpstr>
      <vt:lpstr>CISC AND RISC Architecture</vt:lpstr>
      <vt:lpstr>CISC AND RISC Architecture</vt:lpstr>
      <vt:lpstr>CISC AND RISC Architecture</vt:lpstr>
      <vt:lpstr>CISC AND RISC Architecture</vt:lpstr>
      <vt:lpstr>CISC AND RISC Architecture</vt:lpstr>
      <vt:lpstr>CISC AND RISC Architecture</vt:lpstr>
      <vt:lpstr>CISC AND RISC Architecture</vt:lpstr>
      <vt:lpstr>CISC AND RISC Architecture</vt:lpstr>
      <vt:lpstr>CISC AND RISC Architecture</vt:lpstr>
      <vt:lpstr>CISC AND RISC Architecture</vt:lpstr>
      <vt:lpstr>RISC Architecture</vt:lpstr>
      <vt:lpstr> The comparism of RISC and non-RISC systems is given in the Table  Characteristics of some CISCs, RISCs and Supersclar Processors  </vt:lpstr>
      <vt:lpstr> Characteristics of Reduced Instruction Set Architecture : </vt:lpstr>
      <vt:lpstr>1. One machine instruction per machine cycle : </vt:lpstr>
      <vt:lpstr>2. Register to register operations  </vt:lpstr>
      <vt:lpstr>3. Simple Addressing Modes  </vt:lpstr>
      <vt:lpstr>4. Simple Instruction Format  </vt:lpstr>
      <vt:lpstr>ASSIGNMENT: To agree on submission date </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Ruyione</cp:lastModifiedBy>
  <cp:revision>308</cp:revision>
  <cp:lastPrinted>2015-08-03T07:22:59Z</cp:lastPrinted>
  <dcterms:created xsi:type="dcterms:W3CDTF">2014-01-31T21:42:27Z</dcterms:created>
  <dcterms:modified xsi:type="dcterms:W3CDTF">2022-10-27T14:14:34Z</dcterms:modified>
</cp:coreProperties>
</file>