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 id="2147483675" r:id="rId2"/>
  </p:sldMasterIdLst>
  <p:notesMasterIdLst>
    <p:notesMasterId r:id="rId75"/>
  </p:notesMasterIdLst>
  <p:handoutMasterIdLst>
    <p:handoutMasterId r:id="rId76"/>
  </p:handoutMasterIdLst>
  <p:sldIdLst>
    <p:sldId id="369" r:id="rId3"/>
    <p:sldId id="394" r:id="rId4"/>
    <p:sldId id="393" r:id="rId5"/>
    <p:sldId id="370" r:id="rId6"/>
    <p:sldId id="277" r:id="rId7"/>
    <p:sldId id="395" r:id="rId8"/>
    <p:sldId id="396" r:id="rId9"/>
    <p:sldId id="397" r:id="rId10"/>
    <p:sldId id="398" r:id="rId11"/>
    <p:sldId id="399" r:id="rId12"/>
    <p:sldId id="400" r:id="rId13"/>
    <p:sldId id="317" r:id="rId14"/>
    <p:sldId id="318" r:id="rId15"/>
    <p:sldId id="278" r:id="rId16"/>
    <p:sldId id="401" r:id="rId17"/>
    <p:sldId id="402" r:id="rId18"/>
    <p:sldId id="279" r:id="rId19"/>
    <p:sldId id="280" r:id="rId20"/>
    <p:sldId id="281" r:id="rId21"/>
    <p:sldId id="282" r:id="rId22"/>
    <p:sldId id="283" r:id="rId23"/>
    <p:sldId id="284" r:id="rId24"/>
    <p:sldId id="285" r:id="rId25"/>
    <p:sldId id="382" r:id="rId26"/>
    <p:sldId id="410" r:id="rId27"/>
    <p:sldId id="383" r:id="rId28"/>
    <p:sldId id="387" r:id="rId29"/>
    <p:sldId id="388" r:id="rId30"/>
    <p:sldId id="384" r:id="rId31"/>
    <p:sldId id="389" r:id="rId32"/>
    <p:sldId id="385" r:id="rId33"/>
    <p:sldId id="390" r:id="rId34"/>
    <p:sldId id="386" r:id="rId35"/>
    <p:sldId id="403" r:id="rId36"/>
    <p:sldId id="286" r:id="rId37"/>
    <p:sldId id="404" r:id="rId38"/>
    <p:sldId id="405" r:id="rId39"/>
    <p:sldId id="288" r:id="rId40"/>
    <p:sldId id="305" r:id="rId41"/>
    <p:sldId id="306" r:id="rId42"/>
    <p:sldId id="307" r:id="rId43"/>
    <p:sldId id="309" r:id="rId44"/>
    <p:sldId id="310" r:id="rId45"/>
    <p:sldId id="406" r:id="rId46"/>
    <p:sldId id="407" r:id="rId47"/>
    <p:sldId id="408" r:id="rId48"/>
    <p:sldId id="409" r:id="rId49"/>
    <p:sldId id="312" r:id="rId50"/>
    <p:sldId id="313" r:id="rId51"/>
    <p:sldId id="311" r:id="rId52"/>
    <p:sldId id="314" r:id="rId53"/>
    <p:sldId id="315" r:id="rId54"/>
    <p:sldId id="291" r:id="rId55"/>
    <p:sldId id="292" r:id="rId56"/>
    <p:sldId id="363" r:id="rId57"/>
    <p:sldId id="364" r:id="rId58"/>
    <p:sldId id="365" r:id="rId59"/>
    <p:sldId id="366"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33" r:id="rId73"/>
    <p:sldId id="362" r:id="rId7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2" d="100"/>
          <a:sy n="72" d="100"/>
        </p:scale>
        <p:origin x="68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38.xml"/><Relationship Id="rId18" Type="http://schemas.openxmlformats.org/officeDocument/2006/relationships/slide" Target="slides/slide43.xml"/><Relationship Id="rId3" Type="http://schemas.openxmlformats.org/officeDocument/2006/relationships/slide" Target="slides/slide13.xml"/><Relationship Id="rId21" Type="http://schemas.openxmlformats.org/officeDocument/2006/relationships/slide" Target="slides/slide50.xml"/><Relationship Id="rId7" Type="http://schemas.openxmlformats.org/officeDocument/2006/relationships/slide" Target="slides/slide19.xml"/><Relationship Id="rId12" Type="http://schemas.openxmlformats.org/officeDocument/2006/relationships/slide" Target="slides/slide35.xml"/><Relationship Id="rId17" Type="http://schemas.openxmlformats.org/officeDocument/2006/relationships/slide" Target="slides/slide42.xml"/><Relationship Id="rId25" Type="http://schemas.openxmlformats.org/officeDocument/2006/relationships/slide" Target="slides/slide54.xml"/><Relationship Id="rId2" Type="http://schemas.openxmlformats.org/officeDocument/2006/relationships/slide" Target="slides/slide12.xml"/><Relationship Id="rId16" Type="http://schemas.openxmlformats.org/officeDocument/2006/relationships/slide" Target="slides/slide41.xml"/><Relationship Id="rId20" Type="http://schemas.openxmlformats.org/officeDocument/2006/relationships/slide" Target="slides/slide49.xml"/><Relationship Id="rId1" Type="http://schemas.openxmlformats.org/officeDocument/2006/relationships/slide" Target="slides/slide5.xml"/><Relationship Id="rId6" Type="http://schemas.openxmlformats.org/officeDocument/2006/relationships/slide" Target="slides/slide18.xml"/><Relationship Id="rId11" Type="http://schemas.openxmlformats.org/officeDocument/2006/relationships/slide" Target="slides/slide23.xml"/><Relationship Id="rId24" Type="http://schemas.openxmlformats.org/officeDocument/2006/relationships/slide" Target="slides/slide53.xml"/><Relationship Id="rId5" Type="http://schemas.openxmlformats.org/officeDocument/2006/relationships/slide" Target="slides/slide17.xml"/><Relationship Id="rId15" Type="http://schemas.openxmlformats.org/officeDocument/2006/relationships/slide" Target="slides/slide40.xml"/><Relationship Id="rId23" Type="http://schemas.openxmlformats.org/officeDocument/2006/relationships/slide" Target="slides/slide52.xml"/><Relationship Id="rId10" Type="http://schemas.openxmlformats.org/officeDocument/2006/relationships/slide" Target="slides/slide22.xml"/><Relationship Id="rId19" Type="http://schemas.openxmlformats.org/officeDocument/2006/relationships/slide" Target="slides/slide48.xml"/><Relationship Id="rId4" Type="http://schemas.openxmlformats.org/officeDocument/2006/relationships/slide" Target="slides/slide14.xml"/><Relationship Id="rId9" Type="http://schemas.openxmlformats.org/officeDocument/2006/relationships/slide" Target="slides/slide21.xml"/><Relationship Id="rId14" Type="http://schemas.openxmlformats.org/officeDocument/2006/relationships/slide" Target="slides/slide39.xml"/><Relationship Id="rId2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184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515391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9D498802-2017-4E9A-A8AF-781802F703C5}"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404368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30</a:t>
            </a:r>
          </a:p>
        </p:txBody>
      </p:sp>
      <p:sp>
        <p:nvSpPr>
          <p:cNvPr id="737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4" name="Rectangle 6"/>
          <p:cNvSpPr>
            <a:spLocks noGrp="1" noRot="1" noChangeAspect="1" noChangeArrowheads="1" noTextEdit="1"/>
          </p:cNvSpPr>
          <p:nvPr>
            <p:ph type="sldImg"/>
          </p:nvPr>
        </p:nvSpPr>
        <p:spPr>
          <a:xfrm>
            <a:off x="1150938" y="692150"/>
            <a:ext cx="4556125" cy="3416300"/>
          </a:xfrm>
          <a:ln cap="flat"/>
        </p:spPr>
      </p:sp>
      <p:sp>
        <p:nvSpPr>
          <p:cNvPr id="73735"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792051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31</a:t>
            </a:r>
          </a:p>
        </p:txBody>
      </p:sp>
      <p:sp>
        <p:nvSpPr>
          <p:cNvPr id="747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36987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33</a:t>
            </a:r>
          </a:p>
        </p:txBody>
      </p:sp>
      <p:sp>
        <p:nvSpPr>
          <p:cNvPr id="768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6" name="Rectangle 6"/>
          <p:cNvSpPr>
            <a:spLocks noGrp="1" noRot="1" noChangeAspect="1" noChangeArrowheads="1" noTextEdit="1"/>
          </p:cNvSpPr>
          <p:nvPr>
            <p:ph type="sldImg"/>
          </p:nvPr>
        </p:nvSpPr>
        <p:spPr>
          <a:xfrm>
            <a:off x="1150938" y="692150"/>
            <a:ext cx="4556125" cy="3416300"/>
          </a:xfrm>
          <a:ln cap="flat"/>
        </p:spPr>
      </p:sp>
      <p:sp>
        <p:nvSpPr>
          <p:cNvPr id="76807"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503802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877454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379733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7120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1767645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135728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689133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414277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22</a:t>
            </a:r>
          </a:p>
        </p:txBody>
      </p:sp>
      <p:sp>
        <p:nvSpPr>
          <p:cNvPr id="655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2" name="Rectangle 6"/>
          <p:cNvSpPr>
            <a:spLocks noGrp="1" noRot="1" noChangeAspect="1" noChangeArrowheads="1" noTextEdit="1"/>
          </p:cNvSpPr>
          <p:nvPr>
            <p:ph type="sldImg"/>
          </p:nvPr>
        </p:nvSpPr>
        <p:spPr>
          <a:xfrm>
            <a:off x="1150938" y="692150"/>
            <a:ext cx="4556125" cy="3416300"/>
          </a:xfrm>
          <a:ln cap="flat"/>
        </p:spPr>
      </p:sp>
      <p:sp>
        <p:nvSpPr>
          <p:cNvPr id="65543" name="Rectangle 7"/>
          <p:cNvSpPr>
            <a:spLocks noGrp="1" noChangeArrowheads="1"/>
          </p:cNvSpPr>
          <p:nvPr>
            <p:ph type="body" idx="1"/>
          </p:nvPr>
        </p:nvSpPr>
        <p:spPr>
          <a:noFill/>
        </p:spPr>
        <p:txBody>
          <a:bodyPr/>
          <a:lstStyle/>
          <a:p>
            <a:r>
              <a:rPr lang="en-US" sz="1200" kern="1200" dirty="0" smtClean="0">
                <a:solidFill>
                  <a:schemeClr val="tx1"/>
                </a:solidFill>
                <a:effectLst/>
                <a:latin typeface="Times New Roman" pitchFamily="18" charset="0"/>
                <a:ea typeface="+mn-ea"/>
                <a:cs typeface="+mn-cs"/>
              </a:rPr>
              <a:t>The operation or task that must perform by CPU are:</a:t>
            </a:r>
          </a:p>
          <a:p>
            <a:pPr lvl="0"/>
            <a:r>
              <a:rPr lang="en-US" sz="1200" b="1" kern="1200" dirty="0" smtClean="0">
                <a:solidFill>
                  <a:schemeClr val="tx1"/>
                </a:solidFill>
                <a:effectLst/>
                <a:latin typeface="Times New Roman" pitchFamily="18" charset="0"/>
                <a:ea typeface="+mn-ea"/>
                <a:cs typeface="+mn-cs"/>
              </a:rPr>
              <a:t>Fetch Instruction:</a:t>
            </a:r>
            <a:r>
              <a:rPr lang="en-US" sz="1200" kern="1200" dirty="0" smtClean="0">
                <a:solidFill>
                  <a:schemeClr val="tx1"/>
                </a:solidFill>
                <a:effectLst/>
                <a:latin typeface="Times New Roman" pitchFamily="18" charset="0"/>
                <a:ea typeface="+mn-ea"/>
                <a:cs typeface="+mn-cs"/>
              </a:rPr>
              <a:t> The CPU reads an instruction from memory. </a:t>
            </a: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Interpret Instruction:</a:t>
            </a:r>
            <a:r>
              <a:rPr lang="en-US" sz="1200" kern="1200" dirty="0" smtClean="0">
                <a:solidFill>
                  <a:schemeClr val="tx1"/>
                </a:solidFill>
                <a:effectLst/>
                <a:latin typeface="Times New Roman" pitchFamily="18" charset="0"/>
                <a:ea typeface="+mn-ea"/>
                <a:cs typeface="+mn-cs"/>
              </a:rPr>
              <a:t> The instruction is decoded to determine what action is required. </a:t>
            </a:r>
          </a:p>
          <a:p>
            <a:r>
              <a:rPr lang="en-US" sz="1200" kern="1200" dirty="0" smtClean="0">
                <a:solidFill>
                  <a:schemeClr val="tx1"/>
                </a:solidFill>
                <a:effectLst/>
                <a:latin typeface="Times New Roman" pitchFamily="18" charset="0"/>
                <a:ea typeface="+mn-ea"/>
                <a:cs typeface="+mn-cs"/>
              </a:rPr>
              <a:t> Fetch Data: The execution of an instruction may require reading data from memory or I/O module. </a:t>
            </a: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Process data:</a:t>
            </a:r>
            <a:r>
              <a:rPr lang="en-US" sz="1200" kern="1200" dirty="0" smtClean="0">
                <a:solidFill>
                  <a:schemeClr val="tx1"/>
                </a:solidFill>
                <a:effectLst/>
                <a:latin typeface="Times New Roman" pitchFamily="18" charset="0"/>
                <a:ea typeface="+mn-ea"/>
                <a:cs typeface="+mn-cs"/>
              </a:rPr>
              <a:t> The execution of an instruction may require performing some arithmatic or logical operation on data. </a:t>
            </a: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Write data:</a:t>
            </a:r>
            <a:r>
              <a:rPr lang="en-US" sz="1200" kern="1200" dirty="0" smtClean="0">
                <a:solidFill>
                  <a:schemeClr val="tx1"/>
                </a:solidFill>
                <a:effectLst/>
                <a:latin typeface="Times New Roman" pitchFamily="18" charset="0"/>
                <a:ea typeface="+mn-ea"/>
                <a:cs typeface="+mn-cs"/>
              </a:rPr>
              <a:t> The result of an execution may require writing data to memory or an I/O module</a:t>
            </a:r>
            <a:endParaRPr lang="en-GB" dirty="0" smtClean="0"/>
          </a:p>
        </p:txBody>
      </p:sp>
    </p:spTree>
    <p:extLst>
      <p:ext uri="{BB962C8B-B14F-4D97-AF65-F5344CB8AC3E}">
        <p14:creationId xmlns:p14="http://schemas.microsoft.com/office/powerpoint/2010/main" val="4119218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Rot="1" noChangeAspect="1" noChangeArrowheads="1" noTextEdit="1"/>
          </p:cNvSpPr>
          <p:nvPr>
            <p:ph type="sldImg"/>
          </p:nvPr>
        </p:nvSpPr>
        <p:spPr>
          <a:xfrm>
            <a:off x="1150938" y="692150"/>
            <a:ext cx="4556125" cy="3416300"/>
          </a:xfrm>
          <a:ln/>
        </p:spPr>
      </p:sp>
      <p:sp>
        <p:nvSpPr>
          <p:cNvPr id="88067" name="Rectangle 102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1762059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Rot="1" noChangeAspect="1" noChangeArrowheads="1" noTextEdit="1"/>
          </p:cNvSpPr>
          <p:nvPr>
            <p:ph type="sldImg"/>
          </p:nvPr>
        </p:nvSpPr>
        <p:spPr>
          <a:xfrm>
            <a:off x="1150938" y="692150"/>
            <a:ext cx="4556125" cy="3416300"/>
          </a:xfrm>
          <a:ln/>
        </p:spPr>
      </p:sp>
      <p:sp>
        <p:nvSpPr>
          <p:cNvPr id="89091" name="Rectangle 102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217905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Rot="1" noChangeAspect="1" noChangeArrowheads="1" noTextEdit="1"/>
          </p:cNvSpPr>
          <p:nvPr>
            <p:ph type="sldImg"/>
          </p:nvPr>
        </p:nvSpPr>
        <p:spPr>
          <a:xfrm>
            <a:off x="1150938" y="692150"/>
            <a:ext cx="4556125" cy="3416300"/>
          </a:xfrm>
          <a:ln/>
        </p:spPr>
      </p:sp>
      <p:sp>
        <p:nvSpPr>
          <p:cNvPr id="90115" name="Rectangle 102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901238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36</a:t>
            </a:r>
          </a:p>
        </p:txBody>
      </p:sp>
      <p:sp>
        <p:nvSpPr>
          <p:cNvPr id="911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1585356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37</a:t>
            </a:r>
          </a:p>
        </p:txBody>
      </p:sp>
      <p:sp>
        <p:nvSpPr>
          <p:cNvPr id="921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6" name="Rectangle 6"/>
          <p:cNvSpPr>
            <a:spLocks noGrp="1" noRot="1" noChangeAspect="1" noChangeArrowheads="1" noTextEdit="1"/>
          </p:cNvSpPr>
          <p:nvPr>
            <p:ph type="sldImg"/>
          </p:nvPr>
        </p:nvSpPr>
        <p:spPr>
          <a:xfrm>
            <a:off x="1150938" y="692150"/>
            <a:ext cx="4556125" cy="3416300"/>
          </a:xfrm>
          <a:ln cap="flat"/>
        </p:spPr>
      </p:sp>
      <p:sp>
        <p:nvSpPr>
          <p:cNvPr id="92167"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36917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23</a:t>
            </a:r>
          </a:p>
        </p:txBody>
      </p:sp>
      <p:sp>
        <p:nvSpPr>
          <p:cNvPr id="665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To do these tasks, it should be clear that the CPU needs to store some data temporarily. It must remember the location of the last instruction so that it can know where to get the next instruction. It needs to store instructions and data temporarily while an instruction is </a:t>
            </a:r>
            <a:r>
              <a:rPr lang="en-US" sz="1200" kern="1200" dirty="0" err="1" smtClean="0">
                <a:solidFill>
                  <a:schemeClr val="tx1"/>
                </a:solidFill>
                <a:effectLst/>
                <a:latin typeface="Times New Roman" pitchFamily="18" charset="0"/>
                <a:ea typeface="+mn-ea"/>
                <a:cs typeface="+mn-cs"/>
              </a:rPr>
              <a:t>beign</a:t>
            </a:r>
            <a:r>
              <a:rPr lang="en-US" sz="1200" kern="1200" dirty="0" smtClean="0">
                <a:solidFill>
                  <a:schemeClr val="tx1"/>
                </a:solidFill>
                <a:effectLst/>
                <a:latin typeface="Times New Roman" pitchFamily="18" charset="0"/>
                <a:ea typeface="+mn-ea"/>
                <a:cs typeface="+mn-cs"/>
              </a:rPr>
              <a:t> executed. In other words, the CPU needs a small internal memory. These storage location are generally referred as registers.</a:t>
            </a:r>
          </a:p>
          <a:p>
            <a:endParaRPr lang="en-GB" dirty="0" smtClean="0"/>
          </a:p>
        </p:txBody>
      </p:sp>
    </p:spTree>
    <p:extLst>
      <p:ext uri="{BB962C8B-B14F-4D97-AF65-F5344CB8AC3E}">
        <p14:creationId xmlns:p14="http://schemas.microsoft.com/office/powerpoint/2010/main" val="5805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24</a:t>
            </a:r>
          </a:p>
        </p:txBody>
      </p:sp>
      <p:sp>
        <p:nvSpPr>
          <p:cNvPr id="675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0" name="Rectangle 6"/>
          <p:cNvSpPr>
            <a:spLocks noGrp="1" noRot="1" noChangeAspect="1" noChangeArrowheads="1" noTextEdit="1"/>
          </p:cNvSpPr>
          <p:nvPr>
            <p:ph type="sldImg"/>
          </p:nvPr>
        </p:nvSpPr>
        <p:spPr>
          <a:xfrm>
            <a:off x="1150938" y="692150"/>
            <a:ext cx="4556125" cy="3416300"/>
          </a:xfrm>
          <a:ln cap="flat"/>
        </p:spPr>
      </p:sp>
      <p:sp>
        <p:nvSpPr>
          <p:cNvPr id="67591"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4770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25</a:t>
            </a:r>
          </a:p>
        </p:txBody>
      </p:sp>
      <p:sp>
        <p:nvSpPr>
          <p:cNvPr id="686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4" name="Rectangle 6"/>
          <p:cNvSpPr>
            <a:spLocks noGrp="1" noRot="1" noChangeAspect="1" noChangeArrowheads="1" noTextEdit="1"/>
          </p:cNvSpPr>
          <p:nvPr>
            <p:ph type="sldImg"/>
          </p:nvPr>
        </p:nvSpPr>
        <p:spPr>
          <a:xfrm>
            <a:off x="1150938" y="692150"/>
            <a:ext cx="4556125" cy="3416300"/>
          </a:xfrm>
          <a:ln cap="flat"/>
        </p:spPr>
      </p:sp>
      <p:sp>
        <p:nvSpPr>
          <p:cNvPr id="68615"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33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26</a:t>
            </a:r>
          </a:p>
        </p:txBody>
      </p:sp>
      <p:sp>
        <p:nvSpPr>
          <p:cNvPr id="696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Rectangle 6"/>
          <p:cNvSpPr>
            <a:spLocks noGrp="1" noRot="1" noChangeAspect="1" noChangeArrowheads="1" noTextEdit="1"/>
          </p:cNvSpPr>
          <p:nvPr>
            <p:ph type="sldImg"/>
          </p:nvPr>
        </p:nvSpPr>
        <p:spPr>
          <a:xfrm>
            <a:off x="1150938" y="692150"/>
            <a:ext cx="4556125" cy="3416300"/>
          </a:xfrm>
          <a:ln cap="flat"/>
        </p:spPr>
      </p:sp>
      <p:sp>
        <p:nvSpPr>
          <p:cNvPr id="69639"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41605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27</a:t>
            </a:r>
          </a:p>
        </p:txBody>
      </p:sp>
      <p:sp>
        <p:nvSpPr>
          <p:cNvPr id="706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 name="Rectangle 6"/>
          <p:cNvSpPr>
            <a:spLocks noGrp="1" noRot="1" noChangeAspect="1" noChangeArrowheads="1" noTextEdit="1"/>
          </p:cNvSpPr>
          <p:nvPr>
            <p:ph type="sldImg"/>
          </p:nvPr>
        </p:nvSpPr>
        <p:spPr>
          <a:xfrm>
            <a:off x="1150938" y="692150"/>
            <a:ext cx="4556125" cy="3416300"/>
          </a:xfrm>
          <a:ln cap="flat"/>
        </p:spPr>
      </p:sp>
      <p:sp>
        <p:nvSpPr>
          <p:cNvPr id="70663"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75468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28</a:t>
            </a:r>
          </a:p>
        </p:txBody>
      </p:sp>
      <p:sp>
        <p:nvSpPr>
          <p:cNvPr id="716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Rectangle 6"/>
          <p:cNvSpPr>
            <a:spLocks noGrp="1" noRot="1" noChangeAspect="1" noChangeArrowheads="1" noTextEdit="1"/>
          </p:cNvSpPr>
          <p:nvPr>
            <p:ph type="sldImg"/>
          </p:nvPr>
        </p:nvSpPr>
        <p:spPr>
          <a:xfrm>
            <a:off x="1150938" y="692150"/>
            <a:ext cx="4556125" cy="3416300"/>
          </a:xfrm>
          <a:ln cap="flat"/>
        </p:spPr>
      </p:sp>
      <p:sp>
        <p:nvSpPr>
          <p:cNvPr id="71687"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339025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t>29</a:t>
            </a:r>
          </a:p>
        </p:txBody>
      </p:sp>
      <p:sp>
        <p:nvSpPr>
          <p:cNvPr id="727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0" name="Rectangle 6"/>
          <p:cNvSpPr>
            <a:spLocks noGrp="1" noRot="1" noChangeAspect="1" noChangeArrowheads="1" noTextEdit="1"/>
          </p:cNvSpPr>
          <p:nvPr>
            <p:ph type="sldImg"/>
          </p:nvPr>
        </p:nvSpPr>
        <p:spPr>
          <a:xfrm>
            <a:off x="1150938" y="692150"/>
            <a:ext cx="4556125" cy="3416300"/>
          </a:xfrm>
          <a:ln cap="flat"/>
        </p:spPr>
      </p:sp>
      <p:sp>
        <p:nvSpPr>
          <p:cNvPr id="72711" name="Rectangle 7"/>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249546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2514600"/>
            <a:ext cx="815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34146" name="Rectangle 2"/>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134147"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pPr lvl="0"/>
            <a:r>
              <a:rPr lang="en-GB" noProof="0" smtClean="0"/>
              <a:t>Click to edit Master subtitle style</a:t>
            </a:r>
          </a:p>
        </p:txBody>
      </p:sp>
      <p:sp>
        <p:nvSpPr>
          <p:cNvPr id="5" name="Date Placeholder 4"/>
          <p:cNvSpPr>
            <a:spLocks noGrp="1" noChangeArrowheads="1"/>
          </p:cNvSpPr>
          <p:nvPr>
            <p:ph type="dt" sz="half" idx="10"/>
          </p:nvPr>
        </p:nvSpPr>
        <p:spPr bwMode="auto">
          <a:xfrm>
            <a:off x="711200" y="6229350"/>
            <a:ext cx="19304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smtClean="0">
                <a:solidFill>
                  <a:srgbClr val="5E574E"/>
                </a:solidFill>
                <a:latin typeface="Arial" pitchFamily="34" charset="0"/>
              </a:defRPr>
            </a:lvl1pPr>
          </a:lstStyle>
          <a:p>
            <a:pPr>
              <a:defRPr/>
            </a:pPr>
            <a:endParaRPr lang="en-GB"/>
          </a:p>
        </p:txBody>
      </p:sp>
      <p:sp>
        <p:nvSpPr>
          <p:cNvPr id="6" name="Footer Placeholder 5"/>
          <p:cNvSpPr>
            <a:spLocks noGrp="1" noChangeArrowheads="1"/>
          </p:cNvSpPr>
          <p:nvPr>
            <p:ph type="ftr" sz="quarter" idx="11"/>
          </p:nvPr>
        </p:nvSpPr>
        <p:spPr bwMode="auto">
          <a:xfrm>
            <a:off x="3149600" y="6229350"/>
            <a:ext cx="2844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smtClean="0">
                <a:solidFill>
                  <a:srgbClr val="5E574E"/>
                </a:solidFill>
                <a:latin typeface="Arial" pitchFamily="34" charset="0"/>
              </a:defRPr>
            </a:lvl1pPr>
          </a:lstStyle>
          <a:p>
            <a:pPr>
              <a:defRPr/>
            </a:pPr>
            <a:endParaRPr lang="en-GB"/>
          </a:p>
        </p:txBody>
      </p:sp>
      <p:sp>
        <p:nvSpPr>
          <p:cNvPr id="7" name="Slide Number Placeholder 6"/>
          <p:cNvSpPr>
            <a:spLocks noGrp="1" noChangeArrowheads="1"/>
          </p:cNvSpPr>
          <p:nvPr>
            <p:ph type="sldNum" sz="quarter" idx="12"/>
          </p:nvPr>
        </p:nvSpPr>
        <p:spPr bwMode="auto">
          <a:xfrm>
            <a:off x="6604000" y="6229350"/>
            <a:ext cx="1828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smtClean="0">
                <a:solidFill>
                  <a:srgbClr val="5E574E"/>
                </a:solidFill>
                <a:latin typeface="Arial" pitchFamily="34" charset="0"/>
              </a:defRPr>
            </a:lvl1pPr>
          </a:lstStyle>
          <a:p>
            <a:pPr>
              <a:defRPr/>
            </a:pPr>
            <a:fld id="{BA7655C8-E167-436D-9186-7792D9BA2EC6}" type="slidenum">
              <a:rPr lang="en-GB"/>
              <a:pPr>
                <a:defRPr/>
              </a:pPr>
              <a:t>‹#›</a:t>
            </a:fld>
            <a:endParaRPr lang="en-GB"/>
          </a:p>
        </p:txBody>
      </p:sp>
    </p:spTree>
    <p:extLst>
      <p:ext uri="{BB962C8B-B14F-4D97-AF65-F5344CB8AC3E}">
        <p14:creationId xmlns:p14="http://schemas.microsoft.com/office/powerpoint/2010/main" val="175788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618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622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userDrawn="1"/>
        </p:nvSpPr>
        <p:spPr>
          <a:xfrm>
            <a:off x="6750699" y="0"/>
            <a:ext cx="2442592" cy="300082"/>
          </a:xfrm>
          <a:prstGeom prst="rect">
            <a:avLst/>
          </a:prstGeom>
          <a:noFill/>
        </p:spPr>
        <p:txBody>
          <a:bodyPr wrap="none" rtlCol="0">
            <a:spAutoFit/>
          </a:bodyPr>
          <a:lstStyle/>
          <a:p>
            <a:pPr eaLnBrk="1" fontAlgn="auto" hangingPunct="1">
              <a:spcBef>
                <a:spcPts val="0"/>
              </a:spcBef>
              <a:spcAft>
                <a:spcPts val="0"/>
              </a:spcAft>
            </a:pPr>
            <a:r>
              <a:rPr lang="en-US" sz="1350" dirty="0" smtClean="0">
                <a:solidFill>
                  <a:prstClr val="black"/>
                </a:solidFill>
                <a:latin typeface="Calibri"/>
              </a:rPr>
              <a:t>www.covenantuniversity.edu.ng</a:t>
            </a:r>
            <a:endParaRPr lang="en-GB" sz="1350" dirty="0">
              <a:solidFill>
                <a:prstClr val="black"/>
              </a:solidFill>
              <a:latin typeface="Calibri"/>
            </a:endParaRPr>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6" y="1844833"/>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224501" y="1074223"/>
            <a:ext cx="2456185" cy="276999"/>
          </a:xfrm>
          <a:prstGeom prst="rect">
            <a:avLst/>
          </a:prstGeom>
          <a:noFill/>
        </p:spPr>
        <p:txBody>
          <a:bodyPr wrap="none" rtlCol="0">
            <a:spAutoFit/>
          </a:bodyPr>
          <a:lstStyle/>
          <a:p>
            <a:pPr eaLnBrk="1" fontAlgn="auto" hangingPunct="1">
              <a:spcBef>
                <a:spcPts val="0"/>
              </a:spcBef>
              <a:spcAft>
                <a:spcPts val="0"/>
              </a:spcAft>
            </a:pPr>
            <a:r>
              <a:rPr lang="en-US" sz="1200" dirty="0" smtClean="0">
                <a:solidFill>
                  <a:srgbClr val="662C5B"/>
                </a:solidFill>
                <a:latin typeface="Calibri"/>
              </a:rPr>
              <a:t>Raising a new Generation of Leaders</a:t>
            </a:r>
            <a:endParaRPr lang="en-GB" sz="1200" dirty="0">
              <a:solidFill>
                <a:srgbClr val="662C5B"/>
              </a:solidFill>
              <a:latin typeface="Calibri"/>
            </a:endParaRPr>
          </a:p>
        </p:txBody>
      </p:sp>
    </p:spTree>
    <p:extLst>
      <p:ext uri="{BB962C8B-B14F-4D97-AF65-F5344CB8AC3E}">
        <p14:creationId xmlns:p14="http://schemas.microsoft.com/office/powerpoint/2010/main" val="149888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userDrawn="1">
            <p:ph type="ctrTitle"/>
          </p:nvPr>
        </p:nvSpPr>
        <p:spPr>
          <a:xfrm>
            <a:off x="685800" y="2204865"/>
            <a:ext cx="7772400" cy="2520280"/>
          </a:xfrm>
          <a:solidFill>
            <a:srgbClr val="CC3399">
              <a:alpha val="83137"/>
            </a:srgbClr>
          </a:solidFill>
        </p:spPr>
        <p:txBody>
          <a:bodyPr>
            <a:normAutofit/>
          </a:bodyPr>
          <a:lstStyle/>
          <a:p>
            <a:endParaRPr lang="en-GB" sz="4949" b="1" dirty="0">
              <a:solidFill>
                <a:schemeClr val="bg1"/>
              </a:solidFill>
              <a:latin typeface="Rockwell" pitchFamily="18" charset="0"/>
            </a:endParaRPr>
          </a:p>
        </p:txBody>
      </p:sp>
      <p:sp>
        <p:nvSpPr>
          <p:cNvPr id="11" name="Subtitle 2"/>
          <p:cNvSpPr>
            <a:spLocks noGrp="1"/>
          </p:cNvSpPr>
          <p:nvPr userDrawn="1">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008534" y="1268761"/>
            <a:ext cx="3021596" cy="323165"/>
          </a:xfrm>
          <a:prstGeom prst="rect">
            <a:avLst/>
          </a:prstGeom>
          <a:noFill/>
        </p:spPr>
        <p:txBody>
          <a:bodyPr wrap="none" rtlCol="0">
            <a:spAutoFit/>
          </a:bodyPr>
          <a:lstStyle/>
          <a:p>
            <a:pPr eaLnBrk="1" fontAlgn="auto" hangingPunct="1">
              <a:spcBef>
                <a:spcPts val="0"/>
              </a:spcBef>
              <a:spcAft>
                <a:spcPts val="0"/>
              </a:spcAft>
            </a:pPr>
            <a:r>
              <a:rPr lang="en-US" sz="1500" dirty="0" smtClean="0">
                <a:solidFill>
                  <a:srgbClr val="662C5B"/>
                </a:solidFill>
                <a:latin typeface="Calibri"/>
              </a:rPr>
              <a:t>Raising a new Generation of Leaders</a:t>
            </a:r>
            <a:endParaRPr lang="en-GB" sz="1500" dirty="0">
              <a:solidFill>
                <a:srgbClr val="662C5B"/>
              </a:solidFill>
              <a:latin typeface="Calibri"/>
            </a:endParaRPr>
          </a:p>
        </p:txBody>
      </p:sp>
      <p:sp>
        <p:nvSpPr>
          <p:cNvPr id="14" name="TextBox 13"/>
          <p:cNvSpPr txBox="1"/>
          <p:nvPr userDrawn="1"/>
        </p:nvSpPr>
        <p:spPr>
          <a:xfrm>
            <a:off x="6750699" y="0"/>
            <a:ext cx="2442592" cy="300082"/>
          </a:xfrm>
          <a:prstGeom prst="rect">
            <a:avLst/>
          </a:prstGeom>
          <a:noFill/>
        </p:spPr>
        <p:txBody>
          <a:bodyPr wrap="none" rtlCol="0">
            <a:spAutoFit/>
          </a:bodyPr>
          <a:lstStyle/>
          <a:p>
            <a:pPr eaLnBrk="1" fontAlgn="auto" hangingPunct="1">
              <a:spcBef>
                <a:spcPts val="0"/>
              </a:spcBef>
              <a:spcAft>
                <a:spcPts val="0"/>
              </a:spcAft>
            </a:pPr>
            <a:r>
              <a:rPr lang="en-US" sz="1350" dirty="0" smtClean="0">
                <a:solidFill>
                  <a:prstClr val="black"/>
                </a:solidFill>
                <a:latin typeface="Calibri"/>
              </a:rPr>
              <a:t>www.covenantuniversity.edu.ng</a:t>
            </a:r>
            <a:endParaRPr lang="en-GB" sz="1350" dirty="0">
              <a:solidFill>
                <a:prstClr val="black"/>
              </a:solidFill>
              <a:latin typeface="Calibri"/>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846556" y="692705"/>
            <a:ext cx="3798296" cy="817563"/>
          </a:xfrm>
          <a:prstGeom prst="rect">
            <a:avLst/>
          </a:prstGeom>
          <a:noFill/>
        </p:spPr>
      </p:pic>
    </p:spTree>
    <p:extLst>
      <p:ext uri="{BB962C8B-B14F-4D97-AF65-F5344CB8AC3E}">
        <p14:creationId xmlns:p14="http://schemas.microsoft.com/office/powerpoint/2010/main" val="119677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userDrawn="1"/>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algn="r" eaLnBrk="1" fontAlgn="auto" hangingPunct="1">
              <a:spcBef>
                <a:spcPts val="0"/>
              </a:spcBef>
              <a:spcAft>
                <a:spcPts val="0"/>
              </a:spcAft>
              <a:defRPr/>
            </a:pPr>
            <a:fld id="{5FE708FE-ED12-4ACB-81C9-F40A112777FF}" type="slidenum">
              <a:rPr lang="en-GB" sz="2099" smtClean="0">
                <a:solidFill>
                  <a:prstClr val="white"/>
                </a:solidFill>
              </a:rPr>
              <a:pPr algn="r" eaLnBrk="1" fontAlgn="auto" hangingPunct="1">
                <a:spcBef>
                  <a:spcPts val="0"/>
                </a:spcBef>
                <a:spcAft>
                  <a:spcPts val="0"/>
                </a:spcAft>
                <a:defRPr/>
              </a:pPr>
              <a:t>‹#›</a:t>
            </a:fld>
            <a:endParaRPr lang="en-GB" sz="2099" dirty="0">
              <a:solidFill>
                <a:prstClr val="white"/>
              </a:solidFill>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userDrawn="1"/>
        </p:nvSpPr>
        <p:spPr>
          <a:xfrm>
            <a:off x="542878" y="6707439"/>
            <a:ext cx="1709122" cy="230832"/>
          </a:xfrm>
          <a:prstGeom prst="rect">
            <a:avLst/>
          </a:prstGeom>
          <a:noFill/>
        </p:spPr>
        <p:txBody>
          <a:bodyPr wrap="none" rtlCol="0">
            <a:spAutoFit/>
          </a:bodyPr>
          <a:lstStyle/>
          <a:p>
            <a:pPr eaLnBrk="1" fontAlgn="auto" hangingPunct="1">
              <a:spcBef>
                <a:spcPts val="0"/>
              </a:spcBef>
              <a:spcAft>
                <a:spcPts val="0"/>
              </a:spcAft>
            </a:pPr>
            <a:r>
              <a:rPr lang="en-US" sz="900" dirty="0" smtClean="0">
                <a:solidFill>
                  <a:prstClr val="black"/>
                </a:solidFill>
                <a:latin typeface="Calibri"/>
              </a:rPr>
              <a:t>www.covenantuniversity.edu.ng</a:t>
            </a:r>
            <a:endParaRPr lang="en-GB" sz="900" dirty="0">
              <a:solidFill>
                <a:prstClr val="black"/>
              </a:solidFill>
              <a:latin typeface="Calibri"/>
            </a:endParaRPr>
          </a:p>
        </p:txBody>
      </p:sp>
      <p:cxnSp>
        <p:nvCxnSpPr>
          <p:cNvPr id="19" name="Straight Connector 18"/>
          <p:cNvCxnSpPr/>
          <p:nvPr userDrawn="1"/>
        </p:nvCxnSpPr>
        <p:spPr>
          <a:xfrm flipV="1">
            <a:off x="6515713"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7892493"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8459483"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14128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10"/>
            <a:ext cx="7772400" cy="1362075"/>
          </a:xfrm>
        </p:spPr>
        <p:txBody>
          <a:bodyPr anchor="t"/>
          <a:lstStyle>
            <a:lvl1pPr algn="l">
              <a:defRPr sz="2999" b="1" cap="all"/>
            </a:lvl1pPr>
          </a:lstStyle>
          <a:p>
            <a:r>
              <a:rPr lang="en-US" smtClean="0"/>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696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1353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13060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4133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508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2181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1500" b="1"/>
            </a:lvl1pPr>
          </a:lstStyle>
          <a:p>
            <a:r>
              <a:rPr lang="en-US" smtClean="0"/>
              <a:t>Click to edit Master title style</a:t>
            </a:r>
            <a:endParaRPr lang="en-GB"/>
          </a:p>
        </p:txBody>
      </p:sp>
      <p:sp>
        <p:nvSpPr>
          <p:cNvPr id="3" name="Content Placeholder 2"/>
          <p:cNvSpPr>
            <a:spLocks noGrp="1"/>
          </p:cNvSpPr>
          <p:nvPr>
            <p:ph idx="1"/>
          </p:nvPr>
        </p:nvSpPr>
        <p:spPr>
          <a:xfrm>
            <a:off x="3575050" y="273060"/>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95423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smtClean="0"/>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72921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7418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10/11/2022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9386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403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009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185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844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44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968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619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027" name="Rectangle 1027"/>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Line 1028"/>
          <p:cNvSpPr>
            <a:spLocks noChangeShapeType="1"/>
          </p:cNvSpPr>
          <p:nvPr/>
        </p:nvSpPr>
        <p:spPr bwMode="auto">
          <a:xfrm>
            <a:off x="457200" y="990600"/>
            <a:ext cx="815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itchFamily="34" charset="0"/>
        </a:defRPr>
      </a:lvl2pPr>
      <a:lvl3pPr algn="l" rtl="0" eaLnBrk="0" fontAlgn="base" hangingPunct="0">
        <a:spcBef>
          <a:spcPct val="0"/>
        </a:spcBef>
        <a:spcAft>
          <a:spcPct val="0"/>
        </a:spcAft>
        <a:defRPr kumimoji="1" sz="2800">
          <a:solidFill>
            <a:schemeClr val="tx2"/>
          </a:solidFill>
          <a:latin typeface="Arial Black" pitchFamily="34" charset="0"/>
        </a:defRPr>
      </a:lvl3pPr>
      <a:lvl4pPr algn="l" rtl="0" eaLnBrk="0" fontAlgn="base" hangingPunct="0">
        <a:spcBef>
          <a:spcPct val="0"/>
        </a:spcBef>
        <a:spcAft>
          <a:spcPct val="0"/>
        </a:spcAft>
        <a:defRPr kumimoji="1" sz="2800">
          <a:solidFill>
            <a:schemeClr val="tx2"/>
          </a:solidFill>
          <a:latin typeface="Arial Black" pitchFamily="34" charset="0"/>
        </a:defRPr>
      </a:lvl4pPr>
      <a:lvl5pPr algn="l" rtl="0" eaLnBrk="0" fontAlgn="base" hangingPunct="0">
        <a:spcBef>
          <a:spcPct val="0"/>
        </a:spcBef>
        <a:spcAft>
          <a:spcPct val="0"/>
        </a:spcAft>
        <a:defRPr kumimoji="1" sz="2800">
          <a:solidFill>
            <a:schemeClr val="tx2"/>
          </a:solidFill>
          <a:latin typeface="Arial Black" pitchFamily="34" charset="0"/>
        </a:defRPr>
      </a:lvl5pPr>
      <a:lvl6pPr marL="457200" algn="l" rtl="0" eaLnBrk="0" fontAlgn="base" hangingPunct="0">
        <a:spcBef>
          <a:spcPct val="0"/>
        </a:spcBef>
        <a:spcAft>
          <a:spcPct val="0"/>
        </a:spcAft>
        <a:defRPr kumimoji="1" sz="2800">
          <a:solidFill>
            <a:schemeClr val="tx2"/>
          </a:solidFill>
          <a:latin typeface="Arial Black" pitchFamily="34" charset="0"/>
        </a:defRPr>
      </a:lvl6pPr>
      <a:lvl7pPr marL="914400" algn="l" rtl="0" eaLnBrk="0" fontAlgn="base" hangingPunct="0">
        <a:spcBef>
          <a:spcPct val="0"/>
        </a:spcBef>
        <a:spcAft>
          <a:spcPct val="0"/>
        </a:spcAft>
        <a:defRPr kumimoji="1" sz="2800">
          <a:solidFill>
            <a:schemeClr val="tx2"/>
          </a:solidFill>
          <a:latin typeface="Arial Black" pitchFamily="34" charset="0"/>
        </a:defRPr>
      </a:lvl7pPr>
      <a:lvl8pPr marL="1371600" algn="l" rtl="0" eaLnBrk="0" fontAlgn="base" hangingPunct="0">
        <a:spcBef>
          <a:spcPct val="0"/>
        </a:spcBef>
        <a:spcAft>
          <a:spcPct val="0"/>
        </a:spcAft>
        <a:defRPr kumimoji="1" sz="2800">
          <a:solidFill>
            <a:schemeClr val="tx2"/>
          </a:solidFill>
          <a:latin typeface="Arial Black" pitchFamily="34" charset="0"/>
        </a:defRPr>
      </a:lvl8pPr>
      <a:lvl9pPr marL="1828800" algn="l" rtl="0" eaLnBrk="0" fontAlgn="base" hangingPunct="0">
        <a:spcBef>
          <a:spcPct val="0"/>
        </a:spcBef>
        <a:spcAft>
          <a:spcPct val="0"/>
        </a:spcAft>
        <a:defRPr kumimoji="1" sz="28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fontAlgn="auto" hangingPunct="1">
              <a:spcBef>
                <a:spcPts val="0"/>
              </a:spcBef>
              <a:spcAft>
                <a:spcPts val="0"/>
              </a:spcAft>
            </a:pPr>
            <a:fld id="{6462E69B-9B3B-437C-9ADF-D56F423A0581}" type="datetimeFigureOut">
              <a:rPr lang="en-GB" smtClean="0">
                <a:solidFill>
                  <a:prstClr val="black">
                    <a:tint val="75000"/>
                  </a:prstClr>
                </a:solidFill>
                <a:latin typeface="Calibri"/>
              </a:rPr>
              <a:pPr eaLnBrk="1" fontAlgn="auto" hangingPunct="1">
                <a:spcBef>
                  <a:spcPts val="0"/>
                </a:spcBef>
                <a:spcAft>
                  <a:spcPts val="0"/>
                </a:spcAft>
              </a:pPr>
              <a:t>10/11/2022</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fontAlgn="auto" hangingPunct="1">
              <a:spcBef>
                <a:spcPts val="0"/>
              </a:spcBef>
              <a:spcAft>
                <a:spcPts val="0"/>
              </a:spcAft>
            </a:pPr>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fontAlgn="auto" hangingPunct="1">
              <a:spcBef>
                <a:spcPts val="0"/>
              </a:spcBef>
              <a:spcAft>
                <a:spcPts val="0"/>
              </a:spcAft>
            </a:pPr>
            <a:fld id="{C5DFEC63-AC9E-491C-B008-E83D881192CD}" type="slidenum">
              <a:rPr lang="en-GB" smtClean="0">
                <a:solidFill>
                  <a:prstClr val="black">
                    <a:tint val="75000"/>
                  </a:prstClr>
                </a:solidFill>
                <a:latin typeface="Calibri"/>
              </a:rPr>
              <a:pPr eaLnBrk="1" fontAlgn="auto" hangingPunct="1">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48937829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9731" y="1886352"/>
            <a:ext cx="8914270" cy="2342540"/>
          </a:xfrm>
        </p:spPr>
        <p:txBody>
          <a:bodyPr/>
          <a:lstStyle/>
          <a:p>
            <a:r>
              <a:rPr lang="en-US" sz="4949" b="1" dirty="0">
                <a:latin typeface="Times New Roman" pitchFamily="18" charset="0"/>
                <a:ea typeface="ＭＳ Ｐゴシック" pitchFamily="34" charset="-128"/>
                <a:cs typeface="Times New Roman" pitchFamily="18" charset="0"/>
              </a:rPr>
              <a:t/>
            </a:r>
            <a:br>
              <a:rPr lang="en-US" sz="4949" b="1" dirty="0">
                <a:latin typeface="Times New Roman" pitchFamily="18" charset="0"/>
                <a:ea typeface="ＭＳ Ｐゴシック" pitchFamily="34" charset="-128"/>
                <a:cs typeface="Times New Roman" pitchFamily="18" charset="0"/>
              </a:rPr>
            </a:br>
            <a:r>
              <a:rPr lang="en-US" sz="4949" b="1" dirty="0">
                <a:latin typeface="Times New Roman" pitchFamily="18" charset="0"/>
                <a:ea typeface="ＭＳ Ｐゴシック" pitchFamily="34" charset="-128"/>
                <a:cs typeface="Times New Roman" pitchFamily="18" charset="0"/>
              </a:rPr>
              <a:t/>
            </a:r>
            <a:br>
              <a:rPr lang="en-US" sz="4949" b="1" dirty="0">
                <a:latin typeface="Times New Roman" pitchFamily="18" charset="0"/>
                <a:ea typeface="ＭＳ Ｐゴシック" pitchFamily="34" charset="-128"/>
                <a:cs typeface="Times New Roman" pitchFamily="18" charset="0"/>
              </a:rPr>
            </a:br>
            <a:r>
              <a:rPr lang="en-US" sz="4949" b="1" dirty="0">
                <a:latin typeface="Times New Roman" pitchFamily="18" charset="0"/>
                <a:ea typeface="ＭＳ Ｐゴシック" pitchFamily="34" charset="-128"/>
                <a:cs typeface="Times New Roman" pitchFamily="18" charset="0"/>
              </a:rPr>
              <a:t>EIE 411</a:t>
            </a:r>
            <a:br>
              <a:rPr lang="en-US" sz="4949" b="1" dirty="0">
                <a:latin typeface="Times New Roman" pitchFamily="18" charset="0"/>
                <a:ea typeface="ＭＳ Ｐゴシック" pitchFamily="34" charset="-128"/>
                <a:cs typeface="Times New Roman" pitchFamily="18" charset="0"/>
              </a:rPr>
            </a:br>
            <a:r>
              <a:rPr lang="en-US" sz="4949" b="1" dirty="0">
                <a:latin typeface="Times New Roman" pitchFamily="18" charset="0"/>
                <a:ea typeface="ＭＳ Ｐゴシック" pitchFamily="34" charset="-128"/>
                <a:cs typeface="Times New Roman" pitchFamily="18" charset="0"/>
              </a:rPr>
              <a:t>Computer Organization and Architecture </a:t>
            </a:r>
            <a:br>
              <a:rPr lang="en-US" sz="4949" b="1" dirty="0">
                <a:latin typeface="Times New Roman" pitchFamily="18" charset="0"/>
                <a:ea typeface="ＭＳ Ｐゴシック" pitchFamily="34" charset="-128"/>
                <a:cs typeface="Times New Roman" pitchFamily="18" charset="0"/>
              </a:rPr>
            </a:br>
            <a:r>
              <a:rPr lang="en-US" sz="3599" i="1" dirty="0">
                <a:latin typeface="Times New Roman" pitchFamily="18" charset="0"/>
                <a:ea typeface="ＭＳ Ｐゴシック" pitchFamily="34" charset="-128"/>
                <a:cs typeface="Times New Roman" pitchFamily="18" charset="0"/>
              </a:rPr>
              <a:t/>
            </a:r>
            <a:br>
              <a:rPr lang="en-US" sz="3599" i="1" dirty="0">
                <a:latin typeface="Times New Roman" pitchFamily="18" charset="0"/>
                <a:ea typeface="ＭＳ Ｐゴシック" pitchFamily="34" charset="-128"/>
                <a:cs typeface="Times New Roman" pitchFamily="18" charset="0"/>
              </a:rPr>
            </a:br>
            <a:r>
              <a:rPr lang="en-US" sz="3599" dirty="0">
                <a:latin typeface="Times New Roman" pitchFamily="18" charset="0"/>
                <a:ea typeface="ＭＳ Ｐゴシック" pitchFamily="34" charset="-128"/>
                <a:cs typeface="Times New Roman" pitchFamily="18" charset="0"/>
              </a:rPr>
              <a:t/>
            </a:r>
            <a:br>
              <a:rPr lang="en-US" sz="3599" dirty="0">
                <a:latin typeface="Times New Roman" pitchFamily="18" charset="0"/>
                <a:ea typeface="ＭＳ Ｐゴシック" pitchFamily="34" charset="-128"/>
                <a:cs typeface="Times New Roman" pitchFamily="18" charset="0"/>
              </a:rPr>
            </a:br>
            <a:endParaRPr lang="en-US" sz="3599" dirty="0"/>
          </a:p>
        </p:txBody>
      </p:sp>
      <p:sp>
        <p:nvSpPr>
          <p:cNvPr id="7" name="Subtitle 6"/>
          <p:cNvSpPr>
            <a:spLocks noGrp="1"/>
          </p:cNvSpPr>
          <p:nvPr>
            <p:ph type="subTitle" idx="1"/>
          </p:nvPr>
        </p:nvSpPr>
        <p:spPr>
          <a:xfrm>
            <a:off x="1752600" y="4228892"/>
            <a:ext cx="6247507" cy="799892"/>
          </a:xfrm>
        </p:spPr>
        <p:txBody>
          <a:bodyPr>
            <a:noAutofit/>
          </a:bodyPr>
          <a:lstStyle/>
          <a:p>
            <a:r>
              <a:rPr lang="en-US" sz="1800" b="1" dirty="0"/>
              <a:t>MODULE </a:t>
            </a:r>
            <a:r>
              <a:rPr lang="en-US" sz="1800" b="1" dirty="0" smtClean="0"/>
              <a:t>04 A: STORAGE &amp; INPUT/OUTPUT SYSTEM</a:t>
            </a:r>
            <a:endParaRPr lang="en-US" sz="1800" b="1" dirty="0"/>
          </a:p>
          <a:p>
            <a:r>
              <a:rPr lang="en-US" sz="1800" b="1" dirty="0" smtClean="0"/>
              <a:t>Part </a:t>
            </a:r>
            <a:r>
              <a:rPr lang="en-US" sz="1800" b="1" dirty="0"/>
              <a:t>A</a:t>
            </a:r>
            <a:r>
              <a:rPr lang="en-US" sz="1800" b="1" dirty="0" smtClean="0"/>
              <a:t>: Computer Function &amp; Interrupts</a:t>
            </a:r>
            <a:endParaRPr lang="en-US" sz="1800" dirty="0" smtClean="0"/>
          </a:p>
          <a:p>
            <a:endParaRPr lang="en-US" sz="1800" b="1" dirty="0"/>
          </a:p>
        </p:txBody>
      </p:sp>
    </p:spTree>
    <p:extLst>
      <p:ext uri="{BB962C8B-B14F-4D97-AF65-F5344CB8AC3E}">
        <p14:creationId xmlns:p14="http://schemas.microsoft.com/office/powerpoint/2010/main" val="1778741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TYPES OF BUSES</a:t>
            </a:r>
            <a:endParaRPr lang="en-US" dirty="0">
              <a:solidFill>
                <a:srgbClr val="7030A0"/>
              </a:solidFill>
            </a:endParaRPr>
          </a:p>
        </p:txBody>
      </p:sp>
      <p:sp>
        <p:nvSpPr>
          <p:cNvPr id="3" name="Content Placeholder 2"/>
          <p:cNvSpPr>
            <a:spLocks noGrp="1"/>
          </p:cNvSpPr>
          <p:nvPr>
            <p:ph idx="1"/>
          </p:nvPr>
        </p:nvSpPr>
        <p:spPr/>
        <p:txBody>
          <a:bodyPr/>
          <a:lstStyle/>
          <a:p>
            <a:r>
              <a:rPr lang="en-US" sz="2400" b="1" dirty="0"/>
              <a:t>Data Bus: </a:t>
            </a:r>
            <a:br>
              <a:rPr lang="en-US" sz="2400" b="1" dirty="0"/>
            </a:br>
            <a:r>
              <a:rPr lang="en-US" sz="2400" dirty="0"/>
              <a:t>Data bus is used to transfer the data between main memory and CPU.</a:t>
            </a:r>
          </a:p>
          <a:p>
            <a:r>
              <a:rPr lang="en-US" sz="2400" b="1" dirty="0"/>
              <a:t>Address Bus: </a:t>
            </a:r>
            <a:br>
              <a:rPr lang="en-US" sz="2400" b="1" dirty="0"/>
            </a:br>
            <a:r>
              <a:rPr lang="en-US" sz="2400" dirty="0"/>
              <a:t>Address bus is used to access a particular memory location by putting the address of the memory location.</a:t>
            </a:r>
          </a:p>
          <a:p>
            <a:r>
              <a:rPr lang="en-US" sz="2400" b="1" dirty="0"/>
              <a:t>Control Bus: </a:t>
            </a:r>
            <a:br>
              <a:rPr lang="en-US" sz="2400" b="1" dirty="0"/>
            </a:br>
            <a:r>
              <a:rPr lang="en-US" sz="2400" dirty="0"/>
              <a:t>Control bus is used to provide the different control signal generated by CPU to different part of the system. As for example, memory read is a signal generated by CPU to indicate that a memory read operation has to be performed. Through control bus this signal is transferred to memory module to indicate the required operation. </a:t>
            </a:r>
          </a:p>
          <a:p>
            <a:endParaRPr lang="en-US" sz="2400" dirty="0"/>
          </a:p>
        </p:txBody>
      </p:sp>
    </p:spTree>
    <p:extLst>
      <p:ext uri="{BB962C8B-B14F-4D97-AF65-F5344CB8AC3E}">
        <p14:creationId xmlns:p14="http://schemas.microsoft.com/office/powerpoint/2010/main" val="35398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CPU</a:t>
            </a:r>
            <a:endParaRPr lang="en-US" dirty="0"/>
          </a:p>
        </p:txBody>
      </p:sp>
      <p:sp>
        <p:nvSpPr>
          <p:cNvPr id="3" name="Content Placeholder 2"/>
          <p:cNvSpPr>
            <a:spLocks noGrp="1"/>
          </p:cNvSpPr>
          <p:nvPr>
            <p:ph idx="1"/>
          </p:nvPr>
        </p:nvSpPr>
        <p:spPr/>
        <p:txBody>
          <a:bodyPr/>
          <a:lstStyle/>
          <a:p>
            <a:r>
              <a:rPr lang="en-US" dirty="0"/>
              <a:t>There are three basic components of CPU: </a:t>
            </a:r>
            <a:r>
              <a:rPr lang="en-US" dirty="0">
                <a:solidFill>
                  <a:srgbClr val="C00000"/>
                </a:solidFill>
              </a:rPr>
              <a:t>register bank</a:t>
            </a:r>
            <a:r>
              <a:rPr lang="en-US" dirty="0"/>
              <a:t>, </a:t>
            </a:r>
            <a:r>
              <a:rPr lang="en-US" dirty="0">
                <a:solidFill>
                  <a:srgbClr val="C00000"/>
                </a:solidFill>
              </a:rPr>
              <a:t>ALU</a:t>
            </a:r>
            <a:r>
              <a:rPr lang="en-US" dirty="0"/>
              <a:t> and </a:t>
            </a:r>
            <a:r>
              <a:rPr lang="en-US" dirty="0">
                <a:solidFill>
                  <a:srgbClr val="C00000"/>
                </a:solidFill>
              </a:rPr>
              <a:t>Control Unit</a:t>
            </a:r>
            <a:r>
              <a:rPr lang="en-US" dirty="0"/>
              <a:t>. There are several data movements between these units and for that an internal CPU bus is used. </a:t>
            </a:r>
            <a:r>
              <a:rPr lang="en-US" dirty="0">
                <a:solidFill>
                  <a:srgbClr val="C00000"/>
                </a:solidFill>
              </a:rPr>
              <a:t>Internal CPU bus </a:t>
            </a:r>
            <a:r>
              <a:rPr lang="en-US" dirty="0"/>
              <a:t>is needed to transfer data between the various registers and the ALU. </a:t>
            </a:r>
            <a:endParaRPr lang="en-US" dirty="0" smtClean="0"/>
          </a:p>
          <a:p>
            <a:r>
              <a:rPr lang="en-US" dirty="0"/>
              <a:t>The internal organization of CPU in more abstract level is shown </a:t>
            </a:r>
            <a:r>
              <a:rPr lang="en-US" dirty="0" smtClean="0"/>
              <a:t>below:</a:t>
            </a:r>
            <a:endParaRPr lang="en-US" dirty="0"/>
          </a:p>
        </p:txBody>
      </p:sp>
    </p:spTree>
    <p:extLst>
      <p:ext uri="{BB962C8B-B14F-4D97-AF65-F5344CB8AC3E}">
        <p14:creationId xmlns:p14="http://schemas.microsoft.com/office/powerpoint/2010/main" val="2543340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z="4400" dirty="0" smtClean="0">
                <a:solidFill>
                  <a:srgbClr val="7030A0"/>
                </a:solidFill>
              </a:rPr>
              <a:t>CPU WITH SYSTEMS BUS</a:t>
            </a:r>
          </a:p>
        </p:txBody>
      </p:sp>
      <p:pic>
        <p:nvPicPr>
          <p:cNvPr id="5123" name="Picture 4"/>
          <p:cNvPicPr>
            <a:picLocks noChangeAspect="1" noChangeArrowheads="1"/>
          </p:cNvPicPr>
          <p:nvPr/>
        </p:nvPicPr>
        <p:blipFill>
          <a:blip r:embed="rId2">
            <a:extLst>
              <a:ext uri="{28A0092B-C50C-407E-A947-70E740481C1C}">
                <a14:useLocalDpi xmlns:a14="http://schemas.microsoft.com/office/drawing/2010/main" val="0"/>
              </a:ext>
            </a:extLst>
          </a:blip>
          <a:srcRect l="12105" t="25034" r="12105" b="23949"/>
          <a:stretch>
            <a:fillRect/>
          </a:stretch>
        </p:blipFill>
        <p:spPr bwMode="auto">
          <a:xfrm>
            <a:off x="1219200" y="1066800"/>
            <a:ext cx="65532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z="4000" dirty="0" smtClean="0">
                <a:solidFill>
                  <a:srgbClr val="7030A0"/>
                </a:solidFill>
              </a:rPr>
              <a:t>CPU INTERNAL STRUCTURE</a:t>
            </a:r>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l="12009" t="6415" r="12009" b="12039"/>
          <a:stretch>
            <a:fillRect/>
          </a:stretch>
        </p:blipFill>
        <p:spPr bwMode="auto">
          <a:xfrm>
            <a:off x="1219200" y="1100137"/>
            <a:ext cx="6858000" cy="568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800" dirty="0" smtClean="0">
                <a:solidFill>
                  <a:srgbClr val="7030A0"/>
                </a:solidFill>
              </a:rPr>
              <a:t>REGISTERS</a:t>
            </a:r>
          </a:p>
        </p:txBody>
      </p:sp>
      <p:sp>
        <p:nvSpPr>
          <p:cNvPr id="717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600" b="1" dirty="0" smtClean="0"/>
              <a:t>CPU must have some working space (temporary storage)</a:t>
            </a:r>
          </a:p>
          <a:p>
            <a:r>
              <a:rPr lang="en-US" sz="3600" b="1" dirty="0" smtClean="0"/>
              <a:t>Called registers</a:t>
            </a:r>
          </a:p>
          <a:p>
            <a:r>
              <a:rPr lang="en-US" sz="3600" b="1" dirty="0" smtClean="0"/>
              <a:t>Number and function vary between processor designs</a:t>
            </a:r>
          </a:p>
          <a:p>
            <a:r>
              <a:rPr lang="en-US" sz="3600" b="1" dirty="0" smtClean="0"/>
              <a:t>One of the major design decisions</a:t>
            </a:r>
          </a:p>
          <a:p>
            <a:r>
              <a:rPr lang="en-US" sz="3600" b="1" dirty="0" smtClean="0"/>
              <a:t>Top level of memory hierarchy</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7030A0"/>
                </a:solidFill>
              </a:rPr>
              <a:t>REGISTER ORGANIZATION </a:t>
            </a:r>
            <a:endParaRPr lang="en-US" dirty="0">
              <a:solidFill>
                <a:srgbClr val="7030A0"/>
              </a:solidFill>
            </a:endParaRPr>
          </a:p>
        </p:txBody>
      </p:sp>
      <p:sp>
        <p:nvSpPr>
          <p:cNvPr id="3" name="Content Placeholder 2"/>
          <p:cNvSpPr>
            <a:spLocks noGrp="1"/>
          </p:cNvSpPr>
          <p:nvPr>
            <p:ph idx="1"/>
          </p:nvPr>
        </p:nvSpPr>
        <p:spPr/>
        <p:txBody>
          <a:bodyPr/>
          <a:lstStyle/>
          <a:p>
            <a:pPr algn="just"/>
            <a:r>
              <a:rPr lang="en-US" sz="3200" b="1" dirty="0"/>
              <a:t>A computer system employs a memory hierarchy. At the highest level of hierarchy, memory is faster, smaller and more expensive. Within the CPU, there is a set of registers which can be treated as a memory in the highest level of hierarchy. The registers in the CPU can be categorized into two groups:</a:t>
            </a:r>
          </a:p>
        </p:txBody>
      </p:sp>
    </p:spTree>
    <p:extLst>
      <p:ext uri="{BB962C8B-B14F-4D97-AF65-F5344CB8AC3E}">
        <p14:creationId xmlns:p14="http://schemas.microsoft.com/office/powerpoint/2010/main" val="1078528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7030A0"/>
                </a:solidFill>
              </a:rPr>
              <a:t>REGISTER ORGANIZATION </a:t>
            </a:r>
            <a:endParaRPr lang="en-US" dirty="0"/>
          </a:p>
        </p:txBody>
      </p:sp>
      <p:sp>
        <p:nvSpPr>
          <p:cNvPr id="3" name="Content Placeholder 2"/>
          <p:cNvSpPr>
            <a:spLocks noGrp="1"/>
          </p:cNvSpPr>
          <p:nvPr>
            <p:ph idx="1"/>
          </p:nvPr>
        </p:nvSpPr>
        <p:spPr/>
        <p:txBody>
          <a:bodyPr/>
          <a:lstStyle/>
          <a:p>
            <a:pPr lvl="0"/>
            <a:r>
              <a:rPr lang="en-US" b="1" dirty="0"/>
              <a:t>User-visible registers: </a:t>
            </a:r>
            <a:r>
              <a:rPr lang="en-US" dirty="0"/>
              <a:t>These enables the machine - or assembly-language programmer to minimize main memory reference by optimizing use of registers.</a:t>
            </a:r>
            <a:br>
              <a:rPr lang="en-US" dirty="0"/>
            </a:br>
            <a:r>
              <a:rPr lang="en-US" dirty="0"/>
              <a:t>                            </a:t>
            </a:r>
          </a:p>
          <a:p>
            <a:pPr lvl="0"/>
            <a:r>
              <a:rPr lang="en-US" b="1" dirty="0"/>
              <a:t>Control and status registers: </a:t>
            </a:r>
            <a:r>
              <a:rPr lang="en-US" dirty="0"/>
              <a:t>These are used by the control unit to control the operation of the CPU. Operating system programs may also use these in privileged mode to control the execution of program.</a:t>
            </a:r>
          </a:p>
        </p:txBody>
      </p:sp>
    </p:spTree>
    <p:extLst>
      <p:ext uri="{BB962C8B-B14F-4D97-AF65-F5344CB8AC3E}">
        <p14:creationId xmlns:p14="http://schemas.microsoft.com/office/powerpoint/2010/main" val="3114674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000" dirty="0" smtClean="0">
                <a:solidFill>
                  <a:srgbClr val="7030A0"/>
                </a:solidFill>
              </a:rPr>
              <a:t>USER VISIBLE REGISTERS</a:t>
            </a:r>
          </a:p>
        </p:txBody>
      </p:sp>
      <p:sp>
        <p:nvSpPr>
          <p:cNvPr id="8197"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6000" b="1" dirty="0" smtClean="0"/>
              <a:t>General Purpose</a:t>
            </a:r>
          </a:p>
          <a:p>
            <a:r>
              <a:rPr lang="en-US" sz="6000" b="1" dirty="0" smtClean="0"/>
              <a:t>Data</a:t>
            </a:r>
          </a:p>
          <a:p>
            <a:r>
              <a:rPr lang="en-US" sz="6000" b="1" dirty="0" smtClean="0"/>
              <a:t>Address</a:t>
            </a:r>
          </a:p>
          <a:p>
            <a:r>
              <a:rPr lang="en-US" sz="6000" b="1" dirty="0" smtClean="0"/>
              <a:t>Condition Codes</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200" dirty="0" smtClean="0">
                <a:solidFill>
                  <a:srgbClr val="7030A0"/>
                </a:solidFill>
              </a:rPr>
              <a:t>GENERAL PURPOSE REGISTERS (1)</a:t>
            </a:r>
          </a:p>
        </p:txBody>
      </p:sp>
      <p:sp>
        <p:nvSpPr>
          <p:cNvPr id="9221"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600" b="1" dirty="0" smtClean="0"/>
              <a:t>May be true general purpose</a:t>
            </a:r>
          </a:p>
          <a:p>
            <a:r>
              <a:rPr lang="en-US" sz="3600" b="1" dirty="0" smtClean="0"/>
              <a:t>May be restricted</a:t>
            </a:r>
          </a:p>
          <a:p>
            <a:r>
              <a:rPr lang="en-US" sz="3600" b="1" dirty="0" smtClean="0"/>
              <a:t>May be used for data or addressing</a:t>
            </a:r>
          </a:p>
          <a:p>
            <a:r>
              <a:rPr lang="en-US" sz="3600" b="1" dirty="0" smtClean="0"/>
              <a:t>Data</a:t>
            </a:r>
          </a:p>
          <a:p>
            <a:pPr lvl="1"/>
            <a:r>
              <a:rPr lang="en-US" sz="3600" b="1" dirty="0" smtClean="0"/>
              <a:t>Accumulator</a:t>
            </a:r>
          </a:p>
          <a:p>
            <a:r>
              <a:rPr lang="en-US" sz="3600" b="1" dirty="0" smtClean="0"/>
              <a:t>Addressing</a:t>
            </a:r>
          </a:p>
          <a:p>
            <a:pPr lvl="1"/>
            <a:r>
              <a:rPr lang="en-US" sz="3600" b="1" dirty="0" smtClean="0"/>
              <a:t>Segment</a:t>
            </a:r>
          </a:p>
          <a:p>
            <a:pPr>
              <a:buFont typeface="Monotype Sorts" pitchFamily="2" charset="2"/>
              <a:buChar char="y"/>
            </a:pPr>
            <a:endParaRPr lang="en-US" sz="2400" dirty="0" smtClean="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200" dirty="0" smtClean="0">
                <a:solidFill>
                  <a:srgbClr val="7030A0"/>
                </a:solidFill>
              </a:rPr>
              <a:t>GENERAL PURPOSE REGISTERS (2)</a:t>
            </a:r>
          </a:p>
        </p:txBody>
      </p:sp>
      <p:sp>
        <p:nvSpPr>
          <p:cNvPr id="10245"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600" b="1" dirty="0" smtClean="0"/>
              <a:t>Make them general purpose</a:t>
            </a:r>
          </a:p>
          <a:p>
            <a:pPr lvl="1"/>
            <a:r>
              <a:rPr lang="en-US" sz="3600" b="1" dirty="0" smtClean="0"/>
              <a:t>Increase flexibility and programmer options</a:t>
            </a:r>
          </a:p>
          <a:p>
            <a:pPr lvl="1"/>
            <a:r>
              <a:rPr lang="en-US" sz="3600" b="1" dirty="0" smtClean="0"/>
              <a:t>Increase instruction size &amp; complexity</a:t>
            </a:r>
          </a:p>
          <a:p>
            <a:r>
              <a:rPr lang="en-US" sz="3600" b="1" dirty="0" smtClean="0"/>
              <a:t>Make them specialized</a:t>
            </a:r>
          </a:p>
          <a:p>
            <a:pPr lvl="1"/>
            <a:r>
              <a:rPr lang="en-US" sz="3600" b="1" dirty="0" smtClean="0"/>
              <a:t>Smaller (faster) instructions</a:t>
            </a:r>
          </a:p>
          <a:p>
            <a:pPr lvl="1"/>
            <a:r>
              <a:rPr lang="en-US" sz="3600" b="1" dirty="0" smtClean="0"/>
              <a:t>Less flexibility</a:t>
            </a:r>
          </a:p>
          <a:p>
            <a:pPr>
              <a:buFont typeface="Monotype Sorts" pitchFamily="2" charset="2"/>
              <a:buChar char="y"/>
            </a:pPr>
            <a:endParaRPr lang="en-US" sz="3600" b="1" dirty="0" smtClean="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Outline of Module 4</a:t>
            </a:r>
            <a:endParaRPr lang="en-US" dirty="0">
              <a:solidFill>
                <a:srgbClr val="7030A0"/>
              </a:solidFill>
            </a:endParaRPr>
          </a:p>
        </p:txBody>
      </p:sp>
      <p:sp>
        <p:nvSpPr>
          <p:cNvPr id="3" name="Content Placeholder 2"/>
          <p:cNvSpPr>
            <a:spLocks noGrp="1"/>
          </p:cNvSpPr>
          <p:nvPr>
            <p:ph idx="1"/>
          </p:nvPr>
        </p:nvSpPr>
        <p:spPr/>
        <p:txBody>
          <a:bodyPr>
            <a:normAutofit/>
          </a:bodyPr>
          <a:lstStyle/>
          <a:p>
            <a:r>
              <a:rPr lang="en-US" sz="4000" dirty="0">
                <a:solidFill>
                  <a:srgbClr val="FF0000"/>
                </a:solidFill>
              </a:rPr>
              <a:t>Storage and Input/output Systems: </a:t>
            </a:r>
            <a:endParaRPr lang="en-US" sz="4000" dirty="0" smtClean="0">
              <a:solidFill>
                <a:srgbClr val="FF0000"/>
              </a:solidFill>
            </a:endParaRPr>
          </a:p>
          <a:p>
            <a:pPr>
              <a:buFont typeface="Wingdings" panose="05000000000000000000" pitchFamily="2" charset="2"/>
              <a:buChar char="Ø"/>
            </a:pPr>
            <a:r>
              <a:rPr lang="en-US" sz="4000" dirty="0" smtClean="0"/>
              <a:t>Computer </a:t>
            </a:r>
            <a:r>
              <a:rPr lang="en-US" sz="4000" dirty="0"/>
              <a:t>function </a:t>
            </a:r>
            <a:endParaRPr lang="en-US" sz="4000" dirty="0" smtClean="0"/>
          </a:p>
          <a:p>
            <a:pPr marL="0" indent="0">
              <a:buNone/>
            </a:pPr>
            <a:r>
              <a:rPr lang="en-US" sz="4000" dirty="0"/>
              <a:t> </a:t>
            </a:r>
            <a:r>
              <a:rPr lang="en-US" sz="4000" dirty="0" smtClean="0"/>
              <a:t>  (</a:t>
            </a:r>
            <a:r>
              <a:rPr lang="en-US" sz="4000" dirty="0">
                <a:solidFill>
                  <a:srgbClr val="0070C0"/>
                </a:solidFill>
              </a:rPr>
              <a:t>fetch and execute cycles</a:t>
            </a:r>
            <a:r>
              <a:rPr lang="en-US" sz="4000" dirty="0"/>
              <a:t>), </a:t>
            </a:r>
            <a:endParaRPr lang="en-US" sz="4000" dirty="0" smtClean="0"/>
          </a:p>
          <a:p>
            <a:pPr>
              <a:buFont typeface="Wingdings" panose="05000000000000000000" pitchFamily="2" charset="2"/>
              <a:buChar char="Ø"/>
            </a:pPr>
            <a:r>
              <a:rPr lang="en-US" sz="4000" dirty="0" smtClean="0"/>
              <a:t>interrupts</a:t>
            </a:r>
            <a:r>
              <a:rPr lang="en-US" sz="4000" dirty="0"/>
              <a:t>, </a:t>
            </a:r>
            <a:endParaRPr lang="en-US" sz="4000" dirty="0" smtClean="0"/>
          </a:p>
          <a:p>
            <a:pPr>
              <a:buFont typeface="Wingdings" panose="05000000000000000000" pitchFamily="2" charset="2"/>
              <a:buChar char="Ø"/>
            </a:pPr>
            <a:r>
              <a:rPr lang="en-US" sz="4000" dirty="0" smtClean="0"/>
              <a:t>interconnection </a:t>
            </a:r>
            <a:r>
              <a:rPr lang="en-US" sz="4000" dirty="0"/>
              <a:t>structures </a:t>
            </a:r>
            <a:endParaRPr lang="en-US" sz="4000" dirty="0" smtClean="0"/>
          </a:p>
          <a:p>
            <a:pPr marL="0" indent="0">
              <a:buNone/>
            </a:pPr>
            <a:r>
              <a:rPr lang="en-US" sz="4000" dirty="0"/>
              <a:t> </a:t>
            </a:r>
            <a:r>
              <a:rPr lang="en-US" sz="4000" dirty="0" smtClean="0"/>
              <a:t>(</a:t>
            </a:r>
            <a:r>
              <a:rPr lang="en-US" sz="4000" dirty="0">
                <a:solidFill>
                  <a:srgbClr val="0070C0"/>
                </a:solidFill>
              </a:rPr>
              <a:t>Bus structure and bus types</a:t>
            </a:r>
            <a:r>
              <a:rPr lang="en-US" sz="4000" dirty="0"/>
              <a:t>)</a:t>
            </a:r>
          </a:p>
        </p:txBody>
      </p:sp>
    </p:spTree>
    <p:extLst>
      <p:ext uri="{BB962C8B-B14F-4D97-AF65-F5344CB8AC3E}">
        <p14:creationId xmlns:p14="http://schemas.microsoft.com/office/powerpoint/2010/main" val="4190259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000" dirty="0" smtClean="0">
                <a:solidFill>
                  <a:srgbClr val="7030A0"/>
                </a:solidFill>
              </a:rPr>
              <a:t>HOW MANY GP REGISTERS?</a:t>
            </a:r>
          </a:p>
        </p:txBody>
      </p:sp>
      <p:sp>
        <p:nvSpPr>
          <p:cNvPr id="11269"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400" b="1" dirty="0" smtClean="0"/>
              <a:t>Between 8 - 32</a:t>
            </a:r>
          </a:p>
          <a:p>
            <a:r>
              <a:rPr lang="en-US" sz="4400" b="1" dirty="0" smtClean="0"/>
              <a:t>Fewer = more memory references</a:t>
            </a:r>
          </a:p>
          <a:p>
            <a:r>
              <a:rPr lang="en-US" sz="4400" b="1" dirty="0" smtClean="0"/>
              <a:t>More does not reduce memory references and takes up processor real estate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5400" dirty="0" smtClean="0">
                <a:solidFill>
                  <a:srgbClr val="7030A0"/>
                </a:solidFill>
              </a:rPr>
              <a:t>HOW BIG?</a:t>
            </a:r>
          </a:p>
        </p:txBody>
      </p:sp>
      <p:sp>
        <p:nvSpPr>
          <p:cNvPr id="1229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600" b="1" dirty="0" smtClean="0"/>
              <a:t>Large enough to hold full address</a:t>
            </a:r>
          </a:p>
          <a:p>
            <a:r>
              <a:rPr lang="en-US" sz="3600" b="1" dirty="0" smtClean="0"/>
              <a:t>Large enough to hold full word</a:t>
            </a:r>
          </a:p>
          <a:p>
            <a:r>
              <a:rPr lang="en-US" sz="3600" b="1" dirty="0" smtClean="0"/>
              <a:t>Often possible to combine two data registers</a:t>
            </a:r>
          </a:p>
          <a:p>
            <a:pPr lvl="1"/>
            <a:r>
              <a:rPr lang="en-US" sz="3600" b="1" dirty="0" smtClean="0"/>
              <a:t>C programming</a:t>
            </a:r>
          </a:p>
          <a:p>
            <a:pPr lvl="1"/>
            <a:r>
              <a:rPr lang="en-US" sz="3600" b="1" dirty="0" smtClean="0"/>
              <a:t>double </a:t>
            </a:r>
            <a:r>
              <a:rPr lang="en-US" sz="3600" b="1" dirty="0" err="1" smtClean="0"/>
              <a:t>int</a:t>
            </a:r>
            <a:r>
              <a:rPr lang="en-US" sz="3600" b="1" dirty="0" smtClean="0"/>
              <a:t> a;</a:t>
            </a:r>
          </a:p>
          <a:p>
            <a:pPr lvl="1"/>
            <a:r>
              <a:rPr lang="en-US" sz="3600" b="1" dirty="0" smtClean="0"/>
              <a:t>long </a:t>
            </a:r>
            <a:r>
              <a:rPr lang="en-US" sz="3600" b="1" dirty="0" err="1" smtClean="0"/>
              <a:t>int</a:t>
            </a:r>
            <a:r>
              <a:rPr lang="en-US" sz="3600" b="1" dirty="0" smtClean="0"/>
              <a:t> a;</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600" dirty="0" smtClean="0">
                <a:solidFill>
                  <a:srgbClr val="7030A0"/>
                </a:solidFill>
              </a:rPr>
              <a:t>CONDITION CODE REGISTERS</a:t>
            </a:r>
          </a:p>
        </p:txBody>
      </p:sp>
      <p:sp>
        <p:nvSpPr>
          <p:cNvPr id="13317"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800" b="1" dirty="0" smtClean="0"/>
              <a:t>Sets of individual bits</a:t>
            </a:r>
          </a:p>
          <a:p>
            <a:pPr lvl="1"/>
            <a:r>
              <a:rPr lang="en-US" sz="3800" b="1" dirty="0" smtClean="0"/>
              <a:t>e.g. result of last operation was zero</a:t>
            </a:r>
          </a:p>
          <a:p>
            <a:r>
              <a:rPr lang="en-US" sz="3800" b="1" dirty="0" smtClean="0"/>
              <a:t>Can be read (implicitly) by programs</a:t>
            </a:r>
          </a:p>
          <a:p>
            <a:pPr lvl="1"/>
            <a:r>
              <a:rPr lang="en-US" sz="3800" b="1" dirty="0" smtClean="0"/>
              <a:t>e.g. Jump if zero</a:t>
            </a:r>
          </a:p>
          <a:p>
            <a:r>
              <a:rPr lang="en-US" sz="3800" b="1" dirty="0" smtClean="0"/>
              <a:t>Can not (usually) be set by programs</a:t>
            </a:r>
          </a:p>
          <a:p>
            <a:endParaRPr lang="en-US" sz="3800" dirty="0" smtClean="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200" dirty="0" smtClean="0">
                <a:solidFill>
                  <a:srgbClr val="7030A0"/>
                </a:solidFill>
              </a:rPr>
              <a:t>CONTROL &amp; STATUS REGISTERS</a:t>
            </a:r>
          </a:p>
        </p:txBody>
      </p:sp>
      <p:sp>
        <p:nvSpPr>
          <p:cNvPr id="14341" name="Rectangle 5"/>
          <p:cNvSpPr>
            <a:spLocks noGrp="1" noChangeArrowheads="1"/>
          </p:cNvSpPr>
          <p:nvPr>
            <p:ph type="body" idx="1"/>
          </p:nvPr>
        </p:nvSpPr>
        <p:spPr>
          <a:xfrm>
            <a:off x="457200" y="1066800"/>
            <a:ext cx="8534400" cy="5638800"/>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800" b="1" dirty="0" smtClean="0"/>
              <a:t>Program Counter (PC)</a:t>
            </a:r>
          </a:p>
          <a:p>
            <a:r>
              <a:rPr lang="en-US" sz="3200" b="1" dirty="0" smtClean="0"/>
              <a:t>(Decoding) Instruction </a:t>
            </a:r>
            <a:r>
              <a:rPr lang="en-US" sz="3200" b="1" dirty="0"/>
              <a:t>Register </a:t>
            </a:r>
            <a:r>
              <a:rPr lang="en-US" sz="3200" b="1" dirty="0" smtClean="0"/>
              <a:t>(IR)</a:t>
            </a:r>
          </a:p>
          <a:p>
            <a:r>
              <a:rPr lang="en-US" sz="3800" b="1" dirty="0" smtClean="0"/>
              <a:t>Memory Address Register (MAR)</a:t>
            </a:r>
          </a:p>
          <a:p>
            <a:r>
              <a:rPr lang="en-US" sz="3800" b="1" dirty="0" smtClean="0"/>
              <a:t>Memory Buffer Register (MBR)</a:t>
            </a:r>
          </a:p>
          <a:p>
            <a:endParaRPr lang="en-US" sz="3800" b="1" dirty="0" smtClean="0"/>
          </a:p>
          <a:p>
            <a:r>
              <a:rPr lang="en-US" sz="3800" b="1" dirty="0" smtClean="0"/>
              <a:t>Revision: what do these all do?</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7670800" cy="838200"/>
          </a:xfrm>
        </p:spPr>
        <p:txBody>
          <a:bodyPr anchor="t"/>
          <a:lstStyle/>
          <a:p>
            <a:pPr algn="ctr"/>
            <a:r>
              <a:rPr lang="ru-RU" dirty="0">
                <a:solidFill>
                  <a:srgbClr val="7030A0"/>
                </a:solidFill>
              </a:rPr>
              <a:t>Register Organization </a:t>
            </a:r>
            <a:r>
              <a:rPr lang="en-US" dirty="0"/>
              <a:t/>
            </a:r>
            <a:br>
              <a:rPr lang="en-US" dirty="0"/>
            </a:br>
            <a:endParaRPr lang="en-US" dirty="0"/>
          </a:p>
        </p:txBody>
      </p:sp>
      <p:sp>
        <p:nvSpPr>
          <p:cNvPr id="3" name="Content Placeholder 2"/>
          <p:cNvSpPr>
            <a:spLocks noGrp="1"/>
          </p:cNvSpPr>
          <p:nvPr>
            <p:ph idx="1"/>
          </p:nvPr>
        </p:nvSpPr>
        <p:spPr>
          <a:xfrm>
            <a:off x="457200" y="685800"/>
            <a:ext cx="8178800" cy="6019800"/>
          </a:xfrm>
        </p:spPr>
        <p:txBody>
          <a:bodyPr/>
          <a:lstStyle/>
          <a:p>
            <a:pPr algn="just"/>
            <a:r>
              <a:rPr lang="en-US" sz="3200" b="1" dirty="0"/>
              <a:t>There are a variety of CPU registers that are employed to control the operation of the CPU. Most of these, on most machines, are not visible to the user. </a:t>
            </a:r>
          </a:p>
          <a:p>
            <a:pPr algn="just"/>
            <a:r>
              <a:rPr lang="en-US" sz="3200" b="1" dirty="0"/>
              <a:t>Different machines will have different register organizations and use different terminology. We will discuss here the most commonly used registers which are part of most of the machines.</a:t>
            </a:r>
          </a:p>
          <a:p>
            <a:endParaRPr lang="en-US" dirty="0"/>
          </a:p>
        </p:txBody>
      </p:sp>
    </p:spTree>
    <p:extLst>
      <p:ext uri="{BB962C8B-B14F-4D97-AF65-F5344CB8AC3E}">
        <p14:creationId xmlns:p14="http://schemas.microsoft.com/office/powerpoint/2010/main" val="2022209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Dell\Desktop\IMG_20160914_073542.jpg"/>
          <p:cNvPicPr>
            <a:picLocks noGrp="1"/>
          </p:cNvPicPr>
          <p:nvPr>
            <p:ph idx="1"/>
          </p:nvPr>
        </p:nvPicPr>
        <p:blipFill rotWithShape="1">
          <a:blip r:embed="rId2" cstate="print">
            <a:extLst>
              <a:ext uri="{28A0092B-C50C-407E-A947-70E740481C1C}">
                <a14:useLocalDpi xmlns:a14="http://schemas.microsoft.com/office/drawing/2010/main" val="0"/>
              </a:ext>
            </a:extLst>
          </a:blip>
          <a:srcRect l="12597" t="7344" r="8395" b="30595"/>
          <a:stretch/>
        </p:blipFill>
        <p:spPr bwMode="auto">
          <a:xfrm rot="16200000">
            <a:off x="1593186" y="-1150015"/>
            <a:ext cx="5881430" cy="861059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8306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914400"/>
          </a:xfrm>
        </p:spPr>
        <p:txBody>
          <a:bodyPr/>
          <a:lstStyle/>
          <a:p>
            <a:pPr marL="0" marR="0">
              <a:spcBef>
                <a:spcPts val="0"/>
              </a:spcBef>
              <a:spcAft>
                <a:spcPts val="0"/>
              </a:spcAft>
            </a:pPr>
            <a:r>
              <a:rPr lang="en-US" b="1" dirty="0">
                <a:solidFill>
                  <a:srgbClr val="7030A0"/>
                </a:solidFill>
                <a:latin typeface="Times New Roman" panose="02020603050405020304" pitchFamily="18" charset="0"/>
                <a:ea typeface="Times New Roman" panose="02020603050405020304" pitchFamily="18" charset="0"/>
              </a:rPr>
              <a:t>Four registers are essential to instruction execution: </a:t>
            </a:r>
            <a:r>
              <a:rPr lang="en-US" b="1" dirty="0">
                <a:solidFill>
                  <a:srgbClr val="7030A0"/>
                </a:solidFill>
                <a:latin typeface="Times New Roman" panose="02020603050405020304" pitchFamily="18" charset="0"/>
                <a:ea typeface="Batang"/>
              </a:rPr>
              <a:t/>
            </a:r>
            <a:br>
              <a:rPr lang="en-US" b="1" dirty="0">
                <a:solidFill>
                  <a:srgbClr val="7030A0"/>
                </a:solidFill>
                <a:latin typeface="Times New Roman" panose="02020603050405020304" pitchFamily="18" charset="0"/>
                <a:ea typeface="Batang"/>
              </a:rPr>
            </a:br>
            <a:endParaRPr lang="en-US" b="1" dirty="0">
              <a:solidFill>
                <a:srgbClr val="7030A0"/>
              </a:solidFill>
            </a:endParaRPr>
          </a:p>
        </p:txBody>
      </p:sp>
      <p:sp>
        <p:nvSpPr>
          <p:cNvPr id="3" name="Content Placeholder 2"/>
          <p:cNvSpPr>
            <a:spLocks noGrp="1"/>
          </p:cNvSpPr>
          <p:nvPr>
            <p:ph idx="1"/>
          </p:nvPr>
        </p:nvSpPr>
        <p:spPr>
          <a:xfrm>
            <a:off x="457200" y="685800"/>
            <a:ext cx="8178800" cy="6019800"/>
          </a:xfrm>
        </p:spPr>
        <p:txBody>
          <a:bodyPr/>
          <a:lstStyle/>
          <a:p>
            <a:pPr algn="just"/>
            <a:r>
              <a:rPr lang="en-US" b="1" dirty="0">
                <a:solidFill>
                  <a:srgbClr val="C00000"/>
                </a:solidFill>
              </a:rPr>
              <a:t>Program Counter (PC</a:t>
            </a:r>
            <a:r>
              <a:rPr lang="en-US" b="1" dirty="0" smtClean="0">
                <a:solidFill>
                  <a:srgbClr val="C00000"/>
                </a:solidFill>
              </a:rPr>
              <a:t>):</a:t>
            </a:r>
          </a:p>
          <a:p>
            <a:pPr algn="just">
              <a:buFont typeface="Wingdings" panose="05000000000000000000" pitchFamily="2" charset="2"/>
              <a:buChar char="Ø"/>
            </a:pPr>
            <a:r>
              <a:rPr lang="en-US" b="1" dirty="0" smtClean="0">
                <a:solidFill>
                  <a:srgbClr val="C00000"/>
                </a:solidFill>
              </a:rPr>
              <a:t> </a:t>
            </a:r>
            <a:r>
              <a:rPr lang="en-US" b="1" dirty="0"/>
              <a:t>Contains the address of an instruction to be fetched. Typically, the PC is updated by the CPU after each instruction fetched so that it always points to the next instruction to be executed. A branch or skip instruction will also modify the contents of the PC</a:t>
            </a:r>
            <a:r>
              <a:rPr lang="en-US" b="1" dirty="0" smtClean="0"/>
              <a:t>.</a:t>
            </a:r>
          </a:p>
          <a:p>
            <a:pPr algn="just">
              <a:buFont typeface="Wingdings" panose="05000000000000000000" pitchFamily="2" charset="2"/>
              <a:buChar char="Ø"/>
            </a:pPr>
            <a:r>
              <a:rPr lang="en-US" b="1" dirty="0"/>
              <a:t> </a:t>
            </a:r>
            <a:r>
              <a:rPr lang="en-US" b="1" dirty="0" smtClean="0"/>
              <a:t>  It identifies the address of the instruction to be executed. Usually this register is incremented by during the execution of current instruction.</a:t>
            </a:r>
            <a:endParaRPr lang="en-US" b="1" dirty="0"/>
          </a:p>
          <a:p>
            <a:pPr algn="just"/>
            <a:endParaRPr lang="en-US" b="1" dirty="0"/>
          </a:p>
        </p:txBody>
      </p:sp>
    </p:spTree>
    <p:extLst>
      <p:ext uri="{BB962C8B-B14F-4D97-AF65-F5344CB8AC3E}">
        <p14:creationId xmlns:p14="http://schemas.microsoft.com/office/powerpoint/2010/main" val="1398653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ea typeface="Times New Roman" panose="02020603050405020304" pitchFamily="18" charset="0"/>
              </a:rPr>
              <a:t>Four registers are essential to instruction execution</a:t>
            </a:r>
            <a:endParaRPr lang="en-US" dirty="0"/>
          </a:p>
        </p:txBody>
      </p:sp>
      <p:sp>
        <p:nvSpPr>
          <p:cNvPr id="3" name="Content Placeholder 2"/>
          <p:cNvSpPr>
            <a:spLocks noGrp="1"/>
          </p:cNvSpPr>
          <p:nvPr>
            <p:ph idx="1"/>
          </p:nvPr>
        </p:nvSpPr>
        <p:spPr/>
        <p:txBody>
          <a:bodyPr/>
          <a:lstStyle/>
          <a:p>
            <a:r>
              <a:rPr lang="en-US" b="1" dirty="0">
                <a:solidFill>
                  <a:srgbClr val="C00000"/>
                </a:solidFill>
              </a:rPr>
              <a:t>Instruction Register (IR): </a:t>
            </a:r>
            <a:endParaRPr lang="en-US" b="1" dirty="0" smtClean="0">
              <a:solidFill>
                <a:srgbClr val="C00000"/>
              </a:solidFill>
            </a:endParaRPr>
          </a:p>
          <a:p>
            <a:pPr>
              <a:buFont typeface="Wingdings" panose="05000000000000000000" pitchFamily="2" charset="2"/>
              <a:buChar char="Ø"/>
            </a:pPr>
            <a:r>
              <a:rPr lang="en-US" b="1" dirty="0" smtClean="0"/>
              <a:t>Contains </a:t>
            </a:r>
            <a:r>
              <a:rPr lang="en-US" b="1" dirty="0"/>
              <a:t>the instruction most recently fetched. The fetched instruction is loaded into an IR, where the </a:t>
            </a:r>
            <a:r>
              <a:rPr lang="en-US" b="1" dirty="0" smtClean="0"/>
              <a:t>op-code </a:t>
            </a:r>
            <a:r>
              <a:rPr lang="en-US" b="1" dirty="0"/>
              <a:t>and operand specifies are analyzed.</a:t>
            </a:r>
          </a:p>
          <a:p>
            <a:pPr>
              <a:buFont typeface="Wingdings" panose="05000000000000000000" pitchFamily="2" charset="2"/>
              <a:buChar char="Ø"/>
            </a:pPr>
            <a:r>
              <a:rPr lang="en-US" b="1" dirty="0" smtClean="0"/>
              <a:t>The IR is used to store the instruction currently being executed. This allows the control portion of the machine to assert the control line of the register, memory and ALU to cause the action needed.</a:t>
            </a:r>
            <a:endParaRPr lang="en-US" b="1" dirty="0"/>
          </a:p>
        </p:txBody>
      </p:sp>
    </p:spTree>
    <p:extLst>
      <p:ext uri="{BB962C8B-B14F-4D97-AF65-F5344CB8AC3E}">
        <p14:creationId xmlns:p14="http://schemas.microsoft.com/office/powerpoint/2010/main" val="2667622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ea typeface="Times New Roman" panose="02020603050405020304" pitchFamily="18" charset="0"/>
              </a:rPr>
              <a:t>Four registers are essential to instruction execution: </a:t>
            </a:r>
            <a:r>
              <a:rPr lang="en-US" b="1" dirty="0">
                <a:solidFill>
                  <a:srgbClr val="7030A0"/>
                </a:solidFill>
                <a:latin typeface="Times New Roman" panose="02020603050405020304" pitchFamily="18" charset="0"/>
                <a:ea typeface="Batang"/>
              </a:rPr>
              <a:t/>
            </a:r>
            <a:br>
              <a:rPr lang="en-US" b="1" dirty="0">
                <a:solidFill>
                  <a:srgbClr val="7030A0"/>
                </a:solidFill>
                <a:latin typeface="Times New Roman" panose="02020603050405020304" pitchFamily="18" charset="0"/>
                <a:ea typeface="Batang"/>
              </a:rPr>
            </a:br>
            <a:endParaRPr lang="en-US" dirty="0"/>
          </a:p>
        </p:txBody>
      </p:sp>
      <p:sp>
        <p:nvSpPr>
          <p:cNvPr id="3" name="Content Placeholder 2"/>
          <p:cNvSpPr>
            <a:spLocks noGrp="1"/>
          </p:cNvSpPr>
          <p:nvPr>
            <p:ph idx="1"/>
          </p:nvPr>
        </p:nvSpPr>
        <p:spPr>
          <a:xfrm>
            <a:off x="457200" y="762000"/>
            <a:ext cx="8178800" cy="5943600"/>
          </a:xfrm>
        </p:spPr>
        <p:txBody>
          <a:bodyPr/>
          <a:lstStyle/>
          <a:p>
            <a:r>
              <a:rPr lang="en-US" b="1" dirty="0">
                <a:solidFill>
                  <a:srgbClr val="C00000"/>
                </a:solidFill>
              </a:rPr>
              <a:t>Memory Address Register (MAR</a:t>
            </a:r>
            <a:r>
              <a:rPr lang="en-US" b="1" dirty="0" smtClean="0">
                <a:solidFill>
                  <a:srgbClr val="C00000"/>
                </a:solidFill>
              </a:rPr>
              <a:t>):</a:t>
            </a:r>
          </a:p>
          <a:p>
            <a:pPr>
              <a:buFont typeface="Wingdings" panose="05000000000000000000" pitchFamily="2" charset="2"/>
              <a:buChar char="Ø"/>
            </a:pPr>
            <a:r>
              <a:rPr lang="en-US" b="1" dirty="0" smtClean="0"/>
              <a:t> </a:t>
            </a:r>
            <a:r>
              <a:rPr lang="en-US" b="1" dirty="0"/>
              <a:t>Contains the address of a location of main memory from where information has to be fetched or information has to be stored. A content of MAR is directly connected to the address bus</a:t>
            </a:r>
            <a:r>
              <a:rPr lang="en-US" b="1" dirty="0" smtClean="0"/>
              <a:t>.</a:t>
            </a:r>
          </a:p>
          <a:p>
            <a:pPr>
              <a:buFont typeface="Wingdings" panose="05000000000000000000" pitchFamily="2" charset="2"/>
              <a:buChar char="Ø"/>
            </a:pPr>
            <a:r>
              <a:rPr lang="en-US" b="1" dirty="0" smtClean="0"/>
              <a:t>This collection of storage element has the responsibility to identifying the memory location of information to be read or written.</a:t>
            </a:r>
            <a:endParaRPr lang="en-US" b="1" dirty="0"/>
          </a:p>
          <a:p>
            <a:endParaRPr lang="en-US" dirty="0"/>
          </a:p>
        </p:txBody>
      </p:sp>
    </p:spTree>
    <p:extLst>
      <p:ext uri="{BB962C8B-B14F-4D97-AF65-F5344CB8AC3E}">
        <p14:creationId xmlns:p14="http://schemas.microsoft.com/office/powerpoint/2010/main" val="542108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ea typeface="Times New Roman" panose="02020603050405020304" pitchFamily="18" charset="0"/>
              </a:rPr>
              <a:t>Four registers are essential to instruction execution: </a:t>
            </a:r>
            <a:r>
              <a:rPr lang="en-US" b="1" dirty="0">
                <a:solidFill>
                  <a:srgbClr val="7030A0"/>
                </a:solidFill>
                <a:latin typeface="Times New Roman" panose="02020603050405020304" pitchFamily="18" charset="0"/>
                <a:ea typeface="Batang"/>
              </a:rPr>
              <a:t/>
            </a:r>
            <a:br>
              <a:rPr lang="en-US" b="1" dirty="0">
                <a:solidFill>
                  <a:srgbClr val="7030A0"/>
                </a:solidFill>
                <a:latin typeface="Times New Roman" panose="02020603050405020304" pitchFamily="18" charset="0"/>
                <a:ea typeface="Batang"/>
              </a:rPr>
            </a:br>
            <a:endParaRPr lang="en-US" dirty="0"/>
          </a:p>
        </p:txBody>
      </p:sp>
      <p:sp>
        <p:nvSpPr>
          <p:cNvPr id="3" name="Content Placeholder 2"/>
          <p:cNvSpPr>
            <a:spLocks noGrp="1"/>
          </p:cNvSpPr>
          <p:nvPr>
            <p:ph idx="1"/>
          </p:nvPr>
        </p:nvSpPr>
        <p:spPr/>
        <p:txBody>
          <a:bodyPr/>
          <a:lstStyle/>
          <a:p>
            <a:pPr algn="just"/>
            <a:r>
              <a:rPr lang="en-US" b="1" dirty="0"/>
              <a:t> </a:t>
            </a:r>
            <a:r>
              <a:rPr lang="en-US" b="1" dirty="0">
                <a:solidFill>
                  <a:srgbClr val="C00000"/>
                </a:solidFill>
              </a:rPr>
              <a:t>Memory Buffer Register (MBR</a:t>
            </a:r>
            <a:r>
              <a:rPr lang="en-US" b="1" dirty="0" smtClean="0">
                <a:solidFill>
                  <a:srgbClr val="C00000"/>
                </a:solidFill>
              </a:rPr>
              <a:t>):</a:t>
            </a:r>
          </a:p>
          <a:p>
            <a:pPr algn="just">
              <a:buFont typeface="Wingdings" panose="05000000000000000000" pitchFamily="2" charset="2"/>
              <a:buChar char="Ø"/>
            </a:pPr>
            <a:r>
              <a:rPr lang="en-US" b="1" dirty="0" smtClean="0"/>
              <a:t> </a:t>
            </a:r>
            <a:r>
              <a:rPr lang="en-US" b="1" dirty="0"/>
              <a:t>Contains a word of data to be written to memory or the word most recently read. Contents of MBR is directly connected to the data bus. It is also known as Memory Data Register(MDR). </a:t>
            </a:r>
          </a:p>
          <a:p>
            <a:pPr algn="just">
              <a:buFont typeface="Wingdings" panose="05000000000000000000" pitchFamily="2" charset="2"/>
              <a:buChar char="Ø"/>
            </a:pPr>
            <a:r>
              <a:rPr lang="en-US" b="1" dirty="0" smtClean="0"/>
              <a:t>It is used to store information moved into and out of memory.</a:t>
            </a:r>
            <a:endParaRPr lang="en-US" b="1" dirty="0"/>
          </a:p>
          <a:p>
            <a:pPr algn="just"/>
            <a:endParaRPr lang="en-US" b="1" dirty="0"/>
          </a:p>
        </p:txBody>
      </p:sp>
    </p:spTree>
    <p:extLst>
      <p:ext uri="{BB962C8B-B14F-4D97-AF65-F5344CB8AC3E}">
        <p14:creationId xmlns:p14="http://schemas.microsoft.com/office/powerpoint/2010/main" val="3122637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29" y="152401"/>
            <a:ext cx="8783372" cy="990600"/>
          </a:xfrm>
        </p:spPr>
        <p:txBody>
          <a:bodyPr>
            <a:normAutofit/>
          </a:bodyPr>
          <a:lstStyle/>
          <a:p>
            <a:r>
              <a:rPr lang="en-US" dirty="0" smtClean="0">
                <a:solidFill>
                  <a:srgbClr val="CC3399"/>
                </a:solidFill>
              </a:rPr>
              <a:t>Practice Questions</a:t>
            </a:r>
            <a:endParaRPr lang="en-US" dirty="0">
              <a:solidFill>
                <a:srgbClr val="CC3399"/>
              </a:solidFill>
            </a:endParaRPr>
          </a:p>
        </p:txBody>
      </p:sp>
      <p:sp>
        <p:nvSpPr>
          <p:cNvPr id="3" name="Content Placeholder 2"/>
          <p:cNvSpPr>
            <a:spLocks noGrp="1"/>
          </p:cNvSpPr>
          <p:nvPr>
            <p:ph idx="1"/>
          </p:nvPr>
        </p:nvSpPr>
        <p:spPr>
          <a:xfrm>
            <a:off x="179513" y="1143001"/>
            <a:ext cx="8784976" cy="4800599"/>
          </a:xfrm>
        </p:spPr>
        <p:txBody>
          <a:bodyPr>
            <a:noAutofit/>
          </a:bodyPr>
          <a:lstStyle/>
          <a:p>
            <a:pPr marL="0" indent="0">
              <a:buNone/>
            </a:pPr>
            <a:r>
              <a:rPr lang="en-US" sz="4000" dirty="0">
                <a:solidFill>
                  <a:srgbClr val="FF0000"/>
                </a:solidFill>
              </a:rPr>
              <a:t>*</a:t>
            </a:r>
            <a:r>
              <a:rPr lang="en-US" sz="4000" dirty="0" smtClean="0"/>
              <a:t>Draw a block diagram of a simple computer machine, indicate the direction of flow and explain the function of each of the components     ( Hint: </a:t>
            </a:r>
            <a:r>
              <a:rPr lang="en-US" sz="4000" dirty="0">
                <a:solidFill>
                  <a:srgbClr val="CC3399"/>
                </a:solidFill>
              </a:rPr>
              <a:t>consider only CPU and memory </a:t>
            </a:r>
            <a:r>
              <a:rPr lang="en-US" sz="4000" dirty="0" smtClean="0">
                <a:solidFill>
                  <a:srgbClr val="CC3399"/>
                </a:solidFill>
              </a:rPr>
              <a:t>module i.e. Memory, PC, MAR,IR,MBR,ALU,ACC., Read, Write and Ready </a:t>
            </a:r>
            <a:r>
              <a:rPr lang="en-US" sz="4000" dirty="0" smtClean="0"/>
              <a:t>)</a:t>
            </a:r>
            <a:r>
              <a:rPr lang="en-US" sz="4000" dirty="0" smtClean="0">
                <a:solidFill>
                  <a:srgbClr val="CC3399"/>
                </a:solidFill>
              </a:rPr>
              <a:t>. </a:t>
            </a:r>
            <a:endParaRPr lang="en-US" sz="4000" dirty="0">
              <a:solidFill>
                <a:srgbClr val="CC3399"/>
              </a:solidFill>
            </a:endParaRPr>
          </a:p>
        </p:txBody>
      </p:sp>
    </p:spTree>
    <p:extLst>
      <p:ext uri="{BB962C8B-B14F-4D97-AF65-F5344CB8AC3E}">
        <p14:creationId xmlns:p14="http://schemas.microsoft.com/office/powerpoint/2010/main" val="2699547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762000"/>
          </a:xfrm>
        </p:spPr>
        <p:txBody>
          <a:bodyPr/>
          <a:lstStyle/>
          <a:p>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smtClean="0">
                <a:solidFill>
                  <a:srgbClr val="7030A0"/>
                </a:solidFill>
              </a:rPr>
              <a:t>A </a:t>
            </a:r>
            <a:r>
              <a:rPr lang="en-GB" b="1" dirty="0">
                <a:solidFill>
                  <a:srgbClr val="7030A0"/>
                </a:solidFill>
              </a:rPr>
              <a:t>Register (Accumulator</a:t>
            </a:r>
            <a:r>
              <a:rPr lang="en-GB" b="1" dirty="0" smtClean="0">
                <a:solidFill>
                  <a:srgbClr val="7030A0"/>
                </a:solidFill>
              </a:rPr>
              <a:t>) = ACC</a:t>
            </a:r>
            <a:r>
              <a:rPr lang="en-GB" b="1" dirty="0">
                <a:solidFill>
                  <a:srgbClr val="7030A0"/>
                </a:solidFill>
              </a:rPr>
              <a:t/>
            </a:r>
            <a:br>
              <a:rPr lang="en-GB" b="1" dirty="0">
                <a:solidFill>
                  <a:srgbClr val="7030A0"/>
                </a:solidFill>
              </a:rPr>
            </a:br>
            <a:endParaRPr lang="en-US" dirty="0">
              <a:solidFill>
                <a:srgbClr val="7030A0"/>
              </a:solidFill>
            </a:endParaRPr>
          </a:p>
        </p:txBody>
      </p:sp>
      <p:sp>
        <p:nvSpPr>
          <p:cNvPr id="3" name="Content Placeholder 2"/>
          <p:cNvSpPr>
            <a:spLocks noGrp="1"/>
          </p:cNvSpPr>
          <p:nvPr>
            <p:ph idx="1"/>
          </p:nvPr>
        </p:nvSpPr>
        <p:spPr>
          <a:xfrm>
            <a:off x="457200" y="609600"/>
            <a:ext cx="8178800" cy="6096000"/>
          </a:xfrm>
        </p:spPr>
        <p:txBody>
          <a:bodyPr/>
          <a:lstStyle/>
          <a:p>
            <a:pPr>
              <a:buFont typeface="Wingdings" panose="05000000000000000000" pitchFamily="2" charset="2"/>
              <a:buChar char="Ø"/>
            </a:pPr>
            <a:r>
              <a:rPr lang="en-US" b="1" dirty="0"/>
              <a:t>This is a general-purpose register which serves for storing intermediate results while operating. Prior to perform an instruction on a number </a:t>
            </a:r>
            <a:r>
              <a:rPr lang="en-US" b="1" dirty="0">
                <a:solidFill>
                  <a:srgbClr val="FF0000"/>
                </a:solidFill>
              </a:rPr>
              <a:t>(operand)</a:t>
            </a:r>
            <a:r>
              <a:rPr lang="en-US" b="1" dirty="0"/>
              <a:t>, it first should be added to the accumulator. Once the ALU performed an arithmetical operation, the result is added to the accumulator. Prior to be transferred from one register to another, the data must go through the accumulator. For such universal purpose, this is the most commonly used </a:t>
            </a:r>
            <a:r>
              <a:rPr lang="en-US" b="1" dirty="0" smtClean="0"/>
              <a:t>register. </a:t>
            </a:r>
          </a:p>
          <a:p>
            <a:endParaRPr lang="en-US" dirty="0"/>
          </a:p>
        </p:txBody>
      </p:sp>
    </p:spTree>
    <p:extLst>
      <p:ext uri="{BB962C8B-B14F-4D97-AF65-F5344CB8AC3E}">
        <p14:creationId xmlns:p14="http://schemas.microsoft.com/office/powerpoint/2010/main" val="2962110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ea typeface="Times New Roman" panose="02020603050405020304" pitchFamily="18" charset="0"/>
              </a:rPr>
              <a:t>Four registers are essential to instruction execution: </a:t>
            </a:r>
            <a:r>
              <a:rPr lang="en-US" b="1" dirty="0">
                <a:solidFill>
                  <a:srgbClr val="7030A0"/>
                </a:solidFill>
                <a:latin typeface="Times New Roman" panose="02020603050405020304" pitchFamily="18" charset="0"/>
                <a:ea typeface="Batang"/>
              </a:rPr>
              <a:t/>
            </a:r>
            <a:br>
              <a:rPr lang="en-US" b="1" dirty="0">
                <a:solidFill>
                  <a:srgbClr val="7030A0"/>
                </a:solidFill>
                <a:latin typeface="Times New Roman" panose="02020603050405020304" pitchFamily="18" charset="0"/>
                <a:ea typeface="Batang"/>
              </a:rPr>
            </a:br>
            <a:endParaRPr lang="en-US" dirty="0"/>
          </a:p>
        </p:txBody>
      </p:sp>
      <p:sp>
        <p:nvSpPr>
          <p:cNvPr id="3" name="Content Placeholder 2"/>
          <p:cNvSpPr>
            <a:spLocks noGrp="1"/>
          </p:cNvSpPr>
          <p:nvPr>
            <p:ph idx="1"/>
          </p:nvPr>
        </p:nvSpPr>
        <p:spPr>
          <a:xfrm>
            <a:off x="228600" y="685800"/>
            <a:ext cx="8763000" cy="6019800"/>
          </a:xfrm>
        </p:spPr>
        <p:txBody>
          <a:bodyPr/>
          <a:lstStyle/>
          <a:p>
            <a:pPr algn="just"/>
            <a:r>
              <a:rPr lang="en-US" sz="3600" b="1" dirty="0"/>
              <a:t>Apart from these specific register, we may have some temporary registers which are not visible to the user. As such, there may be temporary buffering registers at the boundary to the ALU; these registers serve as input and output registers for the ALU and exchange data with the MBR and user visible registers.</a:t>
            </a:r>
          </a:p>
          <a:p>
            <a:endParaRPr lang="en-US" sz="3600" dirty="0"/>
          </a:p>
        </p:txBody>
      </p:sp>
    </p:spTree>
    <p:extLst>
      <p:ext uri="{BB962C8B-B14F-4D97-AF65-F5344CB8AC3E}">
        <p14:creationId xmlns:p14="http://schemas.microsoft.com/office/powerpoint/2010/main" val="533175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A Register (Accumulator) = ACC</a:t>
            </a:r>
            <a:endParaRPr lang="en-US" dirty="0">
              <a:solidFill>
                <a:srgbClr val="7030A0"/>
              </a:solidFill>
            </a:endParaRPr>
          </a:p>
        </p:txBody>
      </p:sp>
      <p:sp>
        <p:nvSpPr>
          <p:cNvPr id="3" name="Content Placeholder 2"/>
          <p:cNvSpPr>
            <a:spLocks noGrp="1"/>
          </p:cNvSpPr>
          <p:nvPr>
            <p:ph idx="1"/>
          </p:nvPr>
        </p:nvSpPr>
        <p:spPr>
          <a:xfrm>
            <a:off x="351148" y="1024379"/>
            <a:ext cx="8178800" cy="2918381"/>
          </a:xfrm>
        </p:spPr>
        <p:txBody>
          <a:bodyPr/>
          <a:lstStyle/>
          <a:p>
            <a:r>
              <a:rPr lang="en-US" sz="4400" b="1" dirty="0" smtClean="0"/>
              <a:t>The register is the receptacle of action of all the data manipulation instruction.</a:t>
            </a:r>
          </a:p>
          <a:p>
            <a:endParaRPr lang="en-US" sz="44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48" y="4038600"/>
            <a:ext cx="8229600" cy="1463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222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solidFill>
                  <a:srgbClr val="7030A0"/>
                </a:solidFill>
              </a:rPr>
              <a:t>Register versus memory: </a:t>
            </a:r>
            <a:r>
              <a:rPr lang="en-US" dirty="0"/>
              <a:t/>
            </a:r>
            <a:br>
              <a:rPr lang="en-US" dirty="0"/>
            </a:br>
            <a:endParaRPr lang="en-US" dirty="0"/>
          </a:p>
        </p:txBody>
      </p:sp>
      <p:sp>
        <p:nvSpPr>
          <p:cNvPr id="3" name="Content Placeholder 2"/>
          <p:cNvSpPr>
            <a:spLocks noGrp="1"/>
          </p:cNvSpPr>
          <p:nvPr>
            <p:ph idx="1"/>
          </p:nvPr>
        </p:nvSpPr>
        <p:spPr>
          <a:xfrm>
            <a:off x="457200" y="762000"/>
            <a:ext cx="8178800" cy="5943600"/>
          </a:xfrm>
        </p:spPr>
        <p:txBody>
          <a:bodyPr/>
          <a:lstStyle/>
          <a:p>
            <a:pPr algn="just"/>
            <a:r>
              <a:rPr lang="en-US" sz="3200" b="1" dirty="0"/>
              <a:t>A machine must have registers so that data can be brought into the CPU for processing. With a single user-visible register (usually called the accumulator), one operand address is implicit and consumes no instruction bits. Even with multiple registers, only a few bits are needed to specify the register. The more that registers can be used for operand references, the fewer bits are </a:t>
            </a:r>
            <a:r>
              <a:rPr lang="en-US" sz="3200" b="1" dirty="0" smtClean="0"/>
              <a:t>needed</a:t>
            </a:r>
            <a:endParaRPr lang="en-US" sz="3200" b="1" dirty="0"/>
          </a:p>
        </p:txBody>
      </p:sp>
    </p:spTree>
    <p:extLst>
      <p:ext uri="{BB962C8B-B14F-4D97-AF65-F5344CB8AC3E}">
        <p14:creationId xmlns:p14="http://schemas.microsoft.com/office/powerpoint/2010/main" val="523038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7030A0"/>
                </a:solidFill>
              </a:rPr>
              <a:t>Processor Status </a:t>
            </a:r>
            <a:r>
              <a:rPr lang="en-US" sz="3600" dirty="0" smtClean="0">
                <a:solidFill>
                  <a:srgbClr val="7030A0"/>
                </a:solidFill>
              </a:rPr>
              <a:t>Word (PSW)</a:t>
            </a:r>
            <a:endParaRPr lang="en-US" sz="3600" dirty="0">
              <a:solidFill>
                <a:srgbClr val="7030A0"/>
              </a:solidFill>
            </a:endParaRPr>
          </a:p>
        </p:txBody>
      </p:sp>
      <p:sp>
        <p:nvSpPr>
          <p:cNvPr id="3" name="Content Placeholder 2"/>
          <p:cNvSpPr>
            <a:spLocks noGrp="1"/>
          </p:cNvSpPr>
          <p:nvPr>
            <p:ph idx="1"/>
          </p:nvPr>
        </p:nvSpPr>
        <p:spPr/>
        <p:txBody>
          <a:bodyPr/>
          <a:lstStyle/>
          <a:p>
            <a:r>
              <a:rPr lang="en-US" sz="3600" b="1" dirty="0"/>
              <a:t>All CPU designs include a register or set of registers, often known as the processor status word (PSW), that contains status information. The PSW typically contains condition codes plus other status information. Common fields or flags include the following:</a:t>
            </a:r>
          </a:p>
        </p:txBody>
      </p:sp>
    </p:spTree>
    <p:extLst>
      <p:ext uri="{BB962C8B-B14F-4D97-AF65-F5344CB8AC3E}">
        <p14:creationId xmlns:p14="http://schemas.microsoft.com/office/powerpoint/2010/main" val="38198554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Rectangle 6"/>
          <p:cNvSpPr>
            <a:spLocks noGrp="1" noChangeArrowheads="1"/>
          </p:cNvSpPr>
          <p:nvPr>
            <p:ph type="title"/>
          </p:nvPr>
        </p:nvSpPr>
        <p:spPr>
          <a:xfrm>
            <a:off x="406400" y="142973"/>
            <a:ext cx="8204200" cy="838200"/>
          </a:xfrm>
        </p:spPr>
        <p:txBody>
          <a:bodyPr/>
          <a:lstStyle/>
          <a:p>
            <a:r>
              <a:rPr lang="en-US" sz="3600" dirty="0">
                <a:solidFill>
                  <a:srgbClr val="7030A0"/>
                </a:solidFill>
              </a:rPr>
              <a:t>Processor Status Word (PSW)</a:t>
            </a:r>
            <a:endParaRPr lang="en-US" sz="3600" dirty="0" smtClean="0">
              <a:solidFill>
                <a:srgbClr val="7030A0"/>
              </a:solidFill>
            </a:endParaRPr>
          </a:p>
        </p:txBody>
      </p:sp>
      <p:sp>
        <p:nvSpPr>
          <p:cNvPr id="15365" name="Rectangle 7"/>
          <p:cNvSpPr>
            <a:spLocks noGrp="1" noChangeArrowheads="1"/>
          </p:cNvSpPr>
          <p:nvPr>
            <p:ph type="body" idx="1"/>
          </p:nvPr>
        </p:nvSpPr>
        <p:spPr/>
        <p:txBody>
          <a:bodyPr/>
          <a:lstStyle/>
          <a:p>
            <a:r>
              <a:rPr lang="en-US" sz="3200" b="1" dirty="0" smtClean="0"/>
              <a:t>A set of bits</a:t>
            </a:r>
          </a:p>
          <a:p>
            <a:r>
              <a:rPr lang="en-US" sz="3200" b="1" dirty="0" smtClean="0"/>
              <a:t>Includes Condition Codes</a:t>
            </a:r>
          </a:p>
          <a:p>
            <a:r>
              <a:rPr lang="en-US" sz="3200" b="1" dirty="0" smtClean="0"/>
              <a:t>Sign of last result</a:t>
            </a:r>
          </a:p>
          <a:p>
            <a:r>
              <a:rPr lang="en-US" sz="3200" b="1" dirty="0" smtClean="0"/>
              <a:t>Zero</a:t>
            </a:r>
          </a:p>
          <a:p>
            <a:r>
              <a:rPr lang="en-US" sz="3200" b="1" dirty="0" smtClean="0"/>
              <a:t>Carry</a:t>
            </a:r>
          </a:p>
          <a:p>
            <a:r>
              <a:rPr lang="en-US" sz="3200" b="1" dirty="0" smtClean="0"/>
              <a:t>Equal</a:t>
            </a:r>
          </a:p>
          <a:p>
            <a:r>
              <a:rPr lang="en-US" sz="3200" b="1" dirty="0" smtClean="0"/>
              <a:t>Overflow</a:t>
            </a:r>
          </a:p>
          <a:p>
            <a:r>
              <a:rPr lang="en-US" sz="3200" b="1" dirty="0" smtClean="0"/>
              <a:t>Interrupt enable/disable</a:t>
            </a:r>
          </a:p>
          <a:p>
            <a:r>
              <a:rPr lang="en-US" sz="3200" b="1" dirty="0" smtClean="0"/>
              <a:t>Supervisor</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Processor Status Word (PSW)</a:t>
            </a:r>
            <a:endParaRPr lang="en-US" dirty="0"/>
          </a:p>
        </p:txBody>
      </p:sp>
      <p:sp>
        <p:nvSpPr>
          <p:cNvPr id="3" name="Content Placeholder 2"/>
          <p:cNvSpPr>
            <a:spLocks noGrp="1"/>
          </p:cNvSpPr>
          <p:nvPr>
            <p:ph idx="1"/>
          </p:nvPr>
        </p:nvSpPr>
        <p:spPr/>
        <p:txBody>
          <a:bodyPr/>
          <a:lstStyle/>
          <a:p>
            <a:pPr lvl="0"/>
            <a:r>
              <a:rPr lang="en-US" sz="3200" b="1" dirty="0">
                <a:solidFill>
                  <a:srgbClr val="C00000"/>
                </a:solidFill>
              </a:rPr>
              <a:t>Sign</a:t>
            </a:r>
            <a:r>
              <a:rPr lang="en-US" sz="3200" b="1" dirty="0"/>
              <a:t>: Contains the sign bit of the result of the last arithmatic operation. </a:t>
            </a:r>
          </a:p>
          <a:p>
            <a:pPr lvl="0"/>
            <a:r>
              <a:rPr lang="en-US" sz="3200" b="1" dirty="0">
                <a:solidFill>
                  <a:srgbClr val="C00000"/>
                </a:solidFill>
              </a:rPr>
              <a:t>Zero</a:t>
            </a:r>
            <a:r>
              <a:rPr lang="en-US" sz="3200" b="1" dirty="0"/>
              <a:t>: Set when the result is zero. </a:t>
            </a:r>
          </a:p>
          <a:p>
            <a:pPr lvl="0"/>
            <a:r>
              <a:rPr lang="en-US" sz="3200" b="1" dirty="0">
                <a:solidFill>
                  <a:srgbClr val="C00000"/>
                </a:solidFill>
              </a:rPr>
              <a:t>Carry</a:t>
            </a:r>
            <a:r>
              <a:rPr lang="en-US" sz="3200" b="1" dirty="0"/>
              <a:t>: Set if an operation resulted in a carry (addition) into or borrow (subtraction) out of a high order bit. </a:t>
            </a:r>
          </a:p>
          <a:p>
            <a:pPr lvl="0"/>
            <a:r>
              <a:rPr lang="en-US" sz="3200" b="1" dirty="0">
                <a:solidFill>
                  <a:srgbClr val="C00000"/>
                </a:solidFill>
              </a:rPr>
              <a:t>Equal</a:t>
            </a:r>
            <a:r>
              <a:rPr lang="en-US" sz="3200" b="1" dirty="0"/>
              <a:t>: Set if a logical </a:t>
            </a:r>
            <a:r>
              <a:rPr lang="en-US" sz="3200" b="1" dirty="0" err="1"/>
              <a:t>campare</a:t>
            </a:r>
            <a:r>
              <a:rPr lang="en-US" sz="3200" b="1" dirty="0"/>
              <a:t> result is equal. </a:t>
            </a:r>
          </a:p>
        </p:txBody>
      </p:sp>
    </p:spTree>
    <p:extLst>
      <p:ext uri="{BB962C8B-B14F-4D97-AF65-F5344CB8AC3E}">
        <p14:creationId xmlns:p14="http://schemas.microsoft.com/office/powerpoint/2010/main" val="2868909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Processor Status Word (PSW)</a:t>
            </a:r>
            <a:endParaRPr lang="en-US" dirty="0"/>
          </a:p>
        </p:txBody>
      </p:sp>
      <p:sp>
        <p:nvSpPr>
          <p:cNvPr id="3" name="Content Placeholder 2"/>
          <p:cNvSpPr>
            <a:spLocks noGrp="1"/>
          </p:cNvSpPr>
          <p:nvPr>
            <p:ph idx="1"/>
          </p:nvPr>
        </p:nvSpPr>
        <p:spPr/>
        <p:txBody>
          <a:bodyPr/>
          <a:lstStyle/>
          <a:p>
            <a:pPr lvl="0" algn="just"/>
            <a:r>
              <a:rPr lang="en-US" b="1" dirty="0">
                <a:solidFill>
                  <a:srgbClr val="C00000"/>
                </a:solidFill>
              </a:rPr>
              <a:t>Overflow</a:t>
            </a:r>
            <a:r>
              <a:rPr lang="en-US" b="1" dirty="0"/>
              <a:t>: Used to indicate arithmatic overflow. </a:t>
            </a:r>
          </a:p>
          <a:p>
            <a:pPr lvl="0" algn="just"/>
            <a:r>
              <a:rPr lang="en-US" b="1" dirty="0">
                <a:solidFill>
                  <a:srgbClr val="C00000"/>
                </a:solidFill>
              </a:rPr>
              <a:t>Interrupt enable/disable</a:t>
            </a:r>
            <a:r>
              <a:rPr lang="en-US" b="1" dirty="0"/>
              <a:t>: Used to enable or disable interrupts. </a:t>
            </a:r>
          </a:p>
          <a:p>
            <a:pPr lvl="0" algn="just"/>
            <a:r>
              <a:rPr lang="en-US" b="1" dirty="0">
                <a:solidFill>
                  <a:srgbClr val="C00000"/>
                </a:solidFill>
              </a:rPr>
              <a:t>Supervisor</a:t>
            </a:r>
            <a:r>
              <a:rPr lang="en-US" b="1" dirty="0"/>
              <a:t>: Indicate whether the CPU is executing in supervisor or user mode.</a:t>
            </a:r>
            <a:br>
              <a:rPr lang="en-US" b="1" dirty="0"/>
            </a:br>
            <a:r>
              <a:rPr lang="en-US" b="1" dirty="0"/>
              <a:t>Certain privileged instructions can be executed only in supervisor mode, and certain areas of memory can be accessed only in supervisor mode. </a:t>
            </a:r>
          </a:p>
        </p:txBody>
      </p:sp>
    </p:spTree>
    <p:extLst>
      <p:ext uri="{BB962C8B-B14F-4D97-AF65-F5344CB8AC3E}">
        <p14:creationId xmlns:p14="http://schemas.microsoft.com/office/powerpoint/2010/main" val="15310389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5400" dirty="0" smtClean="0">
                <a:solidFill>
                  <a:srgbClr val="7030A0"/>
                </a:solidFill>
              </a:rPr>
              <a:t>OTHER REGISTERS</a:t>
            </a:r>
          </a:p>
        </p:txBody>
      </p:sp>
      <p:sp>
        <p:nvSpPr>
          <p:cNvPr id="1741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600" b="1" dirty="0" smtClean="0"/>
              <a:t>May have registers pointing to:</a:t>
            </a:r>
          </a:p>
          <a:p>
            <a:pPr lvl="1"/>
            <a:r>
              <a:rPr lang="en-US" sz="3600" b="1" dirty="0" smtClean="0"/>
              <a:t>Process control blocks (see O/S)</a:t>
            </a:r>
          </a:p>
          <a:p>
            <a:pPr lvl="1"/>
            <a:r>
              <a:rPr lang="en-US" sz="3600" b="1" dirty="0" smtClean="0"/>
              <a:t>Interrupt Vectors (see O/S)</a:t>
            </a:r>
          </a:p>
          <a:p>
            <a:pPr lvl="1"/>
            <a:endParaRPr lang="en-US" sz="3600" b="1" dirty="0" smtClean="0"/>
          </a:p>
          <a:p>
            <a:r>
              <a:rPr lang="en-US" sz="3600" b="1" dirty="0" smtClean="0"/>
              <a:t>N.B. CPU design and operating system design are closely linked</a:t>
            </a:r>
          </a:p>
          <a:p>
            <a:endParaRPr lang="en-US" sz="3600" b="1" dirty="0" smtClean="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dirty="0" smtClean="0">
                <a:solidFill>
                  <a:srgbClr val="7030A0"/>
                </a:solidFill>
              </a:rPr>
              <a:t>Example Register Organizations</a:t>
            </a: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b="10448"/>
          <a:stretch>
            <a:fillRect/>
          </a:stretch>
        </p:blipFill>
        <p:spPr bwMode="auto">
          <a:xfrm>
            <a:off x="838200" y="1671638"/>
            <a:ext cx="7086600" cy="503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524000"/>
          </a:xfrm>
        </p:spPr>
        <p:txBody>
          <a:bodyPr anchor="ctr"/>
          <a:lstStyle/>
          <a:p>
            <a:pPr algn="ctr"/>
            <a:r>
              <a:rPr lang="en-US" sz="7200" dirty="0" smtClean="0">
                <a:solidFill>
                  <a:srgbClr val="7030A0"/>
                </a:solidFill>
              </a:rPr>
              <a:t>PART 1</a:t>
            </a:r>
            <a:endParaRPr lang="en-US" sz="7200" dirty="0">
              <a:solidFill>
                <a:srgbClr val="7030A0"/>
              </a:solidFill>
            </a:endParaRPr>
          </a:p>
        </p:txBody>
      </p:sp>
      <p:sp>
        <p:nvSpPr>
          <p:cNvPr id="3" name="Content Placeholder 2"/>
          <p:cNvSpPr>
            <a:spLocks noGrp="1"/>
          </p:cNvSpPr>
          <p:nvPr>
            <p:ph idx="1"/>
          </p:nvPr>
        </p:nvSpPr>
        <p:spPr>
          <a:xfrm>
            <a:off x="457200" y="2209800"/>
            <a:ext cx="8178800" cy="3581400"/>
          </a:xfrm>
        </p:spPr>
        <p:txBody>
          <a:bodyPr anchor="ctr"/>
          <a:lstStyle/>
          <a:p>
            <a:pPr marL="0" indent="0" algn="ctr">
              <a:buNone/>
            </a:pPr>
            <a:r>
              <a:rPr lang="en-US" sz="8000" b="1" dirty="0" smtClean="0">
                <a:latin typeface="Rockwell" panose="02060603020205020403" pitchFamily="18" charset="0"/>
              </a:rPr>
              <a:t>COMPUTER FUNCTIONS</a:t>
            </a:r>
            <a:endParaRPr lang="en-US" sz="8000" b="1" dirty="0">
              <a:latin typeface="Rockwell" panose="02060603020205020403" pitchFamily="18" charset="0"/>
            </a:endParaRPr>
          </a:p>
        </p:txBody>
      </p:sp>
    </p:spTree>
    <p:extLst>
      <p:ext uri="{BB962C8B-B14F-4D97-AF65-F5344CB8AC3E}">
        <p14:creationId xmlns:p14="http://schemas.microsoft.com/office/powerpoint/2010/main" val="819219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400" dirty="0" smtClean="0">
                <a:solidFill>
                  <a:srgbClr val="7030A0"/>
                </a:solidFill>
              </a:rPr>
              <a:t>INDIRECT CYCLE</a:t>
            </a:r>
          </a:p>
        </p:txBody>
      </p:sp>
      <p:sp>
        <p:nvSpPr>
          <p:cNvPr id="21507" name="Rectangle 3"/>
          <p:cNvSpPr>
            <a:spLocks noGrp="1" noChangeArrowheads="1"/>
          </p:cNvSpPr>
          <p:nvPr>
            <p:ph type="body" idx="1"/>
          </p:nvPr>
        </p:nvSpPr>
        <p:spPr/>
        <p:txBody>
          <a:bodyPr/>
          <a:lstStyle/>
          <a:p>
            <a:r>
              <a:rPr lang="en-US" sz="4000" b="1" dirty="0" smtClean="0"/>
              <a:t>May require memory access to fetch operands</a:t>
            </a:r>
          </a:p>
          <a:p>
            <a:r>
              <a:rPr lang="en-US" sz="4000" b="1" dirty="0" smtClean="0"/>
              <a:t>Indirect addressing requires more memory accesses</a:t>
            </a:r>
          </a:p>
          <a:p>
            <a:r>
              <a:rPr lang="en-US" sz="4000" b="1" dirty="0" smtClean="0"/>
              <a:t>Can be thought of as additional instruction </a:t>
            </a:r>
            <a:r>
              <a:rPr lang="en-US" sz="4000" b="1" dirty="0" err="1" smtClean="0"/>
              <a:t>subcycle</a:t>
            </a:r>
            <a:endParaRPr lang="en-US" sz="4000" b="1" dirty="0" smtClean="0"/>
          </a:p>
          <a:p>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600" dirty="0" smtClean="0">
                <a:solidFill>
                  <a:srgbClr val="7030A0"/>
                </a:solidFill>
              </a:rPr>
              <a:t>Instruction Cycle with Indirect</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b="18289"/>
          <a:stretch>
            <a:fillRect/>
          </a:stretch>
        </p:blipFill>
        <p:spPr bwMode="auto">
          <a:xfrm>
            <a:off x="1295400" y="1676400"/>
            <a:ext cx="670560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600" dirty="0" smtClean="0">
                <a:solidFill>
                  <a:srgbClr val="7030A0"/>
                </a:solidFill>
              </a:rPr>
              <a:t>Data Flow (Instruction Fetch)</a:t>
            </a:r>
          </a:p>
        </p:txBody>
      </p:sp>
      <p:sp>
        <p:nvSpPr>
          <p:cNvPr id="24579" name="Rectangle 3"/>
          <p:cNvSpPr>
            <a:spLocks noGrp="1" noChangeArrowheads="1"/>
          </p:cNvSpPr>
          <p:nvPr>
            <p:ph type="body" idx="1"/>
          </p:nvPr>
        </p:nvSpPr>
        <p:spPr/>
        <p:txBody>
          <a:bodyPr/>
          <a:lstStyle/>
          <a:p>
            <a:r>
              <a:rPr lang="en-US" b="1" dirty="0" smtClean="0"/>
              <a:t>Depends on CPU design</a:t>
            </a:r>
          </a:p>
          <a:p>
            <a:r>
              <a:rPr lang="en-US" b="1" dirty="0" smtClean="0"/>
              <a:t>In general:</a:t>
            </a:r>
          </a:p>
          <a:p>
            <a:endParaRPr lang="en-US" b="1" dirty="0" smtClean="0"/>
          </a:p>
          <a:p>
            <a:r>
              <a:rPr lang="en-US" b="1" dirty="0" smtClean="0"/>
              <a:t>Fetch</a:t>
            </a:r>
          </a:p>
          <a:p>
            <a:pPr lvl="1"/>
            <a:r>
              <a:rPr lang="en-US" b="1" dirty="0" smtClean="0"/>
              <a:t>PC contains address of next instruction</a:t>
            </a:r>
          </a:p>
          <a:p>
            <a:pPr lvl="1"/>
            <a:r>
              <a:rPr lang="en-US" b="1" dirty="0" smtClean="0"/>
              <a:t>Address moved to MAR</a:t>
            </a:r>
          </a:p>
          <a:p>
            <a:pPr lvl="1"/>
            <a:r>
              <a:rPr lang="en-US" b="1" dirty="0" smtClean="0"/>
              <a:t>Address placed on address bus</a:t>
            </a:r>
          </a:p>
          <a:p>
            <a:pPr lvl="1"/>
            <a:r>
              <a:rPr lang="en-US" b="1" dirty="0" smtClean="0"/>
              <a:t>Control unit requests memory read</a:t>
            </a:r>
          </a:p>
          <a:p>
            <a:pPr lvl="1"/>
            <a:r>
              <a:rPr lang="en-US" b="1" dirty="0" smtClean="0"/>
              <a:t>Result placed on data bus, copied to MBR, then to IR</a:t>
            </a:r>
          </a:p>
          <a:p>
            <a:pPr lvl="1"/>
            <a:r>
              <a:rPr lang="en-US" b="1" dirty="0" smtClean="0"/>
              <a:t>Meanwhile PC incremented by 1</a:t>
            </a:r>
          </a:p>
          <a:p>
            <a:pPr lvl="1"/>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4000" dirty="0" smtClean="0">
                <a:solidFill>
                  <a:srgbClr val="7030A0"/>
                </a:solidFill>
              </a:rPr>
              <a:t>Data Flow (Data Fetch)</a:t>
            </a:r>
          </a:p>
        </p:txBody>
      </p:sp>
      <p:sp>
        <p:nvSpPr>
          <p:cNvPr id="25603" name="Rectangle 3"/>
          <p:cNvSpPr>
            <a:spLocks noGrp="1" noChangeArrowheads="1"/>
          </p:cNvSpPr>
          <p:nvPr>
            <p:ph type="body" idx="1"/>
          </p:nvPr>
        </p:nvSpPr>
        <p:spPr/>
        <p:txBody>
          <a:bodyPr/>
          <a:lstStyle/>
          <a:p>
            <a:r>
              <a:rPr lang="en-US" sz="3200" b="1" dirty="0" smtClean="0"/>
              <a:t>IR is examined</a:t>
            </a:r>
          </a:p>
          <a:p>
            <a:r>
              <a:rPr lang="en-US" sz="3200" b="1" dirty="0" smtClean="0"/>
              <a:t>If indirect addressing, indirect cycle is performed</a:t>
            </a:r>
          </a:p>
          <a:p>
            <a:pPr lvl="1"/>
            <a:r>
              <a:rPr lang="en-US" sz="3200" b="1" dirty="0" smtClean="0"/>
              <a:t>Right most N bits of MBR transferred to MAR</a:t>
            </a:r>
          </a:p>
          <a:p>
            <a:pPr lvl="1"/>
            <a:r>
              <a:rPr lang="en-US" sz="3200" b="1" dirty="0" smtClean="0"/>
              <a:t>Control unit requests memory read</a:t>
            </a:r>
          </a:p>
          <a:p>
            <a:pPr lvl="1"/>
            <a:r>
              <a:rPr lang="en-US" sz="3200" b="1" dirty="0" smtClean="0"/>
              <a:t>Result (address of operand) moved to MBR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7030A0"/>
                </a:solidFill>
              </a:rPr>
              <a:t>Concept of Program Execution</a:t>
            </a:r>
            <a:endParaRPr lang="en-US" dirty="0">
              <a:solidFill>
                <a:srgbClr val="7030A0"/>
              </a:solidFill>
            </a:endParaRPr>
          </a:p>
        </p:txBody>
      </p:sp>
      <p:sp>
        <p:nvSpPr>
          <p:cNvPr id="3" name="Content Placeholder 2"/>
          <p:cNvSpPr>
            <a:spLocks noGrp="1"/>
          </p:cNvSpPr>
          <p:nvPr>
            <p:ph idx="1"/>
          </p:nvPr>
        </p:nvSpPr>
        <p:spPr/>
        <p:txBody>
          <a:bodyPr/>
          <a:lstStyle/>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simplicity, let us assume that each instruction occupies one memory word. Therefore, execution of one instruction requires the following three steps to be performed by the CPU:</a:t>
            </a:r>
            <a:endParaRPr lang="en-US" dirty="0">
              <a:latin typeface="Times New Roman" panose="02020603050405020304" pitchFamily="18" charset="0"/>
              <a:ea typeface="Batang"/>
            </a:endParaRPr>
          </a:p>
          <a:p>
            <a:pPr marL="0" indent="0">
              <a:buNone/>
            </a:pPr>
            <a:r>
              <a:rPr lang="en-US" b="1" dirty="0" smtClean="0">
                <a:latin typeface="Times New Roman" panose="02020603050405020304" pitchFamily="18" charset="0"/>
                <a:ea typeface="Times New Roman" panose="02020603050405020304" pitchFamily="18" charset="0"/>
              </a:rPr>
              <a:t>1. Fetch </a:t>
            </a:r>
            <a:r>
              <a:rPr lang="en-US" b="1" dirty="0">
                <a:latin typeface="Times New Roman" panose="02020603050405020304" pitchFamily="18" charset="0"/>
                <a:ea typeface="Times New Roman" panose="02020603050405020304" pitchFamily="18" charset="0"/>
              </a:rPr>
              <a:t>the contents of the memory location pointed at by the PC. The contents of this location are interpreted as an instruction to be executed. Hence, they are stored in the instruction register (IR). Symbolically this can be written </a:t>
            </a:r>
            <a:r>
              <a:rPr lang="en-US" b="1" dirty="0" smtClean="0">
                <a:latin typeface="Times New Roman" panose="02020603050405020304" pitchFamily="18" charset="0"/>
                <a:ea typeface="Times New Roman" panose="02020603050405020304" pitchFamily="18" charset="0"/>
              </a:rPr>
              <a:t>as:</a:t>
            </a:r>
            <a:br>
              <a:rPr lang="en-US" b="1" dirty="0" smtClean="0">
                <a:latin typeface="Times New Roman" panose="02020603050405020304" pitchFamily="18" charset="0"/>
                <a:ea typeface="Times New Roman" panose="02020603050405020304" pitchFamily="18" charset="0"/>
              </a:rPr>
            </a:br>
            <a:r>
              <a:rPr lang="en-US" b="1" dirty="0" smtClean="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IR  = [ [PC] ]</a:t>
            </a:r>
            <a:br>
              <a:rPr lang="en-US" b="1" dirty="0">
                <a:latin typeface="Times New Roman" panose="02020603050405020304" pitchFamily="18" charset="0"/>
                <a:ea typeface="Times New Roman" panose="02020603050405020304" pitchFamily="18" charset="0"/>
              </a:rPr>
            </a:br>
            <a:endParaRPr lang="en-US" b="1" dirty="0"/>
          </a:p>
        </p:txBody>
      </p:sp>
    </p:spTree>
    <p:extLst>
      <p:ext uri="{BB962C8B-B14F-4D97-AF65-F5344CB8AC3E}">
        <p14:creationId xmlns:p14="http://schemas.microsoft.com/office/powerpoint/2010/main" val="32881689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7030A0"/>
                </a:solidFill>
              </a:rPr>
              <a:t>Concept of Program Execution</a:t>
            </a:r>
            <a:endParaRPr lang="en-US" dirty="0"/>
          </a:p>
        </p:txBody>
      </p:sp>
      <p:sp>
        <p:nvSpPr>
          <p:cNvPr id="3" name="Content Placeholder 2"/>
          <p:cNvSpPr>
            <a:spLocks noGrp="1"/>
          </p:cNvSpPr>
          <p:nvPr>
            <p:ph idx="1"/>
          </p:nvPr>
        </p:nvSpPr>
        <p:spPr/>
        <p:txBody>
          <a:bodyPr/>
          <a:lstStyle/>
          <a:p>
            <a:pPr marL="0" lvl="0" indent="0">
              <a:spcBef>
                <a:spcPts val="0"/>
              </a:spcBef>
              <a:spcAft>
                <a:spcPts val="0"/>
              </a:spcAft>
              <a:buNone/>
              <a:tabLst>
                <a:tab pos="457200" algn="l"/>
              </a:tabLst>
            </a:pPr>
            <a:r>
              <a:rPr lang="en-US" dirty="0" smtClean="0">
                <a:latin typeface="Times New Roman" panose="02020603050405020304" pitchFamily="18" charset="0"/>
                <a:ea typeface="Times New Roman" panose="02020603050405020304" pitchFamily="18" charset="0"/>
              </a:rPr>
              <a:t>2</a:t>
            </a:r>
            <a:r>
              <a:rPr lang="en-US" b="1" dirty="0" smtClean="0">
                <a:latin typeface="Times New Roman" panose="02020603050405020304" pitchFamily="18" charset="0"/>
                <a:ea typeface="Times New Roman" panose="02020603050405020304" pitchFamily="18" charset="0"/>
              </a:rPr>
              <a:t>. Increment </a:t>
            </a:r>
            <a:r>
              <a:rPr lang="en-US" b="1" dirty="0">
                <a:latin typeface="Times New Roman" panose="02020603050405020304" pitchFamily="18" charset="0"/>
                <a:ea typeface="Times New Roman" panose="02020603050405020304" pitchFamily="18" charset="0"/>
              </a:rPr>
              <a:t>the contents of the PC by 1. </a:t>
            </a:r>
            <a:br>
              <a:rPr lang="en-US" b="1" dirty="0">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                           </a:t>
            </a:r>
            <a:r>
              <a:rPr lang="ru-RU" b="1" dirty="0">
                <a:latin typeface="Times New Roman" panose="02020603050405020304" pitchFamily="18" charset="0"/>
                <a:ea typeface="Times New Roman" panose="02020603050405020304" pitchFamily="18" charset="0"/>
              </a:rPr>
              <a:t>PC = [PC] + 1</a:t>
            </a:r>
            <a:br>
              <a:rPr lang="ru-RU" b="1" dirty="0">
                <a:latin typeface="Times New Roman" panose="02020603050405020304" pitchFamily="18" charset="0"/>
                <a:ea typeface="Times New Roman" panose="02020603050405020304" pitchFamily="18" charset="0"/>
              </a:rPr>
            </a:br>
            <a:r>
              <a:rPr lang="ru-RU" b="1" dirty="0">
                <a:latin typeface="Times New Roman" panose="02020603050405020304" pitchFamily="18" charset="0"/>
                <a:ea typeface="Times New Roman" panose="02020603050405020304" pitchFamily="18" charset="0"/>
              </a:rPr>
              <a:t>                                  </a:t>
            </a:r>
            <a:endParaRPr lang="en-US" b="1" dirty="0">
              <a:latin typeface="Times New Roman" panose="02020603050405020304" pitchFamily="18" charset="0"/>
              <a:ea typeface="Batang"/>
            </a:endParaRPr>
          </a:p>
          <a:p>
            <a:pPr marL="0" lvl="0" indent="0">
              <a:spcBef>
                <a:spcPts val="0"/>
              </a:spcBef>
              <a:spcAft>
                <a:spcPts val="0"/>
              </a:spcAft>
              <a:buNone/>
              <a:tabLst>
                <a:tab pos="457200" algn="l"/>
              </a:tabLst>
            </a:pPr>
            <a:r>
              <a:rPr lang="en-US" b="1" dirty="0" smtClean="0">
                <a:latin typeface="Times New Roman" panose="02020603050405020304" pitchFamily="18" charset="0"/>
                <a:ea typeface="Times New Roman" panose="02020603050405020304" pitchFamily="18" charset="0"/>
              </a:rPr>
              <a:t>3. Carry </a:t>
            </a:r>
            <a:r>
              <a:rPr lang="en-US" b="1" dirty="0">
                <a:latin typeface="Times New Roman" panose="02020603050405020304" pitchFamily="18" charset="0"/>
                <a:ea typeface="Times New Roman" panose="02020603050405020304" pitchFamily="18" charset="0"/>
              </a:rPr>
              <a:t>out the actions specified by the instruction stored in the IR.</a:t>
            </a:r>
            <a:endParaRPr lang="en-US" b="1" dirty="0">
              <a:latin typeface="Times New Roman" panose="02020603050405020304" pitchFamily="18" charset="0"/>
              <a:ea typeface="Batang"/>
            </a:endParaRPr>
          </a:p>
          <a:p>
            <a:r>
              <a:rPr lang="en-US" b="1" dirty="0">
                <a:latin typeface="Times New Roman" panose="02020603050405020304" pitchFamily="18" charset="0"/>
                <a:ea typeface="Times New Roman" panose="02020603050405020304" pitchFamily="18" charset="0"/>
              </a:rPr>
              <a:t>The first two steps are usually referred to as the fetch phase and the step 3 is known as the execution phase. Fetch cycle basically involves read the next instruction from the memory into the CPU and along with that update the  contents of the program counter.</a:t>
            </a:r>
            <a:endParaRPr lang="en-US" b="1" dirty="0"/>
          </a:p>
        </p:txBody>
      </p:sp>
    </p:spTree>
    <p:extLst>
      <p:ext uri="{BB962C8B-B14F-4D97-AF65-F5344CB8AC3E}">
        <p14:creationId xmlns:p14="http://schemas.microsoft.com/office/powerpoint/2010/main" val="40132257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7030A0"/>
                </a:solidFill>
              </a:rPr>
              <a:t>Concept of Program Execution</a:t>
            </a:r>
            <a:endParaRPr lang="en-US" dirty="0"/>
          </a:p>
        </p:txBody>
      </p:sp>
      <p:sp>
        <p:nvSpPr>
          <p:cNvPr id="3" name="Content Placeholder 2"/>
          <p:cNvSpPr>
            <a:spLocks noGrp="1"/>
          </p:cNvSpPr>
          <p:nvPr>
            <p:ph idx="1"/>
          </p:nvPr>
        </p:nvSpPr>
        <p:spPr>
          <a:xfrm>
            <a:off x="457200" y="1066800"/>
            <a:ext cx="2514600" cy="4953000"/>
          </a:xfrm>
        </p:spPr>
        <p:txBody>
          <a:bodyPr/>
          <a:lstStyle/>
          <a:p>
            <a:r>
              <a:rPr lang="en-US" sz="2000" dirty="0"/>
              <a:t>In the execution phase, it interpretes the opcode and perform the indicated operation. The instruction fetch and execution phase together known as instruction cycle. The basic instruction cycle is shown in the</a:t>
            </a:r>
          </a:p>
        </p:txBody>
      </p:sp>
      <p:pic>
        <p:nvPicPr>
          <p:cNvPr id="7" name="Picture 6"/>
          <p:cNvPicPr>
            <a:picLocks noChangeAspect="1"/>
          </p:cNvPicPr>
          <p:nvPr/>
        </p:nvPicPr>
        <p:blipFill>
          <a:blip r:embed="rId2"/>
          <a:stretch>
            <a:fillRect/>
          </a:stretch>
        </p:blipFill>
        <p:spPr>
          <a:xfrm>
            <a:off x="3505200" y="1215314"/>
            <a:ext cx="5105400" cy="3128086"/>
          </a:xfrm>
          <a:prstGeom prst="rect">
            <a:avLst/>
          </a:prstGeom>
        </p:spPr>
      </p:pic>
      <p:sp>
        <p:nvSpPr>
          <p:cNvPr id="11" name="Rectangle 10"/>
          <p:cNvSpPr/>
          <p:nvPr/>
        </p:nvSpPr>
        <p:spPr>
          <a:xfrm>
            <a:off x="3200400" y="3290501"/>
            <a:ext cx="3048000" cy="400110"/>
          </a:xfrm>
          <a:prstGeom prst="rect">
            <a:avLst/>
          </a:prstGeom>
        </p:spPr>
        <p:txBody>
          <a:bodyPr wrap="square">
            <a:spAutoFit/>
          </a:bodyPr>
          <a:lstStyle/>
          <a:p>
            <a:pPr marL="0" marR="0">
              <a:spcBef>
                <a:spcPts val="0"/>
              </a:spcBef>
              <a:spcAft>
                <a:spcPts val="0"/>
              </a:spcAft>
            </a:pPr>
            <a:r>
              <a:rPr lang="en-US" sz="2000" dirty="0">
                <a:solidFill>
                  <a:srgbClr val="FF0000"/>
                </a:solidFill>
                <a:ea typeface="Times New Roman" panose="02020603050405020304" pitchFamily="18" charset="0"/>
              </a:rPr>
              <a:t>Basic Instruction cycle </a:t>
            </a:r>
            <a:endParaRPr lang="en-US" sz="2000" dirty="0">
              <a:solidFill>
                <a:srgbClr val="FF0000"/>
              </a:solidFill>
              <a:ea typeface="Batang"/>
            </a:endParaRPr>
          </a:p>
        </p:txBody>
      </p:sp>
    </p:spTree>
    <p:extLst>
      <p:ext uri="{BB962C8B-B14F-4D97-AF65-F5344CB8AC3E}">
        <p14:creationId xmlns:p14="http://schemas.microsoft.com/office/powerpoint/2010/main" val="1195835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7030A0"/>
                </a:solidFill>
              </a:rPr>
              <a:t>Concept of Program Execution</a:t>
            </a:r>
            <a:endParaRPr lang="en-US" dirty="0"/>
          </a:p>
        </p:txBody>
      </p:sp>
      <p:sp>
        <p:nvSpPr>
          <p:cNvPr id="3" name="Content Placeholder 2"/>
          <p:cNvSpPr>
            <a:spLocks noGrp="1"/>
          </p:cNvSpPr>
          <p:nvPr>
            <p:ph idx="1"/>
          </p:nvPr>
        </p:nvSpPr>
        <p:spPr/>
        <p:txBody>
          <a:bodyPr/>
          <a:lstStyle/>
          <a:p>
            <a:pPr algn="just"/>
            <a:r>
              <a:rPr lang="en-US" b="1" dirty="0"/>
              <a:t>In cases, where an instruction occupies more than one word, step 1 and step 2 can be repeated as many times as necessary to fetch the complete instruction. In these cases, the execution of a instruction may involve one or more operands in memory, each of which requires a memory access. Further, if indirect addressing is used, then additional memory access are required. </a:t>
            </a:r>
          </a:p>
        </p:txBody>
      </p:sp>
    </p:spTree>
    <p:extLst>
      <p:ext uri="{BB962C8B-B14F-4D97-AF65-F5344CB8AC3E}">
        <p14:creationId xmlns:p14="http://schemas.microsoft.com/office/powerpoint/2010/main" val="8865149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dirty="0" smtClean="0">
                <a:solidFill>
                  <a:srgbClr val="7030A0"/>
                </a:solidFill>
              </a:rPr>
              <a:t>Data Flow (Fetch Diagram)</a:t>
            </a:r>
          </a:p>
        </p:txBody>
      </p:sp>
      <p:pic>
        <p:nvPicPr>
          <p:cNvPr id="26627" name="Picture 4"/>
          <p:cNvPicPr>
            <a:picLocks noChangeAspect="1" noChangeArrowheads="1"/>
          </p:cNvPicPr>
          <p:nvPr/>
        </p:nvPicPr>
        <p:blipFill>
          <a:blip r:embed="rId3">
            <a:extLst>
              <a:ext uri="{28A0092B-C50C-407E-A947-70E740481C1C}">
                <a14:useLocalDpi xmlns:a14="http://schemas.microsoft.com/office/drawing/2010/main" val="0"/>
              </a:ext>
            </a:extLst>
          </a:blip>
          <a:srcRect b="9201"/>
          <a:stretch>
            <a:fillRect/>
          </a:stretch>
        </p:blipFill>
        <p:spPr bwMode="auto">
          <a:xfrm>
            <a:off x="533400" y="1295400"/>
            <a:ext cx="7696200"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4000" dirty="0" smtClean="0">
                <a:solidFill>
                  <a:srgbClr val="7030A0"/>
                </a:solidFill>
              </a:rPr>
              <a:t>Data Flow (Indirect Diagram)</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b="13402"/>
          <a:stretch>
            <a:fillRect/>
          </a:stretch>
        </p:blipFill>
        <p:spPr bwMode="auto">
          <a:xfrm>
            <a:off x="838200" y="1752600"/>
            <a:ext cx="73914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800" dirty="0" smtClean="0">
                <a:solidFill>
                  <a:srgbClr val="7030A0"/>
                </a:solidFill>
              </a:rPr>
              <a:t>CPU STRUCTURE</a:t>
            </a:r>
          </a:p>
        </p:txBody>
      </p:sp>
      <p:sp>
        <p:nvSpPr>
          <p:cNvPr id="4101"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400" dirty="0" smtClean="0"/>
              <a:t>CPU must:</a:t>
            </a:r>
          </a:p>
          <a:p>
            <a:pPr lvl="1"/>
            <a:r>
              <a:rPr lang="en-US" sz="4400" dirty="0" smtClean="0"/>
              <a:t>Fetch instructions</a:t>
            </a:r>
          </a:p>
          <a:p>
            <a:pPr lvl="1"/>
            <a:r>
              <a:rPr lang="en-US" sz="4400" dirty="0" smtClean="0"/>
              <a:t>Interpret instructions</a:t>
            </a:r>
          </a:p>
          <a:p>
            <a:pPr lvl="1"/>
            <a:r>
              <a:rPr lang="en-US" sz="4400" dirty="0" smtClean="0"/>
              <a:t>Fetch data</a:t>
            </a:r>
          </a:p>
          <a:p>
            <a:pPr lvl="1"/>
            <a:r>
              <a:rPr lang="en-US" sz="4400" dirty="0" smtClean="0"/>
              <a:t>Process data</a:t>
            </a:r>
          </a:p>
          <a:p>
            <a:pPr lvl="1"/>
            <a:r>
              <a:rPr lang="en-US" sz="4400" dirty="0" smtClean="0"/>
              <a:t>Write data</a:t>
            </a:r>
          </a:p>
          <a:p>
            <a:pPr marL="0" indent="0">
              <a:buNone/>
            </a:pPr>
            <a:endParaRPr lang="en-US" sz="2400" dirty="0" smtClean="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4400" dirty="0" smtClean="0">
                <a:solidFill>
                  <a:srgbClr val="7030A0"/>
                </a:solidFill>
              </a:rPr>
              <a:t>Data Flow (Execute)</a:t>
            </a:r>
          </a:p>
        </p:txBody>
      </p:sp>
      <p:sp>
        <p:nvSpPr>
          <p:cNvPr id="28675" name="Rectangle 3"/>
          <p:cNvSpPr>
            <a:spLocks noGrp="1" noChangeArrowheads="1"/>
          </p:cNvSpPr>
          <p:nvPr>
            <p:ph type="body" idx="1"/>
          </p:nvPr>
        </p:nvSpPr>
        <p:spPr/>
        <p:txBody>
          <a:bodyPr/>
          <a:lstStyle/>
          <a:p>
            <a:r>
              <a:rPr lang="en-US" sz="3600" b="1" dirty="0" smtClean="0"/>
              <a:t>May take many forms</a:t>
            </a:r>
          </a:p>
          <a:p>
            <a:r>
              <a:rPr lang="en-US" sz="3600" b="1" dirty="0" smtClean="0"/>
              <a:t>Depends on instruction being executed</a:t>
            </a:r>
          </a:p>
          <a:p>
            <a:r>
              <a:rPr lang="en-US" sz="3600" b="1" dirty="0" smtClean="0"/>
              <a:t>May include</a:t>
            </a:r>
          </a:p>
          <a:p>
            <a:pPr lvl="1"/>
            <a:r>
              <a:rPr lang="en-US" sz="3600" b="1" dirty="0" smtClean="0"/>
              <a:t>Memory read/write</a:t>
            </a:r>
          </a:p>
          <a:p>
            <a:pPr lvl="1"/>
            <a:r>
              <a:rPr lang="en-US" sz="3600" b="1" dirty="0" err="1" smtClean="0"/>
              <a:t>Input/Output</a:t>
            </a:r>
            <a:endParaRPr lang="en-US" sz="3600" b="1" dirty="0" smtClean="0"/>
          </a:p>
          <a:p>
            <a:pPr lvl="1"/>
            <a:r>
              <a:rPr lang="en-US" sz="3600" b="1" dirty="0" smtClean="0"/>
              <a:t>Register transfers</a:t>
            </a:r>
          </a:p>
          <a:p>
            <a:pPr lvl="1"/>
            <a:r>
              <a:rPr lang="en-US" sz="3600" b="1" dirty="0" smtClean="0"/>
              <a:t>ALU operations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06400" y="142973"/>
            <a:ext cx="8204200" cy="838200"/>
          </a:xfrm>
        </p:spPr>
        <p:txBody>
          <a:bodyPr/>
          <a:lstStyle/>
          <a:p>
            <a:r>
              <a:rPr lang="en-US" sz="3600" dirty="0" smtClean="0">
                <a:solidFill>
                  <a:srgbClr val="7030A0"/>
                </a:solidFill>
              </a:rPr>
              <a:t>Data Flow (Interrupt)</a:t>
            </a:r>
          </a:p>
        </p:txBody>
      </p:sp>
      <p:sp>
        <p:nvSpPr>
          <p:cNvPr id="29699" name="Rectangle 3"/>
          <p:cNvSpPr>
            <a:spLocks noGrp="1" noChangeArrowheads="1"/>
          </p:cNvSpPr>
          <p:nvPr>
            <p:ph type="body" idx="1"/>
          </p:nvPr>
        </p:nvSpPr>
        <p:spPr/>
        <p:txBody>
          <a:bodyPr/>
          <a:lstStyle/>
          <a:p>
            <a:pPr>
              <a:lnSpc>
                <a:spcPct val="90000"/>
              </a:lnSpc>
            </a:pPr>
            <a:r>
              <a:rPr lang="en-US" b="1" dirty="0" smtClean="0"/>
              <a:t>Simple</a:t>
            </a:r>
          </a:p>
          <a:p>
            <a:pPr>
              <a:lnSpc>
                <a:spcPct val="90000"/>
              </a:lnSpc>
            </a:pPr>
            <a:r>
              <a:rPr lang="en-US" b="1" dirty="0" smtClean="0"/>
              <a:t>Predictable</a:t>
            </a:r>
          </a:p>
          <a:p>
            <a:pPr>
              <a:lnSpc>
                <a:spcPct val="90000"/>
              </a:lnSpc>
            </a:pPr>
            <a:r>
              <a:rPr lang="en-US" b="1" dirty="0" smtClean="0"/>
              <a:t>Current PC saved to allow resumption after interrupt</a:t>
            </a:r>
          </a:p>
          <a:p>
            <a:pPr>
              <a:lnSpc>
                <a:spcPct val="90000"/>
              </a:lnSpc>
            </a:pPr>
            <a:r>
              <a:rPr lang="en-US" b="1" dirty="0" smtClean="0"/>
              <a:t>Contents of PC copied to MBR</a:t>
            </a:r>
          </a:p>
          <a:p>
            <a:pPr>
              <a:lnSpc>
                <a:spcPct val="90000"/>
              </a:lnSpc>
            </a:pPr>
            <a:r>
              <a:rPr lang="en-US" b="1" dirty="0" smtClean="0"/>
              <a:t>Special memory location (e.g. stack pointer) loaded to MAR</a:t>
            </a:r>
          </a:p>
          <a:p>
            <a:pPr>
              <a:lnSpc>
                <a:spcPct val="90000"/>
              </a:lnSpc>
            </a:pPr>
            <a:r>
              <a:rPr lang="en-US" b="1" dirty="0" smtClean="0"/>
              <a:t>MBR written to memory</a:t>
            </a:r>
          </a:p>
          <a:p>
            <a:pPr>
              <a:lnSpc>
                <a:spcPct val="90000"/>
              </a:lnSpc>
            </a:pPr>
            <a:r>
              <a:rPr lang="en-US" b="1" dirty="0" smtClean="0"/>
              <a:t>PC loaded with address of interrupt handling routine</a:t>
            </a:r>
          </a:p>
          <a:p>
            <a:pPr>
              <a:lnSpc>
                <a:spcPct val="90000"/>
              </a:lnSpc>
            </a:pPr>
            <a:r>
              <a:rPr lang="en-US" b="1" dirty="0" smtClean="0"/>
              <a:t>Next instruction (first of interrupt handler) can be fetched</a:t>
            </a:r>
          </a:p>
          <a:p>
            <a:pPr>
              <a:lnSpc>
                <a:spcPct val="90000"/>
              </a:lnSpc>
            </a:pP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06400" y="142973"/>
            <a:ext cx="8204200" cy="838200"/>
          </a:xfrm>
        </p:spPr>
        <p:txBody>
          <a:bodyPr/>
          <a:lstStyle/>
          <a:p>
            <a:r>
              <a:rPr lang="en-US" sz="3600" dirty="0" smtClean="0">
                <a:solidFill>
                  <a:srgbClr val="7030A0"/>
                </a:solidFill>
              </a:rPr>
              <a:t>Data Flow (Interrupt Diagram)</a:t>
            </a:r>
          </a:p>
        </p:txBody>
      </p:sp>
      <p:pic>
        <p:nvPicPr>
          <p:cNvPr id="30723" name="Picture 4"/>
          <p:cNvPicPr>
            <a:picLocks noChangeAspect="1" noChangeArrowheads="1"/>
          </p:cNvPicPr>
          <p:nvPr/>
        </p:nvPicPr>
        <p:blipFill>
          <a:blip r:embed="rId3">
            <a:extLst>
              <a:ext uri="{28A0092B-C50C-407E-A947-70E740481C1C}">
                <a14:useLocalDpi xmlns:a14="http://schemas.microsoft.com/office/drawing/2010/main" val="0"/>
              </a:ext>
            </a:extLst>
          </a:blip>
          <a:srcRect b="25166"/>
          <a:stretch>
            <a:fillRect/>
          </a:stretch>
        </p:blipFill>
        <p:spPr bwMode="auto">
          <a:xfrm>
            <a:off x="990600" y="1752600"/>
            <a:ext cx="7086600" cy="451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6000" dirty="0" smtClean="0">
                <a:solidFill>
                  <a:srgbClr val="7030A0"/>
                </a:solidFill>
              </a:rPr>
              <a:t>PRE-FETCH</a:t>
            </a:r>
          </a:p>
        </p:txBody>
      </p:sp>
      <p:sp>
        <p:nvSpPr>
          <p:cNvPr id="31749"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000" b="1" dirty="0" smtClean="0"/>
              <a:t>Fetch accessing main memory</a:t>
            </a:r>
          </a:p>
          <a:p>
            <a:r>
              <a:rPr lang="en-US" sz="4000" b="1" dirty="0" smtClean="0"/>
              <a:t>Execution usually does not access main memory</a:t>
            </a:r>
          </a:p>
          <a:p>
            <a:r>
              <a:rPr lang="en-US" sz="4000" b="1" dirty="0" smtClean="0"/>
              <a:t>Can fetch next instruction during execution of current instruction</a:t>
            </a:r>
          </a:p>
          <a:p>
            <a:r>
              <a:rPr lang="en-US" sz="4000" b="1" dirty="0" smtClean="0"/>
              <a:t>Called instruction pre-fetch</a:t>
            </a:r>
          </a:p>
          <a:p>
            <a:endParaRPr lang="en-US" dirty="0" smtClean="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4000" dirty="0" smtClean="0">
                <a:solidFill>
                  <a:srgbClr val="7030A0"/>
                </a:solidFill>
              </a:rPr>
              <a:t>IMPROVED PERFORMANCE</a:t>
            </a:r>
          </a:p>
        </p:txBody>
      </p:sp>
      <p:sp>
        <p:nvSpPr>
          <p:cNvPr id="3277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3200" b="1" dirty="0" smtClean="0"/>
              <a:t>But not doubled:</a:t>
            </a:r>
          </a:p>
          <a:p>
            <a:pPr lvl="1"/>
            <a:r>
              <a:rPr lang="en-US" sz="3200" b="1" dirty="0" smtClean="0"/>
              <a:t>Fetch usually shorter than execution</a:t>
            </a:r>
          </a:p>
          <a:p>
            <a:pPr lvl="1"/>
            <a:r>
              <a:rPr lang="en-US" sz="3200" b="1" dirty="0" smtClean="0"/>
              <a:t>Prefetch more than one instruction?</a:t>
            </a:r>
          </a:p>
          <a:p>
            <a:pPr lvl="1"/>
            <a:r>
              <a:rPr lang="en-US" sz="3200" b="1" dirty="0" smtClean="0"/>
              <a:t>Any jump or branch means that pre-fetched instructions are not the required instructions</a:t>
            </a:r>
          </a:p>
          <a:p>
            <a:r>
              <a:rPr lang="en-US" sz="3200" b="1" dirty="0" smtClean="0"/>
              <a:t>Add more stages to improve performance</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524000"/>
          </a:xfrm>
        </p:spPr>
        <p:txBody>
          <a:bodyPr anchor="ctr"/>
          <a:lstStyle/>
          <a:p>
            <a:pPr algn="ctr"/>
            <a:r>
              <a:rPr lang="en-US" sz="7200" dirty="0" smtClean="0">
                <a:solidFill>
                  <a:srgbClr val="7030A0"/>
                </a:solidFill>
              </a:rPr>
              <a:t>PART </a:t>
            </a:r>
            <a:r>
              <a:rPr lang="en-US" sz="7200" dirty="0">
                <a:solidFill>
                  <a:srgbClr val="7030A0"/>
                </a:solidFill>
              </a:rPr>
              <a:t>2</a:t>
            </a:r>
          </a:p>
        </p:txBody>
      </p:sp>
      <p:sp>
        <p:nvSpPr>
          <p:cNvPr id="3" name="Content Placeholder 2"/>
          <p:cNvSpPr>
            <a:spLocks noGrp="1"/>
          </p:cNvSpPr>
          <p:nvPr>
            <p:ph idx="1"/>
          </p:nvPr>
        </p:nvSpPr>
        <p:spPr>
          <a:xfrm>
            <a:off x="457200" y="2209800"/>
            <a:ext cx="8178800" cy="3581400"/>
          </a:xfrm>
        </p:spPr>
        <p:txBody>
          <a:bodyPr anchor="ctr"/>
          <a:lstStyle/>
          <a:p>
            <a:pPr marL="0" indent="0" algn="ctr">
              <a:buNone/>
            </a:pPr>
            <a:r>
              <a:rPr lang="en-US" sz="8000" b="1" dirty="0" smtClean="0">
                <a:latin typeface="Rockwell" panose="02060603020205020403" pitchFamily="18" charset="0"/>
              </a:rPr>
              <a:t>INTERRUPTS</a:t>
            </a:r>
            <a:endParaRPr lang="en-US" sz="8000" b="1" dirty="0">
              <a:latin typeface="Rockwell" panose="02060603020205020403" pitchFamily="18" charset="0"/>
            </a:endParaRPr>
          </a:p>
        </p:txBody>
      </p:sp>
    </p:spTree>
    <p:extLst>
      <p:ext uri="{BB962C8B-B14F-4D97-AF65-F5344CB8AC3E}">
        <p14:creationId xmlns:p14="http://schemas.microsoft.com/office/powerpoint/2010/main" val="2767190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b="1" dirty="0" smtClean="0">
                <a:solidFill>
                  <a:srgbClr val="7030A0"/>
                </a:solidFill>
              </a:rPr>
              <a:t>COMPUTER ARCHITECTURE (REVIEW)</a:t>
            </a:r>
            <a:endParaRPr lang="en-US" sz="2900" b="1" dirty="0">
              <a:solidFill>
                <a:srgbClr val="7030A0"/>
              </a:solidFill>
            </a:endParaRPr>
          </a:p>
        </p:txBody>
      </p:sp>
      <p:sp>
        <p:nvSpPr>
          <p:cNvPr id="3" name="Content Placeholder 2"/>
          <p:cNvSpPr>
            <a:spLocks noGrp="1"/>
          </p:cNvSpPr>
          <p:nvPr>
            <p:ph idx="1"/>
          </p:nvPr>
        </p:nvSpPr>
        <p:spPr/>
        <p:txBody>
          <a:bodyPr/>
          <a:lstStyle/>
          <a:p>
            <a:r>
              <a:rPr lang="en-US" sz="1850" b="1" dirty="0">
                <a:solidFill>
                  <a:srgbClr val="FF0000"/>
                </a:solidFill>
              </a:rPr>
              <a:t>Computer Architecture </a:t>
            </a:r>
            <a:r>
              <a:rPr lang="en-US" sz="1850" b="1" dirty="0"/>
              <a:t>is the field of study of selecting and interconnecting hardware components to create computers that satisfy functional performance and cost goals. It refers to those attributes of the computer system that are visible to a programmer and have a direct effect on the execution of a program.</a:t>
            </a:r>
          </a:p>
          <a:p>
            <a:r>
              <a:rPr lang="en-US" sz="1850" b="1" dirty="0"/>
              <a:t>Computer Architecture concerns Machine Organization, interfaces, application, technology, measurement &amp; simulation that Includes:</a:t>
            </a:r>
          </a:p>
          <a:p>
            <a:pPr lvl="0"/>
            <a:r>
              <a:rPr lang="en-US" sz="1850" b="1" dirty="0">
                <a:solidFill>
                  <a:srgbClr val="FF0000"/>
                </a:solidFill>
              </a:rPr>
              <a:t>Instruction </a:t>
            </a:r>
            <a:r>
              <a:rPr lang="en-US" sz="1850" b="1" dirty="0" smtClean="0">
                <a:solidFill>
                  <a:srgbClr val="FF0000"/>
                </a:solidFill>
              </a:rPr>
              <a:t>set</a:t>
            </a:r>
            <a:r>
              <a:rPr lang="en-US" sz="1850" b="1" dirty="0">
                <a:solidFill>
                  <a:srgbClr val="FF0000"/>
                </a:solidFill>
              </a:rPr>
              <a:t>               </a:t>
            </a:r>
          </a:p>
          <a:p>
            <a:pPr lvl="0"/>
            <a:r>
              <a:rPr lang="en-US" sz="1850" b="1" dirty="0">
                <a:solidFill>
                  <a:srgbClr val="FF0000"/>
                </a:solidFill>
              </a:rPr>
              <a:t>Data </a:t>
            </a:r>
            <a:r>
              <a:rPr lang="en-US" sz="1850" b="1" dirty="0" smtClean="0">
                <a:solidFill>
                  <a:srgbClr val="FF0000"/>
                </a:solidFill>
              </a:rPr>
              <a:t>formats</a:t>
            </a:r>
            <a:r>
              <a:rPr lang="en-US" sz="1850" b="1" dirty="0">
                <a:solidFill>
                  <a:srgbClr val="FF0000"/>
                </a:solidFill>
              </a:rPr>
              <a:t>                  </a:t>
            </a:r>
          </a:p>
          <a:p>
            <a:pPr lvl="0"/>
            <a:r>
              <a:rPr lang="en-US" sz="1850" b="1" dirty="0">
                <a:solidFill>
                  <a:srgbClr val="FF0000"/>
                </a:solidFill>
              </a:rPr>
              <a:t>Principle of Operation </a:t>
            </a:r>
            <a:r>
              <a:rPr lang="en-US" sz="1850" b="1" dirty="0"/>
              <a:t>(formal description of every operation</a:t>
            </a:r>
            <a:r>
              <a:rPr lang="en-US" sz="1850" b="1" dirty="0" smtClean="0"/>
              <a:t>)</a:t>
            </a:r>
            <a:r>
              <a:rPr lang="en-US" sz="1850" b="1" dirty="0"/>
              <a:t>            </a:t>
            </a:r>
          </a:p>
          <a:p>
            <a:pPr lvl="0"/>
            <a:r>
              <a:rPr lang="en-US" sz="1850" b="1" dirty="0">
                <a:solidFill>
                  <a:srgbClr val="FF0000"/>
                </a:solidFill>
              </a:rPr>
              <a:t>Features</a:t>
            </a:r>
            <a:r>
              <a:rPr lang="en-US" sz="1850" b="1" dirty="0"/>
              <a:t>   (organization of programmable storage, registers used, interrupts mechanism, etc.) </a:t>
            </a:r>
          </a:p>
          <a:p>
            <a:r>
              <a:rPr lang="en-US" sz="1850" b="1" dirty="0"/>
              <a:t>In short,  it is the combination of Instruction Set Architecture, Machine Organization and the related hardware.</a:t>
            </a:r>
          </a:p>
          <a:p>
            <a:endParaRPr lang="en-US" sz="1850" b="1" dirty="0"/>
          </a:p>
        </p:txBody>
      </p:sp>
    </p:spTree>
    <p:extLst>
      <p:ext uri="{BB962C8B-B14F-4D97-AF65-F5344CB8AC3E}">
        <p14:creationId xmlns:p14="http://schemas.microsoft.com/office/powerpoint/2010/main" val="1773784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b="1" dirty="0" smtClean="0">
                <a:solidFill>
                  <a:srgbClr val="7030A0"/>
                </a:solidFill>
              </a:rPr>
              <a:t>COMPUTER </a:t>
            </a:r>
            <a:r>
              <a:rPr lang="en-US" sz="3200" b="1" dirty="0" smtClean="0">
                <a:solidFill>
                  <a:srgbClr val="7030A0"/>
                </a:solidFill>
                <a:latin typeface="Rockwell" panose="02060603020205020403" pitchFamily="18" charset="0"/>
              </a:rPr>
              <a:t>ORGANIZATION</a:t>
            </a:r>
            <a:r>
              <a:rPr lang="en-US" sz="2900" b="1" dirty="0" smtClean="0">
                <a:solidFill>
                  <a:srgbClr val="7030A0"/>
                </a:solidFill>
              </a:rPr>
              <a:t> (REVIEW)</a:t>
            </a:r>
            <a:endParaRPr lang="en-US" sz="2900" dirty="0">
              <a:solidFill>
                <a:srgbClr val="7030A0"/>
              </a:solidFill>
            </a:endParaRPr>
          </a:p>
        </p:txBody>
      </p:sp>
      <p:sp>
        <p:nvSpPr>
          <p:cNvPr id="3" name="Content Placeholder 2"/>
          <p:cNvSpPr>
            <a:spLocks noGrp="1"/>
          </p:cNvSpPr>
          <p:nvPr>
            <p:ph idx="1"/>
          </p:nvPr>
        </p:nvSpPr>
        <p:spPr/>
        <p:txBody>
          <a:bodyPr/>
          <a:lstStyle/>
          <a:p>
            <a:r>
              <a:rPr lang="en-US" sz="1900" b="1" dirty="0">
                <a:latin typeface="Rockwell" panose="02060603020205020403" pitchFamily="18" charset="0"/>
              </a:rPr>
              <a:t>If </a:t>
            </a:r>
            <a:r>
              <a:rPr lang="en-US" sz="1900" b="1" dirty="0">
                <a:solidFill>
                  <a:srgbClr val="FF0000"/>
                </a:solidFill>
                <a:latin typeface="Rockwell" panose="02060603020205020403" pitchFamily="18" charset="0"/>
              </a:rPr>
              <a:t>computer architecture </a:t>
            </a:r>
            <a:r>
              <a:rPr lang="en-US" sz="1900" b="1" dirty="0">
                <a:latin typeface="Rockwell" panose="02060603020205020403" pitchFamily="18" charset="0"/>
              </a:rPr>
              <a:t>is a view of the </a:t>
            </a:r>
            <a:r>
              <a:rPr lang="en-US" sz="1900" b="1" i="1" dirty="0">
                <a:latin typeface="Rockwell" panose="02060603020205020403" pitchFamily="18" charset="0"/>
              </a:rPr>
              <a:t>whole design with the important characteristics</a:t>
            </a:r>
            <a:r>
              <a:rPr lang="en-US" sz="1900" b="1" dirty="0">
                <a:latin typeface="Rockwell" panose="02060603020205020403" pitchFamily="18" charset="0"/>
              </a:rPr>
              <a:t> visible to programmer, </a:t>
            </a:r>
            <a:r>
              <a:rPr lang="en-US" sz="1900" b="1" dirty="0">
                <a:solidFill>
                  <a:srgbClr val="FF0000"/>
                </a:solidFill>
                <a:latin typeface="Rockwell" panose="02060603020205020403" pitchFamily="18" charset="0"/>
              </a:rPr>
              <a:t>computer organization </a:t>
            </a:r>
            <a:r>
              <a:rPr lang="en-US" sz="1900" b="1" dirty="0">
                <a:latin typeface="Rockwell" panose="02060603020205020403" pitchFamily="18" charset="0"/>
              </a:rPr>
              <a:t>is </a:t>
            </a:r>
            <a:r>
              <a:rPr lang="en-US" sz="1900" b="1" i="1" dirty="0">
                <a:latin typeface="Rockwell" panose="02060603020205020403" pitchFamily="18" charset="0"/>
              </a:rPr>
              <a:t>how features are implemented with the specific building blocks</a:t>
            </a:r>
            <a:r>
              <a:rPr lang="en-US" sz="1900" b="1" dirty="0">
                <a:latin typeface="Rockwell" panose="02060603020205020403" pitchFamily="18" charset="0"/>
              </a:rPr>
              <a:t> visible to designer, such as control signals, interfaces, memory technology, etc. Computer architecture and organization are closely related, though not exactly the same. </a:t>
            </a:r>
          </a:p>
          <a:p>
            <a:r>
              <a:rPr lang="en-US" sz="1900" b="1" dirty="0">
                <a:solidFill>
                  <a:srgbClr val="FF0000"/>
                </a:solidFill>
                <a:latin typeface="Rockwell" panose="02060603020205020403" pitchFamily="18" charset="0"/>
              </a:rPr>
              <a:t>A stored program computer has the following basic units:</a:t>
            </a:r>
          </a:p>
          <a:p>
            <a:pPr lvl="0"/>
            <a:r>
              <a:rPr lang="en-US" sz="1900" b="1" dirty="0">
                <a:solidFill>
                  <a:srgbClr val="FF0000"/>
                </a:solidFill>
                <a:latin typeface="Rockwell" panose="02060603020205020403" pitchFamily="18" charset="0"/>
              </a:rPr>
              <a:t>Processor</a:t>
            </a:r>
            <a:r>
              <a:rPr lang="en-US" sz="1900" b="1" dirty="0">
                <a:latin typeface="Rockwell" panose="02060603020205020403" pitchFamily="18" charset="0"/>
              </a:rPr>
              <a:t> -- center for manipulation and control</a:t>
            </a:r>
            <a:br>
              <a:rPr lang="en-US" sz="1900" b="1" dirty="0">
                <a:latin typeface="Rockwell" panose="02060603020205020403" pitchFamily="18" charset="0"/>
              </a:rPr>
            </a:br>
            <a:r>
              <a:rPr lang="en-US" sz="1900" b="1" dirty="0">
                <a:latin typeface="Rockwell" panose="02060603020205020403" pitchFamily="18" charset="0"/>
              </a:rPr>
              <a:t>                      </a:t>
            </a:r>
          </a:p>
          <a:p>
            <a:pPr lvl="0"/>
            <a:r>
              <a:rPr lang="en-US" sz="1900" b="1" dirty="0">
                <a:solidFill>
                  <a:srgbClr val="FF0000"/>
                </a:solidFill>
                <a:latin typeface="Rockwell" panose="02060603020205020403" pitchFamily="18" charset="0"/>
              </a:rPr>
              <a:t>Memory </a:t>
            </a:r>
            <a:r>
              <a:rPr lang="en-US" sz="1900" b="1" dirty="0">
                <a:latin typeface="Rockwell" panose="02060603020205020403" pitchFamily="18" charset="0"/>
              </a:rPr>
              <a:t>-- storage for instructions and data for currently executing </a:t>
            </a:r>
            <a:r>
              <a:rPr lang="en-US" sz="1900" b="1" dirty="0" smtClean="0">
                <a:latin typeface="Rockwell" panose="02060603020205020403" pitchFamily="18" charset="0"/>
              </a:rPr>
              <a:t>programs</a:t>
            </a:r>
            <a:r>
              <a:rPr lang="en-US" sz="1900" b="1" dirty="0">
                <a:latin typeface="Rockwell" panose="02060603020205020403" pitchFamily="18" charset="0"/>
              </a:rPr>
              <a:t>       </a:t>
            </a:r>
          </a:p>
          <a:p>
            <a:pPr lvl="0"/>
            <a:r>
              <a:rPr lang="en-US" sz="1900" b="1" dirty="0">
                <a:solidFill>
                  <a:srgbClr val="FF0000"/>
                </a:solidFill>
                <a:latin typeface="Rockwell" panose="02060603020205020403" pitchFamily="18" charset="0"/>
              </a:rPr>
              <a:t>I/O system </a:t>
            </a:r>
            <a:r>
              <a:rPr lang="en-US" sz="1900" b="1" dirty="0">
                <a:latin typeface="Rockwell" panose="02060603020205020403" pitchFamily="18" charset="0"/>
              </a:rPr>
              <a:t>-- controller which communicate with "external" devices: </a:t>
            </a:r>
            <a:br>
              <a:rPr lang="en-US" sz="1900" b="1" dirty="0">
                <a:latin typeface="Rockwell" panose="02060603020205020403" pitchFamily="18" charset="0"/>
              </a:rPr>
            </a:br>
            <a:r>
              <a:rPr lang="en-US" sz="1900" b="1" dirty="0" smtClean="0">
                <a:latin typeface="Rockwell" panose="02060603020205020403" pitchFamily="18" charset="0"/>
              </a:rPr>
              <a:t> </a:t>
            </a:r>
            <a:r>
              <a:rPr lang="en-US" sz="1900" b="1" dirty="0">
                <a:latin typeface="Rockwell" panose="02060603020205020403" pitchFamily="18" charset="0"/>
              </a:rPr>
              <a:t>secondary memory, display devices, </a:t>
            </a:r>
            <a:r>
              <a:rPr lang="en-US" sz="1900" b="1" dirty="0" smtClean="0">
                <a:latin typeface="Rockwell" panose="02060603020205020403" pitchFamily="18" charset="0"/>
              </a:rPr>
              <a:t>network</a:t>
            </a:r>
            <a:r>
              <a:rPr lang="en-US" sz="1900" b="1" dirty="0">
                <a:latin typeface="Rockwell" panose="02060603020205020403" pitchFamily="18" charset="0"/>
              </a:rPr>
              <a:t>        </a:t>
            </a:r>
          </a:p>
          <a:p>
            <a:pPr lvl="0"/>
            <a:r>
              <a:rPr lang="en-US" sz="1900" b="1" dirty="0">
                <a:solidFill>
                  <a:srgbClr val="FF0000"/>
                </a:solidFill>
                <a:latin typeface="Rockwell" panose="02060603020205020403" pitchFamily="18" charset="0"/>
              </a:rPr>
              <a:t>Data-path &amp; control </a:t>
            </a:r>
            <a:r>
              <a:rPr lang="en-US" sz="1900" b="1" dirty="0">
                <a:latin typeface="Rockwell" panose="02060603020205020403" pitchFamily="18" charset="0"/>
              </a:rPr>
              <a:t>-- collection of parallel wires, transmits data, instructions, or control signal </a:t>
            </a:r>
          </a:p>
          <a:p>
            <a:endParaRPr lang="en-US" sz="1800" dirty="0"/>
          </a:p>
        </p:txBody>
      </p:sp>
    </p:spTree>
    <p:extLst>
      <p:ext uri="{BB962C8B-B14F-4D97-AF65-F5344CB8AC3E}">
        <p14:creationId xmlns:p14="http://schemas.microsoft.com/office/powerpoint/2010/main" val="29230055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COMPUTER ORGANIZATION (REVIEW)</a:t>
            </a:r>
            <a:endParaRPr lang="en-US" dirty="0">
              <a:solidFill>
                <a:srgbClr val="7030A0"/>
              </a:solidFill>
            </a:endParaRPr>
          </a:p>
        </p:txBody>
      </p:sp>
      <p:sp>
        <p:nvSpPr>
          <p:cNvPr id="3" name="Content Placeholder 2"/>
          <p:cNvSpPr>
            <a:spLocks noGrp="1"/>
          </p:cNvSpPr>
          <p:nvPr>
            <p:ph idx="1"/>
          </p:nvPr>
        </p:nvSpPr>
        <p:spPr/>
        <p:txBody>
          <a:bodyPr/>
          <a:lstStyle/>
          <a:p>
            <a:r>
              <a:rPr lang="en-US" b="1" dirty="0">
                <a:solidFill>
                  <a:srgbClr val="FF0000"/>
                </a:solidFill>
                <a:latin typeface="Rockwell" panose="02060603020205020403" pitchFamily="18" charset="0"/>
              </a:rPr>
              <a:t>Computer organization </a:t>
            </a:r>
            <a:r>
              <a:rPr lang="en-US" b="1" dirty="0">
                <a:latin typeface="Rockwell" panose="02060603020205020403" pitchFamily="18" charset="0"/>
              </a:rPr>
              <a:t>defines the ways in which these components are interconnected and controlled. It is the capabilities and performance characteristics of those principal functional units. </a:t>
            </a:r>
            <a:r>
              <a:rPr lang="en-US" b="1" dirty="0">
                <a:solidFill>
                  <a:srgbClr val="FF0000"/>
                </a:solidFill>
                <a:latin typeface="Rockwell" panose="02060603020205020403" pitchFamily="18" charset="0"/>
              </a:rPr>
              <a:t>Architecture</a:t>
            </a:r>
            <a:r>
              <a:rPr lang="en-US" b="1" dirty="0">
                <a:latin typeface="Rockwell" panose="02060603020205020403" pitchFamily="18" charset="0"/>
              </a:rPr>
              <a:t> can have a number of </a:t>
            </a:r>
            <a:r>
              <a:rPr lang="en-US" b="1" dirty="0">
                <a:solidFill>
                  <a:srgbClr val="FF0000"/>
                </a:solidFill>
                <a:latin typeface="Rockwell" panose="02060603020205020403" pitchFamily="18" charset="0"/>
              </a:rPr>
              <a:t>organizational</a:t>
            </a:r>
            <a:r>
              <a:rPr lang="en-US" b="1" dirty="0">
                <a:latin typeface="Rockwell" panose="02060603020205020403" pitchFamily="18" charset="0"/>
              </a:rPr>
              <a:t> implementations, and organization differs between different versions. Such, all Intel x86 families share the same basic architecture, and IBM system/370 family share their basic architecture.</a:t>
            </a:r>
          </a:p>
          <a:p>
            <a:endParaRPr lang="en-US" dirty="0"/>
          </a:p>
        </p:txBody>
      </p:sp>
    </p:spTree>
    <p:extLst>
      <p:ext uri="{BB962C8B-B14F-4D97-AF65-F5344CB8AC3E}">
        <p14:creationId xmlns:p14="http://schemas.microsoft.com/office/powerpoint/2010/main" val="8595503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Handling of Interrupts &amp; Exceptions</a:t>
            </a:r>
            <a:endParaRPr lang="en-US" dirty="0">
              <a:solidFill>
                <a:srgbClr val="7030A0"/>
              </a:solidFill>
            </a:endParaRPr>
          </a:p>
        </p:txBody>
      </p:sp>
      <p:sp>
        <p:nvSpPr>
          <p:cNvPr id="3" name="Content Placeholder 2"/>
          <p:cNvSpPr>
            <a:spLocks noGrp="1"/>
          </p:cNvSpPr>
          <p:nvPr>
            <p:ph idx="1"/>
          </p:nvPr>
        </p:nvSpPr>
        <p:spPr/>
        <p:txBody>
          <a:bodyPr/>
          <a:lstStyle/>
          <a:p>
            <a:pPr algn="just"/>
            <a:r>
              <a:rPr lang="en-US" sz="2400" b="1" i="1" dirty="0" smtClean="0"/>
              <a:t>Instruction </a:t>
            </a:r>
            <a:r>
              <a:rPr lang="en-US" sz="2400" b="1" i="1" dirty="0"/>
              <a:t>set architecture - ISA </a:t>
            </a:r>
            <a:r>
              <a:rPr lang="en-US" sz="2400" b="1" dirty="0"/>
              <a:t>refers to the actual programmer visible machine interface such as instruction set, data representation, addressing, registers, </a:t>
            </a:r>
            <a:r>
              <a:rPr lang="en-US" sz="2400" b="1" dirty="0" smtClean="0"/>
              <a:t>memory organization </a:t>
            </a:r>
            <a:r>
              <a:rPr lang="en-US" sz="2400" b="1" dirty="0"/>
              <a:t>and </a:t>
            </a:r>
            <a:r>
              <a:rPr lang="en-US" sz="2400" b="1" dirty="0">
                <a:solidFill>
                  <a:srgbClr val="FF0000"/>
                </a:solidFill>
              </a:rPr>
              <a:t>exception (i.e. interrupt) handling</a:t>
            </a:r>
            <a:r>
              <a:rPr lang="en-US" sz="2400" b="1" dirty="0" smtClean="0">
                <a:solidFill>
                  <a:srgbClr val="FF0000"/>
                </a:solidFill>
              </a:rPr>
              <a:t>.</a:t>
            </a:r>
          </a:p>
          <a:p>
            <a:pPr algn="just"/>
            <a:endParaRPr lang="en-US" sz="2400" b="1" dirty="0"/>
          </a:p>
          <a:p>
            <a:pPr algn="just"/>
            <a:r>
              <a:rPr lang="en-US" sz="2400" b="1" dirty="0" smtClean="0"/>
              <a:t>One </a:t>
            </a:r>
            <a:r>
              <a:rPr lang="en-US" sz="2400" b="1" dirty="0"/>
              <a:t>can think of a ISA as a </a:t>
            </a:r>
            <a:r>
              <a:rPr lang="en-US" sz="2400" b="1" dirty="0" smtClean="0"/>
              <a:t>hardware  </a:t>
            </a:r>
            <a:r>
              <a:rPr lang="en-US" sz="2400" b="1" dirty="0"/>
              <a:t>functionality of a given computer</a:t>
            </a:r>
            <a:r>
              <a:rPr lang="en-US" sz="2400" b="1" dirty="0" smtClean="0"/>
              <a:t>.</a:t>
            </a:r>
          </a:p>
          <a:p>
            <a:pPr algn="just"/>
            <a:endParaRPr lang="en-US" sz="2400" b="1" dirty="0"/>
          </a:p>
          <a:p>
            <a:pPr algn="just"/>
            <a:r>
              <a:rPr lang="en-US" sz="2400" b="1" dirty="0" smtClean="0"/>
              <a:t>A </a:t>
            </a:r>
            <a:r>
              <a:rPr lang="en-US" sz="2400" b="1" dirty="0"/>
              <a:t>computer organization and computer hardware are two components of the implementation of a machine.</a:t>
            </a:r>
          </a:p>
          <a:p>
            <a:endParaRPr lang="en-US" b="1" dirty="0"/>
          </a:p>
          <a:p>
            <a:endParaRPr lang="en-US" dirty="0"/>
          </a:p>
        </p:txBody>
      </p:sp>
    </p:spTree>
    <p:extLst>
      <p:ext uri="{BB962C8B-B14F-4D97-AF65-F5344CB8AC3E}">
        <p14:creationId xmlns:p14="http://schemas.microsoft.com/office/powerpoint/2010/main" val="2080134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0"/>
            <a:ext cx="8356600" cy="6096000"/>
          </a:xfrm>
        </p:spPr>
      </p:pic>
    </p:spTree>
    <p:extLst>
      <p:ext uri="{BB962C8B-B14F-4D97-AF65-F5344CB8AC3E}">
        <p14:creationId xmlns:p14="http://schemas.microsoft.com/office/powerpoint/2010/main" val="23601972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sz="4400" b="1" dirty="0" smtClean="0">
                <a:solidFill>
                  <a:srgbClr val="7030A0"/>
                </a:solidFill>
              </a:rPr>
              <a:t>INTERRUPTS CLASSES</a:t>
            </a:r>
            <a:r>
              <a:rPr lang="en-US" sz="4400" dirty="0" smtClean="0">
                <a:solidFill>
                  <a:srgbClr val="7030A0"/>
                </a:solidFill>
              </a:rPr>
              <a:t/>
            </a:r>
            <a:br>
              <a:rPr lang="en-US" sz="4400" dirty="0" smtClean="0">
                <a:solidFill>
                  <a:srgbClr val="7030A0"/>
                </a:solidFill>
              </a:rPr>
            </a:br>
            <a:endParaRPr lang="en-US" sz="4400" dirty="0">
              <a:solidFill>
                <a:srgbClr val="7030A0"/>
              </a:solidFill>
            </a:endParaRPr>
          </a:p>
        </p:txBody>
      </p:sp>
      <p:sp>
        <p:nvSpPr>
          <p:cNvPr id="3" name="Content Placeholder 2"/>
          <p:cNvSpPr>
            <a:spLocks noGrp="1"/>
          </p:cNvSpPr>
          <p:nvPr>
            <p:ph idx="1"/>
          </p:nvPr>
        </p:nvSpPr>
        <p:spPr/>
        <p:txBody>
          <a:bodyPr/>
          <a:lstStyle/>
          <a:p>
            <a:r>
              <a:rPr lang="en-US" sz="2400" b="1" dirty="0" smtClean="0"/>
              <a:t>There </a:t>
            </a:r>
            <a:r>
              <a:rPr lang="en-US" sz="2400" b="1" dirty="0"/>
              <a:t>are three classes of causes for an interrupt.</a:t>
            </a:r>
          </a:p>
          <a:p>
            <a:pPr marL="0" indent="0">
              <a:buNone/>
            </a:pPr>
            <a:r>
              <a:rPr lang="en-US" sz="2400" b="1" dirty="0"/>
              <a:t>• Power failure</a:t>
            </a:r>
          </a:p>
          <a:p>
            <a:pPr marL="0" indent="0">
              <a:buNone/>
            </a:pPr>
            <a:r>
              <a:rPr lang="en-US" sz="2400" b="1" dirty="0"/>
              <a:t>• Memory parity error</a:t>
            </a:r>
          </a:p>
          <a:p>
            <a:pPr marL="0" lvl="0" indent="0">
              <a:buNone/>
            </a:pPr>
            <a:r>
              <a:rPr lang="en-US" sz="2400" b="1" dirty="0" smtClean="0"/>
              <a:t>1. Interrupts </a:t>
            </a:r>
            <a:r>
              <a:rPr lang="en-US" sz="2400" b="1" dirty="0"/>
              <a:t>caused by hardware failure:</a:t>
            </a:r>
          </a:p>
          <a:p>
            <a:pPr marL="0" indent="0">
              <a:buNone/>
            </a:pPr>
            <a:r>
              <a:rPr lang="en-US" sz="2400" b="1" dirty="0"/>
              <a:t>2. Interrupts caused by external signals:</a:t>
            </a:r>
          </a:p>
          <a:p>
            <a:pPr marL="0" indent="0">
              <a:buNone/>
            </a:pPr>
            <a:r>
              <a:rPr lang="en-US" sz="2400" b="1" dirty="0"/>
              <a:t>• Reset: A signal asserted on the appropriate pin;</a:t>
            </a:r>
          </a:p>
          <a:p>
            <a:pPr marL="0" lvl="0" indent="0">
              <a:buNone/>
            </a:pPr>
            <a:r>
              <a:rPr lang="en-US" sz="2400" b="1" dirty="0"/>
              <a:t>Hardware Interrupts: Interrupt requests made via asserting signal on any of special external pins.</a:t>
            </a:r>
          </a:p>
          <a:p>
            <a:pPr marL="0" indent="0">
              <a:buNone/>
            </a:pPr>
            <a:r>
              <a:rPr lang="en-US" sz="2400" b="1" dirty="0" smtClean="0"/>
              <a:t>-Interrupt </a:t>
            </a:r>
            <a:r>
              <a:rPr lang="en-US" sz="2400" b="1" dirty="0"/>
              <a:t>request lines – IRQ’s.</a:t>
            </a:r>
          </a:p>
          <a:p>
            <a:pPr marL="0" indent="0">
              <a:buNone/>
            </a:pPr>
            <a:r>
              <a:rPr lang="en-US" sz="2400" b="1" dirty="0"/>
              <a:t>-</a:t>
            </a:r>
            <a:r>
              <a:rPr lang="en-US" sz="2400" b="1" dirty="0" smtClean="0"/>
              <a:t> </a:t>
            </a:r>
            <a:r>
              <a:rPr lang="en-US" sz="2400" b="1" dirty="0"/>
              <a:t>Usually used by I/O controllers to signal normal I/O completion or a variety of error conditions. These interrupts also called I/O interrupts.</a:t>
            </a:r>
          </a:p>
          <a:p>
            <a:endParaRPr lang="en-US" sz="2400" b="1" dirty="0"/>
          </a:p>
        </p:txBody>
      </p:sp>
    </p:spTree>
    <p:extLst>
      <p:ext uri="{BB962C8B-B14F-4D97-AF65-F5344CB8AC3E}">
        <p14:creationId xmlns:p14="http://schemas.microsoft.com/office/powerpoint/2010/main" val="31087979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rgbClr val="7030A0"/>
                </a:solidFill>
              </a:rPr>
              <a:t>INTERRUPTS CLASSES</a:t>
            </a:r>
            <a:endParaRPr lang="en-US" sz="4400" dirty="0">
              <a:solidFill>
                <a:srgbClr val="7030A0"/>
              </a:solidFill>
            </a:endParaRPr>
          </a:p>
        </p:txBody>
      </p:sp>
      <p:sp>
        <p:nvSpPr>
          <p:cNvPr id="3" name="Content Placeholder 2"/>
          <p:cNvSpPr>
            <a:spLocks noGrp="1"/>
          </p:cNvSpPr>
          <p:nvPr>
            <p:ph idx="1"/>
          </p:nvPr>
        </p:nvSpPr>
        <p:spPr/>
        <p:txBody>
          <a:bodyPr/>
          <a:lstStyle/>
          <a:p>
            <a:pPr marL="0" indent="0">
              <a:buNone/>
            </a:pPr>
            <a:r>
              <a:rPr lang="en-US" sz="2100" b="1" dirty="0"/>
              <a:t>3. Interrupts as result of instruction execution (these are also called exceptions); There are two types of those interrupts:</a:t>
            </a:r>
          </a:p>
          <a:p>
            <a:r>
              <a:rPr lang="en-US" sz="2100" b="1" i="1" dirty="0"/>
              <a:t>Type A caused by problems during instruction execution:</a:t>
            </a:r>
            <a:endParaRPr lang="en-US" sz="2100" b="1" dirty="0"/>
          </a:p>
          <a:p>
            <a:pPr marL="0" indent="0">
              <a:buNone/>
            </a:pPr>
            <a:r>
              <a:rPr lang="en-US" sz="2100" b="1" dirty="0"/>
              <a:t>– Address Error: a reference to a nonexistent or illegal memory address;</a:t>
            </a:r>
          </a:p>
          <a:p>
            <a:pPr marL="0" indent="0">
              <a:buNone/>
            </a:pPr>
            <a:r>
              <a:rPr lang="en-US" sz="2100" b="1" dirty="0"/>
              <a:t>– Reserved Instruction: An instruction with undefined opcode field or a privileged instruction in User mode;</a:t>
            </a:r>
          </a:p>
          <a:p>
            <a:pPr marL="0" indent="0">
              <a:buNone/>
            </a:pPr>
            <a:r>
              <a:rPr lang="en-US" sz="2100" b="1" dirty="0"/>
              <a:t>– Integer division by zero</a:t>
            </a:r>
          </a:p>
          <a:p>
            <a:pPr marL="0" indent="0">
              <a:buNone/>
            </a:pPr>
            <a:r>
              <a:rPr lang="en-US" sz="2100" b="1" dirty="0"/>
              <a:t>– Floating Point Error</a:t>
            </a:r>
          </a:p>
          <a:p>
            <a:r>
              <a:rPr lang="en-US" sz="2100" b="1" i="1" dirty="0"/>
              <a:t>Type B caused by special instructions:</a:t>
            </a:r>
            <a:endParaRPr lang="en-US" sz="2100" b="1" dirty="0"/>
          </a:p>
          <a:p>
            <a:pPr marL="0" indent="0">
              <a:buNone/>
            </a:pPr>
            <a:r>
              <a:rPr lang="en-US" sz="2100" b="1" dirty="0"/>
              <a:t>– MIPS processors: </a:t>
            </a:r>
            <a:r>
              <a:rPr lang="en-US" sz="2100" b="1" dirty="0" err="1"/>
              <a:t>Syscall</a:t>
            </a:r>
            <a:r>
              <a:rPr lang="en-US" sz="2100" b="1" dirty="0"/>
              <a:t> or any trap instruction executed;</a:t>
            </a:r>
          </a:p>
          <a:p>
            <a:pPr marL="0" indent="0">
              <a:buNone/>
            </a:pPr>
            <a:r>
              <a:rPr lang="en-US" sz="2100" b="1" dirty="0"/>
              <a:t>– Intel processors: INT n instruction executed;</a:t>
            </a:r>
          </a:p>
          <a:p>
            <a:endParaRPr lang="en-US" sz="2100" b="1" dirty="0"/>
          </a:p>
        </p:txBody>
      </p:sp>
    </p:spTree>
    <p:extLst>
      <p:ext uri="{BB962C8B-B14F-4D97-AF65-F5344CB8AC3E}">
        <p14:creationId xmlns:p14="http://schemas.microsoft.com/office/powerpoint/2010/main" val="29767039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sz="2400" b="1" dirty="0">
                <a:solidFill>
                  <a:srgbClr val="7030A0"/>
                </a:solidFill>
              </a:rPr>
              <a:t>CPU Modes and Memory Address </a:t>
            </a:r>
            <a:r>
              <a:rPr lang="en-US" sz="2400" b="1" dirty="0" smtClean="0">
                <a:solidFill>
                  <a:srgbClr val="7030A0"/>
                </a:solidFill>
              </a:rPr>
              <a:t>Space: Interrupt Handling</a:t>
            </a:r>
            <a:r>
              <a:rPr lang="en-US" sz="2400" b="1" dirty="0">
                <a:solidFill>
                  <a:srgbClr val="7030A0"/>
                </a:solidFill>
              </a:rPr>
              <a:t/>
            </a:r>
            <a:br>
              <a:rPr lang="en-US" sz="2400" b="1" dirty="0">
                <a:solidFill>
                  <a:srgbClr val="7030A0"/>
                </a:solidFill>
              </a:rPr>
            </a:br>
            <a:endParaRPr lang="en-US" sz="24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dirty="0" smtClean="0"/>
              <a:t>• </a:t>
            </a:r>
            <a:r>
              <a:rPr lang="en-US" sz="2300" b="1" dirty="0"/>
              <a:t>There are two modes MIPS CPU can operate in:</a:t>
            </a:r>
          </a:p>
          <a:p>
            <a:pPr marL="0" indent="0">
              <a:buNone/>
            </a:pPr>
            <a:r>
              <a:rPr lang="en-US" sz="2300" b="1" dirty="0"/>
              <a:t>– kernel mode and</a:t>
            </a:r>
          </a:p>
          <a:p>
            <a:pPr marL="0" indent="0">
              <a:buNone/>
            </a:pPr>
            <a:r>
              <a:rPr lang="en-US" sz="2300" b="1" dirty="0"/>
              <a:t>– user mode.</a:t>
            </a:r>
          </a:p>
          <a:p>
            <a:pPr marL="0" indent="0">
              <a:buNone/>
            </a:pPr>
            <a:r>
              <a:rPr lang="en-US" sz="2300" b="1" dirty="0"/>
              <a:t>• The processor enters Kernel Mode at power-up, or as result of an interrupt or exception.</a:t>
            </a:r>
          </a:p>
          <a:p>
            <a:pPr marL="0" indent="0">
              <a:buNone/>
            </a:pPr>
            <a:r>
              <a:rPr lang="en-US" sz="2300" b="1" dirty="0"/>
              <a:t>• The processor leaves Kernel Mode and enters User Mode when ERET instruction is executed.</a:t>
            </a:r>
          </a:p>
          <a:p>
            <a:pPr marL="0" indent="0">
              <a:buNone/>
            </a:pPr>
            <a:r>
              <a:rPr lang="en-US" sz="2300" b="1" dirty="0"/>
              <a:t>• Memory address space is divided in two ranges (simplified):</a:t>
            </a:r>
          </a:p>
          <a:p>
            <a:pPr marL="0" indent="0">
              <a:buNone/>
            </a:pPr>
            <a:r>
              <a:rPr lang="en-US" sz="2300" b="1" dirty="0" smtClean="0"/>
              <a:t>-User </a:t>
            </a:r>
            <a:r>
              <a:rPr lang="en-US" sz="2300" b="1" dirty="0"/>
              <a:t>address space: address range [0 – 7FFFFFFF</a:t>
            </a:r>
            <a:r>
              <a:rPr lang="en-US" sz="2300" b="1" dirty="0">
                <a:solidFill>
                  <a:srgbClr val="FF0000"/>
                </a:solidFill>
              </a:rPr>
              <a:t>16</a:t>
            </a:r>
            <a:r>
              <a:rPr lang="en-US" sz="2300" b="1" dirty="0"/>
              <a:t>]</a:t>
            </a:r>
          </a:p>
          <a:p>
            <a:pPr marL="0" indent="0">
              <a:buNone/>
            </a:pPr>
            <a:r>
              <a:rPr lang="en-US" sz="2300" b="1" dirty="0" smtClean="0"/>
              <a:t>-Kernel </a:t>
            </a:r>
            <a:r>
              <a:rPr lang="en-US" sz="2300" b="1" dirty="0"/>
              <a:t>address space</a:t>
            </a:r>
            <a:r>
              <a:rPr lang="en-US" sz="2300" b="1" dirty="0" smtClean="0"/>
              <a:t>: address </a:t>
            </a:r>
            <a:r>
              <a:rPr lang="en-US" sz="2300" b="1" dirty="0"/>
              <a:t>range [80000000</a:t>
            </a:r>
            <a:r>
              <a:rPr lang="en-US" sz="2300" b="1" dirty="0">
                <a:solidFill>
                  <a:srgbClr val="FF0000"/>
                </a:solidFill>
              </a:rPr>
              <a:t>16</a:t>
            </a:r>
            <a:r>
              <a:rPr lang="en-US" sz="2300" b="1" dirty="0"/>
              <a:t> – FFFFFFFF</a:t>
            </a:r>
            <a:r>
              <a:rPr lang="en-US" sz="2300" b="1" dirty="0">
                <a:solidFill>
                  <a:srgbClr val="FF0000"/>
                </a:solidFill>
              </a:rPr>
              <a:t>16</a:t>
            </a:r>
            <a:r>
              <a:rPr lang="en-US" sz="2300" b="1" dirty="0"/>
              <a:t>]</a:t>
            </a:r>
          </a:p>
          <a:p>
            <a:endParaRPr lang="en-US" sz="2300" b="1" dirty="0"/>
          </a:p>
        </p:txBody>
      </p:sp>
    </p:spTree>
    <p:extLst>
      <p:ext uri="{BB962C8B-B14F-4D97-AF65-F5344CB8AC3E}">
        <p14:creationId xmlns:p14="http://schemas.microsoft.com/office/powerpoint/2010/main" val="5118837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Dual-Mode of CPU Operation</a:t>
            </a:r>
            <a:r>
              <a:rPr lang="en-US" dirty="0">
                <a:solidFill>
                  <a:srgbClr val="7030A0"/>
                </a:solidFill>
              </a:rPr>
              <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t>
            </a:r>
            <a:r>
              <a:rPr lang="en-US" sz="3500" b="1" i="1" dirty="0"/>
              <a:t>CPU mode bit </a:t>
            </a:r>
            <a:r>
              <a:rPr lang="en-US" sz="3500" b="1" dirty="0"/>
              <a:t>in Status register indicate the current CPU</a:t>
            </a:r>
          </a:p>
          <a:p>
            <a:pPr marL="0" indent="0">
              <a:buNone/>
            </a:pPr>
            <a:r>
              <a:rPr lang="en-US" sz="3500" b="1" dirty="0" smtClean="0"/>
              <a:t>-mode</a:t>
            </a:r>
            <a:r>
              <a:rPr lang="en-US" sz="3500" b="1" dirty="0"/>
              <a:t>: 0 (=kernel) or 1 (=user).</a:t>
            </a:r>
          </a:p>
          <a:p>
            <a:pPr marL="0" indent="0">
              <a:buNone/>
            </a:pPr>
            <a:r>
              <a:rPr lang="en-US" sz="3500" b="1" dirty="0"/>
              <a:t>• When an interrupt occurs, CPU hardware switches to </a:t>
            </a:r>
            <a:r>
              <a:rPr lang="en-US" sz="3500" b="1" dirty="0" smtClean="0"/>
              <a:t>the kernel </a:t>
            </a:r>
            <a:r>
              <a:rPr lang="en-US" sz="3500" b="1" dirty="0"/>
              <a:t>mode.</a:t>
            </a:r>
          </a:p>
          <a:p>
            <a:pPr marL="0" indent="0">
              <a:buNone/>
            </a:pPr>
            <a:r>
              <a:rPr lang="en-US" sz="3500" b="1" dirty="0"/>
              <a:t>• Switching to user mode (from kernel mode) done by </a:t>
            </a:r>
            <a:r>
              <a:rPr lang="en-US" sz="3500" b="1" dirty="0" smtClean="0"/>
              <a:t>setting </a:t>
            </a:r>
            <a:endParaRPr lang="en-US" sz="3500" b="1" dirty="0"/>
          </a:p>
          <a:p>
            <a:pPr marL="0" indent="0">
              <a:buNone/>
            </a:pPr>
            <a:r>
              <a:rPr lang="en-US" sz="3500" b="1" dirty="0" smtClean="0"/>
              <a:t>-CPU </a:t>
            </a:r>
            <a:r>
              <a:rPr lang="en-US" sz="3500" b="1" dirty="0"/>
              <a:t>mode bit ERET instruction.</a:t>
            </a:r>
          </a:p>
          <a:p>
            <a:endParaRPr lang="en-US" sz="3500" b="1" dirty="0"/>
          </a:p>
        </p:txBody>
      </p:sp>
    </p:spTree>
    <p:extLst>
      <p:ext uri="{BB962C8B-B14F-4D97-AF65-F5344CB8AC3E}">
        <p14:creationId xmlns:p14="http://schemas.microsoft.com/office/powerpoint/2010/main" val="4291101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7030A0"/>
                </a:solidFill>
              </a:rPr>
              <a:t>DUAL-MODE OF CPU OPERATION</a:t>
            </a:r>
            <a:endParaRPr lang="en-US" sz="3200" dirty="0">
              <a:solidFill>
                <a:srgbClr val="7030A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300" y="2725065"/>
            <a:ext cx="5898600" cy="2322270"/>
          </a:xfrm>
          <a:prstGeom prst="rect">
            <a:avLst/>
          </a:prstGeom>
          <a:noFill/>
          <a:ln>
            <a:noFill/>
          </a:ln>
        </p:spPr>
      </p:pic>
    </p:spTree>
    <p:extLst>
      <p:ext uri="{BB962C8B-B14F-4D97-AF65-F5344CB8AC3E}">
        <p14:creationId xmlns:p14="http://schemas.microsoft.com/office/powerpoint/2010/main" val="18488102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rPr>
              <a:t>MIPS Privilege Instructions</a:t>
            </a:r>
            <a:r>
              <a:rPr lang="en-US" dirty="0"/>
              <a:t/>
            </a:r>
            <a:br>
              <a:rPr lang="en-US" dirty="0"/>
            </a:br>
            <a:endParaRPr lang="en-US" dirty="0"/>
          </a:p>
        </p:txBody>
      </p:sp>
      <p:sp>
        <p:nvSpPr>
          <p:cNvPr id="3" name="Content Placeholder 2"/>
          <p:cNvSpPr>
            <a:spLocks noGrp="1"/>
          </p:cNvSpPr>
          <p:nvPr>
            <p:ph idx="1"/>
          </p:nvPr>
        </p:nvSpPr>
        <p:spPr>
          <a:xfrm>
            <a:off x="457200" y="685800"/>
            <a:ext cx="8178800" cy="6019800"/>
          </a:xfrm>
        </p:spPr>
        <p:txBody>
          <a:bodyPr/>
          <a:lstStyle/>
          <a:p>
            <a:pPr algn="just"/>
            <a:r>
              <a:rPr lang="en-US" sz="2000" b="1" dirty="0" smtClean="0"/>
              <a:t>With </a:t>
            </a:r>
            <a:r>
              <a:rPr lang="en-US" sz="2000" b="1" dirty="0"/>
              <a:t>CPU in User Mode, the program in execution has access only to the CPU and FPU registers, while when CPU operates in Kernel Mode, the program has access to the full capabilities of processor including CP0 registers</a:t>
            </a:r>
            <a:r>
              <a:rPr lang="en-US" sz="2000" b="1" dirty="0" smtClean="0"/>
              <a:t>.</a:t>
            </a:r>
          </a:p>
          <a:p>
            <a:pPr algn="just"/>
            <a:endParaRPr lang="en-US" sz="2000" b="1" dirty="0"/>
          </a:p>
          <a:p>
            <a:pPr algn="just"/>
            <a:r>
              <a:rPr lang="en-US" sz="2000" b="1" dirty="0"/>
              <a:t>Examples of MIPS privileged instructions</a:t>
            </a:r>
            <a:r>
              <a:rPr lang="en-US" sz="2000" b="1" dirty="0" smtClean="0"/>
              <a:t>:</a:t>
            </a:r>
          </a:p>
          <a:p>
            <a:pPr algn="just"/>
            <a:endParaRPr lang="en-US" sz="2000" b="1" dirty="0"/>
          </a:p>
          <a:p>
            <a:pPr algn="just">
              <a:buFontTx/>
              <a:buChar char="-"/>
            </a:pPr>
            <a:r>
              <a:rPr lang="en-US" sz="2000" b="1" dirty="0" smtClean="0"/>
              <a:t>any </a:t>
            </a:r>
            <a:r>
              <a:rPr lang="en-US" sz="2000" b="1" dirty="0"/>
              <a:t>instruction that accesses Kernel address space</a:t>
            </a:r>
            <a:r>
              <a:rPr lang="en-US" sz="2000" b="1" dirty="0" smtClean="0"/>
              <a:t>,</a:t>
            </a:r>
          </a:p>
          <a:p>
            <a:pPr algn="just">
              <a:buFontTx/>
              <a:buChar char="-"/>
            </a:pPr>
            <a:endParaRPr lang="en-US" sz="2000" b="1" dirty="0"/>
          </a:p>
          <a:p>
            <a:pPr algn="just">
              <a:buFontTx/>
              <a:buChar char="-"/>
            </a:pPr>
            <a:r>
              <a:rPr lang="en-US" sz="2000" b="1" dirty="0" smtClean="0"/>
              <a:t>instructions </a:t>
            </a:r>
            <a:r>
              <a:rPr lang="en-US" sz="2000" b="1" dirty="0"/>
              <a:t>that access CP0 registers, e.g. MFC0 and MTC0</a:t>
            </a:r>
            <a:r>
              <a:rPr lang="en-US" sz="2000" b="1" dirty="0" smtClean="0"/>
              <a:t>,</a:t>
            </a:r>
          </a:p>
          <a:p>
            <a:pPr algn="just">
              <a:buFontTx/>
              <a:buChar char="-"/>
            </a:pPr>
            <a:endParaRPr lang="en-US" sz="2000" b="1" dirty="0"/>
          </a:p>
          <a:p>
            <a:pPr algn="just">
              <a:buFontTx/>
              <a:buChar char="-"/>
            </a:pPr>
            <a:r>
              <a:rPr lang="en-US" sz="2000" b="1" dirty="0" smtClean="0"/>
              <a:t>ERET </a:t>
            </a:r>
            <a:r>
              <a:rPr lang="en-US" sz="2000" b="1" dirty="0"/>
              <a:t>instruction</a:t>
            </a:r>
            <a:r>
              <a:rPr lang="en-US" sz="2000" b="1" dirty="0" smtClean="0"/>
              <a:t>.</a:t>
            </a:r>
          </a:p>
          <a:p>
            <a:pPr algn="just">
              <a:buFontTx/>
              <a:buChar char="-"/>
            </a:pPr>
            <a:endParaRPr lang="en-US" sz="2000" b="1" dirty="0"/>
          </a:p>
          <a:p>
            <a:pPr marL="0" indent="0" algn="just">
              <a:buNone/>
            </a:pPr>
            <a:r>
              <a:rPr lang="en-US" sz="2000" b="1" dirty="0" smtClean="0"/>
              <a:t>-Privileged </a:t>
            </a:r>
            <a:r>
              <a:rPr lang="en-US" sz="2000" b="1" dirty="0"/>
              <a:t>instructions will not be executed when the processor is in User mode and they will be considered (by CPU) as instructions with illegal op code.</a:t>
            </a:r>
          </a:p>
          <a:p>
            <a:pPr marL="0" indent="0">
              <a:buNone/>
            </a:pPr>
            <a:r>
              <a:rPr lang="en-US" b="1" dirty="0"/>
              <a:t> </a:t>
            </a:r>
          </a:p>
          <a:p>
            <a:endParaRPr lang="en-US" dirty="0"/>
          </a:p>
        </p:txBody>
      </p:sp>
    </p:spTree>
    <p:extLst>
      <p:ext uri="{BB962C8B-B14F-4D97-AF65-F5344CB8AC3E}">
        <p14:creationId xmlns:p14="http://schemas.microsoft.com/office/powerpoint/2010/main" val="6799496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rPr>
              <a:t>MIPS Interrupt Processing</a:t>
            </a:r>
            <a:r>
              <a:rPr lang="en-US" dirty="0">
                <a:solidFill>
                  <a:srgbClr val="7030A0"/>
                </a:solidFill>
              </a:rPr>
              <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a:xfrm>
            <a:off x="457200" y="609600"/>
            <a:ext cx="8178800" cy="6096000"/>
          </a:xfrm>
        </p:spPr>
        <p:txBody>
          <a:bodyPr/>
          <a:lstStyle/>
          <a:p>
            <a:pPr marL="0" indent="0">
              <a:buNone/>
            </a:pPr>
            <a:r>
              <a:rPr lang="en-US" dirty="0" smtClean="0"/>
              <a:t>• </a:t>
            </a:r>
            <a:r>
              <a:rPr lang="en-US" sz="2000" b="1" dirty="0"/>
              <a:t>When any of the interrupts previously listed occurs, </a:t>
            </a:r>
            <a:r>
              <a:rPr lang="en-US" sz="2000" b="1" dirty="0" smtClean="0"/>
              <a:t>hardware should </a:t>
            </a:r>
            <a:r>
              <a:rPr lang="en-US" sz="2000" b="1" dirty="0"/>
              <a:t>perform some predefined (by its ISA) tasks.</a:t>
            </a:r>
          </a:p>
          <a:p>
            <a:pPr marL="0" indent="0">
              <a:buNone/>
            </a:pPr>
            <a:r>
              <a:rPr lang="en-US" sz="2000" b="1" dirty="0" smtClean="0"/>
              <a:t>• MIPS, for instance, </a:t>
            </a:r>
            <a:r>
              <a:rPr lang="en-US" sz="2000" b="1" dirty="0"/>
              <a:t>does hardware interrupt processing in three </a:t>
            </a:r>
            <a:r>
              <a:rPr lang="en-US" sz="2000" b="1" dirty="0" smtClean="0"/>
              <a:t>steps:</a:t>
            </a:r>
          </a:p>
          <a:p>
            <a:pPr marL="0" indent="0">
              <a:buNone/>
            </a:pPr>
            <a:endParaRPr lang="en-US" sz="2000" b="1" dirty="0" smtClean="0"/>
          </a:p>
          <a:p>
            <a:pPr marL="0" indent="0">
              <a:buNone/>
            </a:pPr>
            <a:r>
              <a:rPr lang="en-US" sz="2000" b="1" dirty="0" smtClean="0">
                <a:solidFill>
                  <a:srgbClr val="C00000"/>
                </a:solidFill>
              </a:rPr>
              <a:t>Step </a:t>
            </a:r>
            <a:r>
              <a:rPr lang="en-US" sz="2000" b="1" dirty="0">
                <a:solidFill>
                  <a:srgbClr val="C00000"/>
                </a:solidFill>
              </a:rPr>
              <a:t>1</a:t>
            </a:r>
            <a:r>
              <a:rPr lang="en-US" sz="2000" b="1" dirty="0"/>
              <a:t>. (Saving content of PC</a:t>
            </a:r>
            <a:r>
              <a:rPr lang="en-US" sz="2000" b="1" dirty="0" smtClean="0"/>
              <a:t>)</a:t>
            </a:r>
          </a:p>
          <a:p>
            <a:pPr marL="0" indent="0">
              <a:buNone/>
            </a:pPr>
            <a:endParaRPr lang="en-US" sz="2000" b="1" dirty="0"/>
          </a:p>
          <a:p>
            <a:pPr marL="0" indent="0" algn="just">
              <a:buNone/>
            </a:pPr>
            <a:r>
              <a:rPr lang="en-US" sz="2000" b="1" dirty="0" smtClean="0"/>
              <a:t>• </a:t>
            </a:r>
            <a:r>
              <a:rPr lang="en-US" sz="2000" b="1" dirty="0"/>
              <a:t>EPC register gets a value equal to either</a:t>
            </a:r>
            <a:r>
              <a:rPr lang="en-US" sz="2000" b="1" dirty="0" smtClean="0"/>
              <a:t>:</a:t>
            </a:r>
          </a:p>
          <a:p>
            <a:pPr marL="0" indent="0" algn="just">
              <a:buNone/>
            </a:pPr>
            <a:endParaRPr lang="en-US" sz="2000" b="1" dirty="0"/>
          </a:p>
          <a:p>
            <a:pPr marL="0" indent="0" algn="just">
              <a:buNone/>
            </a:pPr>
            <a:r>
              <a:rPr lang="en-US" sz="2000" b="1" dirty="0"/>
              <a:t>– the address of a faulty instruction if the instruction itself caused problems (e.g. address error, reserved instruction) or hardware malfunctioning detected (e.g. memory parity error</a:t>
            </a:r>
            <a:r>
              <a:rPr lang="en-US" sz="2000" b="1" dirty="0" smtClean="0"/>
              <a:t>),</a:t>
            </a:r>
          </a:p>
          <a:p>
            <a:pPr marL="0" indent="0" algn="just">
              <a:buNone/>
            </a:pPr>
            <a:endParaRPr lang="en-US" sz="2000" b="1" dirty="0"/>
          </a:p>
          <a:p>
            <a:pPr marL="0" indent="0" algn="just">
              <a:buNone/>
            </a:pPr>
            <a:r>
              <a:rPr lang="en-US" sz="2000" b="1" dirty="0"/>
              <a:t>– the address of the next instructions which would have been executed in all other cases, i.e. for interrupts caused by external causes or by those interrupt causing instructions.</a:t>
            </a:r>
          </a:p>
          <a:p>
            <a:pPr marL="0" indent="0">
              <a:buNone/>
            </a:pPr>
            <a:endParaRPr lang="en-US" dirty="0"/>
          </a:p>
          <a:p>
            <a:endParaRPr lang="en-US" dirty="0"/>
          </a:p>
        </p:txBody>
      </p:sp>
    </p:spTree>
    <p:extLst>
      <p:ext uri="{BB962C8B-B14F-4D97-AF65-F5344CB8AC3E}">
        <p14:creationId xmlns:p14="http://schemas.microsoft.com/office/powerpoint/2010/main" val="17703671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rPr>
              <a:t>MIPS Interrupt Processing</a:t>
            </a:r>
            <a:endParaRPr lang="en-US" dirty="0">
              <a:solidFill>
                <a:srgbClr val="7030A0"/>
              </a:solidFill>
            </a:endParaRPr>
          </a:p>
        </p:txBody>
      </p:sp>
      <p:sp>
        <p:nvSpPr>
          <p:cNvPr id="3" name="Content Placeholder 2"/>
          <p:cNvSpPr>
            <a:spLocks noGrp="1"/>
          </p:cNvSpPr>
          <p:nvPr>
            <p:ph idx="1"/>
          </p:nvPr>
        </p:nvSpPr>
        <p:spPr/>
        <p:txBody>
          <a:bodyPr/>
          <a:lstStyle/>
          <a:p>
            <a:pPr>
              <a:lnSpc>
                <a:spcPct val="200000"/>
              </a:lnSpc>
            </a:pPr>
            <a:r>
              <a:rPr lang="en-US" sz="2000" b="1" dirty="0">
                <a:solidFill>
                  <a:srgbClr val="C00000"/>
                </a:solidFill>
              </a:rPr>
              <a:t>Step 2.</a:t>
            </a:r>
            <a:r>
              <a:rPr lang="en-US" sz="2000" b="1" dirty="0"/>
              <a:t> (PC gets new value and interrupt cause code is saved)</a:t>
            </a:r>
          </a:p>
          <a:p>
            <a:pPr>
              <a:lnSpc>
                <a:spcPct val="200000"/>
              </a:lnSpc>
            </a:pPr>
            <a:r>
              <a:rPr lang="en-US" sz="2000" b="1" dirty="0">
                <a:solidFill>
                  <a:srgbClr val="C00000"/>
                </a:solidFill>
              </a:rPr>
              <a:t>Step 3.</a:t>
            </a:r>
            <a:r>
              <a:rPr lang="en-US" sz="2000" b="1" dirty="0"/>
              <a:t> (Mode of CPU operation set to kernel mode)</a:t>
            </a:r>
          </a:p>
          <a:p>
            <a:pPr marL="0" indent="0">
              <a:lnSpc>
                <a:spcPct val="200000"/>
              </a:lnSpc>
              <a:buNone/>
            </a:pPr>
            <a:r>
              <a:rPr lang="en-US" sz="2000" b="1" dirty="0"/>
              <a:t>• PC </a:t>
            </a:r>
            <a:r>
              <a:rPr lang="en-US" sz="2000" b="1" dirty="0" smtClean="0"/>
              <a:t>80000180</a:t>
            </a:r>
            <a:r>
              <a:rPr lang="en-US" sz="2000" b="1" dirty="0" smtClean="0">
                <a:solidFill>
                  <a:srgbClr val="C00000"/>
                </a:solidFill>
              </a:rPr>
              <a:t>16</a:t>
            </a:r>
            <a:endParaRPr lang="en-US" sz="2000" b="1" dirty="0">
              <a:solidFill>
                <a:srgbClr val="C00000"/>
              </a:solidFill>
            </a:endParaRPr>
          </a:p>
          <a:p>
            <a:pPr marL="0" indent="0">
              <a:lnSpc>
                <a:spcPct val="200000"/>
              </a:lnSpc>
              <a:buNone/>
            </a:pPr>
            <a:r>
              <a:rPr lang="en-US" sz="2000" b="1" dirty="0"/>
              <a:t>• CPU mode bit </a:t>
            </a:r>
            <a:r>
              <a:rPr lang="en-US" sz="2000" b="1" dirty="0" smtClean="0"/>
              <a:t>0</a:t>
            </a:r>
            <a:r>
              <a:rPr lang="en-US" sz="2000" b="1" dirty="0"/>
              <a:t>;</a:t>
            </a:r>
          </a:p>
          <a:p>
            <a:pPr marL="0" indent="0">
              <a:lnSpc>
                <a:spcPct val="200000"/>
              </a:lnSpc>
              <a:buNone/>
            </a:pPr>
            <a:r>
              <a:rPr lang="en-US" sz="2000" b="1" dirty="0"/>
              <a:t>Thus, the next instruction is fetched from location 80000180</a:t>
            </a:r>
            <a:r>
              <a:rPr lang="en-US" sz="2000" b="1" dirty="0">
                <a:solidFill>
                  <a:srgbClr val="C00000"/>
                </a:solidFill>
              </a:rPr>
              <a:t>16</a:t>
            </a:r>
            <a:r>
              <a:rPr lang="en-US" sz="2000" b="1" dirty="0"/>
              <a:t> </a:t>
            </a:r>
          </a:p>
          <a:p>
            <a:pPr marL="0" indent="0">
              <a:lnSpc>
                <a:spcPct val="200000"/>
              </a:lnSpc>
              <a:buNone/>
            </a:pPr>
            <a:r>
              <a:rPr lang="en-US" sz="2000" b="1" dirty="0"/>
              <a:t>• Cause register </a:t>
            </a:r>
            <a:r>
              <a:rPr lang="en-US" sz="2000" b="1" dirty="0" smtClean="0"/>
              <a:t>a </a:t>
            </a:r>
            <a:r>
              <a:rPr lang="en-US" sz="2000" b="1" dirty="0"/>
              <a:t>code of the interrupt</a:t>
            </a:r>
          </a:p>
          <a:p>
            <a:pPr>
              <a:lnSpc>
                <a:spcPct val="200000"/>
              </a:lnSpc>
            </a:pPr>
            <a:endParaRPr lang="en-US" sz="2000" b="1" dirty="0"/>
          </a:p>
        </p:txBody>
      </p:sp>
    </p:spTree>
    <p:extLst>
      <p:ext uri="{BB962C8B-B14F-4D97-AF65-F5344CB8AC3E}">
        <p14:creationId xmlns:p14="http://schemas.microsoft.com/office/powerpoint/2010/main" val="41263671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rPr>
              <a:t>MIPS Interrupt Processing</a:t>
            </a:r>
            <a:endParaRPr lang="en-US" dirty="0">
              <a:solidFill>
                <a:srgbClr val="7030A0"/>
              </a:solidFill>
            </a:endParaRPr>
          </a:p>
        </p:txBody>
      </p:sp>
      <p:sp>
        <p:nvSpPr>
          <p:cNvPr id="3" name="Content Placeholder 2"/>
          <p:cNvSpPr>
            <a:spLocks noGrp="1"/>
          </p:cNvSpPr>
          <p:nvPr>
            <p:ph idx="1"/>
          </p:nvPr>
        </p:nvSpPr>
        <p:spPr/>
        <p:txBody>
          <a:bodyPr/>
          <a:lstStyle/>
          <a:p>
            <a:pPr marL="0" indent="0">
              <a:lnSpc>
                <a:spcPct val="150000"/>
              </a:lnSpc>
              <a:buNone/>
            </a:pPr>
            <a:r>
              <a:rPr lang="en-US" sz="2200" b="1" dirty="0"/>
              <a:t>Each interrupt has its code, e.g.:</a:t>
            </a:r>
          </a:p>
          <a:p>
            <a:pPr marL="0" indent="0">
              <a:lnSpc>
                <a:spcPct val="150000"/>
              </a:lnSpc>
              <a:buNone/>
            </a:pPr>
            <a:r>
              <a:rPr lang="en-US" sz="2200" b="1" dirty="0"/>
              <a:t>– hardware interrupt = 0</a:t>
            </a:r>
          </a:p>
          <a:p>
            <a:pPr marL="0" indent="0">
              <a:lnSpc>
                <a:spcPct val="150000"/>
              </a:lnSpc>
              <a:buNone/>
            </a:pPr>
            <a:r>
              <a:rPr lang="en-US" sz="2200" b="1" dirty="0"/>
              <a:t>– address error exception (load/</a:t>
            </a:r>
            <a:r>
              <a:rPr lang="en-US" sz="2200" b="1" dirty="0" err="1"/>
              <a:t>fatch</a:t>
            </a:r>
            <a:r>
              <a:rPr lang="en-US" sz="2200" b="1" dirty="0"/>
              <a:t> or store) = 4 or 5</a:t>
            </a:r>
          </a:p>
          <a:p>
            <a:pPr marL="0" indent="0">
              <a:lnSpc>
                <a:spcPct val="150000"/>
              </a:lnSpc>
              <a:buNone/>
            </a:pPr>
            <a:r>
              <a:rPr lang="en-US" sz="2200" b="1" dirty="0"/>
              <a:t>– bus error exception (fetch or load/store)= 6 or 7</a:t>
            </a:r>
          </a:p>
          <a:p>
            <a:pPr marL="0" indent="0">
              <a:lnSpc>
                <a:spcPct val="150000"/>
              </a:lnSpc>
              <a:buNone/>
            </a:pPr>
            <a:r>
              <a:rPr lang="en-US" sz="2200" b="1" dirty="0"/>
              <a:t>– </a:t>
            </a:r>
            <a:r>
              <a:rPr lang="en-US" sz="2200" b="1" dirty="0" err="1"/>
              <a:t>syscall</a:t>
            </a:r>
            <a:r>
              <a:rPr lang="en-US" sz="2200" b="1" dirty="0"/>
              <a:t> execution = 8</a:t>
            </a:r>
          </a:p>
          <a:p>
            <a:pPr marL="0" indent="0">
              <a:lnSpc>
                <a:spcPct val="150000"/>
              </a:lnSpc>
              <a:buNone/>
            </a:pPr>
            <a:r>
              <a:rPr lang="en-US" sz="2200" b="1" dirty="0"/>
              <a:t>– illegal op-code or reserved instruction exception= 10</a:t>
            </a:r>
          </a:p>
          <a:p>
            <a:pPr marL="0" indent="0">
              <a:lnSpc>
                <a:spcPct val="150000"/>
              </a:lnSpc>
              <a:buNone/>
            </a:pPr>
            <a:r>
              <a:rPr lang="en-US" sz="2200" b="1" dirty="0"/>
              <a:t>– trap exception</a:t>
            </a:r>
          </a:p>
          <a:p>
            <a:pPr marL="0" indent="0">
              <a:lnSpc>
                <a:spcPct val="150000"/>
              </a:lnSpc>
              <a:buNone/>
            </a:pPr>
            <a:r>
              <a:rPr lang="en-US" sz="2200" b="1" dirty="0"/>
              <a:t>– floating point exception = 15</a:t>
            </a:r>
          </a:p>
          <a:p>
            <a:endParaRPr lang="en-US" dirty="0"/>
          </a:p>
        </p:txBody>
      </p:sp>
    </p:spTree>
    <p:extLst>
      <p:ext uri="{BB962C8B-B14F-4D97-AF65-F5344CB8AC3E}">
        <p14:creationId xmlns:p14="http://schemas.microsoft.com/office/powerpoint/2010/main" val="24682027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02676"/>
            <a:ext cx="8204200" cy="838200"/>
          </a:xfrm>
        </p:spPr>
        <p:txBody>
          <a:bodyPr/>
          <a:lstStyle/>
          <a:p>
            <a:pPr algn="ctr"/>
            <a:r>
              <a:rPr lang="en-US" sz="2400" b="1" dirty="0">
                <a:solidFill>
                  <a:srgbClr val="7030A0"/>
                </a:solidFill>
              </a:rPr>
              <a:t>Hardware Interrupt Processing in General</a:t>
            </a:r>
            <a:r>
              <a:rPr lang="en-US" dirty="0">
                <a:solidFill>
                  <a:srgbClr val="7030A0"/>
                </a:solidFill>
              </a:rPr>
              <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p:txBody>
          <a:bodyPr/>
          <a:lstStyle/>
          <a:p>
            <a:pPr algn="just"/>
            <a:r>
              <a:rPr lang="en-US" sz="2000" b="1" dirty="0" smtClean="0"/>
              <a:t>Hardware </a:t>
            </a:r>
            <a:r>
              <a:rPr lang="en-US" sz="2000" b="1" dirty="0"/>
              <a:t>interrupt processing first saves the address of the interrupted instruction. </a:t>
            </a:r>
            <a:endParaRPr lang="en-US" sz="2000" b="1" dirty="0" smtClean="0"/>
          </a:p>
          <a:p>
            <a:pPr algn="just"/>
            <a:r>
              <a:rPr lang="en-US" sz="2000" b="1" dirty="0" smtClean="0"/>
              <a:t>Intel </a:t>
            </a:r>
            <a:r>
              <a:rPr lang="en-US" sz="2000" b="1" dirty="0"/>
              <a:t>x-86 architecture uses a system  stack (in memory) to save the address, while in MIPS architecture, EPC register is used.</a:t>
            </a:r>
          </a:p>
          <a:p>
            <a:pPr algn="just"/>
            <a:r>
              <a:rPr lang="en-US" sz="2000" b="1" dirty="0" smtClean="0"/>
              <a:t>Hardware </a:t>
            </a:r>
            <a:r>
              <a:rPr lang="en-US" sz="2000" b="1" dirty="0"/>
              <a:t>interrupt processing then loads PC with the new address</a:t>
            </a:r>
            <a:r>
              <a:rPr lang="en-US" sz="2000" b="1" dirty="0" smtClean="0"/>
              <a:t>.</a:t>
            </a:r>
          </a:p>
          <a:p>
            <a:pPr algn="just"/>
            <a:r>
              <a:rPr lang="en-US" sz="2000" b="1" dirty="0" smtClean="0"/>
              <a:t> </a:t>
            </a:r>
            <a:r>
              <a:rPr lang="en-US" sz="2000" b="1" dirty="0"/>
              <a:t>In Intel x-86 architecture, new content of PC comes from one of special memory locations (</a:t>
            </a:r>
            <a:r>
              <a:rPr lang="en-US" sz="2000" b="1" i="1" dirty="0"/>
              <a:t>interrupt vectors)</a:t>
            </a:r>
            <a:r>
              <a:rPr lang="en-US" sz="2000" b="1" dirty="0"/>
              <a:t>. </a:t>
            </a:r>
            <a:endParaRPr lang="en-US" sz="2000" b="1" dirty="0" smtClean="0"/>
          </a:p>
          <a:p>
            <a:pPr algn="just"/>
            <a:r>
              <a:rPr lang="en-US" sz="2000" b="1" dirty="0" smtClean="0"/>
              <a:t>Each </a:t>
            </a:r>
            <a:r>
              <a:rPr lang="en-US" sz="2000" b="1" dirty="0"/>
              <a:t>interrupt has its specific vector address, built in the hardware </a:t>
            </a:r>
            <a:r>
              <a:rPr lang="en-US" sz="2000" b="1" dirty="0" smtClean="0"/>
              <a:t>as a </a:t>
            </a:r>
            <a:r>
              <a:rPr lang="en-US" sz="2000" b="1" dirty="0"/>
              <a:t>part of ISA. </a:t>
            </a:r>
            <a:endParaRPr lang="en-US" sz="2000" b="1" dirty="0" smtClean="0"/>
          </a:p>
          <a:p>
            <a:pPr algn="just"/>
            <a:r>
              <a:rPr lang="en-US" sz="2000" b="1" dirty="0" smtClean="0"/>
              <a:t>In </a:t>
            </a:r>
            <a:r>
              <a:rPr lang="en-US" sz="2000" b="1" dirty="0"/>
              <a:t>MIPS architecture, PC always gets the value 80000180</a:t>
            </a:r>
            <a:r>
              <a:rPr lang="en-US" sz="1400" b="1" dirty="0"/>
              <a:t>16</a:t>
            </a:r>
            <a:r>
              <a:rPr lang="en-US" sz="2000" b="1" dirty="0"/>
              <a:t>, while Cause register indicates a type of interrupt or exception.</a:t>
            </a:r>
          </a:p>
          <a:p>
            <a:pPr algn="just"/>
            <a:r>
              <a:rPr lang="en-US" sz="2000" b="1" dirty="0" smtClean="0"/>
              <a:t>•Hardware </a:t>
            </a:r>
            <a:r>
              <a:rPr lang="en-US" sz="2000" b="1" dirty="0"/>
              <a:t>interrupt processing sets CPU into kernel mode.</a:t>
            </a:r>
          </a:p>
          <a:p>
            <a:endParaRPr lang="en-US" b="1" dirty="0"/>
          </a:p>
        </p:txBody>
      </p:sp>
    </p:spTree>
    <p:extLst>
      <p:ext uri="{BB962C8B-B14F-4D97-AF65-F5344CB8AC3E}">
        <p14:creationId xmlns:p14="http://schemas.microsoft.com/office/powerpoint/2010/main" val="2050877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144000" cy="838200"/>
          </a:xfrm>
        </p:spPr>
        <p:txBody>
          <a:bodyPr/>
          <a:lstStyle/>
          <a:p>
            <a:r>
              <a:rPr lang="en-US" sz="3000" b="1" kern="1200" dirty="0">
                <a:solidFill>
                  <a:srgbClr val="7030A0"/>
                </a:solidFill>
                <a:latin typeface="Times New Roman" pitchFamily="18" charset="0"/>
              </a:rPr>
              <a:t>The operation or task that must perform by CPU are:</a:t>
            </a:r>
          </a:p>
        </p:txBody>
      </p:sp>
      <p:sp>
        <p:nvSpPr>
          <p:cNvPr id="3" name="Content Placeholder 2"/>
          <p:cNvSpPr>
            <a:spLocks noGrp="1"/>
          </p:cNvSpPr>
          <p:nvPr>
            <p:ph idx="1"/>
          </p:nvPr>
        </p:nvSpPr>
        <p:spPr/>
        <p:txBody>
          <a:bodyPr/>
          <a:lstStyle/>
          <a:p>
            <a:pPr lvl="0"/>
            <a:r>
              <a:rPr lang="en-US" b="1" kern="1200" dirty="0" smtClean="0">
                <a:latin typeface="Times New Roman" pitchFamily="18" charset="0"/>
              </a:rPr>
              <a:t>Fetch </a:t>
            </a:r>
            <a:r>
              <a:rPr lang="en-US" b="1" kern="1200" dirty="0">
                <a:latin typeface="Times New Roman" pitchFamily="18" charset="0"/>
              </a:rPr>
              <a:t>Instruction:</a:t>
            </a:r>
            <a:r>
              <a:rPr lang="en-US" kern="1200" dirty="0">
                <a:latin typeface="Times New Roman" pitchFamily="18" charset="0"/>
              </a:rPr>
              <a:t> The CPU reads an instruction from memory. </a:t>
            </a:r>
          </a:p>
          <a:p>
            <a:r>
              <a:rPr lang="en-US" kern="1200" dirty="0">
                <a:latin typeface="Times New Roman" pitchFamily="18" charset="0"/>
              </a:rPr>
              <a:t> </a:t>
            </a:r>
            <a:r>
              <a:rPr lang="en-US" b="1" kern="1200" dirty="0">
                <a:latin typeface="Times New Roman" pitchFamily="18" charset="0"/>
              </a:rPr>
              <a:t>Interpret Instruction:</a:t>
            </a:r>
            <a:r>
              <a:rPr lang="en-US" kern="1200" dirty="0">
                <a:latin typeface="Times New Roman" pitchFamily="18" charset="0"/>
              </a:rPr>
              <a:t> The instruction is decoded to determine what action is required. </a:t>
            </a:r>
          </a:p>
          <a:p>
            <a:r>
              <a:rPr lang="en-US" kern="1200" dirty="0">
                <a:latin typeface="Times New Roman" pitchFamily="18" charset="0"/>
              </a:rPr>
              <a:t> </a:t>
            </a:r>
            <a:r>
              <a:rPr lang="en-US" b="1" kern="1200" dirty="0">
                <a:latin typeface="Times New Roman" pitchFamily="18" charset="0"/>
              </a:rPr>
              <a:t>Fetch Data: </a:t>
            </a:r>
            <a:r>
              <a:rPr lang="en-US" kern="1200" dirty="0">
                <a:latin typeface="Times New Roman" pitchFamily="18" charset="0"/>
              </a:rPr>
              <a:t>The execution of an instruction may require reading data from memory or I/O module. </a:t>
            </a:r>
          </a:p>
          <a:p>
            <a:r>
              <a:rPr lang="en-US" kern="1200" dirty="0">
                <a:latin typeface="Times New Roman" pitchFamily="18" charset="0"/>
              </a:rPr>
              <a:t> </a:t>
            </a:r>
            <a:r>
              <a:rPr lang="en-US" b="1" kern="1200" dirty="0">
                <a:latin typeface="Times New Roman" pitchFamily="18" charset="0"/>
              </a:rPr>
              <a:t>Process data:</a:t>
            </a:r>
            <a:r>
              <a:rPr lang="en-US" kern="1200" dirty="0">
                <a:latin typeface="Times New Roman" pitchFamily="18" charset="0"/>
              </a:rPr>
              <a:t> The execution of an instruction may require performing some </a:t>
            </a:r>
            <a:r>
              <a:rPr lang="en-US" kern="1200" dirty="0" smtClean="0">
                <a:latin typeface="Times New Roman" pitchFamily="18" charset="0"/>
              </a:rPr>
              <a:t>arithmatic </a:t>
            </a:r>
            <a:r>
              <a:rPr lang="en-US" kern="1200" dirty="0">
                <a:latin typeface="Times New Roman" pitchFamily="18" charset="0"/>
              </a:rPr>
              <a:t>or logical operation on data. </a:t>
            </a:r>
          </a:p>
          <a:p>
            <a:r>
              <a:rPr lang="en-US" kern="1200" dirty="0">
                <a:latin typeface="Times New Roman" pitchFamily="18" charset="0"/>
              </a:rPr>
              <a:t> </a:t>
            </a:r>
            <a:r>
              <a:rPr lang="en-US" b="1" kern="1200" dirty="0">
                <a:latin typeface="Times New Roman" pitchFamily="18" charset="0"/>
              </a:rPr>
              <a:t>Write data:</a:t>
            </a:r>
            <a:r>
              <a:rPr lang="en-US" kern="1200" dirty="0">
                <a:latin typeface="Times New Roman" pitchFamily="18" charset="0"/>
              </a:rPr>
              <a:t> The result of an execution may require writing data to memory or an I/O module</a:t>
            </a:r>
            <a:endParaRPr lang="en-GB" dirty="0"/>
          </a:p>
        </p:txBody>
      </p:sp>
    </p:spTree>
    <p:extLst>
      <p:ext uri="{BB962C8B-B14F-4D97-AF65-F5344CB8AC3E}">
        <p14:creationId xmlns:p14="http://schemas.microsoft.com/office/powerpoint/2010/main" val="12573623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solidFill>
                  <a:srgbClr val="7030A0"/>
                </a:solidFill>
              </a:rPr>
              <a:t>Operation System </a:t>
            </a:r>
            <a:r>
              <a:rPr lang="en-US" b="1" dirty="0">
                <a:solidFill>
                  <a:srgbClr val="7030A0"/>
                </a:solidFill>
              </a:rPr>
              <a:t>and Hardware Interrupt Processing</a:t>
            </a:r>
            <a:r>
              <a:rPr lang="en-US" dirty="0">
                <a:solidFill>
                  <a:srgbClr val="7030A0"/>
                </a:solidFill>
              </a:rPr>
              <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p:txBody>
          <a:bodyPr/>
          <a:lstStyle/>
          <a:p>
            <a:pPr lvl="0" algn="just"/>
            <a:r>
              <a:rPr lang="en-US" sz="2000" b="1" dirty="0" smtClean="0"/>
              <a:t>During </a:t>
            </a:r>
            <a:r>
              <a:rPr lang="en-US" sz="2000" b="1" dirty="0"/>
              <a:t>booting of operating system, interrupt handling routines are loaded starting at the some memory locations. </a:t>
            </a:r>
            <a:endParaRPr lang="en-US" sz="2000" b="1" dirty="0" smtClean="0"/>
          </a:p>
          <a:p>
            <a:pPr lvl="0" algn="just"/>
            <a:r>
              <a:rPr lang="en-US" sz="2000" b="1" dirty="0" smtClean="0"/>
              <a:t>It </a:t>
            </a:r>
            <a:r>
              <a:rPr lang="en-US" sz="2000" b="1" dirty="0"/>
              <a:t>is </a:t>
            </a:r>
            <a:r>
              <a:rPr lang="en-US" sz="2000" b="1" dirty="0" smtClean="0"/>
              <a:t>the responsibility </a:t>
            </a:r>
            <a:r>
              <a:rPr lang="en-US" sz="2000" b="1" dirty="0"/>
              <a:t>of the operating system to also load interrupt vectors with addresses of the interrupt handling routines.</a:t>
            </a:r>
          </a:p>
          <a:p>
            <a:pPr algn="just"/>
            <a:r>
              <a:rPr lang="en-US" sz="2000" b="1" dirty="0" smtClean="0"/>
              <a:t>In </a:t>
            </a:r>
            <a:r>
              <a:rPr lang="en-US" sz="2000" b="1" dirty="0"/>
              <a:t>MIPS architecture, the operating system code must start at memory address 80000180</a:t>
            </a:r>
            <a:r>
              <a:rPr lang="en-US" sz="1400" b="1" dirty="0"/>
              <a:t>16</a:t>
            </a:r>
            <a:r>
              <a:rPr lang="en-US" sz="2000" b="1" dirty="0"/>
              <a:t>, and then based on the content of Cause register appropriate processing is performed.</a:t>
            </a:r>
          </a:p>
          <a:p>
            <a:pPr algn="just"/>
            <a:r>
              <a:rPr lang="en-US" sz="2000" b="1" dirty="0" smtClean="0"/>
              <a:t>Hardware </a:t>
            </a:r>
            <a:r>
              <a:rPr lang="en-US" sz="2000" b="1" dirty="0"/>
              <a:t>interrupt processing saves the address of the interrupted instruction so the interrupted program (if needed) may be later restarted at the point of interruption.</a:t>
            </a:r>
          </a:p>
          <a:p>
            <a:pPr algn="just"/>
            <a:r>
              <a:rPr lang="en-US" sz="2000" b="1" dirty="0" smtClean="0"/>
              <a:t>Note </a:t>
            </a:r>
            <a:r>
              <a:rPr lang="en-US" sz="2000" b="1" dirty="0"/>
              <a:t>that new incoming interrupts may be </a:t>
            </a:r>
            <a:r>
              <a:rPr lang="en-US" sz="2000" b="1" i="1" dirty="0"/>
              <a:t>disabled</a:t>
            </a:r>
            <a:r>
              <a:rPr lang="en-US" sz="2000" b="1" dirty="0"/>
              <a:t>, i.e. masked, while another interrupt is being processed to prevent a </a:t>
            </a:r>
            <a:r>
              <a:rPr lang="en-US" sz="2000" b="1" i="1" dirty="0"/>
              <a:t>loss of interrupt</a:t>
            </a:r>
            <a:r>
              <a:rPr lang="en-US" sz="2000" b="1" dirty="0"/>
              <a:t>.</a:t>
            </a:r>
          </a:p>
          <a:p>
            <a:endParaRPr lang="en-US" dirty="0"/>
          </a:p>
        </p:txBody>
      </p:sp>
    </p:spTree>
    <p:extLst>
      <p:ext uri="{BB962C8B-B14F-4D97-AF65-F5344CB8AC3E}">
        <p14:creationId xmlns:p14="http://schemas.microsoft.com/office/powerpoint/2010/main" val="1261765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sz="3600" dirty="0" smtClean="0">
                <a:solidFill>
                  <a:srgbClr val="7030A0"/>
                </a:solidFill>
              </a:rPr>
              <a:t>Pentium Interrupt Processing</a:t>
            </a:r>
          </a:p>
        </p:txBody>
      </p:sp>
      <p:sp>
        <p:nvSpPr>
          <p:cNvPr id="58371" name="Rectangle 3"/>
          <p:cNvSpPr>
            <a:spLocks noGrp="1" noChangeArrowheads="1"/>
          </p:cNvSpPr>
          <p:nvPr>
            <p:ph type="body" idx="1"/>
          </p:nvPr>
        </p:nvSpPr>
        <p:spPr/>
        <p:txBody>
          <a:bodyPr/>
          <a:lstStyle/>
          <a:p>
            <a:r>
              <a:rPr lang="en-GB" b="1" dirty="0" smtClean="0"/>
              <a:t>Interrupts</a:t>
            </a:r>
          </a:p>
          <a:p>
            <a:pPr lvl="1"/>
            <a:r>
              <a:rPr lang="en-GB" b="1" dirty="0" smtClean="0"/>
              <a:t>Maskable</a:t>
            </a:r>
          </a:p>
          <a:p>
            <a:pPr lvl="1"/>
            <a:r>
              <a:rPr lang="en-GB" b="1" dirty="0" smtClean="0"/>
              <a:t>Nonmaskable</a:t>
            </a:r>
          </a:p>
          <a:p>
            <a:r>
              <a:rPr lang="en-GB" b="1" dirty="0" smtClean="0"/>
              <a:t>Exceptions</a:t>
            </a:r>
          </a:p>
          <a:p>
            <a:pPr lvl="1"/>
            <a:r>
              <a:rPr lang="en-GB" b="1" dirty="0" smtClean="0"/>
              <a:t>Processor detected</a:t>
            </a:r>
          </a:p>
          <a:p>
            <a:pPr lvl="1"/>
            <a:r>
              <a:rPr lang="en-GB" b="1" dirty="0" smtClean="0"/>
              <a:t>Programmed</a:t>
            </a:r>
          </a:p>
          <a:p>
            <a:r>
              <a:rPr lang="en-GB" b="1" dirty="0" smtClean="0"/>
              <a:t>Interrupt vector table</a:t>
            </a:r>
          </a:p>
          <a:p>
            <a:pPr lvl="1"/>
            <a:r>
              <a:rPr lang="en-GB" b="1" dirty="0" smtClean="0"/>
              <a:t>Each interrupt type assigned a number</a:t>
            </a:r>
          </a:p>
          <a:p>
            <a:pPr lvl="1"/>
            <a:r>
              <a:rPr lang="en-GB" b="1" dirty="0" smtClean="0"/>
              <a:t>Index to vector table</a:t>
            </a:r>
          </a:p>
          <a:p>
            <a:pPr lvl="1"/>
            <a:r>
              <a:rPr lang="en-GB" b="1" dirty="0" smtClean="0"/>
              <a:t>256 * 32 bit interrupt vectors</a:t>
            </a:r>
          </a:p>
          <a:p>
            <a:r>
              <a:rPr lang="en-GB" b="1" dirty="0" smtClean="0"/>
              <a:t>5 priority classes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7030A0"/>
                </a:solidFill>
              </a:rPr>
              <a:t>Exception Defined</a:t>
            </a:r>
            <a:endParaRPr lang="en-US" sz="4400" dirty="0">
              <a:solidFill>
                <a:srgbClr val="7030A0"/>
              </a:solidFill>
            </a:endParaRPr>
          </a:p>
        </p:txBody>
      </p:sp>
      <p:sp>
        <p:nvSpPr>
          <p:cNvPr id="3" name="Content Placeholder 2"/>
          <p:cNvSpPr>
            <a:spLocks noGrp="1"/>
          </p:cNvSpPr>
          <p:nvPr>
            <p:ph idx="1"/>
          </p:nvPr>
        </p:nvSpPr>
        <p:spPr/>
        <p:txBody>
          <a:bodyPr/>
          <a:lstStyle/>
          <a:p>
            <a:pPr algn="just"/>
            <a:r>
              <a:rPr lang="en-US" sz="3600" b="1" dirty="0" smtClean="0"/>
              <a:t>An </a:t>
            </a:r>
            <a:r>
              <a:rPr lang="en-US" sz="3600" b="1" i="1" dirty="0" smtClean="0"/>
              <a:t>exception </a:t>
            </a:r>
            <a:r>
              <a:rPr lang="en-US" sz="3600" b="1" dirty="0"/>
              <a:t>is an unplanned event generated by </a:t>
            </a:r>
            <a:r>
              <a:rPr lang="en-US" sz="3600" b="1" dirty="0" smtClean="0"/>
              <a:t>the CPU</a:t>
            </a:r>
            <a:r>
              <a:rPr lang="en-US" sz="3600" b="1" dirty="0"/>
              <a:t>. </a:t>
            </a:r>
            <a:endParaRPr lang="en-US" sz="3600" b="1" dirty="0" smtClean="0"/>
          </a:p>
          <a:p>
            <a:pPr algn="just"/>
            <a:r>
              <a:rPr lang="en-US" sz="3600" b="1" dirty="0" smtClean="0"/>
              <a:t>Examples </a:t>
            </a:r>
            <a:r>
              <a:rPr lang="en-US" sz="3600" b="1" dirty="0"/>
              <a:t>include: trap or breakpoint instruction</a:t>
            </a:r>
            <a:r>
              <a:rPr lang="en-US" sz="3600" b="1" dirty="0" smtClean="0"/>
              <a:t>, divide </a:t>
            </a:r>
            <a:r>
              <a:rPr lang="en-US" sz="3600" b="1" dirty="0"/>
              <a:t>by zero, floating point or </a:t>
            </a:r>
            <a:r>
              <a:rPr lang="en-US" sz="3600" b="1" dirty="0" smtClean="0"/>
              <a:t>integer overflow</a:t>
            </a:r>
            <a:r>
              <a:rPr lang="en-US" sz="3600" b="1" dirty="0"/>
              <a:t>, </a:t>
            </a:r>
            <a:r>
              <a:rPr lang="en-US" sz="3600" b="1" dirty="0" smtClean="0"/>
              <a:t>illegal instruction</a:t>
            </a:r>
            <a:r>
              <a:rPr lang="en-US" sz="3600" b="1" dirty="0"/>
              <a:t>, or address error.</a:t>
            </a:r>
          </a:p>
          <a:p>
            <a:pPr algn="just"/>
            <a:r>
              <a:rPr lang="en-US" sz="3600" b="1" dirty="0" smtClean="0"/>
              <a:t>An </a:t>
            </a:r>
            <a:r>
              <a:rPr lang="en-US" sz="3600" b="1" dirty="0"/>
              <a:t>exception will generate an “internal” interrupt.</a:t>
            </a:r>
          </a:p>
          <a:p>
            <a:endParaRPr lang="en-US" dirty="0"/>
          </a:p>
        </p:txBody>
      </p:sp>
    </p:spTree>
    <p:extLst>
      <p:ext uri="{BB962C8B-B14F-4D97-AF65-F5344CB8AC3E}">
        <p14:creationId xmlns:p14="http://schemas.microsoft.com/office/powerpoint/2010/main" val="4237062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CPU</a:t>
            </a:r>
            <a:endParaRPr lang="en-US" dirty="0"/>
          </a:p>
        </p:txBody>
      </p:sp>
      <p:sp>
        <p:nvSpPr>
          <p:cNvPr id="3" name="Content Placeholder 2"/>
          <p:cNvSpPr>
            <a:spLocks noGrp="1"/>
          </p:cNvSpPr>
          <p:nvPr>
            <p:ph idx="1"/>
          </p:nvPr>
        </p:nvSpPr>
        <p:spPr>
          <a:xfrm>
            <a:off x="457200" y="1295400"/>
            <a:ext cx="8178800" cy="5410200"/>
          </a:xfrm>
        </p:spPr>
        <p:txBody>
          <a:bodyPr/>
          <a:lstStyle/>
          <a:p>
            <a:pPr algn="just"/>
            <a:r>
              <a:rPr lang="en-US" b="1" dirty="0"/>
              <a:t>To do these tasks, it should be clear that the CPU needs to store some data temporarily. It must remember the location of the last instruction so that it can know where to get the next instruction. It needs to store instructions and data temporarily while an instruction is </a:t>
            </a:r>
            <a:r>
              <a:rPr lang="en-US" b="1" dirty="0" err="1"/>
              <a:t>beign</a:t>
            </a:r>
            <a:r>
              <a:rPr lang="en-US" b="1" dirty="0"/>
              <a:t> executed. In other words, the CPU needs a small internal memory. These storage location are generally referred as </a:t>
            </a:r>
            <a:r>
              <a:rPr lang="en-US" b="1" dirty="0">
                <a:solidFill>
                  <a:srgbClr val="C00000"/>
                </a:solidFill>
              </a:rPr>
              <a:t>registers</a:t>
            </a:r>
            <a:r>
              <a:rPr lang="en-US" b="1" dirty="0"/>
              <a:t>.</a:t>
            </a:r>
          </a:p>
        </p:txBody>
      </p:sp>
    </p:spTree>
    <p:extLst>
      <p:ext uri="{BB962C8B-B14F-4D97-AF65-F5344CB8AC3E}">
        <p14:creationId xmlns:p14="http://schemas.microsoft.com/office/powerpoint/2010/main" val="3175568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CPU</a:t>
            </a:r>
            <a:endParaRPr lang="en-US" dirty="0"/>
          </a:p>
        </p:txBody>
      </p:sp>
      <p:sp>
        <p:nvSpPr>
          <p:cNvPr id="3" name="Content Placeholder 2"/>
          <p:cNvSpPr>
            <a:spLocks noGrp="1"/>
          </p:cNvSpPr>
          <p:nvPr>
            <p:ph idx="1"/>
          </p:nvPr>
        </p:nvSpPr>
        <p:spPr/>
        <p:txBody>
          <a:bodyPr/>
          <a:lstStyle/>
          <a:p>
            <a:pPr algn="just"/>
            <a:r>
              <a:rPr lang="en-US" sz="3600" b="1" dirty="0"/>
              <a:t>The CPU is connected to the rest of the system through system bus. Through system bus, data or information gets transferred between the CPU and the other component of the system. The system bus may have three components:</a:t>
            </a:r>
          </a:p>
        </p:txBody>
      </p:sp>
    </p:spTree>
    <p:extLst>
      <p:ext uri="{BB962C8B-B14F-4D97-AF65-F5344CB8AC3E}">
        <p14:creationId xmlns:p14="http://schemas.microsoft.com/office/powerpoint/2010/main" val="3191174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jp2">
  <a:themeElements>
    <a:clrScheme name="ajp2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jp2">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jp2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jp2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jp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jp2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jp2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jp2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jp2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Settings\adrian\Application Data\Microsoft\Templates\ajp2.pot</Template>
  <TotalTime>930</TotalTime>
  <Words>3360</Words>
  <Application>Microsoft Office PowerPoint</Application>
  <PresentationFormat>On-screen Show (4:3)</PresentationFormat>
  <Paragraphs>367</Paragraphs>
  <Slides>72</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72</vt:i4>
      </vt:variant>
    </vt:vector>
  </HeadingPairs>
  <TitlesOfParts>
    <vt:vector size="86" baseType="lpstr">
      <vt:lpstr>Batang</vt:lpstr>
      <vt:lpstr>ＭＳ Ｐゴシック</vt:lpstr>
      <vt:lpstr>Arial</vt:lpstr>
      <vt:lpstr>Arial Black</vt:lpstr>
      <vt:lpstr>Calibri</vt:lpstr>
      <vt:lpstr>Georgia</vt:lpstr>
      <vt:lpstr>Monotype Sorts</vt:lpstr>
      <vt:lpstr>Rockwell</vt:lpstr>
      <vt:lpstr>Rockwell Condensed</vt:lpstr>
      <vt:lpstr>Tahoma</vt:lpstr>
      <vt:lpstr>Times New Roman</vt:lpstr>
      <vt:lpstr>Wingdings</vt:lpstr>
      <vt:lpstr>ajp2</vt:lpstr>
      <vt:lpstr>Office Theme</vt:lpstr>
      <vt:lpstr>  EIE 411 Computer Organization and Architecture    </vt:lpstr>
      <vt:lpstr>Outline of Module 4</vt:lpstr>
      <vt:lpstr>Practice Questions</vt:lpstr>
      <vt:lpstr>PART 1</vt:lpstr>
      <vt:lpstr>CPU STRUCTURE</vt:lpstr>
      <vt:lpstr>PowerPoint Presentation</vt:lpstr>
      <vt:lpstr>The operation or task that must perform by CPU are:</vt:lpstr>
      <vt:lpstr>CPU</vt:lpstr>
      <vt:lpstr>CPU</vt:lpstr>
      <vt:lpstr>TYPES OF BUSES</vt:lpstr>
      <vt:lpstr>CPU</vt:lpstr>
      <vt:lpstr>CPU WITH SYSTEMS BUS</vt:lpstr>
      <vt:lpstr>CPU INTERNAL STRUCTURE</vt:lpstr>
      <vt:lpstr>REGISTERS</vt:lpstr>
      <vt:lpstr>REGISTER ORGANIZATION </vt:lpstr>
      <vt:lpstr>REGISTER ORGANIZATION </vt:lpstr>
      <vt:lpstr>USER VISIBLE REGISTERS</vt:lpstr>
      <vt:lpstr>GENERAL PURPOSE REGISTERS (1)</vt:lpstr>
      <vt:lpstr>GENERAL PURPOSE REGISTERS (2)</vt:lpstr>
      <vt:lpstr>HOW MANY GP REGISTERS?</vt:lpstr>
      <vt:lpstr>HOW BIG?</vt:lpstr>
      <vt:lpstr>CONDITION CODE REGISTERS</vt:lpstr>
      <vt:lpstr>CONTROL &amp; STATUS REGISTERS</vt:lpstr>
      <vt:lpstr>Register Organization  </vt:lpstr>
      <vt:lpstr>PowerPoint Presentation</vt:lpstr>
      <vt:lpstr>Four registers are essential to instruction execution:  </vt:lpstr>
      <vt:lpstr>Four registers are essential to instruction execution</vt:lpstr>
      <vt:lpstr>Four registers are essential to instruction execution:  </vt:lpstr>
      <vt:lpstr>Four registers are essential to instruction execution:  </vt:lpstr>
      <vt:lpstr>                   A Register (Accumulator) = ACC </vt:lpstr>
      <vt:lpstr>Four registers are essential to instruction execution:  </vt:lpstr>
      <vt:lpstr>A Register (Accumulator) = ACC</vt:lpstr>
      <vt:lpstr>Register versus memory:  </vt:lpstr>
      <vt:lpstr>Processor Status Word (PSW)</vt:lpstr>
      <vt:lpstr>Processor Status Word (PSW)</vt:lpstr>
      <vt:lpstr>Processor Status Word (PSW)</vt:lpstr>
      <vt:lpstr>Processor Status Word (PSW)</vt:lpstr>
      <vt:lpstr>OTHER REGISTERS</vt:lpstr>
      <vt:lpstr>Example Register Organizations</vt:lpstr>
      <vt:lpstr>INDIRECT CYCLE</vt:lpstr>
      <vt:lpstr>Instruction Cycle with Indirect</vt:lpstr>
      <vt:lpstr>Data Flow (Instruction Fetch)</vt:lpstr>
      <vt:lpstr>Data Flow (Data Fetch)</vt:lpstr>
      <vt:lpstr>Concept of Program Execution</vt:lpstr>
      <vt:lpstr>Concept of Program Execution</vt:lpstr>
      <vt:lpstr>Concept of Program Execution</vt:lpstr>
      <vt:lpstr>Concept of Program Execution</vt:lpstr>
      <vt:lpstr>Data Flow (Fetch Diagram)</vt:lpstr>
      <vt:lpstr>Data Flow (Indirect Diagram)</vt:lpstr>
      <vt:lpstr>Data Flow (Execute)</vt:lpstr>
      <vt:lpstr>Data Flow (Interrupt)</vt:lpstr>
      <vt:lpstr>Data Flow (Interrupt Diagram)</vt:lpstr>
      <vt:lpstr>PRE-FETCH</vt:lpstr>
      <vt:lpstr>IMPROVED PERFORMANCE</vt:lpstr>
      <vt:lpstr>PART 2</vt:lpstr>
      <vt:lpstr>COMPUTER ARCHITECTURE (REVIEW)</vt:lpstr>
      <vt:lpstr>COMPUTER ORGANIZATION (REVIEW)</vt:lpstr>
      <vt:lpstr>COMPUTER ORGANIZATION (REVIEW)</vt:lpstr>
      <vt:lpstr>Handling of Interrupts &amp; Exceptions</vt:lpstr>
      <vt:lpstr>INTERRUPTS CLASSES </vt:lpstr>
      <vt:lpstr>INTERRUPTS CLASSES</vt:lpstr>
      <vt:lpstr>CPU Modes and Memory Address Space: Interrupt Handling </vt:lpstr>
      <vt:lpstr>Dual-Mode of CPU Operation </vt:lpstr>
      <vt:lpstr>DUAL-MODE OF CPU OPERATION</vt:lpstr>
      <vt:lpstr>MIPS Privilege Instructions </vt:lpstr>
      <vt:lpstr>MIPS Interrupt Processing </vt:lpstr>
      <vt:lpstr>MIPS Interrupt Processing</vt:lpstr>
      <vt:lpstr>MIPS Interrupt Processing</vt:lpstr>
      <vt:lpstr>Hardware Interrupt Processing in General </vt:lpstr>
      <vt:lpstr>Operation System and Hardware Interrupt Processing </vt:lpstr>
      <vt:lpstr>Pentium Interrupt Processing</vt:lpstr>
      <vt:lpstr>Exception Defined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Ruyione</cp:lastModifiedBy>
  <cp:revision>111</cp:revision>
  <dcterms:created xsi:type="dcterms:W3CDTF">1998-10-18T09:28:37Z</dcterms:created>
  <dcterms:modified xsi:type="dcterms:W3CDTF">2022-11-10T14:13:59Z</dcterms:modified>
</cp:coreProperties>
</file>