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81" r:id="rId3"/>
    <p:sldId id="385" r:id="rId4"/>
    <p:sldId id="386" r:id="rId5"/>
    <p:sldId id="384" r:id="rId6"/>
    <p:sldId id="378" r:id="rId7"/>
    <p:sldId id="407" r:id="rId8"/>
    <p:sldId id="383" r:id="rId9"/>
    <p:sldId id="379" r:id="rId10"/>
    <p:sldId id="381" r:id="rId11"/>
    <p:sldId id="387" r:id="rId12"/>
    <p:sldId id="388" r:id="rId13"/>
    <p:sldId id="389" r:id="rId14"/>
    <p:sldId id="390" r:id="rId15"/>
    <p:sldId id="408" r:id="rId16"/>
    <p:sldId id="392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341" r:id="rId31"/>
  </p:sldIdLst>
  <p:sldSz cx="1219517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A0000"/>
    <a:srgbClr val="FFFFFF"/>
    <a:srgbClr val="DDDDDD"/>
    <a:srgbClr val="662C5B"/>
    <a:srgbClr val="000000"/>
    <a:srgbClr val="660033"/>
    <a:srgbClr val="CC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263" autoAdjust="0"/>
  </p:normalViewPr>
  <p:slideViewPr>
    <p:cSldViewPr>
      <p:cViewPr varScale="1">
        <p:scale>
          <a:sx n="74" d="100"/>
          <a:sy n="74" d="100"/>
        </p:scale>
        <p:origin x="570" y="7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2F73B2-7CF1-4832-BF09-2E3D082F4856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02B329-9B4F-43B9-920A-39268306A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3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EDA5C1-9818-47C9-A79E-B4D4158DD3E3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D498802-2017-4E9A-A8AF-781802F70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2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8802-2017-4E9A-A8AF-781802F703C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81948" cy="6912768"/>
          </a:xfrm>
          <a:prstGeom prst="rect">
            <a:avLst/>
          </a:prstGeom>
          <a:noFill/>
        </p:spPr>
      </p:pic>
      <p:pic>
        <p:nvPicPr>
          <p:cNvPr id="8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03" y="570166"/>
            <a:ext cx="743452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9003276" y="0"/>
            <a:ext cx="32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www.covenantuniversity.edu.ng</a:t>
            </a:r>
            <a:endParaRPr lang="en-GB" sz="1800" dirty="0"/>
          </a:p>
        </p:txBody>
      </p:sp>
      <p:pic>
        <p:nvPicPr>
          <p:cNvPr id="10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5059" y="570169"/>
            <a:ext cx="4608512" cy="7437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1844828"/>
            <a:ext cx="10366375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537575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Rockwell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33093" y="1074222"/>
            <a:ext cx="3220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2C5B"/>
                </a:solidFill>
              </a:rPr>
              <a:t>Raising a new Generation of Leaders</a:t>
            </a:r>
            <a:endParaRPr lang="en-GB" sz="1600" dirty="0">
              <a:solidFill>
                <a:srgbClr val="662C5B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1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1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1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643"/>
            <a:ext cx="27439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643"/>
            <a:ext cx="80284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637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5" y="4406904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5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4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81948" cy="6912768"/>
          </a:xfrm>
          <a:prstGeom prst="rect">
            <a:avLst/>
          </a:prstGeom>
          <a:noFill/>
        </p:spPr>
      </p:pic>
      <p:pic>
        <p:nvPicPr>
          <p:cNvPr id="8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41" y="548680"/>
            <a:ext cx="1216557" cy="1296144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914638" y="2204865"/>
            <a:ext cx="10365899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sz="66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1705101" y="4869160"/>
            <a:ext cx="8536623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4000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45059" y="1268760"/>
            <a:ext cx="397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2C5B"/>
                </a:solidFill>
              </a:rPr>
              <a:t>Raising a new Generation of Leaders</a:t>
            </a:r>
            <a:endParaRPr lang="en-GB" sz="2000" dirty="0">
              <a:solidFill>
                <a:srgbClr val="662C5B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003276" y="0"/>
            <a:ext cx="32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www.covenantuniversity.edu.ng</a:t>
            </a:r>
            <a:endParaRPr lang="en-GB" sz="1800" dirty="0"/>
          </a:p>
        </p:txBody>
      </p:sp>
      <p:pic>
        <p:nvPicPr>
          <p:cNvPr id="3074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9035" y="692700"/>
            <a:ext cx="5065714" cy="817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6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4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6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6" y="4800600"/>
            <a:ext cx="73167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6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6" y="5367338"/>
            <a:ext cx="73167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2375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2"/>
            <a:ext cx="808037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963" y="153144"/>
            <a:ext cx="1171421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400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81948" cy="773752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778109" y="6336704"/>
            <a:ext cx="1045349" cy="548680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E708FE-ED12-4ACB-81C9-F40A112777FF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pic>
        <p:nvPicPr>
          <p:cNvPr id="10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6363534"/>
            <a:ext cx="624979" cy="66586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12" y="1412776"/>
            <a:ext cx="1171635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4000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600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200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800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800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26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72" y="6317328"/>
            <a:ext cx="5976665" cy="64006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724026" y="6707435"/>
            <a:ext cx="221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www.covenantuniversity.edu.ng</a:t>
            </a:r>
            <a:endParaRPr lang="en-GB" sz="1200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8689876" y="1340768"/>
            <a:ext cx="1800001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10526061" y="1340768"/>
            <a:ext cx="71999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11282245" y="1340768"/>
            <a:ext cx="71999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6" y="4406905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6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205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205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055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103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205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0" y="6356355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E69B-9B3B-437C-9ADF-D56F423A0581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6355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6355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EC63-AC9E-491C-B008-E83D881192C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59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4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4263-B01D-4F49-B558-EEB448DAF4C2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188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189" y="6356354"/>
            <a:ext cx="2846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D965-F460-422A-A842-9BE9972FC4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6387" y="1371600"/>
            <a:ext cx="11888788" cy="3124200"/>
          </a:xfrm>
        </p:spPr>
        <p:txBody>
          <a:bodyPr/>
          <a:lstStyle/>
          <a:p>
            <a: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EIE 411</a:t>
            </a:r>
            <a:b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Computer Organization and Architecture </a:t>
            </a:r>
            <a:br>
              <a:rPr lang="en-US" sz="6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4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sz="4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01787" y="4495800"/>
            <a:ext cx="9067800" cy="990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MODULE </a:t>
            </a:r>
            <a:r>
              <a:rPr lang="en-US" sz="2400" b="1"/>
              <a:t>04 </a:t>
            </a:r>
            <a:r>
              <a:rPr lang="en-US" sz="2400" b="1" smtClean="0"/>
              <a:t>B: </a:t>
            </a:r>
            <a:r>
              <a:rPr lang="en-US" sz="2400" b="1" dirty="0"/>
              <a:t>STORAGE &amp; INPUT/OUTPUT SYSTEM</a:t>
            </a:r>
          </a:p>
          <a:p>
            <a:r>
              <a:rPr lang="en-US" sz="2400" b="1" dirty="0" smtClean="0"/>
              <a:t>Part B: Computer Bus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Data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erialParall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87" y="1295400"/>
            <a:ext cx="5283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Address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if the CPU needs to read an instruction (data) from a given location in memory</a:t>
            </a:r>
          </a:p>
          <a:p>
            <a:r>
              <a:rPr lang="en-US" dirty="0" smtClean="0"/>
              <a:t>Identify the source or destination of data</a:t>
            </a:r>
          </a:p>
          <a:p>
            <a:r>
              <a:rPr lang="en-US" dirty="0" smtClean="0"/>
              <a:t>Bus width determines maximum memory capacity of a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2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Address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Addres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7" y="1371600"/>
            <a:ext cx="7861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7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Control Lines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Controls the access to the data and address lines </a:t>
            </a:r>
            <a:endParaRPr lang="en-US" dirty="0">
              <a:latin typeface="Wingdings"/>
            </a:endParaRPr>
          </a:p>
          <a:p>
            <a:r>
              <a:rPr lang="en-US" dirty="0"/>
              <a:t>Controls the use of the data and address lines </a:t>
            </a:r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control lines include the following: </a:t>
            </a:r>
          </a:p>
          <a:p>
            <a:pPr marL="0" indent="0">
              <a:buNone/>
            </a:pPr>
            <a:r>
              <a:rPr lang="en-US" dirty="0"/>
              <a:t>Memory write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 </a:t>
            </a:r>
            <a:r>
              <a:rPr lang="en-US" dirty="0"/>
              <a:t>read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dirty="0"/>
              <a:t>/O </a:t>
            </a:r>
            <a:r>
              <a:rPr lang="en-US" dirty="0" smtClean="0"/>
              <a:t>write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2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Control Lines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I/O read</a:t>
            </a:r>
          </a:p>
          <a:p>
            <a:r>
              <a:rPr lang="en-US" dirty="0" smtClean="0"/>
              <a:t>Transfer </a:t>
            </a:r>
            <a:r>
              <a:rPr lang="en-US" dirty="0"/>
              <a:t>ACK </a:t>
            </a:r>
          </a:p>
          <a:p>
            <a:r>
              <a:rPr lang="en-US" dirty="0"/>
              <a:t>Bus request</a:t>
            </a:r>
          </a:p>
          <a:p>
            <a:r>
              <a:rPr lang="en-US" dirty="0"/>
              <a:t>Bus grant</a:t>
            </a:r>
          </a:p>
          <a:p>
            <a:r>
              <a:rPr lang="en-US" dirty="0"/>
              <a:t>Interrupt request</a:t>
            </a:r>
          </a:p>
          <a:p>
            <a:r>
              <a:rPr lang="en-US" dirty="0"/>
              <a:t>Interrupt ACK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Reset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57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Bus Type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</a:t>
            </a:r>
            <a:br>
              <a:rPr lang="en-US" dirty="0"/>
            </a:br>
            <a:r>
              <a:rPr lang="en-US" dirty="0"/>
              <a:t>– Separate data &amp; address lines </a:t>
            </a:r>
          </a:p>
          <a:p>
            <a:r>
              <a:rPr lang="en-US" dirty="0"/>
              <a:t>Multiplexed</a:t>
            </a:r>
            <a:br>
              <a:rPr lang="en-US" dirty="0"/>
            </a:br>
            <a:r>
              <a:rPr lang="en-US" dirty="0"/>
              <a:t>– Shared lines</a:t>
            </a:r>
            <a:br>
              <a:rPr lang="en-US" dirty="0"/>
            </a:br>
            <a:r>
              <a:rPr lang="en-US" dirty="0"/>
              <a:t>– Address valid or data valid control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r>
              <a:rPr lang="en-US" dirty="0" smtClean="0"/>
              <a:t>Advantage </a:t>
            </a:r>
            <a:r>
              <a:rPr lang="en-US" dirty="0"/>
              <a:t>- fewer lines </a:t>
            </a:r>
          </a:p>
          <a:p>
            <a:pPr marL="0" indent="0">
              <a:buNone/>
            </a:pPr>
            <a:r>
              <a:rPr lang="en-US" dirty="0" smtClean="0"/>
              <a:t>Disadvantage – More complex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49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Internal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internal bus, also known as internal data bus, memory bus, system bus or Front-Side-Bus, connects all the internal components of a computer, such as CPU and memory, to the motherboard. Internal data buses are also referred to as a local bus, because they are intended to connect to local devices. This bus is typically rather quick and is independent of the rest of the computer 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External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external bus, or expansion bus, is made up of the electronic pathways that connect the different external devices, such as printer etc., to the computer.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1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INTERNAL AND EXTERNAL BUSES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bus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31" r="-11831"/>
          <a:stretch>
            <a:fillRect/>
          </a:stretch>
        </p:blipFill>
        <p:spPr>
          <a:xfrm>
            <a:off x="239713" y="1412875"/>
            <a:ext cx="11715750" cy="4824413"/>
          </a:xfrm>
        </p:spPr>
      </p:pic>
    </p:spTree>
    <p:extLst>
      <p:ext uri="{BB962C8B-B14F-4D97-AF65-F5344CB8AC3E}">
        <p14:creationId xmlns:p14="http://schemas.microsoft.com/office/powerpoint/2010/main" val="257722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PCI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Peripheral </a:t>
            </a:r>
            <a:r>
              <a:rPr lang="en-US" dirty="0"/>
              <a:t>Component Interconnection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an internal parallel bus </a:t>
            </a:r>
            <a:endParaRPr lang="en-US" dirty="0" smtClean="0"/>
          </a:p>
          <a:p>
            <a:r>
              <a:rPr lang="en-US" dirty="0" smtClean="0"/>
              <a:t>High bandwidth</a:t>
            </a:r>
          </a:p>
          <a:p>
            <a:r>
              <a:rPr lang="en-US" dirty="0" smtClean="0"/>
              <a:t>Intel </a:t>
            </a:r>
            <a:r>
              <a:rPr lang="en-US" dirty="0"/>
              <a:t>released to public domain </a:t>
            </a:r>
          </a:p>
          <a:p>
            <a:r>
              <a:rPr lang="en-US" dirty="0"/>
              <a:t>32 or 64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50 </a:t>
            </a:r>
            <a:r>
              <a:rPr lang="en-US" dirty="0"/>
              <a:t>lines @ 66 </a:t>
            </a:r>
            <a:r>
              <a:rPr lang="en-US" dirty="0" smtClean="0"/>
              <a:t>MHz</a:t>
            </a:r>
          </a:p>
          <a:p>
            <a:r>
              <a:rPr lang="en-US" dirty="0" smtClean="0"/>
              <a:t>Transfer </a:t>
            </a:r>
            <a:r>
              <a:rPr lang="en-US" dirty="0"/>
              <a:t>Rate of 528MB/s </a:t>
            </a:r>
          </a:p>
        </p:txBody>
      </p:sp>
    </p:spTree>
    <p:extLst>
      <p:ext uri="{BB962C8B-B14F-4D97-AF65-F5344CB8AC3E}">
        <p14:creationId xmlns:p14="http://schemas.microsoft.com/office/powerpoint/2010/main" val="30609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Basic Bus Structure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Internal Bus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External Bus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99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SCSI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Small Computer System Interface. </a:t>
            </a:r>
          </a:p>
          <a:p>
            <a:r>
              <a:rPr lang="en-US" dirty="0" smtClean="0"/>
              <a:t>A high-speed, intelligent peripheral I/O bus with a device independent protocol. It allows different peripheral devices and hosts to be interconnected on the same bus. Depending on the type of SCSI, you may have up to 8 or 16 devices connected to the SCSI bus.</a:t>
            </a:r>
          </a:p>
          <a:p>
            <a:r>
              <a:rPr lang="en-US" dirty="0" smtClean="0"/>
              <a:t> </a:t>
            </a:r>
            <a:r>
              <a:rPr lang="en-US" dirty="0"/>
              <a:t>There is a large variety of peripheral devices available for SCSI, including hard disk drives, floppy drives, CDs, optical storage devices, tape drives, printers and scanners to name a few.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7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SCSI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SCSI</a:t>
            </a:r>
            <a:r>
              <a:rPr lang="it-IT" dirty="0"/>
              <a:t>-</a:t>
            </a:r>
            <a:r>
              <a:rPr lang="it-IT" dirty="0" smtClean="0"/>
              <a:t>1</a:t>
            </a:r>
          </a:p>
          <a:p>
            <a:r>
              <a:rPr lang="it-IT" dirty="0" smtClean="0"/>
              <a:t>SCSI</a:t>
            </a:r>
            <a:r>
              <a:rPr lang="it-IT" dirty="0"/>
              <a:t>-</a:t>
            </a:r>
            <a:r>
              <a:rPr lang="it-IT" dirty="0" smtClean="0"/>
              <a:t>2</a:t>
            </a:r>
          </a:p>
          <a:p>
            <a:r>
              <a:rPr lang="it-IT" dirty="0" smtClean="0"/>
              <a:t>Wide SCSI</a:t>
            </a:r>
          </a:p>
          <a:p>
            <a:r>
              <a:rPr lang="it-IT" dirty="0" smtClean="0"/>
              <a:t>Fast SCSI</a:t>
            </a:r>
          </a:p>
          <a:p>
            <a:r>
              <a:rPr lang="it-IT" dirty="0" smtClean="0"/>
              <a:t>Fast </a:t>
            </a:r>
            <a:r>
              <a:rPr lang="it-IT" dirty="0"/>
              <a:t>Wide </a:t>
            </a:r>
            <a:r>
              <a:rPr lang="it-IT" dirty="0" smtClean="0"/>
              <a:t>SCSI</a:t>
            </a:r>
          </a:p>
          <a:p>
            <a:r>
              <a:rPr lang="it-IT" dirty="0" smtClean="0"/>
              <a:t>Ultra SCSI</a:t>
            </a:r>
          </a:p>
          <a:p>
            <a:r>
              <a:rPr lang="it-IT" dirty="0" smtClean="0"/>
              <a:t>SCSI</a:t>
            </a:r>
            <a:r>
              <a:rPr lang="it-IT" dirty="0"/>
              <a:t>-</a:t>
            </a:r>
            <a:r>
              <a:rPr lang="it-IT" dirty="0" smtClean="0"/>
              <a:t>3</a:t>
            </a:r>
          </a:p>
          <a:p>
            <a:r>
              <a:rPr lang="it-IT" dirty="0" smtClean="0"/>
              <a:t>Ultra2 SCSI</a:t>
            </a:r>
          </a:p>
          <a:p>
            <a:r>
              <a:rPr lang="it-IT" dirty="0" smtClean="0"/>
              <a:t>Wide </a:t>
            </a:r>
            <a:r>
              <a:rPr lang="it-IT" dirty="0"/>
              <a:t>Ultra2 SCSI </a:t>
            </a:r>
          </a:p>
        </p:txBody>
      </p:sp>
    </p:spTree>
    <p:extLst>
      <p:ext uri="{BB962C8B-B14F-4D97-AF65-F5344CB8AC3E}">
        <p14:creationId xmlns:p14="http://schemas.microsoft.com/office/powerpoint/2010/main" val="384495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ATA (IDE, EIDE)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Parallel ATA standard is the result of a long history of incremental technical development, which began with the original AT Attachment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The </a:t>
            </a:r>
            <a:r>
              <a:rPr lang="en-US" dirty="0"/>
              <a:t>ATA interface itself evolved in several stages from Western Digital's original </a:t>
            </a:r>
            <a:r>
              <a:rPr lang="en-US" b="1" dirty="0"/>
              <a:t>Integrated Drive Electronics</a:t>
            </a:r>
            <a:r>
              <a:rPr lang="en-US" dirty="0"/>
              <a:t> (</a:t>
            </a:r>
            <a:r>
              <a:rPr lang="en-US" b="1" dirty="0"/>
              <a:t>IDE</a:t>
            </a:r>
            <a:r>
              <a:rPr lang="en-US" dirty="0"/>
              <a:t>) </a:t>
            </a:r>
            <a:r>
              <a:rPr lang="en-US" dirty="0" smtClean="0"/>
              <a:t>interface to </a:t>
            </a:r>
            <a:r>
              <a:rPr lang="en-US" b="1" dirty="0" smtClean="0"/>
              <a:t>Extended </a:t>
            </a:r>
            <a:r>
              <a:rPr lang="en-US" b="1" dirty="0"/>
              <a:t>IDE</a:t>
            </a:r>
            <a:r>
              <a:rPr lang="en-US" dirty="0"/>
              <a:t> (</a:t>
            </a:r>
            <a:r>
              <a:rPr lang="en-US" b="1" dirty="0"/>
              <a:t>EIDE</a:t>
            </a:r>
            <a:r>
              <a:rPr lang="en-US" dirty="0"/>
              <a:t>) and </a:t>
            </a:r>
            <a:r>
              <a:rPr lang="en-US" b="1" dirty="0"/>
              <a:t>Ultra ATA</a:t>
            </a:r>
            <a:r>
              <a:rPr lang="en-US" dirty="0"/>
              <a:t> (</a:t>
            </a:r>
            <a:r>
              <a:rPr lang="en-US" b="1" dirty="0"/>
              <a:t>UATA</a:t>
            </a:r>
            <a:r>
              <a:rPr lang="en-US" dirty="0"/>
              <a:t>).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32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SCSI vs. ATA (IDE, EIDE)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SCSI does not utilize the CPU for data transfer management. </a:t>
            </a:r>
          </a:p>
          <a:p>
            <a:r>
              <a:rPr lang="en-US" dirty="0"/>
              <a:t>SCSI is more expensive than EIDE </a:t>
            </a:r>
            <a:endParaRPr lang="en-US" dirty="0" smtClean="0"/>
          </a:p>
          <a:p>
            <a:r>
              <a:rPr lang="en-US" dirty="0" smtClean="0"/>
              <a:t>SCSI </a:t>
            </a:r>
            <a:r>
              <a:rPr lang="en-US" dirty="0"/>
              <a:t>can handle more devices </a:t>
            </a:r>
          </a:p>
        </p:txBody>
      </p:sp>
    </p:spTree>
    <p:extLst>
      <p:ext uri="{BB962C8B-B14F-4D97-AF65-F5344CB8AC3E}">
        <p14:creationId xmlns:p14="http://schemas.microsoft.com/office/powerpoint/2010/main" val="41508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SCSI vs. ATA (IDE, EIDE)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Fibre Channel</a:t>
            </a:r>
            <a:r>
              <a:rPr lang="en-US" dirty="0"/>
              <a:t>, or </a:t>
            </a:r>
            <a:r>
              <a:rPr lang="en-US" b="1" dirty="0"/>
              <a:t>FC</a:t>
            </a:r>
            <a:r>
              <a:rPr lang="en-US" dirty="0"/>
              <a:t>, is a high-speed network technology (commonly running at 2-, 4-, 8- and 16-gigabit per second rates) primarily used to connect computer data </a:t>
            </a:r>
            <a:r>
              <a:rPr lang="en-US" dirty="0" smtClean="0"/>
              <a:t>storage.</a:t>
            </a:r>
            <a:endParaRPr lang="en-US" dirty="0"/>
          </a:p>
          <a:p>
            <a:r>
              <a:rPr lang="en-US" dirty="0" smtClean="0"/>
              <a:t>Fibre </a:t>
            </a:r>
            <a:r>
              <a:rPr lang="en-US" dirty="0"/>
              <a:t>Channel is standardized in the T11 Technical Committee of the International Committee for Information Technology </a:t>
            </a:r>
            <a:r>
              <a:rPr lang="en-US" dirty="0" smtClean="0"/>
              <a:t>Standards (</a:t>
            </a:r>
            <a:r>
              <a:rPr lang="en-US" dirty="0"/>
              <a:t>INCITS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Fibre Channel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Fibre Channel is an open T11 and ANSI standards-based block-oriented serial network protocol that brings together some of the best features of the channel world and the network world. </a:t>
            </a:r>
          </a:p>
          <a:p>
            <a:r>
              <a:rPr lang="en-US" dirty="0"/>
              <a:t>Fibre Channel is full-duplex (Full duplex means that data can travel in both directions simultaneously.), and offers a variety of different cabling options.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81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Advantages of Fibre Channel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 – it is reliable with assured information delivery </a:t>
            </a:r>
            <a:endParaRPr lang="en-US" dirty="0">
              <a:latin typeface="Wingdings"/>
            </a:endParaRPr>
          </a:p>
          <a:p>
            <a:r>
              <a:rPr lang="en-US" dirty="0"/>
              <a:t>Gigabit bit rate – 1.06 </a:t>
            </a:r>
            <a:r>
              <a:rPr lang="en-US" dirty="0" err="1"/>
              <a:t>Gbps</a:t>
            </a:r>
            <a:r>
              <a:rPr lang="en-US" dirty="0"/>
              <a:t>, scalable to 2.12 </a:t>
            </a:r>
            <a:r>
              <a:rPr lang="en-US" dirty="0" err="1"/>
              <a:t>Gbps</a:t>
            </a:r>
            <a:r>
              <a:rPr lang="en-US" dirty="0"/>
              <a:t> and 4.24 </a:t>
            </a:r>
            <a:r>
              <a:rPr lang="en-US" dirty="0" err="1"/>
              <a:t>Gbps</a:t>
            </a:r>
            <a:r>
              <a:rPr lang="en-US" dirty="0"/>
              <a:t> </a:t>
            </a:r>
          </a:p>
          <a:p>
            <a:r>
              <a:rPr lang="en-US" dirty="0"/>
              <a:t>Multiple topologies – it has dedicated point-to- point, shared loops, and scaled switched topologies meet application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2949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Advantages of Fibre Channel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protocols – it supports SCSI, TCP/IP, video, or raw data , and is especially suited to real-time video/audio. </a:t>
            </a:r>
          </a:p>
          <a:p>
            <a:r>
              <a:rPr lang="en-US" dirty="0"/>
              <a:t>Scalable – it supports single point-to- point gigabit links to integrated enterprises with hundreds of servers. </a:t>
            </a:r>
          </a:p>
          <a:p>
            <a:r>
              <a:rPr lang="en-US" dirty="0"/>
              <a:t>Congestion Free – data can be sent as fast as the destination buffer can receive it. </a:t>
            </a:r>
            <a:endParaRPr lang="en-US" dirty="0" smtClean="0"/>
          </a:p>
          <a:p>
            <a:r>
              <a:rPr lang="en-US" dirty="0"/>
              <a:t>Highly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Fibre Channel Switch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Fib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68" r="-41068"/>
          <a:stretch>
            <a:fillRect/>
          </a:stretch>
        </p:blipFill>
        <p:spPr>
          <a:xfrm>
            <a:off x="239412" y="1219200"/>
            <a:ext cx="11716352" cy="4824536"/>
          </a:xfrm>
        </p:spPr>
      </p:pic>
    </p:spTree>
    <p:extLst>
      <p:ext uri="{BB962C8B-B14F-4D97-AF65-F5344CB8AC3E}">
        <p14:creationId xmlns:p14="http://schemas.microsoft.com/office/powerpoint/2010/main" val="269083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12" y="1371600"/>
            <a:ext cx="11716352" cy="482453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 descr="THANK 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87" y="1905000"/>
            <a:ext cx="6019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computer architecture, a bus is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communication system </a:t>
            </a:r>
            <a:r>
              <a:rPr lang="en-US" dirty="0">
                <a:solidFill>
                  <a:srgbClr val="000000"/>
                </a:solidFill>
              </a:rPr>
              <a:t>that transfers data between components inside </a:t>
            </a:r>
            <a:r>
              <a:rPr lang="en-US" dirty="0" smtClean="0">
                <a:solidFill>
                  <a:srgbClr val="000000"/>
                </a:solidFill>
              </a:rPr>
              <a:t>a computer, </a:t>
            </a:r>
            <a:r>
              <a:rPr lang="en-US" dirty="0">
                <a:solidFill>
                  <a:srgbClr val="000000"/>
                </a:solidFill>
              </a:rPr>
              <a:t>or between computers. This </a:t>
            </a:r>
            <a:r>
              <a:rPr lang="en-US" dirty="0" smtClean="0">
                <a:solidFill>
                  <a:srgbClr val="000000"/>
                </a:solidFill>
              </a:rPr>
              <a:t>covers </a:t>
            </a:r>
            <a:r>
              <a:rPr lang="en-US" dirty="0">
                <a:solidFill>
                  <a:srgbClr val="000000"/>
                </a:solidFill>
              </a:rPr>
              <a:t>all related hardware components (wire, optical fiber, etc.) and software, including communication protocols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Early computer buses were </a:t>
            </a:r>
            <a:r>
              <a:rPr lang="en-US" b="1" dirty="0">
                <a:solidFill>
                  <a:srgbClr val="000000"/>
                </a:solidFill>
              </a:rPr>
              <a:t>parallel</a:t>
            </a:r>
            <a:r>
              <a:rPr lang="en-US" dirty="0">
                <a:solidFill>
                  <a:srgbClr val="000000"/>
                </a:solidFill>
              </a:rPr>
              <a:t> electrical wires with multiple </a:t>
            </a:r>
            <a:r>
              <a:rPr lang="en-US" dirty="0" smtClean="0">
                <a:solidFill>
                  <a:srgbClr val="000000"/>
                </a:solidFill>
              </a:rPr>
              <a:t>connections. Modern </a:t>
            </a:r>
            <a:r>
              <a:rPr lang="en-US" dirty="0">
                <a:solidFill>
                  <a:srgbClr val="000000"/>
                </a:solidFill>
              </a:rPr>
              <a:t>computer buses can use both </a:t>
            </a:r>
            <a:r>
              <a:rPr lang="en-US" b="1" dirty="0">
                <a:solidFill>
                  <a:srgbClr val="000000"/>
                </a:solidFill>
              </a:rPr>
              <a:t>parallel</a:t>
            </a:r>
            <a:r>
              <a:rPr lang="en-US" dirty="0">
                <a:solidFill>
                  <a:srgbClr val="000000"/>
                </a:solidFill>
              </a:rPr>
              <a:t> and bit </a:t>
            </a:r>
            <a:r>
              <a:rPr lang="en-US" b="1" dirty="0">
                <a:solidFill>
                  <a:srgbClr val="000000"/>
                </a:solidFill>
              </a:rPr>
              <a:t>serial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connections.</a:t>
            </a:r>
          </a:p>
          <a:p>
            <a:r>
              <a:rPr lang="en-US" dirty="0" smtClean="0"/>
              <a:t>The </a:t>
            </a:r>
            <a:r>
              <a:rPr lang="en-US" dirty="0"/>
              <a:t>most common type of connection is a Universal Serial Bus (USB). Many </a:t>
            </a:r>
            <a:r>
              <a:rPr lang="en-US" b="1" dirty="0"/>
              <a:t>peripheral devices</a:t>
            </a:r>
            <a:r>
              <a:rPr lang="en-US" dirty="0"/>
              <a:t>, such as printers and scanners, use a USB connection.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1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speed of a bus is measured in </a:t>
            </a:r>
            <a:r>
              <a:rPr lang="en-US" b="1" dirty="0"/>
              <a:t>megahertz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M</a:t>
            </a:r>
            <a:r>
              <a:rPr lang="en-US" dirty="0" smtClean="0"/>
              <a:t>Hz</a:t>
            </a:r>
            <a:r>
              <a:rPr lang="en-US" dirty="0"/>
              <a:t>). The faster the bus, the faster data is communicated. The speed of the motherboard is defined by the </a:t>
            </a:r>
            <a:r>
              <a:rPr lang="en-US" b="1" dirty="0"/>
              <a:t>bus speed</a:t>
            </a:r>
            <a:r>
              <a:rPr lang="en-US" dirty="0"/>
              <a:t>.</a:t>
            </a:r>
          </a:p>
          <a:p>
            <a:r>
              <a:rPr lang="en-US" dirty="0"/>
              <a:t>Buses are limited by their width in </a:t>
            </a:r>
            <a:r>
              <a:rPr lang="en-US" b="1" dirty="0"/>
              <a:t>bits</a:t>
            </a:r>
            <a:r>
              <a:rPr lang="en-US" dirty="0"/>
              <a:t>. They are usually 8, 16 or 32-bits wide. This tells us how many bits can be sent by the bus at any one time, </a:t>
            </a:r>
            <a:r>
              <a:rPr lang="en-US" dirty="0" smtClean="0"/>
              <a:t>or example </a:t>
            </a:r>
            <a:r>
              <a:rPr lang="en-US" dirty="0"/>
              <a:t>a 32-bit bus can send 32 bits at once.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0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System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Computer systems generally consist of three main parts: the central processing unit (CPU) that processes data, memory that holds the programs and data to be processed, and I/O (input/output) devices </a:t>
            </a:r>
            <a:r>
              <a:rPr lang="en-US" dirty="0" smtClean="0"/>
              <a:t>as </a:t>
            </a:r>
            <a:r>
              <a:rPr lang="en-US" dirty="0"/>
              <a:t>peripherals that communicate with the outside world.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bus connecting the </a:t>
            </a:r>
            <a:r>
              <a:rPr lang="en-US" dirty="0" smtClean="0"/>
              <a:t>CPU, memory, and I/O,  </a:t>
            </a:r>
            <a:r>
              <a:rPr lang="en-US" dirty="0"/>
              <a:t>is one of the defining characteristics of the system, and often referred to 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b="1" dirty="0"/>
              <a:t>system bus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most critical connection of any computer system is the </a:t>
            </a:r>
            <a:r>
              <a:rPr lang="en-US" b="1" dirty="0"/>
              <a:t>system bus</a:t>
            </a:r>
            <a:r>
              <a:rPr lang="en-US" dirty="0"/>
              <a:t>. This is a single computer bus that controls the transfers between the CPU, the main memory, and the input/output devices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9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System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system bus</a:t>
            </a:r>
            <a:r>
              <a:rPr lang="en-US" dirty="0"/>
              <a:t> is a single computer bus that connects the major components of a computer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technique was developed to reduce cost. It combines the functions of a </a:t>
            </a:r>
            <a:r>
              <a:rPr lang="en-US" b="1" dirty="0"/>
              <a:t>data bus</a:t>
            </a:r>
            <a:r>
              <a:rPr lang="en-US" dirty="0"/>
              <a:t> to carry information, an </a:t>
            </a:r>
            <a:r>
              <a:rPr lang="en-US" b="1" dirty="0"/>
              <a:t>address bus </a:t>
            </a:r>
            <a:r>
              <a:rPr lang="en-US" dirty="0"/>
              <a:t>to determine where it should be sent, and a </a:t>
            </a:r>
            <a:r>
              <a:rPr lang="en-US" b="1" dirty="0"/>
              <a:t>control bus </a:t>
            </a:r>
            <a:r>
              <a:rPr lang="en-US" dirty="0"/>
              <a:t>to determine its operation.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5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System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7" y="1143000"/>
            <a:ext cx="11716352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system bus carries three types of information: address, data, and control. The </a:t>
            </a:r>
            <a:r>
              <a:rPr lang="en-US" b="1" dirty="0"/>
              <a:t>address</a:t>
            </a:r>
            <a:r>
              <a:rPr lang="en-US" dirty="0"/>
              <a:t> information describes where data is located and where it needs to go during a particular operation. The </a:t>
            </a:r>
            <a:r>
              <a:rPr lang="en-US" b="1" dirty="0"/>
              <a:t>data</a:t>
            </a:r>
            <a:r>
              <a:rPr lang="en-US" dirty="0"/>
              <a:t> are the actual digital pieces of information that need to be transferred. The </a:t>
            </a:r>
            <a:r>
              <a:rPr lang="en-US" b="1" dirty="0"/>
              <a:t>control</a:t>
            </a:r>
            <a:r>
              <a:rPr lang="en-US" dirty="0"/>
              <a:t> information manages the flow of the address and data information, including the direction of the transfer and exactly how data needs to be routed through the computer system.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76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System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omputer bu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7" y="1676400"/>
            <a:ext cx="838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Data Bus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 of a data bus is to send data from one device to another </a:t>
            </a:r>
          </a:p>
          <a:p>
            <a:r>
              <a:rPr lang="en-US" dirty="0"/>
              <a:t>Data is passed </a:t>
            </a:r>
            <a:r>
              <a:rPr lang="en-US" dirty="0" smtClean="0"/>
              <a:t>by a parallel </a:t>
            </a:r>
            <a:r>
              <a:rPr lang="en-US" dirty="0"/>
              <a:t>or serial </a:t>
            </a:r>
            <a:r>
              <a:rPr lang="en-US" dirty="0" smtClean="0"/>
              <a:t>method </a:t>
            </a:r>
          </a:p>
          <a:p>
            <a:r>
              <a:rPr lang="en-US" dirty="0"/>
              <a:t>Buses can be parallel buses, which carry data words in parallel on multiple wires, or serial buses, which carry data in bit-serial form.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Parallel will normally pass in a multiple of 8- bits at a time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Parallel data bus is faster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Serial passes one bit at a time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32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1889585</TotalTime>
  <Words>1224</Words>
  <Application>Microsoft Office PowerPoint</Application>
  <PresentationFormat>Custom</PresentationFormat>
  <Paragraphs>125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Office Theme</vt:lpstr>
      <vt:lpstr>Custom Design</vt:lpstr>
      <vt:lpstr>  EIE 411 Computer Organization and Architecture    </vt:lpstr>
      <vt:lpstr>Introduction</vt:lpstr>
      <vt:lpstr>Introduction</vt:lpstr>
      <vt:lpstr>Introduction</vt:lpstr>
      <vt:lpstr>System Bus</vt:lpstr>
      <vt:lpstr>System Bus</vt:lpstr>
      <vt:lpstr>System Bus</vt:lpstr>
      <vt:lpstr>System Bus</vt:lpstr>
      <vt:lpstr>Data Bus</vt:lpstr>
      <vt:lpstr>Data Bus</vt:lpstr>
      <vt:lpstr>Address Bus</vt:lpstr>
      <vt:lpstr>Address Bus</vt:lpstr>
      <vt:lpstr>Control Lines</vt:lpstr>
      <vt:lpstr>Control Lines</vt:lpstr>
      <vt:lpstr>Bus Type</vt:lpstr>
      <vt:lpstr>Internal Bus</vt:lpstr>
      <vt:lpstr>External Bus</vt:lpstr>
      <vt:lpstr>INTERNAL AND EXTERNAL BUSES</vt:lpstr>
      <vt:lpstr>PCI</vt:lpstr>
      <vt:lpstr>SCSI</vt:lpstr>
      <vt:lpstr>SCSI</vt:lpstr>
      <vt:lpstr>ATA (IDE, EIDE)</vt:lpstr>
      <vt:lpstr>SCSI vs. ATA (IDE, EIDE)</vt:lpstr>
      <vt:lpstr>SCSI vs. ATA (IDE, EIDE)</vt:lpstr>
      <vt:lpstr>Fibre Channel</vt:lpstr>
      <vt:lpstr>Advantages of Fibre Channel</vt:lpstr>
      <vt:lpstr>Advantages of Fibre Channel</vt:lpstr>
      <vt:lpstr>Fibre Channel Switch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Administrative Quality For Vision 10: 2022</dc:title>
  <dc:creator>HP</dc:creator>
  <cp:lastModifiedBy>Ruyione</cp:lastModifiedBy>
  <cp:revision>335</cp:revision>
  <cp:lastPrinted>2015-08-03T07:22:59Z</cp:lastPrinted>
  <dcterms:created xsi:type="dcterms:W3CDTF">2014-01-31T21:42:27Z</dcterms:created>
  <dcterms:modified xsi:type="dcterms:W3CDTF">2022-11-10T14:09:48Z</dcterms:modified>
</cp:coreProperties>
</file>