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9"/>
  </p:notesMasterIdLst>
  <p:sldIdLst>
    <p:sldId id="291" r:id="rId3"/>
    <p:sldId id="293" r:id="rId4"/>
    <p:sldId id="294" r:id="rId5"/>
    <p:sldId id="295" r:id="rId6"/>
    <p:sldId id="296" r:id="rId7"/>
    <p:sldId id="297" r:id="rId8"/>
    <p:sldId id="299" r:id="rId9"/>
    <p:sldId id="300" r:id="rId10"/>
    <p:sldId id="301" r:id="rId11"/>
    <p:sldId id="302" r:id="rId12"/>
    <p:sldId id="298" r:id="rId13"/>
    <p:sldId id="303"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2"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FD6AC8-1408-4E54-B963-8AC7A5CD8182}" type="datetimeFigureOut">
              <a:rPr lang="en-US" smtClean="0"/>
              <a:t>9/15/2016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39CB79-11C5-43D5-9EFE-A77B059E41E0}" type="slidenum">
              <a:rPr lang="en-US" smtClean="0"/>
              <a:t>‹#›</a:t>
            </a:fld>
            <a:endParaRPr lang="en-US"/>
          </a:p>
        </p:txBody>
      </p:sp>
    </p:spTree>
    <p:extLst>
      <p:ext uri="{BB962C8B-B14F-4D97-AF65-F5344CB8AC3E}">
        <p14:creationId xmlns:p14="http://schemas.microsoft.com/office/powerpoint/2010/main" val="665748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pPr eaLnBrk="0" fontAlgn="base" hangingPunct="0">
              <a:spcBef>
                <a:spcPct val="0"/>
              </a:spcBef>
              <a:spcAft>
                <a:spcPct val="0"/>
              </a:spcAft>
            </a:pPr>
            <a:fld id="{9D498802-2017-4E9A-A8AF-781802F703C5}" type="slidenum">
              <a:rPr lang="en-GB" sz="2400" smtClean="0">
                <a:solidFill>
                  <a:prstClr val="black"/>
                </a:solidFill>
                <a:latin typeface="Times New Roman" pitchFamily="18" charset="0"/>
              </a:rPr>
              <a:pPr eaLnBrk="0" fontAlgn="base" hangingPunct="0">
                <a:spcBef>
                  <a:spcPct val="0"/>
                </a:spcBef>
                <a:spcAft>
                  <a:spcPct val="0"/>
                </a:spcAft>
              </a:pPr>
              <a:t>1</a:t>
            </a:fld>
            <a:endParaRPr lang="en-GB" sz="2400">
              <a:solidFill>
                <a:prstClr val="black"/>
              </a:solidFill>
              <a:latin typeface="Times New Roman" pitchFamily="18" charset="0"/>
            </a:endParaRPr>
          </a:p>
        </p:txBody>
      </p:sp>
    </p:spTree>
    <p:extLst>
      <p:ext uri="{BB962C8B-B14F-4D97-AF65-F5344CB8AC3E}">
        <p14:creationId xmlns:p14="http://schemas.microsoft.com/office/powerpoint/2010/main" val="537260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39CB79-11C5-43D5-9EFE-A77B059E41E0}" type="slidenum">
              <a:rPr lang="en-US" smtClean="0"/>
              <a:t>6</a:t>
            </a:fld>
            <a:endParaRPr lang="en-US"/>
          </a:p>
        </p:txBody>
      </p:sp>
    </p:spTree>
    <p:extLst>
      <p:ext uri="{BB962C8B-B14F-4D97-AF65-F5344CB8AC3E}">
        <p14:creationId xmlns:p14="http://schemas.microsoft.com/office/powerpoint/2010/main" val="2834482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5FEAED-D33C-475C-A190-A450F511CC7E}"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FFCCC-545B-4010-9267-BAE6F63F667F}" type="slidenum">
              <a:rPr lang="en-US" smtClean="0"/>
              <a:t>‹#›</a:t>
            </a:fld>
            <a:endParaRPr lang="en-US"/>
          </a:p>
        </p:txBody>
      </p:sp>
    </p:spTree>
    <p:extLst>
      <p:ext uri="{BB962C8B-B14F-4D97-AF65-F5344CB8AC3E}">
        <p14:creationId xmlns:p14="http://schemas.microsoft.com/office/powerpoint/2010/main" val="3471559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5FEAED-D33C-475C-A190-A450F511CC7E}"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FFCCC-545B-4010-9267-BAE6F63F667F}" type="slidenum">
              <a:rPr lang="en-US" smtClean="0"/>
              <a:t>‹#›</a:t>
            </a:fld>
            <a:endParaRPr lang="en-US"/>
          </a:p>
        </p:txBody>
      </p:sp>
    </p:spTree>
    <p:extLst>
      <p:ext uri="{BB962C8B-B14F-4D97-AF65-F5344CB8AC3E}">
        <p14:creationId xmlns:p14="http://schemas.microsoft.com/office/powerpoint/2010/main" val="935581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5FEAED-D33C-475C-A190-A450F511CC7E}"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FFCCC-545B-4010-9267-BAE6F63F667F}" type="slidenum">
              <a:rPr lang="en-US" smtClean="0"/>
              <a:t>‹#›</a:t>
            </a:fld>
            <a:endParaRPr lang="en-US"/>
          </a:p>
        </p:txBody>
      </p:sp>
    </p:spTree>
    <p:extLst>
      <p:ext uri="{BB962C8B-B14F-4D97-AF65-F5344CB8AC3E}">
        <p14:creationId xmlns:p14="http://schemas.microsoft.com/office/powerpoint/2010/main" val="4220141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1" y="-54768"/>
            <a:ext cx="9209063" cy="6912768"/>
          </a:xfrm>
          <a:prstGeom prst="rect">
            <a:avLst/>
          </a:prstGeom>
          <a:noFill/>
        </p:spPr>
      </p:pic>
      <p:pic>
        <p:nvPicPr>
          <p:cNvPr id="8" name="Picture 2" descr="C:\Users\Ours\Desktop\my stuffs\1 NTFS_000\LostFiles2\INSPIRATION\PROJECTS\MIND PROJECTS\cu_logo.png"/>
          <p:cNvPicPr>
            <a:picLocks noChangeAspect="1" noChangeArrowheads="1"/>
          </p:cNvPicPr>
          <p:nvPr userDrawn="1"/>
        </p:nvPicPr>
        <p:blipFill>
          <a:blip r:embed="rId3" cstate="print"/>
          <a:srcRect/>
          <a:stretch>
            <a:fillRect/>
          </a:stretch>
        </p:blipFill>
        <p:spPr bwMode="auto">
          <a:xfrm>
            <a:off x="630588" y="570166"/>
            <a:ext cx="557444" cy="792088"/>
          </a:xfrm>
          <a:prstGeom prst="rect">
            <a:avLst/>
          </a:prstGeom>
          <a:noFill/>
        </p:spPr>
      </p:pic>
      <p:sp>
        <p:nvSpPr>
          <p:cNvPr id="9" name="TextBox 8"/>
          <p:cNvSpPr txBox="1"/>
          <p:nvPr userDrawn="1"/>
        </p:nvSpPr>
        <p:spPr>
          <a:xfrm>
            <a:off x="6750699" y="0"/>
            <a:ext cx="2442592" cy="300082"/>
          </a:xfrm>
          <a:prstGeom prst="rect">
            <a:avLst/>
          </a:prstGeom>
          <a:noFill/>
        </p:spPr>
        <p:txBody>
          <a:bodyPr wrap="none" rtlCol="0">
            <a:spAutoFit/>
          </a:bodyPr>
          <a:lstStyle/>
          <a:p>
            <a:r>
              <a:rPr lang="en-US" sz="1350" dirty="0" smtClean="0">
                <a:solidFill>
                  <a:prstClr val="black"/>
                </a:solidFill>
              </a:rPr>
              <a:t>www.covenantuniversity.edu.ng</a:t>
            </a:r>
            <a:endParaRPr lang="en-GB" sz="1350" dirty="0">
              <a:solidFill>
                <a:prstClr val="black"/>
              </a:solidFill>
            </a:endParaRPr>
          </a:p>
        </p:txBody>
      </p:sp>
      <p:pic>
        <p:nvPicPr>
          <p:cNvPr id="10" name="Picture 2" descr="C:\Users\Ours\Desktop\Picture3.png"/>
          <p:cNvPicPr>
            <a:picLocks noChangeAspect="1" noChangeArrowheads="1"/>
          </p:cNvPicPr>
          <p:nvPr userDrawn="1"/>
        </p:nvPicPr>
        <p:blipFill>
          <a:blip r:embed="rId4" cstate="print"/>
          <a:srcRect/>
          <a:stretch>
            <a:fillRect/>
          </a:stretch>
        </p:blipFill>
        <p:spPr bwMode="auto">
          <a:xfrm>
            <a:off x="1008532" y="570169"/>
            <a:ext cx="3455484" cy="743775"/>
          </a:xfrm>
          <a:prstGeom prst="rect">
            <a:avLst/>
          </a:prstGeom>
          <a:noFill/>
        </p:spPr>
      </p:pic>
      <p:sp>
        <p:nvSpPr>
          <p:cNvPr id="2" name="Title 1"/>
          <p:cNvSpPr>
            <a:spLocks noGrp="1"/>
          </p:cNvSpPr>
          <p:nvPr>
            <p:ph type="ctrTitle"/>
          </p:nvPr>
        </p:nvSpPr>
        <p:spPr>
          <a:xfrm>
            <a:off x="685626" y="1844833"/>
            <a:ext cx="7772757" cy="2448271"/>
          </a:xfrm>
          <a:solidFill>
            <a:srgbClr val="660033">
              <a:alpha val="61961"/>
            </a:srgbClr>
          </a:solidFill>
        </p:spPr>
        <p:txBody>
          <a:bodyPr>
            <a:noAutofit/>
          </a:bodyPr>
          <a:lstStyle>
            <a:lvl1pPr>
              <a:defRPr sz="4049" b="0">
                <a:solidFill>
                  <a:schemeClr val="bg1"/>
                </a:solidFill>
                <a:latin typeface="Rockwell" pitchFamily="18"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371243" y="4509120"/>
            <a:ext cx="6401514" cy="1752600"/>
          </a:xfrm>
          <a:solidFill>
            <a:srgbClr val="FFFFFF">
              <a:alpha val="74118"/>
            </a:srgbClr>
          </a:solidFill>
        </p:spPr>
        <p:txBody>
          <a:bodyPr>
            <a:normAutofit/>
          </a:bodyPr>
          <a:lstStyle>
            <a:lvl1pPr marL="0" indent="0" algn="ctr">
              <a:buNone/>
              <a:defRPr sz="2699">
                <a:solidFill>
                  <a:schemeClr val="tx1"/>
                </a:solidFill>
                <a:latin typeface="Rockwell" pitchFamily="18" charset="0"/>
              </a:defRPr>
            </a:lvl1pPr>
            <a:lvl2pPr marL="342809" indent="0" algn="ctr">
              <a:buNone/>
              <a:defRPr>
                <a:solidFill>
                  <a:schemeClr val="tx1">
                    <a:tint val="75000"/>
                  </a:schemeClr>
                </a:solidFill>
              </a:defRPr>
            </a:lvl2pPr>
            <a:lvl3pPr marL="685617" indent="0" algn="ctr">
              <a:buNone/>
              <a:defRPr>
                <a:solidFill>
                  <a:schemeClr val="tx1">
                    <a:tint val="75000"/>
                  </a:schemeClr>
                </a:solidFill>
              </a:defRPr>
            </a:lvl3pPr>
            <a:lvl4pPr marL="1028426" indent="0" algn="ctr">
              <a:buNone/>
              <a:defRPr>
                <a:solidFill>
                  <a:schemeClr val="tx1">
                    <a:tint val="75000"/>
                  </a:schemeClr>
                </a:solidFill>
              </a:defRPr>
            </a:lvl4pPr>
            <a:lvl5pPr marL="1371234" indent="0" algn="ctr">
              <a:buNone/>
              <a:defRPr>
                <a:solidFill>
                  <a:schemeClr val="tx1">
                    <a:tint val="75000"/>
                  </a:schemeClr>
                </a:solidFill>
              </a:defRPr>
            </a:lvl5pPr>
            <a:lvl6pPr marL="1714043" indent="0" algn="ctr">
              <a:buNone/>
              <a:defRPr>
                <a:solidFill>
                  <a:schemeClr val="tx1">
                    <a:tint val="75000"/>
                  </a:schemeClr>
                </a:solidFill>
              </a:defRPr>
            </a:lvl6pPr>
            <a:lvl7pPr marL="2056851" indent="0" algn="ctr">
              <a:buNone/>
              <a:defRPr>
                <a:solidFill>
                  <a:schemeClr val="tx1">
                    <a:tint val="75000"/>
                  </a:schemeClr>
                </a:solidFill>
              </a:defRPr>
            </a:lvl7pPr>
            <a:lvl8pPr marL="2399660" indent="0" algn="ctr">
              <a:buNone/>
              <a:defRPr>
                <a:solidFill>
                  <a:schemeClr val="tx1">
                    <a:tint val="75000"/>
                  </a:schemeClr>
                </a:solidFill>
              </a:defRPr>
            </a:lvl8pPr>
            <a:lvl9pPr marL="2742468" indent="0" algn="ctr">
              <a:buNone/>
              <a:defRPr>
                <a:solidFill>
                  <a:schemeClr val="tx1">
                    <a:tint val="75000"/>
                  </a:schemeClr>
                </a:solidFill>
              </a:defRPr>
            </a:lvl9pPr>
          </a:lstStyle>
          <a:p>
            <a:r>
              <a:rPr lang="en-US" dirty="0" smtClean="0"/>
              <a:t>Click to edit Master subtitle style</a:t>
            </a:r>
            <a:endParaRPr lang="en-GB" dirty="0"/>
          </a:p>
        </p:txBody>
      </p:sp>
      <p:sp>
        <p:nvSpPr>
          <p:cNvPr id="11" name="TextBox 10"/>
          <p:cNvSpPr txBox="1"/>
          <p:nvPr userDrawn="1"/>
        </p:nvSpPr>
        <p:spPr>
          <a:xfrm>
            <a:off x="1224501" y="1074223"/>
            <a:ext cx="2456185" cy="276999"/>
          </a:xfrm>
          <a:prstGeom prst="rect">
            <a:avLst/>
          </a:prstGeom>
          <a:noFill/>
        </p:spPr>
        <p:txBody>
          <a:bodyPr wrap="none" rtlCol="0">
            <a:spAutoFit/>
          </a:bodyPr>
          <a:lstStyle/>
          <a:p>
            <a:r>
              <a:rPr lang="en-US" sz="1200" dirty="0" smtClean="0">
                <a:solidFill>
                  <a:srgbClr val="662C5B"/>
                </a:solidFill>
              </a:rPr>
              <a:t>Raising a new Generation of Leaders</a:t>
            </a:r>
            <a:endParaRPr lang="en-GB" sz="1200" dirty="0">
              <a:solidFill>
                <a:srgbClr val="662C5B"/>
              </a:solidFill>
            </a:endParaRPr>
          </a:p>
        </p:txBody>
      </p:sp>
    </p:spTree>
    <p:extLst>
      <p:ext uri="{BB962C8B-B14F-4D97-AF65-F5344CB8AC3E}">
        <p14:creationId xmlns:p14="http://schemas.microsoft.com/office/powerpoint/2010/main" val="2012275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2"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1" y="-54768"/>
            <a:ext cx="9209063" cy="6912768"/>
          </a:xfrm>
          <a:prstGeom prst="rect">
            <a:avLst/>
          </a:prstGeom>
          <a:noFill/>
        </p:spPr>
      </p:pic>
      <p:pic>
        <p:nvPicPr>
          <p:cNvPr id="8" name="Picture 2" descr="C:\Users\Ours\Desktop\my stuffs\1 NTFS_000\LostFiles2\INSPIRATION\PROJECTS\MIND PROJECTS\cu_logo.png"/>
          <p:cNvPicPr>
            <a:picLocks noChangeAspect="1" noChangeArrowheads="1"/>
          </p:cNvPicPr>
          <p:nvPr userDrawn="1"/>
        </p:nvPicPr>
        <p:blipFill>
          <a:blip r:embed="rId3" cstate="print"/>
          <a:srcRect/>
          <a:stretch>
            <a:fillRect/>
          </a:stretch>
        </p:blipFill>
        <p:spPr bwMode="auto">
          <a:xfrm>
            <a:off x="198654" y="548680"/>
            <a:ext cx="912180" cy="1296144"/>
          </a:xfrm>
          <a:prstGeom prst="rect">
            <a:avLst/>
          </a:prstGeom>
          <a:noFill/>
        </p:spPr>
      </p:pic>
      <p:sp>
        <p:nvSpPr>
          <p:cNvPr id="10" name="Title 1"/>
          <p:cNvSpPr>
            <a:spLocks noGrp="1"/>
          </p:cNvSpPr>
          <p:nvPr userDrawn="1">
            <p:ph type="ctrTitle"/>
          </p:nvPr>
        </p:nvSpPr>
        <p:spPr>
          <a:xfrm>
            <a:off x="685800" y="2204865"/>
            <a:ext cx="7772400" cy="2520280"/>
          </a:xfrm>
          <a:solidFill>
            <a:srgbClr val="CC3399">
              <a:alpha val="83137"/>
            </a:srgbClr>
          </a:solidFill>
        </p:spPr>
        <p:txBody>
          <a:bodyPr>
            <a:normAutofit/>
          </a:bodyPr>
          <a:lstStyle/>
          <a:p>
            <a:endParaRPr lang="en-GB" sz="4949" b="1" dirty="0">
              <a:solidFill>
                <a:schemeClr val="bg1"/>
              </a:solidFill>
              <a:latin typeface="Rockwell" pitchFamily="18" charset="0"/>
            </a:endParaRPr>
          </a:p>
        </p:txBody>
      </p:sp>
      <p:sp>
        <p:nvSpPr>
          <p:cNvPr id="11" name="Subtitle 2"/>
          <p:cNvSpPr>
            <a:spLocks noGrp="1"/>
          </p:cNvSpPr>
          <p:nvPr userDrawn="1">
            <p:ph type="subTitle" idx="1"/>
          </p:nvPr>
        </p:nvSpPr>
        <p:spPr>
          <a:xfrm>
            <a:off x="1278493" y="4869160"/>
            <a:ext cx="6400800" cy="1752600"/>
          </a:xfrm>
          <a:solidFill>
            <a:srgbClr val="FFFFFF">
              <a:alpha val="63137"/>
            </a:srgbClr>
          </a:solidFill>
        </p:spPr>
        <p:txBody>
          <a:bodyPr>
            <a:normAutofit/>
          </a:bodyPr>
          <a:lstStyle>
            <a:lvl1pPr algn="ctr">
              <a:buNone/>
              <a:defRPr sz="2999">
                <a:ln>
                  <a:noFill/>
                </a:ln>
                <a:solidFill>
                  <a:srgbClr val="002060"/>
                </a:solidFill>
              </a:defRPr>
            </a:lvl1pPr>
          </a:lstStyle>
          <a:p>
            <a:endParaRPr lang="en-GB" dirty="0">
              <a:solidFill>
                <a:schemeClr val="bg1"/>
              </a:solidFill>
              <a:latin typeface="Rockwell" pitchFamily="18" charset="0"/>
            </a:endParaRPr>
          </a:p>
        </p:txBody>
      </p:sp>
      <p:sp>
        <p:nvSpPr>
          <p:cNvPr id="13" name="TextBox 12"/>
          <p:cNvSpPr txBox="1"/>
          <p:nvPr userDrawn="1"/>
        </p:nvSpPr>
        <p:spPr>
          <a:xfrm>
            <a:off x="1008534" y="1268761"/>
            <a:ext cx="3021596" cy="323165"/>
          </a:xfrm>
          <a:prstGeom prst="rect">
            <a:avLst/>
          </a:prstGeom>
          <a:noFill/>
        </p:spPr>
        <p:txBody>
          <a:bodyPr wrap="none" rtlCol="0">
            <a:spAutoFit/>
          </a:bodyPr>
          <a:lstStyle/>
          <a:p>
            <a:r>
              <a:rPr lang="en-US" sz="1500" dirty="0" smtClean="0">
                <a:solidFill>
                  <a:srgbClr val="662C5B"/>
                </a:solidFill>
              </a:rPr>
              <a:t>Raising a new Generation of Leaders</a:t>
            </a:r>
            <a:endParaRPr lang="en-GB" sz="1500" dirty="0">
              <a:solidFill>
                <a:srgbClr val="662C5B"/>
              </a:solidFill>
            </a:endParaRPr>
          </a:p>
        </p:txBody>
      </p:sp>
      <p:sp>
        <p:nvSpPr>
          <p:cNvPr id="14" name="TextBox 13"/>
          <p:cNvSpPr txBox="1"/>
          <p:nvPr userDrawn="1"/>
        </p:nvSpPr>
        <p:spPr>
          <a:xfrm>
            <a:off x="6750699" y="0"/>
            <a:ext cx="2442592" cy="300082"/>
          </a:xfrm>
          <a:prstGeom prst="rect">
            <a:avLst/>
          </a:prstGeom>
          <a:noFill/>
        </p:spPr>
        <p:txBody>
          <a:bodyPr wrap="none" rtlCol="0">
            <a:spAutoFit/>
          </a:bodyPr>
          <a:lstStyle/>
          <a:p>
            <a:r>
              <a:rPr lang="en-US" sz="1350" dirty="0" smtClean="0">
                <a:solidFill>
                  <a:prstClr val="black"/>
                </a:solidFill>
              </a:rPr>
              <a:t>www.covenantuniversity.edu.ng</a:t>
            </a:r>
            <a:endParaRPr lang="en-GB" sz="1350" dirty="0">
              <a:solidFill>
                <a:prstClr val="black"/>
              </a:solidFill>
            </a:endParaRPr>
          </a:p>
        </p:txBody>
      </p:sp>
      <p:pic>
        <p:nvPicPr>
          <p:cNvPr id="3074" name="Picture 2" descr="C:\Users\Ours\Desktop\Picture3.png"/>
          <p:cNvPicPr>
            <a:picLocks noChangeAspect="1" noChangeArrowheads="1"/>
          </p:cNvPicPr>
          <p:nvPr userDrawn="1"/>
        </p:nvPicPr>
        <p:blipFill>
          <a:blip r:embed="rId4" cstate="print"/>
          <a:srcRect/>
          <a:stretch>
            <a:fillRect/>
          </a:stretch>
        </p:blipFill>
        <p:spPr bwMode="auto">
          <a:xfrm>
            <a:off x="846556" y="692705"/>
            <a:ext cx="3798296" cy="817563"/>
          </a:xfrm>
          <a:prstGeom prst="rect">
            <a:avLst/>
          </a:prstGeom>
          <a:noFill/>
        </p:spPr>
      </p:pic>
    </p:spTree>
    <p:extLst>
      <p:ext uri="{BB962C8B-B14F-4D97-AF65-F5344CB8AC3E}">
        <p14:creationId xmlns:p14="http://schemas.microsoft.com/office/powerpoint/2010/main" val="4277910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628" y="153144"/>
            <a:ext cx="8783372" cy="1115616"/>
          </a:xfrm>
          <a:solidFill>
            <a:schemeClr val="bg1"/>
          </a:solidFill>
          <a:ln w="57150">
            <a:noFill/>
          </a:ln>
        </p:spPr>
        <p:txBody>
          <a:bodyPr>
            <a:normAutofit/>
          </a:bodyPr>
          <a:lstStyle>
            <a:lvl1pPr algn="l">
              <a:defRPr sz="4049" b="1">
                <a:solidFill>
                  <a:schemeClr val="tx1">
                    <a:lumMod val="95000"/>
                    <a:lumOff val="5000"/>
                  </a:schemeClr>
                </a:solidFill>
                <a:latin typeface="Rockwell Condensed" pitchFamily="18" charset="0"/>
                <a:cs typeface="Times New Roman" pitchFamily="18" charset="0"/>
              </a:defRPr>
            </a:lvl1pPr>
          </a:lstStyle>
          <a:p>
            <a:r>
              <a:rPr lang="en-US" dirty="0" smtClean="0"/>
              <a:t>Click to edit master title style</a:t>
            </a:r>
            <a:endParaRPr lang="en-GB" dirty="0"/>
          </a:p>
        </p:txBody>
      </p:sp>
      <p:sp>
        <p:nvSpPr>
          <p:cNvPr id="4" name="Date Placeholder 3"/>
          <p:cNvSpPr>
            <a:spLocks noGrp="1"/>
          </p:cNvSpPr>
          <p:nvPr>
            <p:ph type="dt" sz="half" idx="10"/>
          </p:nvPr>
        </p:nvSpPr>
        <p:spPr/>
        <p:txBody>
          <a:bodyPr/>
          <a:lstStyle/>
          <a:p>
            <a:fld id="{6462E69B-9B3B-437C-9ADF-D56F423A0581}" type="datetimeFigureOut">
              <a:rPr lang="en-GB" smtClean="0">
                <a:solidFill>
                  <a:prstClr val="black">
                    <a:tint val="75000"/>
                  </a:prstClr>
                </a:solidFill>
              </a:rPr>
              <a:pPr/>
              <a:t>15/09/2016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pic>
        <p:nvPicPr>
          <p:cNvPr id="7"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41294" b="49226"/>
          <a:stretch>
            <a:fillRect/>
          </a:stretch>
        </p:blipFill>
        <p:spPr bwMode="auto">
          <a:xfrm>
            <a:off x="1" y="6309320"/>
            <a:ext cx="9209063" cy="773752"/>
          </a:xfrm>
          <a:prstGeom prst="rect">
            <a:avLst/>
          </a:prstGeom>
          <a:noFill/>
        </p:spPr>
      </p:pic>
      <p:sp>
        <p:nvSpPr>
          <p:cNvPr id="8" name="Slide Number Placeholder 5"/>
          <p:cNvSpPr txBox="1">
            <a:spLocks/>
          </p:cNvSpPr>
          <p:nvPr userDrawn="1"/>
        </p:nvSpPr>
        <p:spPr>
          <a:xfrm>
            <a:off x="8081477" y="6336704"/>
            <a:ext cx="783808" cy="548680"/>
          </a:xfrm>
          <a:prstGeom prst="rect">
            <a:avLst/>
          </a:prstGeom>
          <a:solidFill>
            <a:srgbClr val="F7F7F7">
              <a:alpha val="45098"/>
            </a:srgbClr>
          </a:solidFill>
        </p:spPr>
        <p:txBody>
          <a:bodyPr vert="horz" lIns="68562" tIns="34281" rIns="68562" bIns="34281" rtlCol="0" anchor="ctr"/>
          <a:lstStyle>
            <a:lvl1pPr>
              <a:defRPr sz="1400" b="1">
                <a:solidFill>
                  <a:schemeClr val="tx1">
                    <a:lumMod val="95000"/>
                    <a:lumOff val="5000"/>
                  </a:schemeClr>
                </a:solidFill>
                <a:latin typeface="Georgia" pitchFamily="18" charset="0"/>
              </a:defRPr>
            </a:lvl1pPr>
          </a:lstStyle>
          <a:p>
            <a:pPr algn="r">
              <a:defRPr/>
            </a:pPr>
            <a:fld id="{5FE708FE-ED12-4ACB-81C9-F40A112777FF}" type="slidenum">
              <a:rPr lang="en-GB" sz="2099" smtClean="0">
                <a:solidFill>
                  <a:prstClr val="white"/>
                </a:solidFill>
              </a:rPr>
              <a:pPr algn="r">
                <a:defRPr/>
              </a:pPr>
              <a:t>‹#›</a:t>
            </a:fld>
            <a:endParaRPr lang="en-GB" sz="2099" dirty="0">
              <a:solidFill>
                <a:prstClr val="white"/>
              </a:solidFill>
            </a:endParaRPr>
          </a:p>
        </p:txBody>
      </p:sp>
      <p:pic>
        <p:nvPicPr>
          <p:cNvPr id="10" name="Picture 2" descr="C:\Users\Ours\Desktop\my stuffs\1 NTFS_000\LostFiles2\INSPIRATION\PROJECTS\MIND PROJECTS\cu_logo.png"/>
          <p:cNvPicPr>
            <a:picLocks noChangeAspect="1" noChangeArrowheads="1"/>
          </p:cNvPicPr>
          <p:nvPr userDrawn="1"/>
        </p:nvPicPr>
        <p:blipFill>
          <a:blip r:embed="rId3" cstate="print"/>
          <a:srcRect/>
          <a:stretch>
            <a:fillRect/>
          </a:stretch>
        </p:blipFill>
        <p:spPr bwMode="auto">
          <a:xfrm>
            <a:off x="107984" y="6363534"/>
            <a:ext cx="468612" cy="665866"/>
          </a:xfrm>
          <a:prstGeom prst="rect">
            <a:avLst/>
          </a:prstGeom>
          <a:noFill/>
        </p:spPr>
      </p:pic>
      <p:sp>
        <p:nvSpPr>
          <p:cNvPr id="3" name="Content Placeholder 2"/>
          <p:cNvSpPr>
            <a:spLocks noGrp="1"/>
          </p:cNvSpPr>
          <p:nvPr>
            <p:ph idx="1"/>
          </p:nvPr>
        </p:nvSpPr>
        <p:spPr>
          <a:xfrm>
            <a:off x="179512" y="1412776"/>
            <a:ext cx="8784976" cy="4824536"/>
          </a:xfrm>
          <a:solidFill>
            <a:schemeClr val="bg1"/>
          </a:solidFill>
          <a:ln>
            <a:noFill/>
          </a:ln>
        </p:spPr>
        <p:txBody>
          <a:bodyPr>
            <a:normAutofit/>
          </a:bodyPr>
          <a:lstStyle>
            <a:lvl1pPr>
              <a:lnSpc>
                <a:spcPct val="100000"/>
              </a:lnSpc>
              <a:spcBef>
                <a:spcPts val="375"/>
              </a:spcBef>
              <a:spcAft>
                <a:spcPts val="375"/>
              </a:spcAft>
              <a:defRPr sz="2999">
                <a:latin typeface="Rockwell" pitchFamily="18" charset="0"/>
              </a:defRPr>
            </a:lvl1pPr>
            <a:lvl2pPr>
              <a:lnSpc>
                <a:spcPct val="100000"/>
              </a:lnSpc>
              <a:spcBef>
                <a:spcPts val="375"/>
              </a:spcBef>
              <a:spcAft>
                <a:spcPts val="375"/>
              </a:spcAft>
              <a:buFont typeface="Wingdings" pitchFamily="2" charset="2"/>
              <a:buChar char="§"/>
              <a:defRPr sz="2699">
                <a:solidFill>
                  <a:srgbClr val="7A0000"/>
                </a:solidFill>
                <a:latin typeface="Rockwell" pitchFamily="18" charset="0"/>
              </a:defRPr>
            </a:lvl2pPr>
            <a:lvl3pPr>
              <a:lnSpc>
                <a:spcPct val="100000"/>
              </a:lnSpc>
              <a:spcBef>
                <a:spcPts val="375"/>
              </a:spcBef>
              <a:spcAft>
                <a:spcPts val="375"/>
              </a:spcAft>
              <a:buFont typeface="Calibri" pitchFamily="34" charset="0"/>
              <a:buChar char="‒"/>
              <a:defRPr sz="2399">
                <a:solidFill>
                  <a:schemeClr val="accent4">
                    <a:lumMod val="50000"/>
                  </a:schemeClr>
                </a:solidFill>
                <a:latin typeface="Rockwell" pitchFamily="18" charset="0"/>
              </a:defRPr>
            </a:lvl3pPr>
            <a:lvl4pPr>
              <a:lnSpc>
                <a:spcPct val="100000"/>
              </a:lnSpc>
              <a:spcBef>
                <a:spcPts val="375"/>
              </a:spcBef>
              <a:spcAft>
                <a:spcPts val="375"/>
              </a:spcAft>
              <a:buFont typeface="Arial" pitchFamily="34" charset="0"/>
              <a:buChar char="•"/>
              <a:defRPr sz="2099">
                <a:latin typeface="Rockwell" pitchFamily="18" charset="0"/>
              </a:defRPr>
            </a:lvl4pPr>
            <a:lvl5pPr>
              <a:lnSpc>
                <a:spcPct val="100000"/>
              </a:lnSpc>
              <a:spcBef>
                <a:spcPts val="375"/>
              </a:spcBef>
              <a:spcAft>
                <a:spcPts val="375"/>
              </a:spcAft>
              <a:defRPr sz="2099">
                <a:latin typeface="Rockwell"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026" name="Picture 2" descr="C:\Users\Ours\Desktop\Picture1.png"/>
          <p:cNvPicPr>
            <a:picLocks noChangeAspect="1" noChangeArrowheads="1"/>
          </p:cNvPicPr>
          <p:nvPr userDrawn="1"/>
        </p:nvPicPr>
        <p:blipFill>
          <a:blip r:embed="rId4" cstate="print"/>
          <a:srcRect/>
          <a:stretch>
            <a:fillRect/>
          </a:stretch>
        </p:blipFill>
        <p:spPr bwMode="auto">
          <a:xfrm>
            <a:off x="414621" y="6317328"/>
            <a:ext cx="4481332" cy="640064"/>
          </a:xfrm>
          <a:prstGeom prst="rect">
            <a:avLst/>
          </a:prstGeom>
          <a:noFill/>
        </p:spPr>
      </p:pic>
      <p:sp>
        <p:nvSpPr>
          <p:cNvPr id="13" name="TextBox 12"/>
          <p:cNvSpPr txBox="1"/>
          <p:nvPr userDrawn="1"/>
        </p:nvSpPr>
        <p:spPr>
          <a:xfrm>
            <a:off x="542878" y="6707439"/>
            <a:ext cx="1709122" cy="230832"/>
          </a:xfrm>
          <a:prstGeom prst="rect">
            <a:avLst/>
          </a:prstGeom>
          <a:noFill/>
        </p:spPr>
        <p:txBody>
          <a:bodyPr wrap="none" rtlCol="0">
            <a:spAutoFit/>
          </a:bodyPr>
          <a:lstStyle/>
          <a:p>
            <a:r>
              <a:rPr lang="en-US" sz="900" dirty="0" smtClean="0">
                <a:solidFill>
                  <a:prstClr val="black"/>
                </a:solidFill>
              </a:rPr>
              <a:t>www.covenantuniversity.edu.ng</a:t>
            </a:r>
            <a:endParaRPr lang="en-GB" sz="900" dirty="0">
              <a:solidFill>
                <a:prstClr val="black"/>
              </a:solidFill>
            </a:endParaRPr>
          </a:p>
        </p:txBody>
      </p:sp>
      <p:cxnSp>
        <p:nvCxnSpPr>
          <p:cNvPr id="19" name="Straight Connector 18"/>
          <p:cNvCxnSpPr/>
          <p:nvPr userDrawn="1"/>
        </p:nvCxnSpPr>
        <p:spPr>
          <a:xfrm flipV="1">
            <a:off x="6515713" y="1340768"/>
            <a:ext cx="1349649" cy="0"/>
          </a:xfrm>
          <a:prstGeom prst="line">
            <a:avLst/>
          </a:prstGeom>
          <a:ln w="28575">
            <a:solidFill>
              <a:srgbClr val="662C5B"/>
            </a:solidFill>
          </a:ln>
        </p:spPr>
        <p:style>
          <a:lnRef idx="1">
            <a:schemeClr val="dk1"/>
          </a:lnRef>
          <a:fillRef idx="0">
            <a:schemeClr val="dk1"/>
          </a:fillRef>
          <a:effectRef idx="0">
            <a:schemeClr val="dk1"/>
          </a:effectRef>
          <a:fontRef idx="minor">
            <a:schemeClr val="tx1"/>
          </a:fontRef>
        </p:style>
      </p:cxnSp>
      <p:cxnSp>
        <p:nvCxnSpPr>
          <p:cNvPr id="21" name="Straight Connector 20"/>
          <p:cNvCxnSpPr/>
          <p:nvPr userDrawn="1"/>
        </p:nvCxnSpPr>
        <p:spPr>
          <a:xfrm flipV="1">
            <a:off x="7892493" y="1340768"/>
            <a:ext cx="539859"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userDrawn="1"/>
        </p:nvCxnSpPr>
        <p:spPr>
          <a:xfrm flipV="1">
            <a:off x="8459483" y="1340768"/>
            <a:ext cx="539859"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5159158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10"/>
            <a:ext cx="7772400" cy="1362075"/>
          </a:xfrm>
        </p:spPr>
        <p:txBody>
          <a:bodyPr anchor="t"/>
          <a:lstStyle>
            <a:lvl1pPr algn="l">
              <a:defRPr sz="2999" b="1" cap="all"/>
            </a:lvl1pPr>
          </a:lstStyle>
          <a:p>
            <a:r>
              <a:rPr lang="en-US" smtClean="0"/>
              <a:t>Click to edit Master title style</a:t>
            </a:r>
            <a:endParaRPr lang="en-GB"/>
          </a:p>
        </p:txBody>
      </p:sp>
      <p:sp>
        <p:nvSpPr>
          <p:cNvPr id="3" name="Text Placeholder 2"/>
          <p:cNvSpPr>
            <a:spLocks noGrp="1"/>
          </p:cNvSpPr>
          <p:nvPr>
            <p:ph type="body" idx="1"/>
          </p:nvPr>
        </p:nvSpPr>
        <p:spPr>
          <a:xfrm>
            <a:off x="722314" y="2906713"/>
            <a:ext cx="7772400" cy="1500187"/>
          </a:xfrm>
        </p:spPr>
        <p:txBody>
          <a:bodyPr anchor="b"/>
          <a:lstStyle>
            <a:lvl1pPr marL="0" indent="0">
              <a:buNone/>
              <a:defRPr sz="1500">
                <a:solidFill>
                  <a:schemeClr val="tx1">
                    <a:tint val="75000"/>
                  </a:schemeClr>
                </a:solidFill>
              </a:defRPr>
            </a:lvl1pPr>
            <a:lvl2pPr marL="342809" indent="0">
              <a:buNone/>
              <a:defRPr sz="1350">
                <a:solidFill>
                  <a:schemeClr val="tx1">
                    <a:tint val="75000"/>
                  </a:schemeClr>
                </a:solidFill>
              </a:defRPr>
            </a:lvl2pPr>
            <a:lvl3pPr marL="685617" indent="0">
              <a:buNone/>
              <a:defRPr sz="1200">
                <a:solidFill>
                  <a:schemeClr val="tx1">
                    <a:tint val="75000"/>
                  </a:schemeClr>
                </a:solidFill>
              </a:defRPr>
            </a:lvl3pPr>
            <a:lvl4pPr marL="1028426" indent="0">
              <a:buNone/>
              <a:defRPr sz="1050">
                <a:solidFill>
                  <a:schemeClr val="tx1">
                    <a:tint val="75000"/>
                  </a:schemeClr>
                </a:solidFill>
              </a:defRPr>
            </a:lvl4pPr>
            <a:lvl5pPr marL="1371234" indent="0">
              <a:buNone/>
              <a:defRPr sz="1050">
                <a:solidFill>
                  <a:schemeClr val="tx1">
                    <a:tint val="75000"/>
                  </a:schemeClr>
                </a:solidFill>
              </a:defRPr>
            </a:lvl5pPr>
            <a:lvl6pPr marL="1714043" indent="0">
              <a:buNone/>
              <a:defRPr sz="1050">
                <a:solidFill>
                  <a:schemeClr val="tx1">
                    <a:tint val="75000"/>
                  </a:schemeClr>
                </a:solidFill>
              </a:defRPr>
            </a:lvl6pPr>
            <a:lvl7pPr marL="2056851" indent="0">
              <a:buNone/>
              <a:defRPr sz="1050">
                <a:solidFill>
                  <a:schemeClr val="tx1">
                    <a:tint val="75000"/>
                  </a:schemeClr>
                </a:solidFill>
              </a:defRPr>
            </a:lvl7pPr>
            <a:lvl8pPr marL="2399660" indent="0">
              <a:buNone/>
              <a:defRPr sz="1050">
                <a:solidFill>
                  <a:schemeClr val="tx1">
                    <a:tint val="75000"/>
                  </a:schemeClr>
                </a:solidFill>
              </a:defRPr>
            </a:lvl8pPr>
            <a:lvl9pPr marL="2742468"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62E69B-9B3B-437C-9ADF-D56F423A0581}" type="datetimeFigureOut">
              <a:rPr lang="en-GB" smtClean="0">
                <a:solidFill>
                  <a:prstClr val="black">
                    <a:tint val="75000"/>
                  </a:prstClr>
                </a:solidFill>
              </a:rPr>
              <a:pPr/>
              <a:t>15/09/2016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40099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6"/>
            <a:ext cx="4038600" cy="4525963"/>
          </a:xfrm>
        </p:spPr>
        <p:txBody>
          <a:bodyPr/>
          <a:lstStyle>
            <a:lvl1pPr>
              <a:defRPr sz="2099"/>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6"/>
            <a:ext cx="4038600" cy="4525963"/>
          </a:xfrm>
        </p:spPr>
        <p:txBody>
          <a:bodyPr/>
          <a:lstStyle>
            <a:lvl1pPr>
              <a:defRPr sz="2099"/>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462E69B-9B3B-437C-9ADF-D56F423A0581}" type="datetimeFigureOut">
              <a:rPr lang="en-GB" smtClean="0">
                <a:solidFill>
                  <a:prstClr val="black">
                    <a:tint val="75000"/>
                  </a:prstClr>
                </a:solidFill>
              </a:rPr>
              <a:pPr/>
              <a:t>15/09/2016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2637101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30" y="1535113"/>
            <a:ext cx="4041775" cy="639762"/>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30"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462E69B-9B3B-437C-9ADF-D56F423A0581}" type="datetimeFigureOut">
              <a:rPr lang="en-GB" smtClean="0">
                <a:solidFill>
                  <a:prstClr val="black">
                    <a:tint val="75000"/>
                  </a:prstClr>
                </a:solidFill>
              </a:rPr>
              <a:pPr/>
              <a:t>15/09/2016</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435763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462E69B-9B3B-437C-9ADF-D56F423A0581}" type="datetimeFigureOut">
              <a:rPr lang="en-GB" smtClean="0">
                <a:solidFill>
                  <a:prstClr val="black">
                    <a:tint val="75000"/>
                  </a:prstClr>
                </a:solidFill>
              </a:rPr>
              <a:pPr/>
              <a:t>15/09/2016</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676853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62E69B-9B3B-437C-9ADF-D56F423A0581}" type="datetimeFigureOut">
              <a:rPr lang="en-GB" smtClean="0">
                <a:solidFill>
                  <a:prstClr val="black">
                    <a:tint val="75000"/>
                  </a:prstClr>
                </a:solidFill>
              </a:rPr>
              <a:pPr/>
              <a:t>15/09/2016</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9476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5FEAED-D33C-475C-A190-A450F511CC7E}"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FFCCC-545B-4010-9267-BAE6F63F667F}" type="slidenum">
              <a:rPr lang="en-US" smtClean="0"/>
              <a:t>‹#›</a:t>
            </a:fld>
            <a:endParaRPr lang="en-US"/>
          </a:p>
        </p:txBody>
      </p:sp>
    </p:spTree>
    <p:extLst>
      <p:ext uri="{BB962C8B-B14F-4D97-AF65-F5344CB8AC3E}">
        <p14:creationId xmlns:p14="http://schemas.microsoft.com/office/powerpoint/2010/main" val="31000386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50"/>
            <a:ext cx="3008313" cy="1162050"/>
          </a:xfrm>
        </p:spPr>
        <p:txBody>
          <a:bodyPr anchor="b"/>
          <a:lstStyle>
            <a:lvl1pPr algn="l">
              <a:defRPr sz="1500" b="1"/>
            </a:lvl1pPr>
          </a:lstStyle>
          <a:p>
            <a:r>
              <a:rPr lang="en-US" smtClean="0"/>
              <a:t>Click to edit Master title style</a:t>
            </a:r>
            <a:endParaRPr lang="en-GB"/>
          </a:p>
        </p:txBody>
      </p:sp>
      <p:sp>
        <p:nvSpPr>
          <p:cNvPr id="3" name="Content Placeholder 2"/>
          <p:cNvSpPr>
            <a:spLocks noGrp="1"/>
          </p:cNvSpPr>
          <p:nvPr>
            <p:ph idx="1"/>
          </p:nvPr>
        </p:nvSpPr>
        <p:spPr>
          <a:xfrm>
            <a:off x="3575050" y="273060"/>
            <a:ext cx="5111750" cy="5853113"/>
          </a:xfrm>
        </p:spPr>
        <p:txBody>
          <a:bodyPr/>
          <a:lstStyle>
            <a:lvl1pPr>
              <a:defRPr sz="2399"/>
            </a:lvl1pPr>
            <a:lvl2pPr>
              <a:defRPr sz="2099"/>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5" y="1435103"/>
            <a:ext cx="3008313" cy="4691063"/>
          </a:xfrm>
        </p:spPr>
        <p:txBody>
          <a:bodyPr/>
          <a:lstStyle>
            <a:lvl1pPr marL="0" indent="0">
              <a:buNone/>
              <a:defRPr sz="1050"/>
            </a:lvl1pPr>
            <a:lvl2pPr marL="342809" indent="0">
              <a:buNone/>
              <a:defRPr sz="900"/>
            </a:lvl2pPr>
            <a:lvl3pPr marL="685617" indent="0">
              <a:buNone/>
              <a:defRPr sz="750"/>
            </a:lvl3pPr>
            <a:lvl4pPr marL="1028426" indent="0">
              <a:buNone/>
              <a:defRPr sz="675"/>
            </a:lvl4pPr>
            <a:lvl5pPr marL="1371234" indent="0">
              <a:buNone/>
              <a:defRPr sz="675"/>
            </a:lvl5pPr>
            <a:lvl6pPr marL="1714043" indent="0">
              <a:buNone/>
              <a:defRPr sz="675"/>
            </a:lvl6pPr>
            <a:lvl7pPr marL="2056851" indent="0">
              <a:buNone/>
              <a:defRPr sz="675"/>
            </a:lvl7pPr>
            <a:lvl8pPr marL="2399660" indent="0">
              <a:buNone/>
              <a:defRPr sz="675"/>
            </a:lvl8pPr>
            <a:lvl9pPr marL="2742468"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62E69B-9B3B-437C-9ADF-D56F423A0581}" type="datetimeFigureOut">
              <a:rPr lang="en-GB" smtClean="0">
                <a:solidFill>
                  <a:prstClr val="black">
                    <a:tint val="75000"/>
                  </a:prstClr>
                </a:solidFill>
              </a:rPr>
              <a:pPr/>
              <a:t>15/09/2016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588859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0"/>
            <a:ext cx="5486400" cy="566738"/>
          </a:xfrm>
        </p:spPr>
        <p:txBody>
          <a:bodyPr anchor="b"/>
          <a:lstStyle>
            <a:lvl1pPr algn="l">
              <a:defRPr sz="1500" b="1"/>
            </a:lvl1pPr>
          </a:lstStyle>
          <a:p>
            <a:r>
              <a:rPr lang="en-US" smtClean="0"/>
              <a:t>Click to edit Master title style</a:t>
            </a:r>
            <a:endParaRPr lang="en-GB"/>
          </a:p>
        </p:txBody>
      </p:sp>
      <p:sp>
        <p:nvSpPr>
          <p:cNvPr id="3" name="Picture Placeholder 2"/>
          <p:cNvSpPr>
            <a:spLocks noGrp="1"/>
          </p:cNvSpPr>
          <p:nvPr>
            <p:ph type="pic" idx="1"/>
          </p:nvPr>
        </p:nvSpPr>
        <p:spPr>
          <a:xfrm>
            <a:off x="1792289" y="612775"/>
            <a:ext cx="5486400" cy="4114800"/>
          </a:xfrm>
        </p:spPr>
        <p:txBody>
          <a:bodyPr/>
          <a:lstStyle>
            <a:lvl1pPr marL="0" indent="0">
              <a:buNone/>
              <a:defRPr sz="2399"/>
            </a:lvl1pPr>
            <a:lvl2pPr marL="342809" indent="0">
              <a:buNone/>
              <a:defRPr sz="2099"/>
            </a:lvl2pPr>
            <a:lvl3pPr marL="685617" indent="0">
              <a:buNone/>
              <a:defRPr sz="1800"/>
            </a:lvl3pPr>
            <a:lvl4pPr marL="1028426" indent="0">
              <a:buNone/>
              <a:defRPr sz="1500"/>
            </a:lvl4pPr>
            <a:lvl5pPr marL="1371234" indent="0">
              <a:buNone/>
              <a:defRPr sz="1500"/>
            </a:lvl5pPr>
            <a:lvl6pPr marL="1714043" indent="0">
              <a:buNone/>
              <a:defRPr sz="1500"/>
            </a:lvl6pPr>
            <a:lvl7pPr marL="2056851" indent="0">
              <a:buNone/>
              <a:defRPr sz="1500"/>
            </a:lvl7pPr>
            <a:lvl8pPr marL="2399660" indent="0">
              <a:buNone/>
              <a:defRPr sz="1500"/>
            </a:lvl8pPr>
            <a:lvl9pPr marL="2742468" indent="0">
              <a:buNone/>
              <a:defRPr sz="1500"/>
            </a:lvl9pPr>
          </a:lstStyle>
          <a:p>
            <a:endParaRPr lang="en-GB"/>
          </a:p>
        </p:txBody>
      </p:sp>
      <p:sp>
        <p:nvSpPr>
          <p:cNvPr id="4" name="Text Placeholder 3"/>
          <p:cNvSpPr>
            <a:spLocks noGrp="1"/>
          </p:cNvSpPr>
          <p:nvPr>
            <p:ph type="body" sz="half" idx="2"/>
          </p:nvPr>
        </p:nvSpPr>
        <p:spPr>
          <a:xfrm>
            <a:off x="1792289" y="5367338"/>
            <a:ext cx="5486400" cy="804862"/>
          </a:xfrm>
        </p:spPr>
        <p:txBody>
          <a:bodyPr/>
          <a:lstStyle>
            <a:lvl1pPr marL="0" indent="0">
              <a:buNone/>
              <a:defRPr sz="1050"/>
            </a:lvl1pPr>
            <a:lvl2pPr marL="342809" indent="0">
              <a:buNone/>
              <a:defRPr sz="900"/>
            </a:lvl2pPr>
            <a:lvl3pPr marL="685617" indent="0">
              <a:buNone/>
              <a:defRPr sz="750"/>
            </a:lvl3pPr>
            <a:lvl4pPr marL="1028426" indent="0">
              <a:buNone/>
              <a:defRPr sz="675"/>
            </a:lvl4pPr>
            <a:lvl5pPr marL="1371234" indent="0">
              <a:buNone/>
              <a:defRPr sz="675"/>
            </a:lvl5pPr>
            <a:lvl6pPr marL="1714043" indent="0">
              <a:buNone/>
              <a:defRPr sz="675"/>
            </a:lvl6pPr>
            <a:lvl7pPr marL="2056851" indent="0">
              <a:buNone/>
              <a:defRPr sz="675"/>
            </a:lvl7pPr>
            <a:lvl8pPr marL="2399660" indent="0">
              <a:buNone/>
              <a:defRPr sz="675"/>
            </a:lvl8pPr>
            <a:lvl9pPr marL="2742468"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62E69B-9B3B-437C-9ADF-D56F423A0581}" type="datetimeFigureOut">
              <a:rPr lang="en-GB" smtClean="0">
                <a:solidFill>
                  <a:prstClr val="black">
                    <a:tint val="75000"/>
                  </a:prstClr>
                </a:solidFill>
              </a:rPr>
              <a:pPr/>
              <a:t>15/09/2016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7541559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462E69B-9B3B-437C-9ADF-D56F423A0581}" type="datetimeFigureOut">
              <a:rPr lang="en-GB" smtClean="0">
                <a:solidFill>
                  <a:prstClr val="black">
                    <a:tint val="75000"/>
                  </a:prstClr>
                </a:solidFill>
              </a:rPr>
              <a:pPr/>
              <a:t>15/09/2016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5417247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4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462E69B-9B3B-437C-9ADF-D56F423A0581}" type="datetimeFigureOut">
              <a:rPr lang="en-GB" smtClean="0">
                <a:solidFill>
                  <a:prstClr val="black">
                    <a:tint val="75000"/>
                  </a:prstClr>
                </a:solidFill>
              </a:rPr>
              <a:pPr/>
              <a:t>15/09/2016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73248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5FEAED-D33C-475C-A190-A450F511CC7E}"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FFCCC-545B-4010-9267-BAE6F63F667F}" type="slidenum">
              <a:rPr lang="en-US" smtClean="0"/>
              <a:t>‹#›</a:t>
            </a:fld>
            <a:endParaRPr lang="en-US"/>
          </a:p>
        </p:txBody>
      </p:sp>
    </p:spTree>
    <p:extLst>
      <p:ext uri="{BB962C8B-B14F-4D97-AF65-F5344CB8AC3E}">
        <p14:creationId xmlns:p14="http://schemas.microsoft.com/office/powerpoint/2010/main" val="1783533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5FEAED-D33C-475C-A190-A450F511CC7E}" type="datetimeFigureOut">
              <a:rPr lang="en-US" smtClean="0"/>
              <a:t>9/15/2016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FFCCC-545B-4010-9267-BAE6F63F667F}" type="slidenum">
              <a:rPr lang="en-US" smtClean="0"/>
              <a:t>‹#›</a:t>
            </a:fld>
            <a:endParaRPr lang="en-US"/>
          </a:p>
        </p:txBody>
      </p:sp>
    </p:spTree>
    <p:extLst>
      <p:ext uri="{BB962C8B-B14F-4D97-AF65-F5344CB8AC3E}">
        <p14:creationId xmlns:p14="http://schemas.microsoft.com/office/powerpoint/2010/main" val="2748395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5FEAED-D33C-475C-A190-A450F511CC7E}" type="datetimeFigureOut">
              <a:rPr lang="en-US" smtClean="0"/>
              <a:t>9/15/2016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FFCCC-545B-4010-9267-BAE6F63F667F}" type="slidenum">
              <a:rPr lang="en-US" smtClean="0"/>
              <a:t>‹#›</a:t>
            </a:fld>
            <a:endParaRPr lang="en-US"/>
          </a:p>
        </p:txBody>
      </p:sp>
    </p:spTree>
    <p:extLst>
      <p:ext uri="{BB962C8B-B14F-4D97-AF65-F5344CB8AC3E}">
        <p14:creationId xmlns:p14="http://schemas.microsoft.com/office/powerpoint/2010/main" val="1625064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5FEAED-D33C-475C-A190-A450F511CC7E}" type="datetimeFigureOut">
              <a:rPr lang="en-US" smtClean="0"/>
              <a:t>9/15/2016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4FFCCC-545B-4010-9267-BAE6F63F667F}" type="slidenum">
              <a:rPr lang="en-US" smtClean="0"/>
              <a:t>‹#›</a:t>
            </a:fld>
            <a:endParaRPr lang="en-US"/>
          </a:p>
        </p:txBody>
      </p:sp>
    </p:spTree>
    <p:extLst>
      <p:ext uri="{BB962C8B-B14F-4D97-AF65-F5344CB8AC3E}">
        <p14:creationId xmlns:p14="http://schemas.microsoft.com/office/powerpoint/2010/main" val="3506619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5FEAED-D33C-475C-A190-A450F511CC7E}" type="datetimeFigureOut">
              <a:rPr lang="en-US" smtClean="0"/>
              <a:t>9/15/2016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4FFCCC-545B-4010-9267-BAE6F63F667F}" type="slidenum">
              <a:rPr lang="en-US" smtClean="0"/>
              <a:t>‹#›</a:t>
            </a:fld>
            <a:endParaRPr lang="en-US"/>
          </a:p>
        </p:txBody>
      </p:sp>
    </p:spTree>
    <p:extLst>
      <p:ext uri="{BB962C8B-B14F-4D97-AF65-F5344CB8AC3E}">
        <p14:creationId xmlns:p14="http://schemas.microsoft.com/office/powerpoint/2010/main" val="2691489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5FEAED-D33C-475C-A190-A450F511CC7E}" type="datetimeFigureOut">
              <a:rPr lang="en-US" smtClean="0"/>
              <a:t>9/15/2016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FFCCC-545B-4010-9267-BAE6F63F667F}" type="slidenum">
              <a:rPr lang="en-US" smtClean="0"/>
              <a:t>‹#›</a:t>
            </a:fld>
            <a:endParaRPr lang="en-US"/>
          </a:p>
        </p:txBody>
      </p:sp>
    </p:spTree>
    <p:extLst>
      <p:ext uri="{BB962C8B-B14F-4D97-AF65-F5344CB8AC3E}">
        <p14:creationId xmlns:p14="http://schemas.microsoft.com/office/powerpoint/2010/main" val="386740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5FEAED-D33C-475C-A190-A450F511CC7E}" type="datetimeFigureOut">
              <a:rPr lang="en-US" smtClean="0"/>
              <a:t>9/15/2016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FFCCC-545B-4010-9267-BAE6F63F667F}" type="slidenum">
              <a:rPr lang="en-US" smtClean="0"/>
              <a:t>‹#›</a:t>
            </a:fld>
            <a:endParaRPr lang="en-US"/>
          </a:p>
        </p:txBody>
      </p:sp>
    </p:spTree>
    <p:extLst>
      <p:ext uri="{BB962C8B-B14F-4D97-AF65-F5344CB8AC3E}">
        <p14:creationId xmlns:p14="http://schemas.microsoft.com/office/powerpoint/2010/main" val="25527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5FEAED-D33C-475C-A190-A450F511CC7E}" type="datetimeFigureOut">
              <a:rPr lang="en-US" smtClean="0"/>
              <a:t>9/15/2016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FFCCC-545B-4010-9267-BAE6F63F667F}" type="slidenum">
              <a:rPr lang="en-US" smtClean="0"/>
              <a:t>‹#›</a:t>
            </a:fld>
            <a:endParaRPr lang="en-US"/>
          </a:p>
        </p:txBody>
      </p:sp>
    </p:spTree>
    <p:extLst>
      <p:ext uri="{BB962C8B-B14F-4D97-AF65-F5344CB8AC3E}">
        <p14:creationId xmlns:p14="http://schemas.microsoft.com/office/powerpoint/2010/main" val="3562400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1" y="6356360"/>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462E69B-9B3B-437C-9ADF-D56F423A0581}" type="datetimeFigureOut">
              <a:rPr lang="en-GB" smtClean="0">
                <a:solidFill>
                  <a:prstClr val="black">
                    <a:tint val="75000"/>
                  </a:prstClr>
                </a:solidFill>
              </a:rPr>
              <a:pPr/>
              <a:t>15/09/2016</a:t>
            </a:fld>
            <a:endParaRPr lang="en-GB">
              <a:solidFill>
                <a:prstClr val="black">
                  <a:tint val="75000"/>
                </a:prstClr>
              </a:solidFill>
            </a:endParaRPr>
          </a:p>
        </p:txBody>
      </p:sp>
      <p:sp>
        <p:nvSpPr>
          <p:cNvPr id="5" name="Footer Placeholder 4"/>
          <p:cNvSpPr>
            <a:spLocks noGrp="1"/>
          </p:cNvSpPr>
          <p:nvPr>
            <p:ph type="ftr" sz="quarter" idx="3"/>
          </p:nvPr>
        </p:nvSpPr>
        <p:spPr>
          <a:xfrm>
            <a:off x="3124200" y="6356360"/>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6553200" y="6356360"/>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918382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ctr" defTabSz="685617" rtl="0" eaLnBrk="1" latinLnBrk="0" hangingPunct="1">
        <a:spcBef>
          <a:spcPct val="0"/>
        </a:spcBef>
        <a:buNone/>
        <a:defRPr sz="3299" kern="1200">
          <a:solidFill>
            <a:schemeClr val="tx1"/>
          </a:solidFill>
          <a:latin typeface="+mj-lt"/>
          <a:ea typeface="+mj-ea"/>
          <a:cs typeface="+mj-cs"/>
        </a:defRPr>
      </a:lvl1pPr>
    </p:titleStyle>
    <p:bodyStyle>
      <a:lvl1pPr marL="257106" indent="-257106" algn="l" defTabSz="685617" rtl="0" eaLnBrk="1" latinLnBrk="0" hangingPunct="1">
        <a:spcBef>
          <a:spcPct val="20000"/>
        </a:spcBef>
        <a:buFont typeface="Arial" pitchFamily="34" charset="0"/>
        <a:buChar char="•"/>
        <a:defRPr sz="2399" kern="1200">
          <a:solidFill>
            <a:schemeClr val="tx1"/>
          </a:solidFill>
          <a:latin typeface="+mn-lt"/>
          <a:ea typeface="+mn-ea"/>
          <a:cs typeface="+mn-cs"/>
        </a:defRPr>
      </a:lvl1pPr>
      <a:lvl2pPr marL="557064" indent="-214255" algn="l" defTabSz="685617" rtl="0" eaLnBrk="1" latinLnBrk="0" hangingPunct="1">
        <a:spcBef>
          <a:spcPct val="20000"/>
        </a:spcBef>
        <a:buFont typeface="Arial" pitchFamily="34" charset="0"/>
        <a:buChar char="–"/>
        <a:defRPr sz="2099" kern="1200">
          <a:solidFill>
            <a:schemeClr val="tx1"/>
          </a:solidFill>
          <a:latin typeface="+mn-lt"/>
          <a:ea typeface="+mn-ea"/>
          <a:cs typeface="+mn-cs"/>
        </a:defRPr>
      </a:lvl2pPr>
      <a:lvl3pPr marL="857021" indent="-171404" algn="l" defTabSz="68561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199830"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639"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447"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56"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64"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73"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17" rtl="0" eaLnBrk="1" latinLnBrk="0" hangingPunct="1">
        <a:defRPr sz="1350" kern="1200">
          <a:solidFill>
            <a:schemeClr val="tx1"/>
          </a:solidFill>
          <a:latin typeface="+mn-lt"/>
          <a:ea typeface="+mn-ea"/>
          <a:cs typeface="+mn-cs"/>
        </a:defRPr>
      </a:lvl1pPr>
      <a:lvl2pPr marL="342809" algn="l" defTabSz="685617" rtl="0" eaLnBrk="1" latinLnBrk="0" hangingPunct="1">
        <a:defRPr sz="1350" kern="1200">
          <a:solidFill>
            <a:schemeClr val="tx1"/>
          </a:solidFill>
          <a:latin typeface="+mn-lt"/>
          <a:ea typeface="+mn-ea"/>
          <a:cs typeface="+mn-cs"/>
        </a:defRPr>
      </a:lvl2pPr>
      <a:lvl3pPr marL="685617" algn="l" defTabSz="685617" rtl="0" eaLnBrk="1" latinLnBrk="0" hangingPunct="1">
        <a:defRPr sz="1350" kern="1200">
          <a:solidFill>
            <a:schemeClr val="tx1"/>
          </a:solidFill>
          <a:latin typeface="+mn-lt"/>
          <a:ea typeface="+mn-ea"/>
          <a:cs typeface="+mn-cs"/>
        </a:defRPr>
      </a:lvl3pPr>
      <a:lvl4pPr marL="1028426" algn="l" defTabSz="685617" rtl="0" eaLnBrk="1" latinLnBrk="0" hangingPunct="1">
        <a:defRPr sz="1350" kern="1200">
          <a:solidFill>
            <a:schemeClr val="tx1"/>
          </a:solidFill>
          <a:latin typeface="+mn-lt"/>
          <a:ea typeface="+mn-ea"/>
          <a:cs typeface="+mn-cs"/>
        </a:defRPr>
      </a:lvl4pPr>
      <a:lvl5pPr marL="1371234" algn="l" defTabSz="685617" rtl="0" eaLnBrk="1" latinLnBrk="0" hangingPunct="1">
        <a:defRPr sz="1350" kern="1200">
          <a:solidFill>
            <a:schemeClr val="tx1"/>
          </a:solidFill>
          <a:latin typeface="+mn-lt"/>
          <a:ea typeface="+mn-ea"/>
          <a:cs typeface="+mn-cs"/>
        </a:defRPr>
      </a:lvl5pPr>
      <a:lvl6pPr marL="1714043" algn="l" defTabSz="685617" rtl="0" eaLnBrk="1" latinLnBrk="0" hangingPunct="1">
        <a:defRPr sz="1350" kern="1200">
          <a:solidFill>
            <a:schemeClr val="tx1"/>
          </a:solidFill>
          <a:latin typeface="+mn-lt"/>
          <a:ea typeface="+mn-ea"/>
          <a:cs typeface="+mn-cs"/>
        </a:defRPr>
      </a:lvl6pPr>
      <a:lvl7pPr marL="2056851" algn="l" defTabSz="685617" rtl="0" eaLnBrk="1" latinLnBrk="0" hangingPunct="1">
        <a:defRPr sz="1350" kern="1200">
          <a:solidFill>
            <a:schemeClr val="tx1"/>
          </a:solidFill>
          <a:latin typeface="+mn-lt"/>
          <a:ea typeface="+mn-ea"/>
          <a:cs typeface="+mn-cs"/>
        </a:defRPr>
      </a:lvl7pPr>
      <a:lvl8pPr marL="2399660" algn="l" defTabSz="685617" rtl="0" eaLnBrk="1" latinLnBrk="0" hangingPunct="1">
        <a:defRPr sz="1350" kern="1200">
          <a:solidFill>
            <a:schemeClr val="tx1"/>
          </a:solidFill>
          <a:latin typeface="+mn-lt"/>
          <a:ea typeface="+mn-ea"/>
          <a:cs typeface="+mn-cs"/>
        </a:defRPr>
      </a:lvl8pPr>
      <a:lvl9pPr marL="2742468" algn="l" defTabSz="685617"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9731" y="1886352"/>
            <a:ext cx="8914270" cy="2342540"/>
          </a:xfrm>
        </p:spPr>
        <p:txBody>
          <a:bodyPr/>
          <a:lstStyle/>
          <a:p>
            <a:r>
              <a:rPr lang="en-US" sz="4949" b="1" dirty="0">
                <a:latin typeface="Times New Roman" pitchFamily="18" charset="0"/>
                <a:ea typeface="ＭＳ Ｐゴシック" pitchFamily="34" charset="-128"/>
                <a:cs typeface="Times New Roman" pitchFamily="18" charset="0"/>
              </a:rPr>
              <a:t/>
            </a:r>
            <a:br>
              <a:rPr lang="en-US" sz="4949" b="1" dirty="0">
                <a:latin typeface="Times New Roman" pitchFamily="18" charset="0"/>
                <a:ea typeface="ＭＳ Ｐゴシック" pitchFamily="34" charset="-128"/>
                <a:cs typeface="Times New Roman" pitchFamily="18" charset="0"/>
              </a:rPr>
            </a:br>
            <a:r>
              <a:rPr lang="en-US" sz="4949" b="1" dirty="0">
                <a:latin typeface="Times New Roman" pitchFamily="18" charset="0"/>
                <a:ea typeface="ＭＳ Ｐゴシック" pitchFamily="34" charset="-128"/>
                <a:cs typeface="Times New Roman" pitchFamily="18" charset="0"/>
              </a:rPr>
              <a:t/>
            </a:r>
            <a:br>
              <a:rPr lang="en-US" sz="4949" b="1" dirty="0">
                <a:latin typeface="Times New Roman" pitchFamily="18" charset="0"/>
                <a:ea typeface="ＭＳ Ｐゴシック" pitchFamily="34" charset="-128"/>
                <a:cs typeface="Times New Roman" pitchFamily="18" charset="0"/>
              </a:rPr>
            </a:br>
            <a:r>
              <a:rPr lang="en-US" sz="4949" b="1" dirty="0">
                <a:latin typeface="Times New Roman" pitchFamily="18" charset="0"/>
                <a:ea typeface="ＭＳ Ｐゴシック" pitchFamily="34" charset="-128"/>
                <a:cs typeface="Times New Roman" pitchFamily="18" charset="0"/>
              </a:rPr>
              <a:t>EIE 411</a:t>
            </a:r>
            <a:br>
              <a:rPr lang="en-US" sz="4949" b="1" dirty="0">
                <a:latin typeface="Times New Roman" pitchFamily="18" charset="0"/>
                <a:ea typeface="ＭＳ Ｐゴシック" pitchFamily="34" charset="-128"/>
                <a:cs typeface="Times New Roman" pitchFamily="18" charset="0"/>
              </a:rPr>
            </a:br>
            <a:r>
              <a:rPr lang="en-US" sz="4949" b="1" dirty="0">
                <a:latin typeface="Times New Roman" pitchFamily="18" charset="0"/>
                <a:ea typeface="ＭＳ Ｐゴシック" pitchFamily="34" charset="-128"/>
                <a:cs typeface="Times New Roman" pitchFamily="18" charset="0"/>
              </a:rPr>
              <a:t>Computer Organization and Architecture </a:t>
            </a:r>
            <a:br>
              <a:rPr lang="en-US" sz="4949" b="1" dirty="0">
                <a:latin typeface="Times New Roman" pitchFamily="18" charset="0"/>
                <a:ea typeface="ＭＳ Ｐゴシック" pitchFamily="34" charset="-128"/>
                <a:cs typeface="Times New Roman" pitchFamily="18" charset="0"/>
              </a:rPr>
            </a:br>
            <a:r>
              <a:rPr lang="en-US" sz="3599" i="1" dirty="0">
                <a:latin typeface="Times New Roman" pitchFamily="18" charset="0"/>
                <a:ea typeface="ＭＳ Ｐゴシック" pitchFamily="34" charset="-128"/>
                <a:cs typeface="Times New Roman" pitchFamily="18" charset="0"/>
              </a:rPr>
              <a:t/>
            </a:r>
            <a:br>
              <a:rPr lang="en-US" sz="3599" i="1" dirty="0">
                <a:latin typeface="Times New Roman" pitchFamily="18" charset="0"/>
                <a:ea typeface="ＭＳ Ｐゴシック" pitchFamily="34" charset="-128"/>
                <a:cs typeface="Times New Roman" pitchFamily="18" charset="0"/>
              </a:rPr>
            </a:br>
            <a:r>
              <a:rPr lang="en-US" sz="3599" dirty="0">
                <a:latin typeface="Times New Roman" pitchFamily="18" charset="0"/>
                <a:ea typeface="ＭＳ Ｐゴシック" pitchFamily="34" charset="-128"/>
                <a:cs typeface="Times New Roman" pitchFamily="18" charset="0"/>
              </a:rPr>
              <a:t/>
            </a:r>
            <a:br>
              <a:rPr lang="en-US" sz="3599" dirty="0">
                <a:latin typeface="Times New Roman" pitchFamily="18" charset="0"/>
                <a:ea typeface="ＭＳ Ｐゴシック" pitchFamily="34" charset="-128"/>
                <a:cs typeface="Times New Roman" pitchFamily="18" charset="0"/>
              </a:rPr>
            </a:br>
            <a:endParaRPr lang="en-US" sz="3599" dirty="0"/>
          </a:p>
        </p:txBody>
      </p:sp>
      <p:sp>
        <p:nvSpPr>
          <p:cNvPr id="7" name="Subtitle 6"/>
          <p:cNvSpPr>
            <a:spLocks noGrp="1"/>
          </p:cNvSpPr>
          <p:nvPr>
            <p:ph type="subTitle" idx="1"/>
          </p:nvPr>
        </p:nvSpPr>
        <p:spPr>
          <a:xfrm>
            <a:off x="1752600" y="4228892"/>
            <a:ext cx="6247507" cy="799892"/>
          </a:xfrm>
        </p:spPr>
        <p:txBody>
          <a:bodyPr>
            <a:noAutofit/>
          </a:bodyPr>
          <a:lstStyle/>
          <a:p>
            <a:r>
              <a:rPr lang="en-US" sz="1800" b="1" dirty="0"/>
              <a:t>MODULE </a:t>
            </a:r>
            <a:r>
              <a:rPr lang="en-US" sz="1800" b="1" dirty="0" smtClean="0"/>
              <a:t>04 A: STORAGE &amp; INPUT/OUTPUT SYSTEM</a:t>
            </a:r>
            <a:endParaRPr lang="en-US" sz="1800" b="1" dirty="0"/>
          </a:p>
          <a:p>
            <a:pPr>
              <a:spcBef>
                <a:spcPct val="0"/>
              </a:spcBef>
              <a:defRPr/>
            </a:pPr>
            <a:r>
              <a:rPr lang="en-US" sz="1800" b="1" dirty="0" smtClean="0"/>
              <a:t>Part </a:t>
            </a:r>
            <a:r>
              <a:rPr lang="en-US" sz="1800" b="1" dirty="0"/>
              <a:t>C</a:t>
            </a:r>
            <a:r>
              <a:rPr lang="en-US" sz="1800" b="1" dirty="0" smtClean="0"/>
              <a:t>: </a:t>
            </a:r>
            <a:r>
              <a:rPr lang="en-US" sz="1800" b="1" dirty="0">
                <a:latin typeface="Arial Unicode MS" pitchFamily="34" charset="-128"/>
                <a:ea typeface="Arial Unicode MS" pitchFamily="34" charset="-128"/>
                <a:cs typeface="Arial Unicode MS" pitchFamily="34" charset="-128"/>
              </a:rPr>
              <a:t>Computer Organization </a:t>
            </a:r>
            <a:r>
              <a:rPr lang="en-US" sz="1800" b="1" dirty="0" smtClean="0">
                <a:latin typeface="Arial Unicode MS" pitchFamily="34" charset="-128"/>
                <a:ea typeface="Arial Unicode MS" pitchFamily="34" charset="-128"/>
                <a:cs typeface="Arial Unicode MS" pitchFamily="34" charset="-128"/>
              </a:rPr>
              <a:t>&amp; Assembly Programming</a:t>
            </a:r>
            <a:endParaRPr lang="en-US" sz="1800" b="1" dirty="0">
              <a:latin typeface="Arial Unicode MS" pitchFamily="34" charset="-128"/>
              <a:ea typeface="Arial Unicode MS" pitchFamily="34" charset="-128"/>
              <a:cs typeface="Arial Unicode MS" pitchFamily="34" charset="-128"/>
            </a:endParaRPr>
          </a:p>
          <a:p>
            <a:pPr fontAlgn="auto">
              <a:spcBef>
                <a:spcPct val="0"/>
              </a:spcBef>
              <a:spcAft>
                <a:spcPts val="0"/>
              </a:spcAft>
              <a:defRPr/>
            </a:pPr>
            <a:endParaRPr lang="en-US" sz="1800" dirty="0">
              <a:latin typeface="Arial Unicode MS" pitchFamily="34" charset="-128"/>
              <a:ea typeface="Arial Unicode MS" pitchFamily="34" charset="-128"/>
              <a:cs typeface="Arial Unicode MS" pitchFamily="34" charset="-128"/>
            </a:endParaRPr>
          </a:p>
          <a:p>
            <a:pPr>
              <a:spcBef>
                <a:spcPct val="0"/>
              </a:spcBef>
              <a:defRPr/>
            </a:pPr>
            <a:r>
              <a:rPr lang="en-US" sz="1800" dirty="0">
                <a:latin typeface="Arial Unicode MS" pitchFamily="34" charset="-128"/>
                <a:ea typeface="Arial Unicode MS" pitchFamily="34" charset="-128"/>
                <a:cs typeface="Arial Unicode MS" pitchFamily="34" charset="-128"/>
              </a:rPr>
              <a:t>&amp; </a:t>
            </a:r>
          </a:p>
          <a:p>
            <a:pPr fontAlgn="auto">
              <a:spcBef>
                <a:spcPct val="0"/>
              </a:spcBef>
              <a:spcAft>
                <a:spcPts val="0"/>
              </a:spcAft>
              <a:defRPr/>
            </a:pPr>
            <a:endParaRPr lang="en-US" sz="1800" dirty="0">
              <a:latin typeface="Arial Unicode MS" pitchFamily="34" charset="-128"/>
              <a:ea typeface="Arial Unicode MS" pitchFamily="34" charset="-128"/>
              <a:cs typeface="Arial Unicode MS" pitchFamily="34" charset="-128"/>
            </a:endParaRPr>
          </a:p>
          <a:p>
            <a:pPr>
              <a:spcBef>
                <a:spcPct val="0"/>
              </a:spcBef>
              <a:defRPr/>
            </a:pPr>
            <a:r>
              <a:rPr lang="en-US" sz="1800" dirty="0">
                <a:latin typeface="Arial Unicode MS" pitchFamily="34" charset="-128"/>
                <a:ea typeface="Arial Unicode MS" pitchFamily="34" charset="-128"/>
                <a:cs typeface="Arial Unicode MS" pitchFamily="34" charset="-128"/>
              </a:rPr>
              <a:t>Assembly Language Programming</a:t>
            </a:r>
          </a:p>
        </p:txBody>
      </p:sp>
      <p:sp>
        <p:nvSpPr>
          <p:cNvPr id="5" name="Subtitle 6"/>
          <p:cNvSpPr txBox="1">
            <a:spLocks/>
          </p:cNvSpPr>
          <p:nvPr/>
        </p:nvSpPr>
        <p:spPr>
          <a:xfrm>
            <a:off x="2572271" y="5428729"/>
            <a:ext cx="5085026" cy="457081"/>
          </a:xfrm>
          <a:prstGeom prst="rect">
            <a:avLst/>
          </a:prstGeom>
          <a:solidFill>
            <a:srgbClr val="FFFFFF">
              <a:alpha val="74118"/>
            </a:srgbClr>
          </a:solidFill>
        </p:spPr>
        <p:txBody>
          <a:bodyPr vert="horz" lIns="68562" tIns="34281" rIns="68562" bIns="34281" rtlCol="0" anchor="t">
            <a:noAutofit/>
          </a:bodyPr>
          <a:lstStyle/>
          <a:p>
            <a:pPr algn="ctr">
              <a:spcBef>
                <a:spcPct val="20000"/>
              </a:spcBef>
              <a:defRPr/>
            </a:pPr>
            <a:r>
              <a:rPr lang="en-US" b="1" dirty="0">
                <a:solidFill>
                  <a:prstClr val="black"/>
                </a:solidFill>
                <a:latin typeface="Rockwell" panose="02060603020205020403" pitchFamily="18" charset="0"/>
              </a:rPr>
              <a:t>LECTURER: ENGR. KENNEDY OKOKPUJIE </a:t>
            </a:r>
          </a:p>
          <a:p>
            <a:pPr algn="ctr">
              <a:spcBef>
                <a:spcPct val="20000"/>
              </a:spcBef>
              <a:defRPr/>
            </a:pPr>
            <a:endParaRPr lang="en-US" b="1" dirty="0">
              <a:solidFill>
                <a:prstClr val="black"/>
              </a:solidFill>
              <a:latin typeface="Rockwell" panose="02060603020205020403" pitchFamily="18" charset="0"/>
            </a:endParaRPr>
          </a:p>
        </p:txBody>
      </p:sp>
    </p:spTree>
    <p:extLst>
      <p:ext uri="{BB962C8B-B14F-4D97-AF65-F5344CB8AC3E}">
        <p14:creationId xmlns:p14="http://schemas.microsoft.com/office/powerpoint/2010/main" val="41525244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sz="4000" b="1" dirty="0">
                <a:solidFill>
                  <a:srgbClr val="7030A0"/>
                </a:solidFill>
                <a:latin typeface="Rockwell" panose="02060603020205020403" pitchFamily="18" charset="0"/>
              </a:rPr>
              <a:t>Revision of Computer Bus Structure</a:t>
            </a:r>
            <a:endParaRPr lang="en-US" dirty="0"/>
          </a:p>
        </p:txBody>
      </p:sp>
      <p:sp>
        <p:nvSpPr>
          <p:cNvPr id="3" name="Content Placeholder 2"/>
          <p:cNvSpPr>
            <a:spLocks noGrp="1"/>
          </p:cNvSpPr>
          <p:nvPr>
            <p:ph idx="1"/>
          </p:nvPr>
        </p:nvSpPr>
        <p:spPr>
          <a:xfrm>
            <a:off x="457200" y="762000"/>
            <a:ext cx="8229600" cy="5364163"/>
          </a:xfrm>
        </p:spPr>
        <p:txBody>
          <a:bodyPr>
            <a:normAutofit/>
          </a:bodyPr>
          <a:lstStyle/>
          <a:p>
            <a:pPr algn="just"/>
            <a:r>
              <a:rPr lang="en-US" sz="3600" b="1" dirty="0" smtClean="0"/>
              <a:t>Signal generators Limitations are </a:t>
            </a:r>
          </a:p>
          <a:p>
            <a:pPr algn="just">
              <a:buFont typeface="Wingdings" panose="05000000000000000000" pitchFamily="2" charset="2"/>
              <a:buChar char="Ø"/>
            </a:pPr>
            <a:r>
              <a:rPr lang="en-US" sz="3600" b="1" dirty="0" smtClean="0"/>
              <a:t>Unstable at high frequency except crystal oscillator. This oscillator generate stable high frequency signals</a:t>
            </a:r>
          </a:p>
          <a:p>
            <a:pPr algn="just">
              <a:buFont typeface="Wingdings" panose="05000000000000000000" pitchFamily="2" charset="2"/>
              <a:buChar char="Ø"/>
            </a:pPr>
            <a:r>
              <a:rPr lang="en-US" sz="3600" b="1" dirty="0" smtClean="0"/>
              <a:t>Clock signals used by the control logic to coordinates its activities. Since the frequency is inversely proportional to the period, we talk about frequency in microprocessor.</a:t>
            </a:r>
            <a:endParaRPr lang="en-US" sz="3600" b="1" dirty="0"/>
          </a:p>
        </p:txBody>
      </p:sp>
    </p:spTree>
    <p:extLst>
      <p:ext uri="{BB962C8B-B14F-4D97-AF65-F5344CB8AC3E}">
        <p14:creationId xmlns:p14="http://schemas.microsoft.com/office/powerpoint/2010/main" val="604697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200" b="1" dirty="0">
                <a:solidFill>
                  <a:srgbClr val="7030A0"/>
                </a:solidFill>
                <a:latin typeface="Rockwell" panose="02060603020205020403" pitchFamily="18" charset="0"/>
              </a:rPr>
              <a:t>Revision of Computer Bus Structur</a:t>
            </a:r>
            <a:r>
              <a:rPr lang="en-US" sz="3200" b="1" dirty="0">
                <a:solidFill>
                  <a:srgbClr val="7030A0"/>
                </a:solidFill>
              </a:rPr>
              <a:t>e</a:t>
            </a:r>
            <a:endParaRPr lang="en-US" sz="3200" dirty="0"/>
          </a:p>
        </p:txBody>
      </p:sp>
      <p:sp>
        <p:nvSpPr>
          <p:cNvPr id="3" name="Content Placeholder 2"/>
          <p:cNvSpPr>
            <a:spLocks noGrp="1"/>
          </p:cNvSpPr>
          <p:nvPr>
            <p:ph idx="1"/>
          </p:nvPr>
        </p:nvSpPr>
        <p:spPr>
          <a:xfrm>
            <a:off x="152400" y="762000"/>
            <a:ext cx="8839200" cy="5364163"/>
          </a:xfrm>
        </p:spPr>
        <p:txBody>
          <a:bodyPr>
            <a:normAutofit/>
          </a:bodyPr>
          <a:lstStyle/>
          <a:p>
            <a:r>
              <a:rPr lang="en-US" sz="4400" b="1" dirty="0" smtClean="0">
                <a:latin typeface="Rockwell" panose="02060603020205020403" pitchFamily="18" charset="0"/>
              </a:rPr>
              <a:t>Address Bus gives the memory capacity of the processor. </a:t>
            </a:r>
          </a:p>
          <a:p>
            <a:pPr lvl="0">
              <a:buFont typeface="Wingdings" panose="05000000000000000000" pitchFamily="2" charset="2"/>
              <a:buChar char="Ø"/>
            </a:pPr>
            <a:r>
              <a:rPr lang="en-US" sz="4400" b="1" dirty="0" smtClean="0">
                <a:latin typeface="Rockwell" panose="02060603020205020403" pitchFamily="18" charset="0"/>
              </a:rPr>
              <a:t>The maximum no of address is given as </a:t>
            </a:r>
            <a:r>
              <a:rPr lang="en-US" sz="4400" b="1" dirty="0" smtClean="0">
                <a:solidFill>
                  <a:srgbClr val="C00000"/>
                </a:solidFill>
                <a:latin typeface="Rockwell" panose="02060603020205020403" pitchFamily="18" charset="0"/>
              </a:rPr>
              <a:t>2</a:t>
            </a:r>
            <a:r>
              <a:rPr lang="en-US" sz="4400" b="1" baseline="30000" dirty="0" smtClean="0">
                <a:solidFill>
                  <a:srgbClr val="C00000"/>
                </a:solidFill>
                <a:latin typeface="Rockwell" panose="02060603020205020403" pitchFamily="18" charset="0"/>
              </a:rPr>
              <a:t>n  </a:t>
            </a:r>
          </a:p>
          <a:p>
            <a:pPr marL="0" lvl="0" indent="0">
              <a:buNone/>
            </a:pPr>
            <a:r>
              <a:rPr lang="en-US" sz="4400" b="1" baseline="30000" dirty="0">
                <a:solidFill>
                  <a:srgbClr val="C00000"/>
                </a:solidFill>
                <a:latin typeface="Rockwell" panose="02060603020205020403" pitchFamily="18" charset="0"/>
              </a:rPr>
              <a:t> </a:t>
            </a:r>
            <a:r>
              <a:rPr lang="en-US" sz="4400" b="1" dirty="0" smtClean="0">
                <a:solidFill>
                  <a:srgbClr val="C00000"/>
                </a:solidFill>
                <a:latin typeface="Rockwell" panose="02060603020205020403" pitchFamily="18" charset="0"/>
              </a:rPr>
              <a:t>    where n is the no of bits.</a:t>
            </a:r>
          </a:p>
          <a:p>
            <a:pPr>
              <a:buFont typeface="Wingdings" panose="05000000000000000000" pitchFamily="2" charset="2"/>
              <a:buChar char="Ø"/>
            </a:pPr>
            <a:r>
              <a:rPr lang="en-US" sz="4400" b="1" dirty="0">
                <a:latin typeface="Rockwell" panose="02060603020205020403" pitchFamily="18" charset="0"/>
              </a:rPr>
              <a:t>2</a:t>
            </a:r>
            <a:r>
              <a:rPr lang="en-US" sz="4400" b="1" baseline="30000" dirty="0">
                <a:latin typeface="Rockwell" panose="02060603020205020403" pitchFamily="18" charset="0"/>
              </a:rPr>
              <a:t>16 </a:t>
            </a:r>
            <a:r>
              <a:rPr lang="en-US" sz="4400" b="1" dirty="0">
                <a:latin typeface="Rockwell" panose="02060603020205020403" pitchFamily="18" charset="0"/>
              </a:rPr>
              <a:t>= 2</a:t>
            </a:r>
            <a:r>
              <a:rPr lang="en-US" sz="4400" b="1" baseline="30000" dirty="0">
                <a:latin typeface="Rockwell" panose="02060603020205020403" pitchFamily="18" charset="0"/>
              </a:rPr>
              <a:t>10</a:t>
            </a:r>
            <a:r>
              <a:rPr lang="en-US" sz="4400" b="1" dirty="0">
                <a:latin typeface="Rockwell" panose="02060603020205020403" pitchFamily="18" charset="0"/>
              </a:rPr>
              <a:t> X 2</a:t>
            </a:r>
            <a:r>
              <a:rPr lang="en-US" sz="4400" b="1" baseline="30000" dirty="0">
                <a:latin typeface="Rockwell" panose="02060603020205020403" pitchFamily="18" charset="0"/>
              </a:rPr>
              <a:t>16</a:t>
            </a:r>
            <a:r>
              <a:rPr lang="en-US" sz="4400" b="1" dirty="0">
                <a:latin typeface="Rockwell" panose="02060603020205020403" pitchFamily="18" charset="0"/>
              </a:rPr>
              <a:t> = 2</a:t>
            </a:r>
            <a:r>
              <a:rPr lang="en-US" sz="4400" b="1" baseline="30000" dirty="0">
                <a:latin typeface="Rockwell" panose="02060603020205020403" pitchFamily="18" charset="0"/>
              </a:rPr>
              <a:t>6</a:t>
            </a:r>
            <a:r>
              <a:rPr lang="en-US" sz="4400" b="1" dirty="0">
                <a:latin typeface="Rockwell" panose="02060603020205020403" pitchFamily="18" charset="0"/>
              </a:rPr>
              <a:t> X 1K = 64K</a:t>
            </a:r>
            <a:endParaRPr lang="en-US" sz="4400" dirty="0">
              <a:latin typeface="Rockwell" panose="02060603020205020403" pitchFamily="18" charset="0"/>
            </a:endParaRPr>
          </a:p>
          <a:p>
            <a:pPr marL="0" lvl="0" indent="0">
              <a:buNone/>
            </a:pPr>
            <a:endParaRPr lang="en-US" sz="4400" dirty="0">
              <a:latin typeface="Rockwell" panose="02060603020205020403" pitchFamily="18" charset="0"/>
            </a:endParaRPr>
          </a:p>
        </p:txBody>
      </p:sp>
    </p:spTree>
    <p:extLst>
      <p:ext uri="{BB962C8B-B14F-4D97-AF65-F5344CB8AC3E}">
        <p14:creationId xmlns:p14="http://schemas.microsoft.com/office/powerpoint/2010/main" val="402482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7200" b="1" dirty="0" smtClean="0">
                <a:solidFill>
                  <a:srgbClr val="7030A0"/>
                </a:solidFill>
                <a:latin typeface="Rockwell" panose="02060603020205020403" pitchFamily="18" charset="0"/>
              </a:rPr>
              <a:t>NOTE</a:t>
            </a:r>
            <a:endParaRPr lang="en-US" sz="7200" b="1" dirty="0">
              <a:solidFill>
                <a:srgbClr val="7030A0"/>
              </a:solidFill>
              <a:latin typeface="Rockwell" panose="02060603020205020403" pitchFamily="18" charset="0"/>
            </a:endParaRPr>
          </a:p>
        </p:txBody>
      </p:sp>
      <p:sp>
        <p:nvSpPr>
          <p:cNvPr id="3" name="Content Placeholder 2"/>
          <p:cNvSpPr>
            <a:spLocks noGrp="1"/>
          </p:cNvSpPr>
          <p:nvPr>
            <p:ph idx="1"/>
          </p:nvPr>
        </p:nvSpPr>
        <p:spPr/>
        <p:txBody>
          <a:bodyPr>
            <a:normAutofit/>
          </a:bodyPr>
          <a:lstStyle/>
          <a:p>
            <a:r>
              <a:rPr lang="en-US" sz="5400" b="1" dirty="0" smtClean="0">
                <a:latin typeface="Rockwell" panose="02060603020205020403" pitchFamily="18" charset="0"/>
              </a:rPr>
              <a:t>Programming a memory chip mean to store information or data into it.</a:t>
            </a:r>
            <a:endParaRPr lang="en-US" sz="5400" b="1" dirty="0">
              <a:latin typeface="Rockwell" panose="02060603020205020403" pitchFamily="18" charset="0"/>
            </a:endParaRPr>
          </a:p>
        </p:txBody>
      </p:sp>
    </p:spTree>
    <p:extLst>
      <p:ext uri="{BB962C8B-B14F-4D97-AF65-F5344CB8AC3E}">
        <p14:creationId xmlns:p14="http://schemas.microsoft.com/office/powerpoint/2010/main" val="3229320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rgbClr val="7030A0"/>
                </a:solidFill>
                <a:latin typeface="Rockwell" panose="02060603020205020403" pitchFamily="18" charset="0"/>
              </a:rPr>
              <a:t>Focus</a:t>
            </a:r>
            <a:endParaRPr lang="en-US" sz="4800" b="1" dirty="0">
              <a:solidFill>
                <a:srgbClr val="7030A0"/>
              </a:solidFill>
              <a:latin typeface="Rockwell" panose="02060603020205020403" pitchFamily="18" charset="0"/>
            </a:endParaRPr>
          </a:p>
        </p:txBody>
      </p:sp>
      <p:sp>
        <p:nvSpPr>
          <p:cNvPr id="3" name="Content Placeholder 2"/>
          <p:cNvSpPr>
            <a:spLocks noGrp="1"/>
          </p:cNvSpPr>
          <p:nvPr>
            <p:ph idx="1"/>
          </p:nvPr>
        </p:nvSpPr>
        <p:spPr>
          <a:xfrm>
            <a:off x="457200" y="1219200"/>
            <a:ext cx="8229600" cy="4906963"/>
          </a:xfrm>
        </p:spPr>
        <p:txBody>
          <a:bodyPr>
            <a:normAutofit/>
          </a:bodyPr>
          <a:lstStyle/>
          <a:p>
            <a:r>
              <a:rPr lang="en-US" sz="3600" b="1" dirty="0" smtClean="0">
                <a:latin typeface="Rockwell" panose="02060603020205020403" pitchFamily="18" charset="0"/>
              </a:rPr>
              <a:t>Assembly-, Machine-, and High-Level Languages</a:t>
            </a:r>
          </a:p>
          <a:p>
            <a:r>
              <a:rPr lang="en-US" sz="3600" b="1" dirty="0" smtClean="0">
                <a:latin typeface="Rockwell" panose="02060603020205020403" pitchFamily="18" charset="0"/>
              </a:rPr>
              <a:t>Assembly Language Programming Tools</a:t>
            </a:r>
          </a:p>
          <a:p>
            <a:r>
              <a:rPr lang="en-US" sz="3600" b="1" dirty="0" smtClean="0">
                <a:latin typeface="Rockwell" panose="02060603020205020403" pitchFamily="18" charset="0"/>
              </a:rPr>
              <a:t>Programmer’s View of a Computer System</a:t>
            </a:r>
          </a:p>
          <a:p>
            <a:r>
              <a:rPr lang="en-US" sz="3600" b="1" dirty="0" smtClean="0">
                <a:latin typeface="Rockwell" panose="02060603020205020403" pitchFamily="18" charset="0"/>
              </a:rPr>
              <a:t>Basic Computer Organization</a:t>
            </a:r>
          </a:p>
          <a:p>
            <a:endParaRPr lang="en-US" sz="3600" b="1" dirty="0"/>
          </a:p>
        </p:txBody>
      </p:sp>
    </p:spTree>
    <p:extLst>
      <p:ext uri="{BB962C8B-B14F-4D97-AF65-F5344CB8AC3E}">
        <p14:creationId xmlns:p14="http://schemas.microsoft.com/office/powerpoint/2010/main" val="1413420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7030A0"/>
                </a:solidFill>
                <a:latin typeface="Rockwell" panose="02060603020205020403" pitchFamily="18" charset="0"/>
              </a:rPr>
              <a:t>A HIERARCHY OF LANGUAGES</a:t>
            </a:r>
            <a:endParaRPr lang="en-US" b="1" dirty="0">
              <a:solidFill>
                <a:srgbClr val="7030A0"/>
              </a:solidFill>
              <a:latin typeface="Rockwell" panose="02060603020205020403" pitchFamily="18" charset="0"/>
            </a:endParaRPr>
          </a:p>
        </p:txBody>
      </p:sp>
      <p:pic>
        <p:nvPicPr>
          <p:cNvPr id="4" name="Content Placeholder 3" descr="programmers_view"/>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2033588" y="1600200"/>
            <a:ext cx="5076825" cy="4525963"/>
          </a:xfrm>
          <a:noFill/>
        </p:spPr>
      </p:pic>
    </p:spTree>
    <p:extLst>
      <p:ext uri="{BB962C8B-B14F-4D97-AF65-F5344CB8AC3E}">
        <p14:creationId xmlns:p14="http://schemas.microsoft.com/office/powerpoint/2010/main" val="24263199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9601200" cy="487362"/>
          </a:xfrm>
        </p:spPr>
        <p:txBody>
          <a:bodyPr>
            <a:normAutofit fontScale="90000"/>
          </a:bodyPr>
          <a:lstStyle/>
          <a:p>
            <a:r>
              <a:rPr lang="en-US" sz="3600" b="1" dirty="0" smtClean="0">
                <a:solidFill>
                  <a:srgbClr val="7030A0"/>
                </a:solidFill>
                <a:latin typeface="Rockwell" panose="02060603020205020403" pitchFamily="18" charset="0"/>
              </a:rPr>
              <a:t>ASSEMBLY AND MACHINE LANGUAGE</a:t>
            </a:r>
            <a:endParaRPr lang="en-US" sz="3600" b="1" dirty="0">
              <a:solidFill>
                <a:srgbClr val="7030A0"/>
              </a:solidFill>
              <a:latin typeface="Rockwell" panose="02060603020205020403" pitchFamily="18" charset="0"/>
            </a:endParaRPr>
          </a:p>
        </p:txBody>
      </p:sp>
      <p:sp>
        <p:nvSpPr>
          <p:cNvPr id="3" name="Content Placeholder 2"/>
          <p:cNvSpPr>
            <a:spLocks noGrp="1"/>
          </p:cNvSpPr>
          <p:nvPr>
            <p:ph idx="1"/>
          </p:nvPr>
        </p:nvSpPr>
        <p:spPr>
          <a:xfrm>
            <a:off x="457200" y="762000"/>
            <a:ext cx="8229600" cy="5562600"/>
          </a:xfrm>
        </p:spPr>
        <p:txBody>
          <a:bodyPr>
            <a:noAutofit/>
          </a:bodyPr>
          <a:lstStyle/>
          <a:p>
            <a:r>
              <a:rPr lang="en-US" sz="2000" b="1" dirty="0" smtClean="0">
                <a:solidFill>
                  <a:srgbClr val="C00000"/>
                </a:solidFill>
                <a:latin typeface="Rockwell" panose="02060603020205020403" pitchFamily="18" charset="0"/>
              </a:rPr>
              <a:t>Machine language</a:t>
            </a:r>
          </a:p>
          <a:p>
            <a:pPr lvl="1"/>
            <a:r>
              <a:rPr lang="en-US" sz="2000" b="1" dirty="0" smtClean="0">
                <a:latin typeface="Rockwell" panose="02060603020205020403" pitchFamily="18" charset="0"/>
              </a:rPr>
              <a:t>Native to a processor: executed directly by hardware</a:t>
            </a:r>
          </a:p>
          <a:p>
            <a:pPr lvl="1"/>
            <a:r>
              <a:rPr lang="en-US" sz="2000" b="1" dirty="0" smtClean="0">
                <a:latin typeface="Rockwell" panose="02060603020205020403" pitchFamily="18" charset="0"/>
              </a:rPr>
              <a:t>Instructions consist of binary code: 1s and 0s</a:t>
            </a:r>
            <a:endParaRPr lang="en-US" sz="2000" b="1" dirty="0" smtClean="0">
              <a:solidFill>
                <a:srgbClr val="FF0000"/>
              </a:solidFill>
              <a:latin typeface="Rockwell" panose="02060603020205020403" pitchFamily="18" charset="0"/>
            </a:endParaRPr>
          </a:p>
          <a:p>
            <a:r>
              <a:rPr lang="en-US" sz="2000" b="1" dirty="0" smtClean="0">
                <a:solidFill>
                  <a:srgbClr val="C00000"/>
                </a:solidFill>
                <a:latin typeface="Rockwell" panose="02060603020205020403" pitchFamily="18" charset="0"/>
              </a:rPr>
              <a:t>Assembly language</a:t>
            </a:r>
          </a:p>
          <a:p>
            <a:pPr lvl="1"/>
            <a:r>
              <a:rPr lang="en-US" sz="2000" b="1" dirty="0" smtClean="0">
                <a:latin typeface="Rockwell" panose="02060603020205020403" pitchFamily="18" charset="0"/>
              </a:rPr>
              <a:t>A programming language that uses symbolic names to represent operations, registers and memory locations. </a:t>
            </a:r>
          </a:p>
          <a:p>
            <a:pPr lvl="1"/>
            <a:r>
              <a:rPr lang="en-US" sz="2000" b="1" dirty="0" smtClean="0">
                <a:latin typeface="Rockwell" panose="02060603020205020403" pitchFamily="18" charset="0"/>
              </a:rPr>
              <a:t>Slightly higher-level language</a:t>
            </a:r>
          </a:p>
          <a:p>
            <a:pPr lvl="1"/>
            <a:r>
              <a:rPr lang="en-US" sz="2000" b="1" dirty="0" smtClean="0">
                <a:latin typeface="Rockwell" panose="02060603020205020403" pitchFamily="18" charset="0"/>
              </a:rPr>
              <a:t>Readability of instructions is better than machine language</a:t>
            </a:r>
          </a:p>
          <a:p>
            <a:pPr lvl="1"/>
            <a:r>
              <a:rPr lang="en-US" sz="2000" b="1" dirty="0" smtClean="0">
                <a:latin typeface="Rockwell" panose="02060603020205020403" pitchFamily="18" charset="0"/>
              </a:rPr>
              <a:t>One-to-one correspondence with machine language instructions</a:t>
            </a:r>
          </a:p>
          <a:p>
            <a:r>
              <a:rPr lang="en-US" sz="2000" b="1" dirty="0" smtClean="0">
                <a:solidFill>
                  <a:srgbClr val="C00000"/>
                </a:solidFill>
                <a:latin typeface="Rockwell" panose="02060603020205020403" pitchFamily="18" charset="0"/>
              </a:rPr>
              <a:t>Assemblers</a:t>
            </a:r>
            <a:r>
              <a:rPr lang="en-US" sz="2000" b="1" dirty="0" smtClean="0">
                <a:latin typeface="Rockwell" panose="02060603020205020403" pitchFamily="18" charset="0"/>
              </a:rPr>
              <a:t> translate assembly to machine code</a:t>
            </a:r>
          </a:p>
          <a:p>
            <a:r>
              <a:rPr lang="en-US" sz="2000" b="1" dirty="0" smtClean="0">
                <a:solidFill>
                  <a:srgbClr val="C00000"/>
                </a:solidFill>
                <a:latin typeface="Rockwell" panose="02060603020205020403" pitchFamily="18" charset="0"/>
              </a:rPr>
              <a:t>Compilers</a:t>
            </a:r>
            <a:r>
              <a:rPr lang="en-US" sz="2000" b="1" dirty="0" smtClean="0">
                <a:latin typeface="Rockwell" panose="02060603020205020403" pitchFamily="18" charset="0"/>
              </a:rPr>
              <a:t> translate high-level programs to machine code</a:t>
            </a:r>
          </a:p>
          <a:p>
            <a:pPr lvl="1"/>
            <a:r>
              <a:rPr lang="en-US" sz="2000" b="1" dirty="0" smtClean="0">
                <a:latin typeface="Rockwell" panose="02060603020205020403" pitchFamily="18" charset="0"/>
              </a:rPr>
              <a:t>Either directly, or</a:t>
            </a:r>
          </a:p>
          <a:p>
            <a:pPr lvl="1"/>
            <a:r>
              <a:rPr lang="en-US" sz="2000" b="1" dirty="0" smtClean="0">
                <a:latin typeface="Rockwell" panose="02060603020205020403" pitchFamily="18" charset="0"/>
              </a:rPr>
              <a:t>Indirectly via an assembler</a:t>
            </a:r>
          </a:p>
          <a:p>
            <a:endParaRPr lang="en-US" sz="2000" dirty="0"/>
          </a:p>
        </p:txBody>
      </p:sp>
    </p:spTree>
    <p:extLst>
      <p:ext uri="{BB962C8B-B14F-4D97-AF65-F5344CB8AC3E}">
        <p14:creationId xmlns:p14="http://schemas.microsoft.com/office/powerpoint/2010/main" val="4172834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7030A0"/>
                </a:solidFill>
                <a:latin typeface="Rockwell" panose="02060603020205020403" pitchFamily="18" charset="0"/>
              </a:rPr>
              <a:t>COMPILER AND ASSEMBLER</a:t>
            </a:r>
            <a:endParaRPr lang="en-US" b="1" dirty="0">
              <a:solidFill>
                <a:srgbClr val="7030A0"/>
              </a:solidFill>
              <a:latin typeface="Rockwell" panose="02060603020205020403" pitchFamily="18" charset="0"/>
            </a:endParaRPr>
          </a:p>
        </p:txBody>
      </p:sp>
      <p:pic>
        <p:nvPicPr>
          <p:cNvPr id="4" name="Content Placeholder 3" descr="hll_al_ml"/>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769938" y="1527175"/>
            <a:ext cx="7545387" cy="4073525"/>
          </a:xfrm>
          <a:noFill/>
        </p:spPr>
      </p:pic>
    </p:spTree>
    <p:extLst>
      <p:ext uri="{BB962C8B-B14F-4D97-AF65-F5344CB8AC3E}">
        <p14:creationId xmlns:p14="http://schemas.microsoft.com/office/powerpoint/2010/main" val="29389086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067800" cy="639762"/>
          </a:xfrm>
        </p:spPr>
        <p:txBody>
          <a:bodyPr>
            <a:noAutofit/>
          </a:bodyPr>
          <a:lstStyle/>
          <a:p>
            <a:r>
              <a:rPr lang="en-US" sz="2800" b="1" dirty="0" smtClean="0">
                <a:solidFill>
                  <a:srgbClr val="7030A0"/>
                </a:solidFill>
                <a:latin typeface="Rockwell" panose="02060603020205020403" pitchFamily="18" charset="0"/>
              </a:rPr>
              <a:t>INSTRUCTIONS AND MACHINE LANGUAGE </a:t>
            </a:r>
            <a:endParaRPr lang="en-US" sz="2800" b="1" dirty="0">
              <a:solidFill>
                <a:srgbClr val="7030A0"/>
              </a:solidFill>
              <a:latin typeface="Rockwell" panose="02060603020205020403" pitchFamily="18" charset="0"/>
            </a:endParaRPr>
          </a:p>
        </p:txBody>
      </p:sp>
      <p:sp>
        <p:nvSpPr>
          <p:cNvPr id="3" name="Content Placeholder 2"/>
          <p:cNvSpPr>
            <a:spLocks noGrp="1"/>
          </p:cNvSpPr>
          <p:nvPr>
            <p:ph idx="1"/>
          </p:nvPr>
        </p:nvSpPr>
        <p:spPr>
          <a:xfrm>
            <a:off x="457200" y="914400"/>
            <a:ext cx="8229600" cy="5211763"/>
          </a:xfrm>
        </p:spPr>
        <p:txBody>
          <a:bodyPr>
            <a:normAutofit/>
          </a:bodyPr>
          <a:lstStyle/>
          <a:p>
            <a:pPr fontAlgn="auto">
              <a:spcAft>
                <a:spcPts val="0"/>
              </a:spcAft>
              <a:defRPr/>
            </a:pPr>
            <a:r>
              <a:rPr lang="en-US" b="1" dirty="0">
                <a:latin typeface="Rockwell" panose="02060603020205020403" pitchFamily="18" charset="0"/>
              </a:rPr>
              <a:t>Each command of a program is called an </a:t>
            </a:r>
            <a:r>
              <a:rPr lang="en-US" b="1" dirty="0">
                <a:solidFill>
                  <a:srgbClr val="FF0000"/>
                </a:solidFill>
                <a:latin typeface="Rockwell" panose="02060603020205020403" pitchFamily="18" charset="0"/>
              </a:rPr>
              <a:t>instruction</a:t>
            </a:r>
            <a:r>
              <a:rPr lang="en-US" b="1" dirty="0">
                <a:latin typeface="Rockwell" panose="02060603020205020403" pitchFamily="18" charset="0"/>
              </a:rPr>
              <a:t>  (it instructs the computer what to do).   </a:t>
            </a:r>
          </a:p>
          <a:p>
            <a:pPr fontAlgn="auto">
              <a:spcAft>
                <a:spcPts val="0"/>
              </a:spcAft>
              <a:defRPr/>
            </a:pPr>
            <a:r>
              <a:rPr lang="en-US" b="1" dirty="0">
                <a:latin typeface="Rockwell" panose="02060603020205020403" pitchFamily="18" charset="0"/>
              </a:rPr>
              <a:t>Computers only deal with binary data, hence the instructions must be in binary format (0s and 1s) .</a:t>
            </a:r>
          </a:p>
          <a:p>
            <a:pPr fontAlgn="auto">
              <a:spcAft>
                <a:spcPts val="0"/>
              </a:spcAft>
              <a:defRPr/>
            </a:pPr>
            <a:r>
              <a:rPr lang="en-US" b="1" dirty="0">
                <a:latin typeface="Rockwell" panose="02060603020205020403" pitchFamily="18" charset="0"/>
              </a:rPr>
              <a:t>The set of all instructions (in binary form) makes up the computer's </a:t>
            </a:r>
            <a:r>
              <a:rPr lang="en-US" b="1" dirty="0">
                <a:solidFill>
                  <a:srgbClr val="FF0000"/>
                </a:solidFill>
                <a:latin typeface="Rockwell" panose="02060603020205020403" pitchFamily="18" charset="0"/>
              </a:rPr>
              <a:t>machine language</a:t>
            </a:r>
            <a:r>
              <a:rPr lang="en-US" b="1" dirty="0">
                <a:latin typeface="Rockwell" panose="02060603020205020403" pitchFamily="18" charset="0"/>
              </a:rPr>
              <a:t>. This is also referred to as the </a:t>
            </a:r>
            <a:r>
              <a:rPr lang="en-US" b="1" dirty="0">
                <a:solidFill>
                  <a:srgbClr val="FF0000"/>
                </a:solidFill>
                <a:latin typeface="Rockwell" panose="02060603020205020403" pitchFamily="18" charset="0"/>
              </a:rPr>
              <a:t>instruction set</a:t>
            </a:r>
            <a:r>
              <a:rPr lang="en-US" b="1" dirty="0">
                <a:latin typeface="Rockwell" panose="02060603020205020403" pitchFamily="18" charset="0"/>
              </a:rPr>
              <a:t>.</a:t>
            </a:r>
          </a:p>
          <a:p>
            <a:endParaRPr lang="en-US" b="1" dirty="0"/>
          </a:p>
        </p:txBody>
      </p:sp>
    </p:spTree>
    <p:extLst>
      <p:ext uri="{BB962C8B-B14F-4D97-AF65-F5344CB8AC3E}">
        <p14:creationId xmlns:p14="http://schemas.microsoft.com/office/powerpoint/2010/main" val="2725871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57200"/>
          </a:xfrm>
        </p:spPr>
        <p:txBody>
          <a:bodyPr>
            <a:normAutofit fontScale="90000"/>
          </a:bodyPr>
          <a:lstStyle/>
          <a:p>
            <a:r>
              <a:rPr lang="en-US" sz="3600" b="1" dirty="0" smtClean="0">
                <a:solidFill>
                  <a:srgbClr val="7030A0"/>
                </a:solidFill>
                <a:latin typeface="Rockwell" panose="02060603020205020403" pitchFamily="18" charset="0"/>
              </a:rPr>
              <a:t>INSTRUCTION FIELDS</a:t>
            </a:r>
            <a:endParaRPr lang="en-US" sz="3600" b="1" dirty="0">
              <a:solidFill>
                <a:srgbClr val="7030A0"/>
              </a:solidFill>
              <a:latin typeface="Rockwell" panose="02060603020205020403" pitchFamily="18" charset="0"/>
            </a:endParaRPr>
          </a:p>
        </p:txBody>
      </p:sp>
      <p:sp>
        <p:nvSpPr>
          <p:cNvPr id="3" name="Content Placeholder 2"/>
          <p:cNvSpPr>
            <a:spLocks noGrp="1"/>
          </p:cNvSpPr>
          <p:nvPr>
            <p:ph idx="1"/>
          </p:nvPr>
        </p:nvSpPr>
        <p:spPr>
          <a:xfrm>
            <a:off x="457200" y="533400"/>
            <a:ext cx="8229600" cy="5715000"/>
          </a:xfrm>
        </p:spPr>
        <p:txBody>
          <a:bodyPr>
            <a:noAutofit/>
          </a:bodyPr>
          <a:lstStyle/>
          <a:p>
            <a:pPr fontAlgn="auto">
              <a:spcAft>
                <a:spcPts val="0"/>
              </a:spcAft>
              <a:defRPr/>
            </a:pPr>
            <a:r>
              <a:rPr lang="en-US" sz="2500" b="1" dirty="0">
                <a:latin typeface="Rockwell" panose="02060603020205020403" pitchFamily="18" charset="0"/>
              </a:rPr>
              <a:t>Machine language instructions usually are made up of several fields. Each field specifies different information for the computer. The major two fields are: </a:t>
            </a:r>
          </a:p>
          <a:p>
            <a:pPr fontAlgn="auto">
              <a:spcAft>
                <a:spcPts val="0"/>
              </a:spcAft>
              <a:defRPr/>
            </a:pPr>
            <a:r>
              <a:rPr lang="en-US" sz="2500" b="1" dirty="0">
                <a:solidFill>
                  <a:srgbClr val="FF0000"/>
                </a:solidFill>
                <a:latin typeface="Rockwell" panose="02060603020205020403" pitchFamily="18" charset="0"/>
              </a:rPr>
              <a:t>Opcode</a:t>
            </a:r>
            <a:r>
              <a:rPr lang="en-US" sz="2500" b="1" dirty="0">
                <a:latin typeface="Rockwell" panose="02060603020205020403" pitchFamily="18" charset="0"/>
              </a:rPr>
              <a:t> field which stands for operation code and it specifies the particular operation that is to be performed. </a:t>
            </a:r>
          </a:p>
          <a:p>
            <a:pPr lvl="1" fontAlgn="auto">
              <a:spcAft>
                <a:spcPts val="0"/>
              </a:spcAft>
              <a:defRPr/>
            </a:pPr>
            <a:r>
              <a:rPr lang="en-US" sz="2500" b="1" dirty="0">
                <a:latin typeface="Rockwell" panose="02060603020205020403" pitchFamily="18" charset="0"/>
              </a:rPr>
              <a:t>Each operation has its unique opcode. </a:t>
            </a:r>
          </a:p>
          <a:p>
            <a:pPr fontAlgn="auto">
              <a:spcAft>
                <a:spcPts val="0"/>
              </a:spcAft>
              <a:defRPr/>
            </a:pPr>
            <a:r>
              <a:rPr lang="en-US" sz="2500" b="1" dirty="0">
                <a:solidFill>
                  <a:srgbClr val="FF0000"/>
                </a:solidFill>
                <a:latin typeface="Rockwell" panose="02060603020205020403" pitchFamily="18" charset="0"/>
              </a:rPr>
              <a:t>Operands</a:t>
            </a:r>
            <a:r>
              <a:rPr lang="en-US" sz="2500" b="1" dirty="0">
                <a:latin typeface="Rockwell" panose="02060603020205020403" pitchFamily="18" charset="0"/>
              </a:rPr>
              <a:t>  fields which specify where to get the source and destination operands for the operation specified by the opcode. </a:t>
            </a:r>
          </a:p>
          <a:p>
            <a:pPr lvl="1" fontAlgn="auto">
              <a:spcAft>
                <a:spcPts val="0"/>
              </a:spcAft>
              <a:defRPr/>
            </a:pPr>
            <a:r>
              <a:rPr lang="en-US" sz="2500" b="1" dirty="0">
                <a:latin typeface="Rockwell" panose="02060603020205020403" pitchFamily="18" charset="0"/>
              </a:rPr>
              <a:t>The source/destination of operands can be a constant, the memory or one of the general-purpose registers.</a:t>
            </a:r>
          </a:p>
        </p:txBody>
      </p:sp>
    </p:spTree>
    <p:extLst>
      <p:ext uri="{BB962C8B-B14F-4D97-AF65-F5344CB8AC3E}">
        <p14:creationId xmlns:p14="http://schemas.microsoft.com/office/powerpoint/2010/main" val="18690798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7030A0"/>
                </a:solidFill>
                <a:latin typeface="Rockwell" panose="02060603020205020403" pitchFamily="18" charset="0"/>
              </a:rPr>
              <a:t>ASSEMBLY VS. MACHINE CODE</a:t>
            </a:r>
            <a:endParaRPr lang="en-US" b="1" dirty="0">
              <a:solidFill>
                <a:srgbClr val="7030A0"/>
              </a:solidFill>
              <a:latin typeface="Rockwell" panose="02060603020205020403" pitchFamily="18" charset="0"/>
            </a:endParaRPr>
          </a:p>
        </p:txBody>
      </p:sp>
      <p:pic>
        <p:nvPicPr>
          <p:cNvPr id="4"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182688"/>
            <a:ext cx="5414963" cy="506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1046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solidFill>
                  <a:srgbClr val="7030A0"/>
                </a:solidFill>
                <a:latin typeface="Rockwell" panose="02060603020205020403" pitchFamily="18" charset="0"/>
              </a:rPr>
              <a:t>Revision of </a:t>
            </a:r>
            <a:r>
              <a:rPr lang="en-US" b="1" dirty="0">
                <a:solidFill>
                  <a:srgbClr val="7030A0"/>
                </a:solidFill>
              </a:rPr>
              <a:t>Interrupts</a:t>
            </a:r>
            <a:r>
              <a:rPr lang="en-US" dirty="0"/>
              <a:t/>
            </a:r>
            <a:br>
              <a:rPr lang="en-US" dirty="0"/>
            </a:br>
            <a:endParaRPr lang="en-US" dirty="0">
              <a:latin typeface="Rockwell" panose="02060603020205020403" pitchFamily="18" charset="0"/>
            </a:endParaRPr>
          </a:p>
        </p:txBody>
      </p:sp>
      <p:sp>
        <p:nvSpPr>
          <p:cNvPr id="3" name="Content Placeholder 2"/>
          <p:cNvSpPr>
            <a:spLocks noGrp="1"/>
          </p:cNvSpPr>
          <p:nvPr>
            <p:ph idx="1"/>
          </p:nvPr>
        </p:nvSpPr>
        <p:spPr>
          <a:xfrm>
            <a:off x="457200" y="838200"/>
            <a:ext cx="8229600" cy="5287963"/>
          </a:xfrm>
        </p:spPr>
        <p:txBody>
          <a:bodyPr/>
          <a:lstStyle/>
          <a:p>
            <a:pPr algn="just"/>
            <a:r>
              <a:rPr lang="en-US" b="1" dirty="0">
                <a:solidFill>
                  <a:srgbClr val="C00000"/>
                </a:solidFill>
                <a:latin typeface="Rockwell" panose="02060603020205020403" pitchFamily="18" charset="0"/>
              </a:rPr>
              <a:t>Interrupt</a:t>
            </a:r>
            <a:r>
              <a:rPr lang="en-US" b="1" dirty="0">
                <a:latin typeface="Rockwell" panose="02060603020205020403" pitchFamily="18" charset="0"/>
              </a:rPr>
              <a:t> is a process where an external device can get the attention of the microprocessor. The process starts from the I/O device. The process is asynchronous.</a:t>
            </a:r>
          </a:p>
          <a:p>
            <a:pPr algn="just"/>
            <a:r>
              <a:rPr lang="en-US" b="1" dirty="0">
                <a:solidFill>
                  <a:srgbClr val="C00000"/>
                </a:solidFill>
                <a:latin typeface="Rockwell" panose="02060603020205020403" pitchFamily="18" charset="0"/>
              </a:rPr>
              <a:t>Interrupts can be classified into two types:</a:t>
            </a:r>
          </a:p>
          <a:p>
            <a:pPr lvl="0" algn="just"/>
            <a:r>
              <a:rPr lang="en-US" b="1" dirty="0">
                <a:latin typeface="Rockwell" panose="02060603020205020403" pitchFamily="18" charset="0"/>
              </a:rPr>
              <a:t>Maskable (can be delayed)</a:t>
            </a:r>
          </a:p>
          <a:p>
            <a:pPr lvl="0" algn="just"/>
            <a:r>
              <a:rPr lang="en-US" b="1" dirty="0">
                <a:latin typeface="Rockwell" panose="02060603020205020403" pitchFamily="18" charset="0"/>
              </a:rPr>
              <a:t>Non-</a:t>
            </a:r>
            <a:r>
              <a:rPr lang="en-US" b="1" dirty="0" err="1">
                <a:latin typeface="Rockwell" panose="02060603020205020403" pitchFamily="18" charset="0"/>
              </a:rPr>
              <a:t>Maskable</a:t>
            </a:r>
            <a:r>
              <a:rPr lang="en-US" b="1" dirty="0">
                <a:latin typeface="Rockwell" panose="02060603020205020403" pitchFamily="18" charset="0"/>
              </a:rPr>
              <a:t> (cannot be delayed)</a:t>
            </a:r>
          </a:p>
          <a:p>
            <a:pPr marL="457200" lvl="1" indent="0" algn="just">
              <a:buNone/>
            </a:pPr>
            <a:endParaRPr lang="en-US" b="1" dirty="0">
              <a:latin typeface="Rockwell" panose="02060603020205020403" pitchFamily="18" charset="0"/>
            </a:endParaRPr>
          </a:p>
        </p:txBody>
      </p:sp>
    </p:spTree>
    <p:extLst>
      <p:ext uri="{BB962C8B-B14F-4D97-AF65-F5344CB8AC3E}">
        <p14:creationId xmlns:p14="http://schemas.microsoft.com/office/powerpoint/2010/main" val="1484945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latin typeface="Rockwell" panose="02060603020205020403" pitchFamily="18" charset="0"/>
              </a:rPr>
              <a:t>TRANSLATING LANGUAGES</a:t>
            </a:r>
            <a:endParaRPr lang="en-US" b="1" dirty="0">
              <a:solidFill>
                <a:srgbClr val="7030A0"/>
              </a:solidFill>
              <a:latin typeface="Rockwell" panose="02060603020205020403" pitchFamily="18" charset="0"/>
            </a:endParaRPr>
          </a:p>
        </p:txBody>
      </p:sp>
      <p:sp>
        <p:nvSpPr>
          <p:cNvPr id="4" name="Text Box 3"/>
          <p:cNvSpPr txBox="1">
            <a:spLocks noChangeArrowheads="1"/>
          </p:cNvSpPr>
          <p:nvPr/>
        </p:nvSpPr>
        <p:spPr bwMode="auto">
          <a:xfrm>
            <a:off x="685800" y="1560513"/>
            <a:ext cx="6858000" cy="6001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tIns="137160" bIns="13716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2100" b="1" dirty="0">
                <a:solidFill>
                  <a:schemeClr val="tx2"/>
                </a:solidFill>
              </a:rPr>
              <a:t>English:</a:t>
            </a:r>
            <a:r>
              <a:rPr lang="en-US" sz="2100" b="1" dirty="0"/>
              <a:t> D is assigned the sum of A times B plus 10.</a:t>
            </a:r>
          </a:p>
        </p:txBody>
      </p:sp>
      <p:sp>
        <p:nvSpPr>
          <p:cNvPr id="5" name="Text Box 4"/>
          <p:cNvSpPr txBox="1">
            <a:spLocks noChangeArrowheads="1"/>
          </p:cNvSpPr>
          <p:nvPr/>
        </p:nvSpPr>
        <p:spPr bwMode="auto">
          <a:xfrm>
            <a:off x="685800" y="2703513"/>
            <a:ext cx="5181600" cy="603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2100" b="1" dirty="0">
                <a:solidFill>
                  <a:schemeClr val="tx2"/>
                </a:solidFill>
              </a:rPr>
              <a:t>High-Level Language:</a:t>
            </a:r>
            <a:r>
              <a:rPr lang="en-US" sz="2100" b="1" dirty="0"/>
              <a:t> D = A * B + 10</a:t>
            </a:r>
          </a:p>
        </p:txBody>
      </p:sp>
      <p:sp>
        <p:nvSpPr>
          <p:cNvPr id="6" name="Text Box 5"/>
          <p:cNvSpPr txBox="1">
            <a:spLocks noChangeArrowheads="1"/>
          </p:cNvSpPr>
          <p:nvPr/>
        </p:nvSpPr>
        <p:spPr bwMode="auto">
          <a:xfrm>
            <a:off x="685800" y="4127500"/>
            <a:ext cx="3657600" cy="2280624"/>
          </a:xfrm>
          <a:prstGeom prst="rect">
            <a:avLst/>
          </a:prstGeom>
          <a:solidFill>
            <a:srgbClr val="CCFFCC"/>
          </a:solidFill>
          <a:ln w="9525">
            <a:solidFill>
              <a:schemeClr val="tx1"/>
            </a:solidFill>
            <a:miter lim="800000"/>
            <a:headEnd/>
            <a:tailEnd/>
          </a:ln>
        </p:spPr>
        <p:txBody>
          <a:bodyPr wrap="square" tIns="137160" bIns="137160">
            <a:spAutoFit/>
          </a:bodyPr>
          <a:lstStyle>
            <a:lvl1pPr eaLnBrk="0" hangingPunct="0">
              <a:tabLst>
                <a:tab pos="715963" algn="l"/>
              </a:tabLst>
              <a:defRPr>
                <a:solidFill>
                  <a:schemeClr val="tx1"/>
                </a:solidFill>
                <a:latin typeface="Arial" pitchFamily="34" charset="0"/>
                <a:cs typeface="Arial" pitchFamily="34" charset="0"/>
              </a:defRPr>
            </a:lvl1pPr>
            <a:lvl2pPr marL="742950" indent="-285750" eaLnBrk="0" hangingPunct="0">
              <a:tabLst>
                <a:tab pos="715963" algn="l"/>
              </a:tabLst>
              <a:defRPr>
                <a:solidFill>
                  <a:schemeClr val="tx1"/>
                </a:solidFill>
                <a:latin typeface="Arial" pitchFamily="34" charset="0"/>
                <a:cs typeface="Arial" pitchFamily="34" charset="0"/>
              </a:defRPr>
            </a:lvl2pPr>
            <a:lvl3pPr marL="1143000" indent="-228600" eaLnBrk="0" hangingPunct="0">
              <a:tabLst>
                <a:tab pos="715963" algn="l"/>
              </a:tabLst>
              <a:defRPr>
                <a:solidFill>
                  <a:schemeClr val="tx1"/>
                </a:solidFill>
                <a:latin typeface="Arial" pitchFamily="34" charset="0"/>
                <a:cs typeface="Arial" pitchFamily="34" charset="0"/>
              </a:defRPr>
            </a:lvl3pPr>
            <a:lvl4pPr marL="1600200" indent="-228600" eaLnBrk="0" hangingPunct="0">
              <a:tabLst>
                <a:tab pos="715963" algn="l"/>
              </a:tabLst>
              <a:defRPr>
                <a:solidFill>
                  <a:schemeClr val="tx1"/>
                </a:solidFill>
                <a:latin typeface="Arial" pitchFamily="34" charset="0"/>
                <a:cs typeface="Arial" pitchFamily="34" charset="0"/>
              </a:defRPr>
            </a:lvl4pPr>
            <a:lvl5pPr marL="2057400" indent="-228600" eaLnBrk="0" hangingPunct="0">
              <a:tabLst>
                <a:tab pos="715963" algn="l"/>
              </a:tabLst>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715963" algn="l"/>
              </a:tabLs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715963" algn="l"/>
              </a:tabLs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715963" algn="l"/>
              </a:tabLs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715963" algn="l"/>
              </a:tabLst>
              <a:defRPr>
                <a:solidFill>
                  <a:schemeClr val="tx1"/>
                </a:solidFill>
                <a:latin typeface="Arial" pitchFamily="34" charset="0"/>
                <a:cs typeface="Arial" pitchFamily="34" charset="0"/>
              </a:defRPr>
            </a:lvl9pPr>
          </a:lstStyle>
          <a:p>
            <a:pPr eaLnBrk="1" hangingPunct="1">
              <a:spcBef>
                <a:spcPct val="50000"/>
              </a:spcBef>
            </a:pPr>
            <a:r>
              <a:rPr lang="en-US" sz="2100" b="1" dirty="0">
                <a:solidFill>
                  <a:schemeClr val="tx2"/>
                </a:solidFill>
              </a:rPr>
              <a:t>Intel Assembly Language:</a:t>
            </a:r>
          </a:p>
          <a:p>
            <a:pPr eaLnBrk="1" hangingPunct="1">
              <a:spcBef>
                <a:spcPct val="30000"/>
              </a:spcBef>
            </a:pPr>
            <a:r>
              <a:rPr lang="en-US" sz="2100" b="1" dirty="0" err="1"/>
              <a:t>mov</a:t>
            </a:r>
            <a:r>
              <a:rPr lang="en-US" sz="2100" b="1" dirty="0"/>
              <a:t>	</a:t>
            </a:r>
            <a:r>
              <a:rPr lang="en-US" sz="2100" b="1" dirty="0" err="1"/>
              <a:t>eax</a:t>
            </a:r>
            <a:r>
              <a:rPr lang="en-US" sz="2100" b="1" dirty="0"/>
              <a:t>, A</a:t>
            </a:r>
          </a:p>
          <a:p>
            <a:pPr eaLnBrk="1" hangingPunct="1">
              <a:spcBef>
                <a:spcPct val="30000"/>
              </a:spcBef>
            </a:pPr>
            <a:r>
              <a:rPr lang="en-US" sz="2100" b="1" dirty="0" err="1"/>
              <a:t>mul</a:t>
            </a:r>
            <a:r>
              <a:rPr lang="en-US" sz="2100" b="1" dirty="0"/>
              <a:t>	B</a:t>
            </a:r>
          </a:p>
          <a:p>
            <a:pPr eaLnBrk="1" hangingPunct="1">
              <a:spcBef>
                <a:spcPct val="30000"/>
              </a:spcBef>
            </a:pPr>
            <a:r>
              <a:rPr lang="en-US" sz="2100" b="1" dirty="0"/>
              <a:t>add	</a:t>
            </a:r>
            <a:r>
              <a:rPr lang="en-US" sz="2100" b="1" dirty="0" err="1"/>
              <a:t>eax</a:t>
            </a:r>
            <a:r>
              <a:rPr lang="en-US" sz="2100" b="1" dirty="0"/>
              <a:t>, 10</a:t>
            </a:r>
          </a:p>
          <a:p>
            <a:pPr eaLnBrk="1" hangingPunct="1">
              <a:spcBef>
                <a:spcPct val="30000"/>
              </a:spcBef>
            </a:pPr>
            <a:r>
              <a:rPr lang="en-US" sz="2100" b="1" dirty="0" err="1"/>
              <a:t>mov</a:t>
            </a:r>
            <a:r>
              <a:rPr lang="en-US" sz="2100" b="1" dirty="0"/>
              <a:t>	D, </a:t>
            </a:r>
            <a:r>
              <a:rPr lang="en-US" sz="2100" b="1" dirty="0" err="1"/>
              <a:t>eax</a:t>
            </a:r>
            <a:endParaRPr lang="en-US" sz="2100" b="1" dirty="0"/>
          </a:p>
        </p:txBody>
      </p:sp>
      <p:sp>
        <p:nvSpPr>
          <p:cNvPr id="7" name="Text Box 6"/>
          <p:cNvSpPr txBox="1">
            <a:spLocks noChangeArrowheads="1"/>
          </p:cNvSpPr>
          <p:nvPr/>
        </p:nvSpPr>
        <p:spPr bwMode="auto">
          <a:xfrm>
            <a:off x="5262563" y="4127500"/>
            <a:ext cx="3576637" cy="2280624"/>
          </a:xfrm>
          <a:prstGeom prst="rect">
            <a:avLst/>
          </a:prstGeom>
          <a:solidFill>
            <a:srgbClr val="FFCCFF"/>
          </a:solidFill>
          <a:ln w="9525">
            <a:solidFill>
              <a:schemeClr val="tx1"/>
            </a:solidFill>
            <a:miter lim="800000"/>
            <a:headEnd/>
            <a:tailEnd/>
          </a:ln>
        </p:spPr>
        <p:txBody>
          <a:bodyPr wrap="square" tIns="137160" bIns="13716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2100" b="1" dirty="0">
                <a:solidFill>
                  <a:schemeClr val="tx2"/>
                </a:solidFill>
              </a:rPr>
              <a:t>Intel Machine Language:</a:t>
            </a:r>
          </a:p>
          <a:p>
            <a:pPr eaLnBrk="1" hangingPunct="1">
              <a:spcBef>
                <a:spcPct val="30000"/>
              </a:spcBef>
            </a:pPr>
            <a:r>
              <a:rPr lang="en-US" sz="2100" b="1" dirty="0"/>
              <a:t>A1 00404000</a:t>
            </a:r>
          </a:p>
          <a:p>
            <a:pPr eaLnBrk="1" hangingPunct="1">
              <a:spcBef>
                <a:spcPct val="30000"/>
              </a:spcBef>
            </a:pPr>
            <a:r>
              <a:rPr lang="en-US" sz="2100" b="1" dirty="0"/>
              <a:t>F7 25 00404004</a:t>
            </a:r>
          </a:p>
          <a:p>
            <a:pPr eaLnBrk="1" hangingPunct="1">
              <a:spcBef>
                <a:spcPct val="30000"/>
              </a:spcBef>
            </a:pPr>
            <a:r>
              <a:rPr lang="en-US" sz="2100" b="1" dirty="0"/>
              <a:t>83 C0 0A</a:t>
            </a:r>
          </a:p>
          <a:p>
            <a:pPr eaLnBrk="1" hangingPunct="1">
              <a:spcBef>
                <a:spcPct val="30000"/>
              </a:spcBef>
            </a:pPr>
            <a:r>
              <a:rPr lang="en-US" sz="2100" b="1" dirty="0"/>
              <a:t>A3 00404008</a:t>
            </a:r>
          </a:p>
        </p:txBody>
      </p:sp>
      <p:sp>
        <p:nvSpPr>
          <p:cNvPr id="8" name="AutoShape 10"/>
          <p:cNvSpPr>
            <a:spLocks noChangeArrowheads="1"/>
          </p:cNvSpPr>
          <p:nvPr/>
        </p:nvSpPr>
        <p:spPr bwMode="auto">
          <a:xfrm>
            <a:off x="2728913" y="2252663"/>
            <a:ext cx="346075" cy="346075"/>
          </a:xfrm>
          <a:prstGeom prst="downArrow">
            <a:avLst>
              <a:gd name="adj1" fmla="val 49537"/>
              <a:gd name="adj2" fmla="val 54694"/>
            </a:avLst>
          </a:prstGeom>
          <a:solidFill>
            <a:schemeClr val="accent1"/>
          </a:solidFill>
          <a:ln w="9525">
            <a:solidFill>
              <a:schemeClr val="tx1"/>
            </a:solidFill>
            <a:miter lim="800000"/>
            <a:headEnd/>
            <a:tailEnd/>
          </a:ln>
        </p:spPr>
        <p:txBody>
          <a:bodyPr wrap="none" anchor="ctr"/>
          <a:lstStyle/>
          <a:p>
            <a:endParaRPr lang="ar-SA"/>
          </a:p>
        </p:txBody>
      </p:sp>
      <p:sp>
        <p:nvSpPr>
          <p:cNvPr id="9" name="AutoShape 11"/>
          <p:cNvSpPr>
            <a:spLocks noChangeArrowheads="1"/>
          </p:cNvSpPr>
          <p:nvPr/>
        </p:nvSpPr>
        <p:spPr bwMode="auto">
          <a:xfrm>
            <a:off x="2728913" y="3462338"/>
            <a:ext cx="346075" cy="576262"/>
          </a:xfrm>
          <a:prstGeom prst="downArrow">
            <a:avLst>
              <a:gd name="adj1" fmla="val 49537"/>
              <a:gd name="adj2" fmla="val 58257"/>
            </a:avLst>
          </a:prstGeom>
          <a:solidFill>
            <a:schemeClr val="accent1"/>
          </a:solidFill>
          <a:ln w="9525">
            <a:solidFill>
              <a:schemeClr val="tx1"/>
            </a:solidFill>
            <a:miter lim="800000"/>
            <a:headEnd/>
            <a:tailEnd/>
          </a:ln>
        </p:spPr>
        <p:txBody>
          <a:bodyPr wrap="none" anchor="ctr"/>
          <a:lstStyle/>
          <a:p>
            <a:endParaRPr lang="ar-SA"/>
          </a:p>
        </p:txBody>
      </p:sp>
      <p:sp>
        <p:nvSpPr>
          <p:cNvPr id="10" name="AutoShape 12"/>
          <p:cNvSpPr>
            <a:spLocks noChangeArrowheads="1"/>
          </p:cNvSpPr>
          <p:nvPr/>
        </p:nvSpPr>
        <p:spPr bwMode="auto">
          <a:xfrm rot="16200000">
            <a:off x="4572000" y="5106988"/>
            <a:ext cx="346075" cy="346075"/>
          </a:xfrm>
          <a:prstGeom prst="downArrow">
            <a:avLst>
              <a:gd name="adj1" fmla="val 49537"/>
              <a:gd name="adj2" fmla="val 54694"/>
            </a:avLst>
          </a:prstGeom>
          <a:solidFill>
            <a:schemeClr val="accent1"/>
          </a:solidFill>
          <a:ln w="9525">
            <a:solidFill>
              <a:schemeClr val="tx1"/>
            </a:solidFill>
            <a:miter lim="800000"/>
            <a:headEnd/>
            <a:tailEnd/>
          </a:ln>
        </p:spPr>
        <p:txBody>
          <a:bodyPr wrap="none" anchor="ctr"/>
          <a:lstStyle/>
          <a:p>
            <a:endParaRPr lang="ar-SA"/>
          </a:p>
        </p:txBody>
      </p:sp>
      <p:sp>
        <p:nvSpPr>
          <p:cNvPr id="11" name="Rectangle 13"/>
          <p:cNvSpPr>
            <a:spLocks noChangeArrowheads="1"/>
          </p:cNvSpPr>
          <p:nvPr/>
        </p:nvSpPr>
        <p:spPr bwMode="auto">
          <a:xfrm>
            <a:off x="3535363" y="3405188"/>
            <a:ext cx="51514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600" b="1" dirty="0">
                <a:solidFill>
                  <a:srgbClr val="FF0000"/>
                </a:solidFill>
              </a:rPr>
              <a:t>A statement in a high-level language is translated typically into several machine-level instructions</a:t>
            </a:r>
          </a:p>
        </p:txBody>
      </p:sp>
    </p:spTree>
    <p:extLst>
      <p:ext uri="{BB962C8B-B14F-4D97-AF65-F5344CB8AC3E}">
        <p14:creationId xmlns:p14="http://schemas.microsoft.com/office/powerpoint/2010/main" val="12137032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normAutofit fontScale="90000"/>
          </a:bodyPr>
          <a:lstStyle/>
          <a:p>
            <a:r>
              <a:rPr lang="en-US" b="1" dirty="0" smtClean="0">
                <a:solidFill>
                  <a:srgbClr val="7030A0"/>
                </a:solidFill>
                <a:latin typeface="Rockwell" panose="02060603020205020403" pitchFamily="18" charset="0"/>
              </a:rPr>
              <a:t>MAPPING BETWEEN ASSEMBLY LANGUAGE AND HLL</a:t>
            </a:r>
            <a:endParaRPr lang="en-US" b="1" dirty="0">
              <a:solidFill>
                <a:srgbClr val="7030A0"/>
              </a:solidFill>
              <a:latin typeface="Rockwell" panose="02060603020205020403" pitchFamily="18" charset="0"/>
            </a:endParaRPr>
          </a:p>
        </p:txBody>
      </p:sp>
      <p:sp>
        <p:nvSpPr>
          <p:cNvPr id="3" name="Content Placeholder 2"/>
          <p:cNvSpPr>
            <a:spLocks noGrp="1"/>
          </p:cNvSpPr>
          <p:nvPr>
            <p:ph idx="1"/>
          </p:nvPr>
        </p:nvSpPr>
        <p:spPr>
          <a:xfrm>
            <a:off x="457200" y="1600200"/>
            <a:ext cx="8305800" cy="4953000"/>
          </a:xfrm>
        </p:spPr>
        <p:txBody>
          <a:bodyPr/>
          <a:lstStyle/>
          <a:p>
            <a:r>
              <a:rPr lang="en-US" sz="2000" b="1" dirty="0" smtClean="0">
                <a:latin typeface="Rockwell" panose="02060603020205020403" pitchFamily="18" charset="0"/>
              </a:rPr>
              <a:t>Translating HLL programs to machine language programs is not a one-to-one mapping </a:t>
            </a:r>
          </a:p>
          <a:p>
            <a:r>
              <a:rPr lang="en-US" sz="2000" b="1" dirty="0" smtClean="0">
                <a:latin typeface="Rockwell" panose="02060603020205020403" pitchFamily="18" charset="0"/>
              </a:rPr>
              <a:t>A HLL instruction (usually called a statement) will be translated to one or more machine language instructions </a:t>
            </a:r>
          </a:p>
          <a:p>
            <a:endParaRPr lang="en-US" b="1" dirty="0"/>
          </a:p>
        </p:txBody>
      </p:sp>
      <p:pic>
        <p:nvPicPr>
          <p:cNvPr id="4" name="Picture 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082925"/>
            <a:ext cx="7027862"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19163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a:bodyPr>
          <a:lstStyle/>
          <a:p>
            <a:r>
              <a:rPr lang="en-US" sz="3200" b="1" dirty="0" smtClean="0">
                <a:solidFill>
                  <a:srgbClr val="7030A0"/>
                </a:solidFill>
                <a:latin typeface="Rockwell" panose="02060603020205020403" pitchFamily="18" charset="0"/>
              </a:rPr>
              <a:t>ADVANTAGES OF HIGH-LEVEL LANGUAGES</a:t>
            </a:r>
            <a:endParaRPr lang="en-US" sz="3200" b="1" dirty="0">
              <a:solidFill>
                <a:srgbClr val="7030A0"/>
              </a:solidFill>
              <a:latin typeface="Rockwell" panose="02060603020205020403" pitchFamily="18" charset="0"/>
            </a:endParaRPr>
          </a:p>
        </p:txBody>
      </p:sp>
      <p:sp>
        <p:nvSpPr>
          <p:cNvPr id="3" name="Content Placeholder 2"/>
          <p:cNvSpPr>
            <a:spLocks noGrp="1"/>
          </p:cNvSpPr>
          <p:nvPr>
            <p:ph idx="1"/>
          </p:nvPr>
        </p:nvSpPr>
        <p:spPr>
          <a:xfrm>
            <a:off x="457200" y="685800"/>
            <a:ext cx="8229600" cy="5440363"/>
          </a:xfrm>
        </p:spPr>
        <p:txBody>
          <a:bodyPr>
            <a:normAutofit fontScale="77500" lnSpcReduction="20000"/>
          </a:bodyPr>
          <a:lstStyle/>
          <a:p>
            <a:pPr fontAlgn="auto">
              <a:spcAft>
                <a:spcPts val="0"/>
              </a:spcAft>
              <a:defRPr/>
            </a:pPr>
            <a:r>
              <a:rPr lang="en-US" sz="3600" b="1" dirty="0">
                <a:latin typeface="Rockwell" panose="02060603020205020403" pitchFamily="18" charset="0"/>
              </a:rPr>
              <a:t>Program development is faster</a:t>
            </a:r>
          </a:p>
          <a:p>
            <a:pPr lvl="1" fontAlgn="auto">
              <a:spcAft>
                <a:spcPts val="0"/>
              </a:spcAft>
              <a:defRPr/>
            </a:pPr>
            <a:r>
              <a:rPr lang="en-US" sz="3600" b="1" dirty="0">
                <a:latin typeface="Rockwell" panose="02060603020205020403" pitchFamily="18" charset="0"/>
              </a:rPr>
              <a:t>High-level statements: fewer instructions to code</a:t>
            </a:r>
          </a:p>
          <a:p>
            <a:pPr fontAlgn="auto">
              <a:spcAft>
                <a:spcPts val="0"/>
              </a:spcAft>
              <a:defRPr/>
            </a:pPr>
            <a:r>
              <a:rPr lang="en-US" sz="3600" b="1" dirty="0">
                <a:latin typeface="Rockwell" panose="02060603020205020403" pitchFamily="18" charset="0"/>
              </a:rPr>
              <a:t>Program maintenance is easier</a:t>
            </a:r>
          </a:p>
          <a:p>
            <a:pPr lvl="1" fontAlgn="auto">
              <a:spcAft>
                <a:spcPts val="0"/>
              </a:spcAft>
              <a:defRPr/>
            </a:pPr>
            <a:r>
              <a:rPr lang="en-US" sz="3600" b="1" dirty="0">
                <a:latin typeface="Rockwell" panose="02060603020205020403" pitchFamily="18" charset="0"/>
              </a:rPr>
              <a:t>For the same above reasons</a:t>
            </a:r>
          </a:p>
          <a:p>
            <a:pPr fontAlgn="auto">
              <a:spcAft>
                <a:spcPts val="0"/>
              </a:spcAft>
              <a:defRPr/>
            </a:pPr>
            <a:r>
              <a:rPr lang="en-US" sz="3600" b="1" dirty="0">
                <a:latin typeface="Rockwell" panose="02060603020205020403" pitchFamily="18" charset="0"/>
              </a:rPr>
              <a:t>Programs are portable</a:t>
            </a:r>
          </a:p>
          <a:p>
            <a:pPr lvl="1" fontAlgn="auto">
              <a:spcAft>
                <a:spcPts val="0"/>
              </a:spcAft>
              <a:defRPr/>
            </a:pPr>
            <a:r>
              <a:rPr lang="en-US" sz="3600" b="1" dirty="0">
                <a:latin typeface="Rockwell" panose="02060603020205020403" pitchFamily="18" charset="0"/>
              </a:rPr>
              <a:t>Contain few machine-dependent details</a:t>
            </a:r>
          </a:p>
          <a:p>
            <a:pPr lvl="2" fontAlgn="auto">
              <a:spcAft>
                <a:spcPts val="0"/>
              </a:spcAft>
              <a:defRPr/>
            </a:pPr>
            <a:r>
              <a:rPr lang="en-US" sz="3600" b="1" dirty="0">
                <a:latin typeface="Rockwell" panose="02060603020205020403" pitchFamily="18" charset="0"/>
              </a:rPr>
              <a:t>Can be used with little or no modifications on different machines</a:t>
            </a:r>
          </a:p>
          <a:p>
            <a:pPr lvl="1" fontAlgn="auto">
              <a:spcAft>
                <a:spcPts val="0"/>
              </a:spcAft>
              <a:defRPr/>
            </a:pPr>
            <a:r>
              <a:rPr lang="en-US" sz="3600" b="1" dirty="0">
                <a:latin typeface="Rockwell" panose="02060603020205020403" pitchFamily="18" charset="0"/>
              </a:rPr>
              <a:t>Compiler translates to the target machine language</a:t>
            </a:r>
          </a:p>
          <a:p>
            <a:pPr lvl="1" fontAlgn="auto">
              <a:spcAft>
                <a:spcPts val="0"/>
              </a:spcAft>
              <a:defRPr/>
            </a:pPr>
            <a:r>
              <a:rPr lang="en-US" sz="3600" b="1" dirty="0">
                <a:latin typeface="Rockwell" panose="02060603020205020403" pitchFamily="18" charset="0"/>
              </a:rPr>
              <a:t>However, Assembly language programs are not portable</a:t>
            </a:r>
          </a:p>
          <a:p>
            <a:endParaRPr lang="en-US" dirty="0"/>
          </a:p>
        </p:txBody>
      </p:sp>
    </p:spTree>
    <p:extLst>
      <p:ext uri="{BB962C8B-B14F-4D97-AF65-F5344CB8AC3E}">
        <p14:creationId xmlns:p14="http://schemas.microsoft.com/office/powerpoint/2010/main" val="35206148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763000" cy="685800"/>
          </a:xfrm>
        </p:spPr>
        <p:txBody>
          <a:bodyPr>
            <a:normAutofit fontScale="90000"/>
          </a:bodyPr>
          <a:lstStyle/>
          <a:p>
            <a:r>
              <a:rPr lang="en-US" b="1" dirty="0" smtClean="0">
                <a:solidFill>
                  <a:srgbClr val="7030A0"/>
                </a:solidFill>
                <a:latin typeface="Rockwell" panose="02060603020205020403" pitchFamily="18" charset="0"/>
              </a:rPr>
              <a:t>WHY ASSEMBLY LANGUAGE?</a:t>
            </a:r>
            <a:endParaRPr lang="en-US" b="1" dirty="0">
              <a:solidFill>
                <a:srgbClr val="7030A0"/>
              </a:solidFill>
              <a:latin typeface="Rockwell" panose="02060603020205020403" pitchFamily="18" charset="0"/>
            </a:endParaRPr>
          </a:p>
        </p:txBody>
      </p:sp>
      <p:sp>
        <p:nvSpPr>
          <p:cNvPr id="3" name="Content Placeholder 2"/>
          <p:cNvSpPr>
            <a:spLocks noGrp="1"/>
          </p:cNvSpPr>
          <p:nvPr>
            <p:ph idx="1"/>
          </p:nvPr>
        </p:nvSpPr>
        <p:spPr>
          <a:xfrm>
            <a:off x="457200" y="762000"/>
            <a:ext cx="8229600" cy="5638800"/>
          </a:xfrm>
        </p:spPr>
        <p:txBody>
          <a:bodyPr/>
          <a:lstStyle/>
          <a:p>
            <a:pPr>
              <a:spcBef>
                <a:spcPct val="50000"/>
              </a:spcBef>
            </a:pPr>
            <a:r>
              <a:rPr lang="en-US" sz="2000" b="1" dirty="0" smtClean="0">
                <a:solidFill>
                  <a:srgbClr val="C00000"/>
                </a:solidFill>
                <a:latin typeface="Rockwell" panose="02060603020205020403" pitchFamily="18" charset="0"/>
              </a:rPr>
              <a:t>Accessibility to system hardware</a:t>
            </a:r>
          </a:p>
          <a:p>
            <a:pPr lvl="1">
              <a:spcBef>
                <a:spcPct val="50000"/>
              </a:spcBef>
            </a:pPr>
            <a:r>
              <a:rPr lang="en-US" sz="2000" b="1" dirty="0" smtClean="0">
                <a:latin typeface="Rockwell" panose="02060603020205020403" pitchFamily="18" charset="0"/>
              </a:rPr>
              <a:t>Assembly Language is useful for implementing system software</a:t>
            </a:r>
          </a:p>
          <a:p>
            <a:pPr lvl="1">
              <a:spcBef>
                <a:spcPct val="50000"/>
              </a:spcBef>
            </a:pPr>
            <a:r>
              <a:rPr lang="en-US" sz="2000" b="1" dirty="0" smtClean="0">
                <a:latin typeface="Rockwell" panose="02060603020205020403" pitchFamily="18" charset="0"/>
              </a:rPr>
              <a:t>Also useful for small embedded system applications</a:t>
            </a:r>
          </a:p>
          <a:p>
            <a:pPr>
              <a:spcBef>
                <a:spcPct val="50000"/>
              </a:spcBef>
            </a:pPr>
            <a:r>
              <a:rPr lang="en-US" sz="2000" b="1" dirty="0" smtClean="0">
                <a:solidFill>
                  <a:srgbClr val="C00000"/>
                </a:solidFill>
                <a:latin typeface="Rockwell" panose="02060603020205020403" pitchFamily="18" charset="0"/>
              </a:rPr>
              <a:t>Space and Time efficiency</a:t>
            </a:r>
          </a:p>
          <a:p>
            <a:pPr lvl="1">
              <a:spcBef>
                <a:spcPct val="50000"/>
              </a:spcBef>
            </a:pPr>
            <a:r>
              <a:rPr lang="en-US" sz="2000" b="1" dirty="0" smtClean="0">
                <a:latin typeface="Rockwell" panose="02060603020205020403" pitchFamily="18" charset="0"/>
              </a:rPr>
              <a:t>Understanding sources of program inefficiency</a:t>
            </a:r>
          </a:p>
          <a:p>
            <a:pPr lvl="1">
              <a:spcBef>
                <a:spcPct val="50000"/>
              </a:spcBef>
            </a:pPr>
            <a:r>
              <a:rPr lang="en-US" sz="2000" b="1" dirty="0" smtClean="0">
                <a:latin typeface="Rockwell" panose="02060603020205020403" pitchFamily="18" charset="0"/>
              </a:rPr>
              <a:t>Tuning program performance</a:t>
            </a:r>
          </a:p>
          <a:p>
            <a:pPr lvl="1">
              <a:spcBef>
                <a:spcPct val="50000"/>
              </a:spcBef>
            </a:pPr>
            <a:r>
              <a:rPr lang="en-US" sz="2000" b="1" dirty="0" smtClean="0">
                <a:latin typeface="Rockwell" panose="02060603020205020403" pitchFamily="18" charset="0"/>
              </a:rPr>
              <a:t>Writing compact code</a:t>
            </a:r>
          </a:p>
          <a:p>
            <a:pPr>
              <a:spcBef>
                <a:spcPct val="50000"/>
              </a:spcBef>
            </a:pPr>
            <a:r>
              <a:rPr lang="en-US" sz="2000" b="1" dirty="0" smtClean="0">
                <a:latin typeface="Rockwell" panose="02060603020205020403" pitchFamily="18" charset="0"/>
              </a:rPr>
              <a:t>Writing assembly programs gives the computer designer the needed deep understanding of the instruction set and how to design one </a:t>
            </a:r>
          </a:p>
          <a:p>
            <a:pPr>
              <a:spcBef>
                <a:spcPct val="50000"/>
              </a:spcBef>
            </a:pPr>
            <a:r>
              <a:rPr lang="en-US" sz="2000" b="1" dirty="0" smtClean="0">
                <a:latin typeface="Rockwell" panose="02060603020205020403" pitchFamily="18" charset="0"/>
              </a:rPr>
              <a:t>To be able to write compilers for HLLs, we need to be expert with the machine language. Assembly programming provides this experience </a:t>
            </a:r>
          </a:p>
          <a:p>
            <a:endParaRPr lang="en-US" b="1" dirty="0">
              <a:latin typeface="Rockwell" panose="02060603020205020403" pitchFamily="18" charset="0"/>
            </a:endParaRPr>
          </a:p>
        </p:txBody>
      </p:sp>
    </p:spTree>
    <p:extLst>
      <p:ext uri="{BB962C8B-B14F-4D97-AF65-F5344CB8AC3E}">
        <p14:creationId xmlns:p14="http://schemas.microsoft.com/office/powerpoint/2010/main" val="13293174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10210800" cy="1143000"/>
          </a:xfrm>
        </p:spPr>
        <p:txBody>
          <a:bodyPr>
            <a:noAutofit/>
          </a:bodyPr>
          <a:lstStyle/>
          <a:p>
            <a:r>
              <a:rPr lang="en-US" sz="3500" b="1" dirty="0" smtClean="0">
                <a:solidFill>
                  <a:srgbClr val="7030A0"/>
                </a:solidFill>
                <a:latin typeface="Rockwell" panose="02060603020205020403" pitchFamily="18" charset="0"/>
              </a:rPr>
              <a:t>ASSEMBLY VS. HIGH-LEVEL LANGUAGES</a:t>
            </a:r>
            <a:endParaRPr lang="en-US" sz="3500" b="1" dirty="0">
              <a:solidFill>
                <a:srgbClr val="7030A0"/>
              </a:solidFill>
              <a:latin typeface="Rockwell" panose="02060603020205020403" pitchFamily="18" charset="0"/>
            </a:endParaRPr>
          </a:p>
        </p:txBody>
      </p:sp>
      <p:grpSp>
        <p:nvGrpSpPr>
          <p:cNvPr id="4" name="Group 11"/>
          <p:cNvGrpSpPr>
            <a:grpSpLocks/>
          </p:cNvGrpSpPr>
          <p:nvPr/>
        </p:nvGrpSpPr>
        <p:grpSpPr bwMode="auto">
          <a:xfrm>
            <a:off x="1000125" y="1873250"/>
            <a:ext cx="7143750" cy="4264025"/>
            <a:chOff x="1104" y="936"/>
            <a:chExt cx="3710" cy="2352"/>
          </a:xfrm>
        </p:grpSpPr>
        <p:grpSp>
          <p:nvGrpSpPr>
            <p:cNvPr id="5" name="Group 7"/>
            <p:cNvGrpSpPr>
              <a:grpSpLocks/>
            </p:cNvGrpSpPr>
            <p:nvPr/>
          </p:nvGrpSpPr>
          <p:grpSpPr bwMode="auto">
            <a:xfrm>
              <a:off x="1104" y="936"/>
              <a:ext cx="3710" cy="2352"/>
              <a:chOff x="1104" y="720"/>
              <a:chExt cx="3710" cy="2352"/>
            </a:xfrm>
          </p:grpSpPr>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 y="720"/>
                <a:ext cx="3710" cy="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t="17021" r="673"/>
              <a:stretch>
                <a:fillRect/>
              </a:stretch>
            </p:blipFill>
            <p:spPr bwMode="auto">
              <a:xfrm>
                <a:off x="1110" y="2136"/>
                <a:ext cx="3690" cy="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Line 10"/>
            <p:cNvSpPr>
              <a:spLocks noChangeShapeType="1"/>
            </p:cNvSpPr>
            <p:nvPr/>
          </p:nvSpPr>
          <p:spPr bwMode="auto">
            <a:xfrm>
              <a:off x="4804" y="2335"/>
              <a:ext cx="0" cy="9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8797612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10600" cy="182562"/>
          </a:xfrm>
        </p:spPr>
        <p:txBody>
          <a:bodyPr>
            <a:normAutofit fontScale="90000"/>
          </a:bodyPr>
          <a:lstStyle/>
          <a:p>
            <a:r>
              <a:rPr lang="en-US" sz="4800" b="1" dirty="0" smtClean="0">
                <a:solidFill>
                  <a:srgbClr val="7030A0"/>
                </a:solidFill>
                <a:latin typeface="Rockwell" panose="02060603020205020403" pitchFamily="18" charset="0"/>
              </a:rPr>
              <a:t>ASSEMBLER</a:t>
            </a:r>
            <a:endParaRPr lang="en-US" sz="4800" b="1" dirty="0">
              <a:solidFill>
                <a:srgbClr val="7030A0"/>
              </a:solidFill>
              <a:latin typeface="Rockwell" panose="02060603020205020403" pitchFamily="18" charset="0"/>
            </a:endParaRPr>
          </a:p>
        </p:txBody>
      </p:sp>
      <p:sp>
        <p:nvSpPr>
          <p:cNvPr id="3" name="Content Placeholder 2"/>
          <p:cNvSpPr>
            <a:spLocks noGrp="1"/>
          </p:cNvSpPr>
          <p:nvPr>
            <p:ph idx="1"/>
          </p:nvPr>
        </p:nvSpPr>
        <p:spPr>
          <a:xfrm>
            <a:off x="457200" y="838200"/>
            <a:ext cx="8229600" cy="5287963"/>
          </a:xfrm>
        </p:spPr>
        <p:txBody>
          <a:bodyPr>
            <a:normAutofit fontScale="77500" lnSpcReduction="20000"/>
          </a:bodyPr>
          <a:lstStyle/>
          <a:p>
            <a:pPr fontAlgn="auto">
              <a:spcBef>
                <a:spcPct val="50000"/>
              </a:spcBef>
              <a:spcAft>
                <a:spcPts val="0"/>
              </a:spcAft>
              <a:defRPr/>
            </a:pPr>
            <a:r>
              <a:rPr lang="en-US" b="1" dirty="0">
                <a:latin typeface="Rockwell" panose="02060603020205020403" pitchFamily="18" charset="0"/>
              </a:rPr>
              <a:t>Software tools are needed for editing, assembling, linking, and debugging assembly language programs</a:t>
            </a:r>
          </a:p>
          <a:p>
            <a:pPr fontAlgn="auto">
              <a:spcBef>
                <a:spcPct val="50000"/>
              </a:spcBef>
              <a:spcAft>
                <a:spcPts val="0"/>
              </a:spcAft>
              <a:defRPr/>
            </a:pPr>
            <a:r>
              <a:rPr lang="en-US" b="1" dirty="0">
                <a:latin typeface="Rockwell" panose="02060603020205020403" pitchFamily="18" charset="0"/>
              </a:rPr>
              <a:t>An </a:t>
            </a:r>
            <a:r>
              <a:rPr lang="en-US" b="1" dirty="0">
                <a:solidFill>
                  <a:srgbClr val="FF0000"/>
                </a:solidFill>
                <a:latin typeface="Rockwell" panose="02060603020205020403" pitchFamily="18" charset="0"/>
              </a:rPr>
              <a:t>assembler</a:t>
            </a:r>
            <a:r>
              <a:rPr lang="en-US" b="1" dirty="0">
                <a:latin typeface="Rockwell" panose="02060603020205020403" pitchFamily="18" charset="0"/>
              </a:rPr>
              <a:t> is a program that converts </a:t>
            </a:r>
            <a:r>
              <a:rPr lang="en-US" b="1" dirty="0">
                <a:solidFill>
                  <a:srgbClr val="FF0000"/>
                </a:solidFill>
                <a:latin typeface="Rockwell" panose="02060603020205020403" pitchFamily="18" charset="0"/>
              </a:rPr>
              <a:t>source-code</a:t>
            </a:r>
            <a:r>
              <a:rPr lang="en-US" b="1" dirty="0">
                <a:latin typeface="Rockwell" panose="02060603020205020403" pitchFamily="18" charset="0"/>
              </a:rPr>
              <a:t> programs written in </a:t>
            </a:r>
            <a:r>
              <a:rPr lang="en-US" b="1" dirty="0">
                <a:solidFill>
                  <a:srgbClr val="FF0000"/>
                </a:solidFill>
                <a:latin typeface="Rockwell" panose="02060603020205020403" pitchFamily="18" charset="0"/>
              </a:rPr>
              <a:t>assembly language</a:t>
            </a:r>
            <a:r>
              <a:rPr lang="en-US" b="1" dirty="0">
                <a:latin typeface="Rockwell" panose="02060603020205020403" pitchFamily="18" charset="0"/>
              </a:rPr>
              <a:t> into </a:t>
            </a:r>
            <a:r>
              <a:rPr lang="en-US" b="1" dirty="0">
                <a:solidFill>
                  <a:srgbClr val="FF0000"/>
                </a:solidFill>
                <a:latin typeface="Rockwell" panose="02060603020205020403" pitchFamily="18" charset="0"/>
              </a:rPr>
              <a:t>object files</a:t>
            </a:r>
            <a:r>
              <a:rPr lang="en-US" b="1" dirty="0">
                <a:latin typeface="Rockwell" panose="02060603020205020403" pitchFamily="18" charset="0"/>
              </a:rPr>
              <a:t> in </a:t>
            </a:r>
            <a:r>
              <a:rPr lang="en-US" b="1" dirty="0">
                <a:solidFill>
                  <a:srgbClr val="FF0000"/>
                </a:solidFill>
                <a:latin typeface="Rockwell" panose="02060603020205020403" pitchFamily="18" charset="0"/>
              </a:rPr>
              <a:t>machine language</a:t>
            </a:r>
          </a:p>
          <a:p>
            <a:pPr fontAlgn="auto">
              <a:spcBef>
                <a:spcPct val="50000"/>
              </a:spcBef>
              <a:spcAft>
                <a:spcPts val="0"/>
              </a:spcAft>
              <a:defRPr/>
            </a:pPr>
            <a:r>
              <a:rPr lang="en-US" b="1" dirty="0">
                <a:latin typeface="Rockwell" panose="02060603020205020403" pitchFamily="18" charset="0"/>
              </a:rPr>
              <a:t>Popular assemblers have emerged over the years for the Intel family of processors. These include …</a:t>
            </a:r>
          </a:p>
          <a:p>
            <a:pPr lvl="1" fontAlgn="auto">
              <a:spcBef>
                <a:spcPct val="50000"/>
              </a:spcBef>
              <a:spcAft>
                <a:spcPts val="0"/>
              </a:spcAft>
              <a:defRPr/>
            </a:pPr>
            <a:r>
              <a:rPr lang="en-US" b="1" dirty="0">
                <a:latin typeface="Rockwell" panose="02060603020205020403" pitchFamily="18" charset="0"/>
              </a:rPr>
              <a:t>TASM (Turbo Assembler from Borland)</a:t>
            </a:r>
          </a:p>
          <a:p>
            <a:pPr lvl="1" fontAlgn="auto">
              <a:spcBef>
                <a:spcPct val="50000"/>
              </a:spcBef>
              <a:spcAft>
                <a:spcPts val="0"/>
              </a:spcAft>
              <a:defRPr/>
            </a:pPr>
            <a:r>
              <a:rPr lang="en-US" b="1" dirty="0">
                <a:latin typeface="Rockwell" panose="02060603020205020403" pitchFamily="18" charset="0"/>
              </a:rPr>
              <a:t>NASM (</a:t>
            </a:r>
            <a:r>
              <a:rPr lang="en-US" b="1" dirty="0" err="1">
                <a:latin typeface="Rockwell" panose="02060603020205020403" pitchFamily="18" charset="0"/>
              </a:rPr>
              <a:t>Netwide</a:t>
            </a:r>
            <a:r>
              <a:rPr lang="en-US" b="1" dirty="0">
                <a:latin typeface="Rockwell" panose="02060603020205020403" pitchFamily="18" charset="0"/>
              </a:rPr>
              <a:t> Assembler for both Windows and Linux), and</a:t>
            </a:r>
          </a:p>
          <a:p>
            <a:pPr lvl="1" fontAlgn="auto">
              <a:spcBef>
                <a:spcPct val="50000"/>
              </a:spcBef>
              <a:spcAft>
                <a:spcPts val="0"/>
              </a:spcAft>
              <a:defRPr/>
            </a:pPr>
            <a:r>
              <a:rPr lang="en-US" b="1" dirty="0">
                <a:latin typeface="Rockwell" panose="02060603020205020403" pitchFamily="18" charset="0"/>
              </a:rPr>
              <a:t>GNU assembler distributed by the free software foundation</a:t>
            </a:r>
          </a:p>
          <a:p>
            <a:endParaRPr lang="en-US" dirty="0"/>
          </a:p>
        </p:txBody>
      </p:sp>
    </p:spTree>
    <p:extLst>
      <p:ext uri="{BB962C8B-B14F-4D97-AF65-F5344CB8AC3E}">
        <p14:creationId xmlns:p14="http://schemas.microsoft.com/office/powerpoint/2010/main" val="26483962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52400"/>
          </a:xfrm>
        </p:spPr>
        <p:txBody>
          <a:bodyPr>
            <a:normAutofit fontScale="90000"/>
          </a:bodyPr>
          <a:lstStyle/>
          <a:p>
            <a:r>
              <a:rPr lang="en-US" b="1" dirty="0" smtClean="0">
                <a:solidFill>
                  <a:srgbClr val="7030A0"/>
                </a:solidFill>
                <a:latin typeface="Rockwell" panose="02060603020205020403" pitchFamily="18" charset="0"/>
              </a:rPr>
              <a:t>LINKER AND LINK LIBRARIES</a:t>
            </a:r>
            <a:endParaRPr lang="en-US" b="1" dirty="0">
              <a:solidFill>
                <a:srgbClr val="7030A0"/>
              </a:solidFill>
              <a:latin typeface="Rockwell" panose="02060603020205020403" pitchFamily="18" charset="0"/>
            </a:endParaRPr>
          </a:p>
        </p:txBody>
      </p:sp>
      <p:sp>
        <p:nvSpPr>
          <p:cNvPr id="3" name="Content Placeholder 2"/>
          <p:cNvSpPr>
            <a:spLocks noGrp="1"/>
          </p:cNvSpPr>
          <p:nvPr>
            <p:ph idx="1"/>
          </p:nvPr>
        </p:nvSpPr>
        <p:spPr>
          <a:xfrm>
            <a:off x="457200" y="685800"/>
            <a:ext cx="8229600" cy="5440363"/>
          </a:xfrm>
        </p:spPr>
        <p:txBody>
          <a:bodyPr>
            <a:normAutofit fontScale="62500" lnSpcReduction="20000"/>
          </a:bodyPr>
          <a:lstStyle/>
          <a:p>
            <a:pPr fontAlgn="auto">
              <a:spcBef>
                <a:spcPct val="70000"/>
              </a:spcBef>
              <a:spcAft>
                <a:spcPts val="0"/>
              </a:spcAft>
              <a:defRPr/>
            </a:pPr>
            <a:r>
              <a:rPr lang="en-US" sz="3800" b="1" dirty="0">
                <a:latin typeface="Rockwell" panose="02060603020205020403" pitchFamily="18" charset="0"/>
              </a:rPr>
              <a:t>You need a linker program to produce executable files</a:t>
            </a:r>
          </a:p>
          <a:p>
            <a:pPr fontAlgn="auto">
              <a:spcBef>
                <a:spcPct val="70000"/>
              </a:spcBef>
              <a:spcAft>
                <a:spcPts val="0"/>
              </a:spcAft>
              <a:defRPr/>
            </a:pPr>
            <a:r>
              <a:rPr lang="en-US" sz="3800" b="1" dirty="0">
                <a:latin typeface="Rockwell" panose="02060603020205020403" pitchFamily="18" charset="0"/>
              </a:rPr>
              <a:t>It combines your program's </a:t>
            </a:r>
            <a:r>
              <a:rPr lang="en-US" sz="3800" b="1" dirty="0">
                <a:solidFill>
                  <a:srgbClr val="FF0000"/>
                </a:solidFill>
                <a:latin typeface="Rockwell" panose="02060603020205020403" pitchFamily="18" charset="0"/>
              </a:rPr>
              <a:t>object file</a:t>
            </a:r>
            <a:r>
              <a:rPr lang="en-US" sz="3800" b="1" dirty="0">
                <a:latin typeface="Rockwell" panose="02060603020205020403" pitchFamily="18" charset="0"/>
              </a:rPr>
              <a:t> created by the assembler with other object files and </a:t>
            </a:r>
            <a:r>
              <a:rPr lang="en-US" sz="3800" b="1" dirty="0">
                <a:solidFill>
                  <a:srgbClr val="FF0000"/>
                </a:solidFill>
                <a:latin typeface="Rockwell" panose="02060603020205020403" pitchFamily="18" charset="0"/>
              </a:rPr>
              <a:t>link libraries</a:t>
            </a:r>
            <a:r>
              <a:rPr lang="en-US" sz="3800" b="1" dirty="0">
                <a:latin typeface="Rockwell" panose="02060603020205020403" pitchFamily="18" charset="0"/>
              </a:rPr>
              <a:t>, and produces a single </a:t>
            </a:r>
            <a:r>
              <a:rPr lang="en-US" sz="3800" b="1" dirty="0">
                <a:solidFill>
                  <a:srgbClr val="FF0000"/>
                </a:solidFill>
                <a:latin typeface="Rockwell" panose="02060603020205020403" pitchFamily="18" charset="0"/>
              </a:rPr>
              <a:t>executable program</a:t>
            </a:r>
          </a:p>
          <a:p>
            <a:pPr fontAlgn="auto">
              <a:spcBef>
                <a:spcPct val="70000"/>
              </a:spcBef>
              <a:spcAft>
                <a:spcPts val="0"/>
              </a:spcAft>
              <a:defRPr/>
            </a:pPr>
            <a:r>
              <a:rPr lang="en-US" sz="3800" b="1" dirty="0">
                <a:solidFill>
                  <a:srgbClr val="FF0000"/>
                </a:solidFill>
                <a:latin typeface="Rockwell" panose="02060603020205020403" pitchFamily="18" charset="0"/>
              </a:rPr>
              <a:t>LINK32.EXE </a:t>
            </a:r>
            <a:r>
              <a:rPr lang="en-US" sz="3800" b="1" dirty="0">
                <a:latin typeface="Rockwell" panose="02060603020205020403" pitchFamily="18" charset="0"/>
              </a:rPr>
              <a:t>is the linker program provided with the MASM distribution for linking 32-bit programs</a:t>
            </a:r>
          </a:p>
          <a:p>
            <a:pPr fontAlgn="auto">
              <a:spcBef>
                <a:spcPct val="70000"/>
              </a:spcBef>
              <a:spcAft>
                <a:spcPts val="0"/>
              </a:spcAft>
              <a:defRPr/>
            </a:pPr>
            <a:r>
              <a:rPr lang="en-US" sz="3800" b="1" dirty="0">
                <a:latin typeface="Rockwell" panose="02060603020205020403" pitchFamily="18" charset="0"/>
              </a:rPr>
              <a:t>We will also use a link library for input and output</a:t>
            </a:r>
          </a:p>
          <a:p>
            <a:pPr fontAlgn="auto">
              <a:spcBef>
                <a:spcPct val="70000"/>
              </a:spcBef>
              <a:spcAft>
                <a:spcPts val="0"/>
              </a:spcAft>
              <a:defRPr/>
            </a:pPr>
            <a:r>
              <a:rPr lang="en-US" sz="3800" b="1" dirty="0">
                <a:latin typeface="Rockwell" panose="02060603020205020403" pitchFamily="18" charset="0"/>
              </a:rPr>
              <a:t>Called </a:t>
            </a:r>
            <a:r>
              <a:rPr lang="en-US" sz="3800" b="1" dirty="0">
                <a:solidFill>
                  <a:srgbClr val="FF0000"/>
                </a:solidFill>
                <a:latin typeface="Rockwell" panose="02060603020205020403" pitchFamily="18" charset="0"/>
              </a:rPr>
              <a:t>Irvine32.lib</a:t>
            </a:r>
            <a:r>
              <a:rPr lang="en-US" sz="3800" b="1" dirty="0">
                <a:latin typeface="Rockwell" panose="02060603020205020403" pitchFamily="18" charset="0"/>
              </a:rPr>
              <a:t> developed by Kip Irvine</a:t>
            </a:r>
          </a:p>
          <a:p>
            <a:pPr lvl="1" fontAlgn="auto">
              <a:spcBef>
                <a:spcPct val="70000"/>
              </a:spcBef>
              <a:spcAft>
                <a:spcPts val="0"/>
              </a:spcAft>
              <a:defRPr/>
            </a:pPr>
            <a:r>
              <a:rPr lang="en-US" sz="3800" b="1" dirty="0">
                <a:latin typeface="Rockwell" panose="02060603020205020403" pitchFamily="18" charset="0"/>
              </a:rPr>
              <a:t>Works in Win32 console mode under MS-Windows </a:t>
            </a:r>
          </a:p>
          <a:p>
            <a:endParaRPr lang="en-US" b="1" dirty="0"/>
          </a:p>
        </p:txBody>
      </p:sp>
    </p:spTree>
    <p:extLst>
      <p:ext uri="{BB962C8B-B14F-4D97-AF65-F5344CB8AC3E}">
        <p14:creationId xmlns:p14="http://schemas.microsoft.com/office/powerpoint/2010/main" val="14822238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143000"/>
          </a:xfrm>
        </p:spPr>
        <p:txBody>
          <a:bodyPr>
            <a:normAutofit fontScale="90000"/>
          </a:bodyPr>
          <a:lstStyle/>
          <a:p>
            <a:r>
              <a:rPr lang="en-US" b="1" dirty="0" smtClean="0">
                <a:solidFill>
                  <a:srgbClr val="7030A0"/>
                </a:solidFill>
                <a:latin typeface="Rockwell" panose="02060603020205020403" pitchFamily="18" charset="0"/>
              </a:rPr>
              <a:t>ASSEMBLE AND LINK PROCESS</a:t>
            </a:r>
            <a:endParaRPr lang="en-US" b="1" dirty="0">
              <a:solidFill>
                <a:srgbClr val="7030A0"/>
              </a:solidFill>
              <a:latin typeface="Rockwell" panose="02060603020205020403" pitchFamily="18" charset="0"/>
            </a:endParaRPr>
          </a:p>
        </p:txBody>
      </p:sp>
      <p:sp>
        <p:nvSpPr>
          <p:cNvPr id="3" name="Content Placeholder 2"/>
          <p:cNvSpPr>
            <a:spLocks noGrp="1"/>
          </p:cNvSpPr>
          <p:nvPr>
            <p:ph idx="1"/>
          </p:nvPr>
        </p:nvSpPr>
        <p:spPr/>
        <p:txBody>
          <a:bodyPr/>
          <a:lstStyle/>
          <a:p>
            <a:pPr algn="just">
              <a:spcBef>
                <a:spcPct val="50000"/>
              </a:spcBef>
            </a:pPr>
            <a:r>
              <a:rPr lang="en-US" sz="2000" b="1" dirty="0" smtClean="0">
                <a:latin typeface="Arial Unicode MS" pitchFamily="34" charset="-128"/>
                <a:ea typeface="Arial Unicode MS" pitchFamily="34" charset="-128"/>
                <a:cs typeface="Arial Unicode MS" pitchFamily="34" charset="-128"/>
              </a:rPr>
              <a:t>A project may consist of multiple source files</a:t>
            </a:r>
          </a:p>
          <a:p>
            <a:pPr algn="just">
              <a:spcBef>
                <a:spcPct val="50000"/>
              </a:spcBef>
            </a:pPr>
            <a:r>
              <a:rPr lang="en-US" sz="2000" b="1" dirty="0" smtClean="0">
                <a:latin typeface="Arial Unicode MS" pitchFamily="34" charset="-128"/>
                <a:ea typeface="Arial Unicode MS" pitchFamily="34" charset="-128"/>
                <a:cs typeface="Arial Unicode MS" pitchFamily="34" charset="-128"/>
              </a:rPr>
              <a:t>Assembler translates each source file separately into an object file</a:t>
            </a:r>
          </a:p>
          <a:p>
            <a:pPr algn="just">
              <a:spcBef>
                <a:spcPct val="50000"/>
              </a:spcBef>
            </a:pPr>
            <a:r>
              <a:rPr lang="en-US" sz="2000" b="1" dirty="0" smtClean="0">
                <a:latin typeface="Arial Unicode MS" pitchFamily="34" charset="-128"/>
                <a:ea typeface="Arial Unicode MS" pitchFamily="34" charset="-128"/>
                <a:cs typeface="Arial Unicode MS" pitchFamily="34" charset="-128"/>
              </a:rPr>
              <a:t>Linker links all object files together with link libraries</a:t>
            </a:r>
          </a:p>
          <a:p>
            <a:endParaRPr lang="en-US" dirty="0"/>
          </a:p>
        </p:txBody>
      </p:sp>
      <p:grpSp>
        <p:nvGrpSpPr>
          <p:cNvPr id="4" name="Group 4"/>
          <p:cNvGrpSpPr>
            <a:grpSpLocks/>
          </p:cNvGrpSpPr>
          <p:nvPr/>
        </p:nvGrpSpPr>
        <p:grpSpPr bwMode="auto">
          <a:xfrm>
            <a:off x="827088" y="3003550"/>
            <a:ext cx="7950200" cy="3397250"/>
            <a:chOff x="412" y="745"/>
            <a:chExt cx="5008" cy="2140"/>
          </a:xfrm>
        </p:grpSpPr>
        <p:sp>
          <p:nvSpPr>
            <p:cNvPr id="5" name="AutoShape 5"/>
            <p:cNvSpPr>
              <a:spLocks noChangeArrowheads="1"/>
            </p:cNvSpPr>
            <p:nvPr/>
          </p:nvSpPr>
          <p:spPr bwMode="auto">
            <a:xfrm>
              <a:off x="3642" y="2341"/>
              <a:ext cx="653" cy="435"/>
            </a:xfrm>
            <a:prstGeom prst="roundRect">
              <a:avLst>
                <a:gd name="adj" fmla="val 16667"/>
              </a:avLst>
            </a:prstGeom>
            <a:solidFill>
              <a:srgbClr val="FFBA75"/>
            </a:solidFill>
            <a:ln w="9525">
              <a:solidFill>
                <a:schemeClr val="tx1"/>
              </a:solidFill>
              <a:round/>
              <a:headEnd/>
              <a:tailEnd/>
            </a:ln>
          </p:spPr>
          <p:txBody>
            <a:bodyPr wrap="none" anchor="ctr"/>
            <a:lstStyle/>
            <a:p>
              <a:endParaRPr lang="ar-SA"/>
            </a:p>
          </p:txBody>
        </p:sp>
        <p:sp>
          <p:nvSpPr>
            <p:cNvPr id="6" name="AutoShape 6"/>
            <p:cNvSpPr>
              <a:spLocks noChangeArrowheads="1"/>
            </p:cNvSpPr>
            <p:nvPr/>
          </p:nvSpPr>
          <p:spPr bwMode="auto">
            <a:xfrm>
              <a:off x="3606" y="2305"/>
              <a:ext cx="653" cy="435"/>
            </a:xfrm>
            <a:prstGeom prst="roundRect">
              <a:avLst>
                <a:gd name="adj" fmla="val 16667"/>
              </a:avLst>
            </a:prstGeom>
            <a:solidFill>
              <a:srgbClr val="FFBA75"/>
            </a:solidFill>
            <a:ln w="9525">
              <a:solidFill>
                <a:schemeClr val="tx1"/>
              </a:solidFill>
              <a:round/>
              <a:headEnd/>
              <a:tailEnd/>
            </a:ln>
          </p:spPr>
          <p:txBody>
            <a:bodyPr wrap="none" anchor="ctr"/>
            <a:lstStyle/>
            <a:p>
              <a:endParaRPr lang="ar-SA"/>
            </a:p>
          </p:txBody>
        </p:sp>
        <p:sp>
          <p:nvSpPr>
            <p:cNvPr id="7" name="AutoShape 7"/>
            <p:cNvSpPr>
              <a:spLocks noChangeArrowheads="1"/>
            </p:cNvSpPr>
            <p:nvPr/>
          </p:nvSpPr>
          <p:spPr bwMode="auto">
            <a:xfrm>
              <a:off x="3570" y="2269"/>
              <a:ext cx="653" cy="435"/>
            </a:xfrm>
            <a:prstGeom prst="roundRect">
              <a:avLst>
                <a:gd name="adj" fmla="val 16667"/>
              </a:avLst>
            </a:prstGeom>
            <a:solidFill>
              <a:srgbClr val="FFBA75"/>
            </a:solidFill>
            <a:ln w="9525">
              <a:solidFill>
                <a:schemeClr val="tx1"/>
              </a:solidFill>
              <a:round/>
              <a:headEnd/>
              <a:tailEnd/>
            </a:ln>
          </p:spPr>
          <p:txBody>
            <a:bodyPr wrap="none" anchor="ctr"/>
            <a:lstStyle/>
            <a:p>
              <a:endParaRPr lang="ar-SA"/>
            </a:p>
          </p:txBody>
        </p:sp>
        <p:grpSp>
          <p:nvGrpSpPr>
            <p:cNvPr id="8" name="Group 8"/>
            <p:cNvGrpSpPr>
              <a:grpSpLocks/>
            </p:cNvGrpSpPr>
            <p:nvPr/>
          </p:nvGrpSpPr>
          <p:grpSpPr bwMode="auto">
            <a:xfrm>
              <a:off x="412" y="745"/>
              <a:ext cx="653" cy="616"/>
              <a:chOff x="993" y="1471"/>
              <a:chExt cx="653" cy="616"/>
            </a:xfrm>
          </p:grpSpPr>
          <p:sp>
            <p:nvSpPr>
              <p:cNvPr id="44" name="AutoShape 9"/>
              <p:cNvSpPr>
                <a:spLocks noChangeArrowheads="1"/>
              </p:cNvSpPr>
              <p:nvPr/>
            </p:nvSpPr>
            <p:spPr bwMode="auto">
              <a:xfrm flipV="1">
                <a:off x="993" y="1471"/>
                <a:ext cx="653" cy="616"/>
              </a:xfrm>
              <a:prstGeom prst="flowChartPunchedTape">
                <a:avLst/>
              </a:prstGeom>
              <a:solidFill>
                <a:srgbClr val="FFFF99"/>
              </a:solidFill>
              <a:ln w="9525">
                <a:solidFill>
                  <a:schemeClr val="tx1"/>
                </a:solidFill>
                <a:miter lim="800000"/>
                <a:headEnd/>
                <a:tailEnd/>
              </a:ln>
            </p:spPr>
            <p:txBody>
              <a:bodyPr wrap="none" anchor="ctr"/>
              <a:lstStyle/>
              <a:p>
                <a:endParaRPr lang="ar-SA"/>
              </a:p>
            </p:txBody>
          </p:sp>
          <p:sp>
            <p:nvSpPr>
              <p:cNvPr id="45" name="Text Box 10"/>
              <p:cNvSpPr txBox="1">
                <a:spLocks noChangeArrowheads="1"/>
              </p:cNvSpPr>
              <p:nvPr/>
            </p:nvSpPr>
            <p:spPr bwMode="auto">
              <a:xfrm>
                <a:off x="1029" y="1616"/>
                <a:ext cx="572"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t>Source</a:t>
                </a:r>
              </a:p>
              <a:p>
                <a:pPr algn="ctr" eaLnBrk="1" hangingPunct="1"/>
                <a:r>
                  <a:rPr lang="en-US"/>
                  <a:t>File</a:t>
                </a:r>
              </a:p>
            </p:txBody>
          </p:sp>
        </p:grpSp>
        <p:grpSp>
          <p:nvGrpSpPr>
            <p:cNvPr id="9" name="Group 11"/>
            <p:cNvGrpSpPr>
              <a:grpSpLocks/>
            </p:cNvGrpSpPr>
            <p:nvPr/>
          </p:nvGrpSpPr>
          <p:grpSpPr bwMode="auto">
            <a:xfrm>
              <a:off x="412" y="1507"/>
              <a:ext cx="653" cy="616"/>
              <a:chOff x="993" y="1471"/>
              <a:chExt cx="653" cy="616"/>
            </a:xfrm>
          </p:grpSpPr>
          <p:sp>
            <p:nvSpPr>
              <p:cNvPr id="42" name="AutoShape 12"/>
              <p:cNvSpPr>
                <a:spLocks noChangeArrowheads="1"/>
              </p:cNvSpPr>
              <p:nvPr/>
            </p:nvSpPr>
            <p:spPr bwMode="auto">
              <a:xfrm flipV="1">
                <a:off x="993" y="1471"/>
                <a:ext cx="653" cy="616"/>
              </a:xfrm>
              <a:prstGeom prst="flowChartPunchedTape">
                <a:avLst/>
              </a:prstGeom>
              <a:solidFill>
                <a:srgbClr val="FFFF99"/>
              </a:solidFill>
              <a:ln w="9525">
                <a:solidFill>
                  <a:schemeClr val="tx1"/>
                </a:solidFill>
                <a:miter lim="800000"/>
                <a:headEnd/>
                <a:tailEnd/>
              </a:ln>
            </p:spPr>
            <p:txBody>
              <a:bodyPr wrap="none" anchor="ctr"/>
              <a:lstStyle/>
              <a:p>
                <a:endParaRPr lang="ar-SA"/>
              </a:p>
            </p:txBody>
          </p:sp>
          <p:sp>
            <p:nvSpPr>
              <p:cNvPr id="43" name="Text Box 13"/>
              <p:cNvSpPr txBox="1">
                <a:spLocks noChangeArrowheads="1"/>
              </p:cNvSpPr>
              <p:nvPr/>
            </p:nvSpPr>
            <p:spPr bwMode="auto">
              <a:xfrm>
                <a:off x="1029" y="1616"/>
                <a:ext cx="572"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t>Source</a:t>
                </a:r>
              </a:p>
              <a:p>
                <a:pPr algn="ctr" eaLnBrk="1" hangingPunct="1"/>
                <a:r>
                  <a:rPr lang="en-US"/>
                  <a:t>File</a:t>
                </a:r>
              </a:p>
            </p:txBody>
          </p:sp>
        </p:grpSp>
        <p:grpSp>
          <p:nvGrpSpPr>
            <p:cNvPr id="10" name="Group 14"/>
            <p:cNvGrpSpPr>
              <a:grpSpLocks/>
            </p:cNvGrpSpPr>
            <p:nvPr/>
          </p:nvGrpSpPr>
          <p:grpSpPr bwMode="auto">
            <a:xfrm>
              <a:off x="412" y="2269"/>
              <a:ext cx="653" cy="616"/>
              <a:chOff x="993" y="1471"/>
              <a:chExt cx="653" cy="616"/>
            </a:xfrm>
          </p:grpSpPr>
          <p:sp>
            <p:nvSpPr>
              <p:cNvPr id="40" name="AutoShape 15"/>
              <p:cNvSpPr>
                <a:spLocks noChangeArrowheads="1"/>
              </p:cNvSpPr>
              <p:nvPr/>
            </p:nvSpPr>
            <p:spPr bwMode="auto">
              <a:xfrm flipV="1">
                <a:off x="993" y="1471"/>
                <a:ext cx="653" cy="616"/>
              </a:xfrm>
              <a:prstGeom prst="flowChartPunchedTape">
                <a:avLst/>
              </a:prstGeom>
              <a:solidFill>
                <a:srgbClr val="FFFF99"/>
              </a:solidFill>
              <a:ln w="9525">
                <a:solidFill>
                  <a:schemeClr val="tx1"/>
                </a:solidFill>
                <a:miter lim="800000"/>
                <a:headEnd/>
                <a:tailEnd/>
              </a:ln>
            </p:spPr>
            <p:txBody>
              <a:bodyPr wrap="none" anchor="ctr"/>
              <a:lstStyle/>
              <a:p>
                <a:endParaRPr lang="ar-SA"/>
              </a:p>
            </p:txBody>
          </p:sp>
          <p:sp>
            <p:nvSpPr>
              <p:cNvPr id="41" name="Text Box 16"/>
              <p:cNvSpPr txBox="1">
                <a:spLocks noChangeArrowheads="1"/>
              </p:cNvSpPr>
              <p:nvPr/>
            </p:nvSpPr>
            <p:spPr bwMode="auto">
              <a:xfrm>
                <a:off x="1029" y="1616"/>
                <a:ext cx="572"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t>Source</a:t>
                </a:r>
              </a:p>
              <a:p>
                <a:pPr algn="ctr" eaLnBrk="1" hangingPunct="1"/>
                <a:r>
                  <a:rPr lang="en-US"/>
                  <a:t>File</a:t>
                </a:r>
              </a:p>
            </p:txBody>
          </p:sp>
        </p:grpSp>
        <p:grpSp>
          <p:nvGrpSpPr>
            <p:cNvPr id="11" name="Group 17"/>
            <p:cNvGrpSpPr>
              <a:grpSpLocks/>
            </p:cNvGrpSpPr>
            <p:nvPr/>
          </p:nvGrpSpPr>
          <p:grpSpPr bwMode="auto">
            <a:xfrm>
              <a:off x="1065" y="745"/>
              <a:ext cx="2105" cy="616"/>
              <a:chOff x="1646" y="1471"/>
              <a:chExt cx="2105" cy="616"/>
            </a:xfrm>
          </p:grpSpPr>
          <p:sp>
            <p:nvSpPr>
              <p:cNvPr id="34" name="Line 18"/>
              <p:cNvSpPr>
                <a:spLocks noChangeShapeType="1"/>
              </p:cNvSpPr>
              <p:nvPr/>
            </p:nvSpPr>
            <p:spPr bwMode="auto">
              <a:xfrm>
                <a:off x="1646" y="1797"/>
                <a:ext cx="3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 name="Text Box 19"/>
              <p:cNvSpPr txBox="1">
                <a:spLocks noChangeArrowheads="1"/>
              </p:cNvSpPr>
              <p:nvPr/>
            </p:nvSpPr>
            <p:spPr bwMode="auto">
              <a:xfrm>
                <a:off x="1973" y="1616"/>
                <a:ext cx="798" cy="362"/>
              </a:xfrm>
              <a:prstGeom prst="rect">
                <a:avLst/>
              </a:prstGeom>
              <a:solidFill>
                <a:srgbClr val="CCFFFF"/>
              </a:solidFill>
              <a:ln w="9525">
                <a:solidFill>
                  <a:schemeClr val="tx1"/>
                </a:solidFill>
                <a:miter lim="800000"/>
                <a:headEnd/>
                <a:tailEnd/>
              </a:ln>
            </p:spPr>
            <p:txBody>
              <a:bodyPr lIns="0" rIns="0" anchor="ctr" anchorCtr="1"/>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a:t>Assembler</a:t>
                </a:r>
              </a:p>
            </p:txBody>
          </p:sp>
          <p:grpSp>
            <p:nvGrpSpPr>
              <p:cNvPr id="36" name="Group 20"/>
              <p:cNvGrpSpPr>
                <a:grpSpLocks/>
              </p:cNvGrpSpPr>
              <p:nvPr/>
            </p:nvGrpSpPr>
            <p:grpSpPr bwMode="auto">
              <a:xfrm>
                <a:off x="3098" y="1471"/>
                <a:ext cx="653" cy="616"/>
                <a:chOff x="993" y="1471"/>
                <a:chExt cx="653" cy="616"/>
              </a:xfrm>
            </p:grpSpPr>
            <p:sp>
              <p:nvSpPr>
                <p:cNvPr id="38" name="AutoShape 21"/>
                <p:cNvSpPr>
                  <a:spLocks noChangeArrowheads="1"/>
                </p:cNvSpPr>
                <p:nvPr/>
              </p:nvSpPr>
              <p:spPr bwMode="auto">
                <a:xfrm flipV="1">
                  <a:off x="993" y="1471"/>
                  <a:ext cx="653" cy="616"/>
                </a:xfrm>
                <a:prstGeom prst="flowChartPunchedTape">
                  <a:avLst/>
                </a:prstGeom>
                <a:solidFill>
                  <a:srgbClr val="FFBA75"/>
                </a:solidFill>
                <a:ln w="9525">
                  <a:solidFill>
                    <a:schemeClr val="tx1"/>
                  </a:solidFill>
                  <a:miter lim="800000"/>
                  <a:headEnd/>
                  <a:tailEnd/>
                </a:ln>
              </p:spPr>
              <p:txBody>
                <a:bodyPr wrap="none" anchor="ctr"/>
                <a:lstStyle/>
                <a:p>
                  <a:endParaRPr lang="ar-SA"/>
                </a:p>
              </p:txBody>
            </p:sp>
            <p:sp>
              <p:nvSpPr>
                <p:cNvPr id="39" name="Text Box 22"/>
                <p:cNvSpPr txBox="1">
                  <a:spLocks noChangeArrowheads="1"/>
                </p:cNvSpPr>
                <p:nvPr/>
              </p:nvSpPr>
              <p:spPr bwMode="auto">
                <a:xfrm>
                  <a:off x="1029" y="1616"/>
                  <a:ext cx="572" cy="290"/>
                </a:xfrm>
                <a:prstGeom prst="rect">
                  <a:avLst/>
                </a:prstGeom>
                <a:solidFill>
                  <a:srgbClr val="FFBA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t>Object</a:t>
                  </a:r>
                </a:p>
                <a:p>
                  <a:pPr algn="ctr" eaLnBrk="1" hangingPunct="1"/>
                  <a:r>
                    <a:rPr lang="en-US"/>
                    <a:t>File</a:t>
                  </a:r>
                </a:p>
              </p:txBody>
            </p:sp>
          </p:grpSp>
          <p:sp>
            <p:nvSpPr>
              <p:cNvPr id="37" name="Line 23"/>
              <p:cNvSpPr>
                <a:spLocks noChangeShapeType="1"/>
              </p:cNvSpPr>
              <p:nvPr/>
            </p:nvSpPr>
            <p:spPr bwMode="auto">
              <a:xfrm>
                <a:off x="2771" y="1797"/>
                <a:ext cx="3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2" name="Line 24"/>
            <p:cNvSpPr>
              <a:spLocks noChangeShapeType="1"/>
            </p:cNvSpPr>
            <p:nvPr/>
          </p:nvSpPr>
          <p:spPr bwMode="auto">
            <a:xfrm>
              <a:off x="1065" y="1833"/>
              <a:ext cx="3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Text Box 25"/>
            <p:cNvSpPr txBox="1">
              <a:spLocks noChangeArrowheads="1"/>
            </p:cNvSpPr>
            <p:nvPr/>
          </p:nvSpPr>
          <p:spPr bwMode="auto">
            <a:xfrm>
              <a:off x="1392" y="1652"/>
              <a:ext cx="798" cy="362"/>
            </a:xfrm>
            <a:prstGeom prst="rect">
              <a:avLst/>
            </a:prstGeom>
            <a:solidFill>
              <a:srgbClr val="CCFFFF"/>
            </a:solidFill>
            <a:ln w="9525">
              <a:solidFill>
                <a:schemeClr val="tx1"/>
              </a:solidFill>
              <a:miter lim="800000"/>
              <a:headEnd/>
              <a:tailEnd/>
            </a:ln>
          </p:spPr>
          <p:txBody>
            <a:bodyPr lIns="0" rIns="0" anchor="ctr" anchorCtr="1"/>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a:t>Assembler</a:t>
              </a:r>
            </a:p>
          </p:txBody>
        </p:sp>
        <p:grpSp>
          <p:nvGrpSpPr>
            <p:cNvPr id="14" name="Group 26"/>
            <p:cNvGrpSpPr>
              <a:grpSpLocks/>
            </p:cNvGrpSpPr>
            <p:nvPr/>
          </p:nvGrpSpPr>
          <p:grpSpPr bwMode="auto">
            <a:xfrm>
              <a:off x="2517" y="1507"/>
              <a:ext cx="653" cy="616"/>
              <a:chOff x="993" y="1471"/>
              <a:chExt cx="653" cy="616"/>
            </a:xfrm>
          </p:grpSpPr>
          <p:sp>
            <p:nvSpPr>
              <p:cNvPr id="32" name="AutoShape 27"/>
              <p:cNvSpPr>
                <a:spLocks noChangeArrowheads="1"/>
              </p:cNvSpPr>
              <p:nvPr/>
            </p:nvSpPr>
            <p:spPr bwMode="auto">
              <a:xfrm flipV="1">
                <a:off x="993" y="1471"/>
                <a:ext cx="653" cy="616"/>
              </a:xfrm>
              <a:prstGeom prst="flowChartPunchedTape">
                <a:avLst/>
              </a:prstGeom>
              <a:solidFill>
                <a:srgbClr val="FFBA75"/>
              </a:solidFill>
              <a:ln w="9525">
                <a:solidFill>
                  <a:schemeClr val="tx1"/>
                </a:solidFill>
                <a:miter lim="800000"/>
                <a:headEnd/>
                <a:tailEnd/>
              </a:ln>
            </p:spPr>
            <p:txBody>
              <a:bodyPr wrap="none" anchor="ctr"/>
              <a:lstStyle/>
              <a:p>
                <a:endParaRPr lang="ar-SA"/>
              </a:p>
            </p:txBody>
          </p:sp>
          <p:sp>
            <p:nvSpPr>
              <p:cNvPr id="33" name="Text Box 28"/>
              <p:cNvSpPr txBox="1">
                <a:spLocks noChangeArrowheads="1"/>
              </p:cNvSpPr>
              <p:nvPr/>
            </p:nvSpPr>
            <p:spPr bwMode="auto">
              <a:xfrm>
                <a:off x="1029" y="1616"/>
                <a:ext cx="572" cy="290"/>
              </a:xfrm>
              <a:prstGeom prst="rect">
                <a:avLst/>
              </a:prstGeom>
              <a:solidFill>
                <a:srgbClr val="FFBA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t>Object</a:t>
                </a:r>
              </a:p>
              <a:p>
                <a:pPr algn="ctr" eaLnBrk="1" hangingPunct="1"/>
                <a:r>
                  <a:rPr lang="en-US"/>
                  <a:t>File</a:t>
                </a:r>
              </a:p>
            </p:txBody>
          </p:sp>
        </p:grpSp>
        <p:sp>
          <p:nvSpPr>
            <p:cNvPr id="15" name="Line 29"/>
            <p:cNvSpPr>
              <a:spLocks noChangeShapeType="1"/>
            </p:cNvSpPr>
            <p:nvPr/>
          </p:nvSpPr>
          <p:spPr bwMode="auto">
            <a:xfrm>
              <a:off x="2190" y="1833"/>
              <a:ext cx="3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6" name="Group 30"/>
            <p:cNvGrpSpPr>
              <a:grpSpLocks/>
            </p:cNvGrpSpPr>
            <p:nvPr/>
          </p:nvGrpSpPr>
          <p:grpSpPr bwMode="auto">
            <a:xfrm>
              <a:off x="1065" y="2269"/>
              <a:ext cx="2105" cy="616"/>
              <a:chOff x="1646" y="1471"/>
              <a:chExt cx="2105" cy="616"/>
            </a:xfrm>
          </p:grpSpPr>
          <p:sp>
            <p:nvSpPr>
              <p:cNvPr id="26" name="Line 31"/>
              <p:cNvSpPr>
                <a:spLocks noChangeShapeType="1"/>
              </p:cNvSpPr>
              <p:nvPr/>
            </p:nvSpPr>
            <p:spPr bwMode="auto">
              <a:xfrm>
                <a:off x="1646" y="1797"/>
                <a:ext cx="3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 name="Text Box 32"/>
              <p:cNvSpPr txBox="1">
                <a:spLocks noChangeArrowheads="1"/>
              </p:cNvSpPr>
              <p:nvPr/>
            </p:nvSpPr>
            <p:spPr bwMode="auto">
              <a:xfrm>
                <a:off x="1973" y="1616"/>
                <a:ext cx="798" cy="362"/>
              </a:xfrm>
              <a:prstGeom prst="rect">
                <a:avLst/>
              </a:prstGeom>
              <a:solidFill>
                <a:srgbClr val="CCFFFF"/>
              </a:solidFill>
              <a:ln w="9525">
                <a:solidFill>
                  <a:schemeClr val="tx1"/>
                </a:solidFill>
                <a:miter lim="800000"/>
                <a:headEnd/>
                <a:tailEnd/>
              </a:ln>
            </p:spPr>
            <p:txBody>
              <a:bodyPr lIns="0" rIns="0" anchor="ctr" anchorCtr="1"/>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a:t>Assembler</a:t>
                </a:r>
              </a:p>
            </p:txBody>
          </p:sp>
          <p:grpSp>
            <p:nvGrpSpPr>
              <p:cNvPr id="28" name="Group 33"/>
              <p:cNvGrpSpPr>
                <a:grpSpLocks/>
              </p:cNvGrpSpPr>
              <p:nvPr/>
            </p:nvGrpSpPr>
            <p:grpSpPr bwMode="auto">
              <a:xfrm>
                <a:off x="3098" y="1471"/>
                <a:ext cx="653" cy="616"/>
                <a:chOff x="993" y="1471"/>
                <a:chExt cx="653" cy="616"/>
              </a:xfrm>
            </p:grpSpPr>
            <p:sp>
              <p:nvSpPr>
                <p:cNvPr id="30" name="AutoShape 34"/>
                <p:cNvSpPr>
                  <a:spLocks noChangeArrowheads="1"/>
                </p:cNvSpPr>
                <p:nvPr/>
              </p:nvSpPr>
              <p:spPr bwMode="auto">
                <a:xfrm flipV="1">
                  <a:off x="993" y="1471"/>
                  <a:ext cx="653" cy="616"/>
                </a:xfrm>
                <a:prstGeom prst="flowChartPunchedTape">
                  <a:avLst/>
                </a:prstGeom>
                <a:solidFill>
                  <a:srgbClr val="FFBA75"/>
                </a:solidFill>
                <a:ln w="9525">
                  <a:solidFill>
                    <a:schemeClr val="tx1"/>
                  </a:solidFill>
                  <a:miter lim="800000"/>
                  <a:headEnd/>
                  <a:tailEnd/>
                </a:ln>
              </p:spPr>
              <p:txBody>
                <a:bodyPr wrap="none" anchor="ctr"/>
                <a:lstStyle/>
                <a:p>
                  <a:endParaRPr lang="ar-SA"/>
                </a:p>
              </p:txBody>
            </p:sp>
            <p:sp>
              <p:nvSpPr>
                <p:cNvPr id="31" name="Text Box 35"/>
                <p:cNvSpPr txBox="1">
                  <a:spLocks noChangeArrowheads="1"/>
                </p:cNvSpPr>
                <p:nvPr/>
              </p:nvSpPr>
              <p:spPr bwMode="auto">
                <a:xfrm>
                  <a:off x="1029" y="1616"/>
                  <a:ext cx="572" cy="290"/>
                </a:xfrm>
                <a:prstGeom prst="rect">
                  <a:avLst/>
                </a:prstGeom>
                <a:solidFill>
                  <a:srgbClr val="FFBA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t>Object</a:t>
                  </a:r>
                </a:p>
                <a:p>
                  <a:pPr algn="ctr" eaLnBrk="1" hangingPunct="1"/>
                  <a:r>
                    <a:rPr lang="en-US"/>
                    <a:t>File</a:t>
                  </a:r>
                </a:p>
              </p:txBody>
            </p:sp>
          </p:grpSp>
          <p:sp>
            <p:nvSpPr>
              <p:cNvPr id="29" name="Line 36"/>
              <p:cNvSpPr>
                <a:spLocks noChangeShapeType="1"/>
              </p:cNvSpPr>
              <p:nvPr/>
            </p:nvSpPr>
            <p:spPr bwMode="auto">
              <a:xfrm>
                <a:off x="2771" y="1797"/>
                <a:ext cx="3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7" name="Line 37"/>
            <p:cNvSpPr>
              <a:spLocks noChangeShapeType="1"/>
            </p:cNvSpPr>
            <p:nvPr/>
          </p:nvSpPr>
          <p:spPr bwMode="auto">
            <a:xfrm>
              <a:off x="3170" y="1833"/>
              <a:ext cx="3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Text Box 38"/>
            <p:cNvSpPr txBox="1">
              <a:spLocks noChangeArrowheads="1"/>
            </p:cNvSpPr>
            <p:nvPr/>
          </p:nvSpPr>
          <p:spPr bwMode="auto">
            <a:xfrm>
              <a:off x="3497" y="1652"/>
              <a:ext cx="798" cy="362"/>
            </a:xfrm>
            <a:prstGeom prst="rect">
              <a:avLst/>
            </a:prstGeom>
            <a:solidFill>
              <a:schemeClr val="accent1"/>
            </a:solidFill>
            <a:ln w="9525">
              <a:solidFill>
                <a:schemeClr val="tx1"/>
              </a:solidFill>
              <a:miter lim="800000"/>
              <a:headEnd/>
              <a:tailEnd/>
            </a:ln>
          </p:spPr>
          <p:txBody>
            <a:bodyPr anchor="ctr" anchorCtr="1"/>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a:t>Linker</a:t>
              </a:r>
            </a:p>
          </p:txBody>
        </p:sp>
        <p:sp>
          <p:nvSpPr>
            <p:cNvPr id="19" name="AutoShape 39"/>
            <p:cNvSpPr>
              <a:spLocks noChangeArrowheads="1"/>
            </p:cNvSpPr>
            <p:nvPr/>
          </p:nvSpPr>
          <p:spPr bwMode="auto">
            <a:xfrm flipV="1">
              <a:off x="4622" y="1507"/>
              <a:ext cx="798" cy="616"/>
            </a:xfrm>
            <a:prstGeom prst="flowChartPunchedTape">
              <a:avLst/>
            </a:prstGeom>
            <a:solidFill>
              <a:srgbClr val="FF99FF"/>
            </a:solidFill>
            <a:ln w="9525">
              <a:solidFill>
                <a:schemeClr val="tx1"/>
              </a:solidFill>
              <a:miter lim="800000"/>
              <a:headEnd/>
              <a:tailEnd/>
            </a:ln>
          </p:spPr>
          <p:txBody>
            <a:bodyPr wrap="none" anchor="ctr"/>
            <a:lstStyle/>
            <a:p>
              <a:endParaRPr lang="ar-SA"/>
            </a:p>
          </p:txBody>
        </p:sp>
        <p:sp>
          <p:nvSpPr>
            <p:cNvPr id="20" name="Text Box 40"/>
            <p:cNvSpPr txBox="1">
              <a:spLocks noChangeArrowheads="1"/>
            </p:cNvSpPr>
            <p:nvPr/>
          </p:nvSpPr>
          <p:spPr bwMode="auto">
            <a:xfrm>
              <a:off x="4658" y="1688"/>
              <a:ext cx="726"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t>Executable</a:t>
              </a:r>
            </a:p>
            <a:p>
              <a:pPr algn="ctr" eaLnBrk="1" hangingPunct="1"/>
              <a:r>
                <a:rPr lang="en-US"/>
                <a:t>File</a:t>
              </a:r>
            </a:p>
          </p:txBody>
        </p:sp>
        <p:sp>
          <p:nvSpPr>
            <p:cNvPr id="21" name="Line 41"/>
            <p:cNvSpPr>
              <a:spLocks noChangeShapeType="1"/>
            </p:cNvSpPr>
            <p:nvPr/>
          </p:nvSpPr>
          <p:spPr bwMode="auto">
            <a:xfrm>
              <a:off x="4295" y="1833"/>
              <a:ext cx="3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Line 42"/>
            <p:cNvSpPr>
              <a:spLocks noChangeShapeType="1"/>
            </p:cNvSpPr>
            <p:nvPr/>
          </p:nvSpPr>
          <p:spPr bwMode="auto">
            <a:xfrm>
              <a:off x="3170" y="1216"/>
              <a:ext cx="327" cy="4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 name="Line 43"/>
            <p:cNvSpPr>
              <a:spLocks noChangeShapeType="1"/>
            </p:cNvSpPr>
            <p:nvPr/>
          </p:nvSpPr>
          <p:spPr bwMode="auto">
            <a:xfrm flipV="1">
              <a:off x="3170" y="2014"/>
              <a:ext cx="327" cy="4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Line 44"/>
            <p:cNvSpPr>
              <a:spLocks noChangeShapeType="1"/>
            </p:cNvSpPr>
            <p:nvPr/>
          </p:nvSpPr>
          <p:spPr bwMode="auto">
            <a:xfrm flipV="1">
              <a:off x="3896" y="2015"/>
              <a:ext cx="0" cy="2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 name="Text Box 45"/>
            <p:cNvSpPr txBox="1">
              <a:spLocks noChangeArrowheads="1"/>
            </p:cNvSpPr>
            <p:nvPr/>
          </p:nvSpPr>
          <p:spPr bwMode="auto">
            <a:xfrm>
              <a:off x="3606" y="2342"/>
              <a:ext cx="580" cy="290"/>
            </a:xfrm>
            <a:prstGeom prst="rect">
              <a:avLst/>
            </a:prstGeom>
            <a:solidFill>
              <a:srgbClr val="FFBA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t>Link</a:t>
              </a:r>
            </a:p>
            <a:p>
              <a:pPr algn="ctr" eaLnBrk="1" hangingPunct="1"/>
              <a:r>
                <a:rPr lang="en-US"/>
                <a:t>Libraries</a:t>
              </a:r>
            </a:p>
          </p:txBody>
        </p:sp>
      </p:grpSp>
    </p:spTree>
    <p:extLst>
      <p:ext uri="{BB962C8B-B14F-4D97-AF65-F5344CB8AC3E}">
        <p14:creationId xmlns:p14="http://schemas.microsoft.com/office/powerpoint/2010/main" val="36078323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DEBUGGER</a:t>
            </a:r>
            <a:endParaRPr lang="en-US" b="1" dirty="0">
              <a:solidFill>
                <a:srgbClr val="7030A0"/>
              </a:solidFill>
            </a:endParaRPr>
          </a:p>
        </p:txBody>
      </p:sp>
      <p:sp>
        <p:nvSpPr>
          <p:cNvPr id="3" name="Content Placeholder 2"/>
          <p:cNvSpPr>
            <a:spLocks noGrp="1"/>
          </p:cNvSpPr>
          <p:nvPr>
            <p:ph idx="1"/>
          </p:nvPr>
        </p:nvSpPr>
        <p:spPr>
          <a:xfrm>
            <a:off x="457200" y="1219200"/>
            <a:ext cx="8229600" cy="4906963"/>
          </a:xfrm>
        </p:spPr>
        <p:txBody>
          <a:bodyPr/>
          <a:lstStyle/>
          <a:p>
            <a:pPr>
              <a:spcBef>
                <a:spcPct val="60000"/>
              </a:spcBef>
            </a:pPr>
            <a:r>
              <a:rPr lang="en-US" sz="2000" b="1" dirty="0" smtClean="0">
                <a:latin typeface="Arial Unicode MS" pitchFamily="34" charset="-128"/>
                <a:ea typeface="Arial Unicode MS" pitchFamily="34" charset="-128"/>
                <a:cs typeface="Arial Unicode MS" pitchFamily="34" charset="-128"/>
              </a:rPr>
              <a:t>Allows you to trace the execution of a program</a:t>
            </a:r>
          </a:p>
          <a:p>
            <a:pPr>
              <a:spcBef>
                <a:spcPct val="60000"/>
              </a:spcBef>
            </a:pPr>
            <a:r>
              <a:rPr lang="en-US" sz="2000" b="1" dirty="0" smtClean="0">
                <a:latin typeface="Arial Unicode MS" pitchFamily="34" charset="-128"/>
                <a:ea typeface="Arial Unicode MS" pitchFamily="34" charset="-128"/>
                <a:cs typeface="Arial Unicode MS" pitchFamily="34" charset="-128"/>
              </a:rPr>
              <a:t>Allows you to view code, memory, registers, etc.</a:t>
            </a:r>
          </a:p>
          <a:p>
            <a:pPr>
              <a:spcBef>
                <a:spcPct val="60000"/>
              </a:spcBef>
            </a:pPr>
            <a:r>
              <a:rPr lang="en-US" sz="2000" b="1" dirty="0" smtClean="0">
                <a:latin typeface="Arial Unicode MS" pitchFamily="34" charset="-128"/>
                <a:ea typeface="Arial Unicode MS" pitchFamily="34" charset="-128"/>
                <a:cs typeface="Arial Unicode MS" pitchFamily="34" charset="-128"/>
              </a:rPr>
              <a:t>Example: </a:t>
            </a:r>
            <a:r>
              <a:rPr lang="en-US" sz="2000" b="1" dirty="0" smtClean="0">
                <a:solidFill>
                  <a:srgbClr val="FF0000"/>
                </a:solidFill>
                <a:latin typeface="Arial Unicode MS" pitchFamily="34" charset="-128"/>
                <a:ea typeface="Arial Unicode MS" pitchFamily="34" charset="-128"/>
                <a:cs typeface="Arial Unicode MS" pitchFamily="34" charset="-128"/>
              </a:rPr>
              <a:t>32-bit Windows debugger</a:t>
            </a:r>
            <a:endParaRPr lang="en-US" sz="2000" b="1" dirty="0" smtClean="0">
              <a:latin typeface="Arial Unicode MS" pitchFamily="34" charset="-128"/>
              <a:ea typeface="Arial Unicode MS" pitchFamily="34" charset="-128"/>
              <a:cs typeface="Arial Unicode MS" pitchFamily="34" charset="-128"/>
            </a:endParaRPr>
          </a:p>
          <a:p>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3108325"/>
            <a:ext cx="2477312" cy="266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5175" y="3108325"/>
            <a:ext cx="1606905" cy="2661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p:cNvSpPr>
            <a:spLocks noChangeArrowheads="1"/>
          </p:cNvSpPr>
          <p:nvPr/>
        </p:nvSpPr>
        <p:spPr bwMode="auto">
          <a:xfrm>
            <a:off x="4457700" y="3336435"/>
            <a:ext cx="1994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a:r>
              <a:rPr lang="en-US" sz="1200">
                <a:cs typeface="Times New Roman" pitchFamily="18" charset="0"/>
              </a:rPr>
              <a:t> </a:t>
            </a:r>
            <a:endParaRPr lang="en-US"/>
          </a:p>
        </p:txBody>
      </p:sp>
      <p:pic>
        <p:nvPicPr>
          <p:cNvPr id="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1113" y="4270375"/>
            <a:ext cx="3138487" cy="1640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37251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latin typeface="Rockwell" panose="02060603020205020403" pitchFamily="18" charset="0"/>
              </a:rPr>
              <a:t>EDITOR</a:t>
            </a:r>
            <a:endParaRPr lang="en-US" b="1" dirty="0">
              <a:solidFill>
                <a:srgbClr val="7030A0"/>
              </a:solidFill>
              <a:latin typeface="Rockwell" panose="02060603020205020403" pitchFamily="18" charset="0"/>
            </a:endParaRPr>
          </a:p>
        </p:txBody>
      </p:sp>
      <p:sp>
        <p:nvSpPr>
          <p:cNvPr id="3" name="Content Placeholder 2"/>
          <p:cNvSpPr>
            <a:spLocks noGrp="1"/>
          </p:cNvSpPr>
          <p:nvPr>
            <p:ph idx="1"/>
          </p:nvPr>
        </p:nvSpPr>
        <p:spPr/>
        <p:txBody>
          <a:bodyPr/>
          <a:lstStyle/>
          <a:p>
            <a:pPr algn="just"/>
            <a:r>
              <a:rPr lang="en-US" sz="2000" b="1" dirty="0" smtClean="0">
                <a:latin typeface="Arial Unicode MS" pitchFamily="34" charset="-128"/>
                <a:ea typeface="Arial Unicode MS" pitchFamily="34" charset="-128"/>
                <a:cs typeface="Arial Unicode MS" pitchFamily="34" charset="-128"/>
              </a:rPr>
              <a:t>Allows you to create assembly language source files </a:t>
            </a:r>
          </a:p>
          <a:p>
            <a:pPr algn="just"/>
            <a:r>
              <a:rPr lang="en-US" sz="2000" b="1" dirty="0" smtClean="0">
                <a:latin typeface="Arial Unicode MS" pitchFamily="34" charset="-128"/>
                <a:ea typeface="Arial Unicode MS" pitchFamily="34" charset="-128"/>
                <a:cs typeface="Arial Unicode MS" pitchFamily="34" charset="-128"/>
              </a:rPr>
              <a:t>Some editors provide syntax highlighting features and can be customized as a programming environment</a:t>
            </a:r>
          </a:p>
          <a:p>
            <a:endParaRPr lang="en-US" b="1"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2933700"/>
            <a:ext cx="7143750"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04300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304800"/>
          </a:xfrm>
        </p:spPr>
        <p:txBody>
          <a:bodyPr>
            <a:normAutofit fontScale="90000"/>
          </a:bodyPr>
          <a:lstStyle/>
          <a:p>
            <a:r>
              <a:rPr lang="en-US" b="1" dirty="0">
                <a:solidFill>
                  <a:srgbClr val="7030A0"/>
                </a:solidFill>
                <a:latin typeface="Rockwell" panose="02060603020205020403" pitchFamily="18" charset="0"/>
              </a:rPr>
              <a:t>Revision of </a:t>
            </a:r>
            <a:r>
              <a:rPr lang="en-US" b="1" dirty="0">
                <a:solidFill>
                  <a:srgbClr val="7030A0"/>
                </a:solidFill>
              </a:rPr>
              <a:t>Interrupts</a:t>
            </a:r>
            <a:r>
              <a:rPr lang="en-US" dirty="0"/>
              <a:t/>
            </a:r>
            <a:br>
              <a:rPr lang="en-US" dirty="0"/>
            </a:br>
            <a:endParaRPr lang="en-US" dirty="0"/>
          </a:p>
        </p:txBody>
      </p:sp>
      <p:sp>
        <p:nvSpPr>
          <p:cNvPr id="3" name="Content Placeholder 2"/>
          <p:cNvSpPr>
            <a:spLocks noGrp="1"/>
          </p:cNvSpPr>
          <p:nvPr>
            <p:ph idx="1"/>
          </p:nvPr>
        </p:nvSpPr>
        <p:spPr>
          <a:xfrm>
            <a:off x="457200" y="609600"/>
            <a:ext cx="8229600" cy="5516563"/>
          </a:xfrm>
        </p:spPr>
        <p:txBody>
          <a:bodyPr>
            <a:noAutofit/>
          </a:bodyPr>
          <a:lstStyle/>
          <a:p>
            <a:pPr algn="just"/>
            <a:r>
              <a:rPr lang="en-US" sz="2600" b="1" dirty="0">
                <a:solidFill>
                  <a:srgbClr val="C00000"/>
                </a:solidFill>
                <a:latin typeface="Rockwell" panose="02060603020205020403" pitchFamily="18" charset="0"/>
              </a:rPr>
              <a:t>Interrupts can also be classified into:</a:t>
            </a:r>
          </a:p>
          <a:p>
            <a:pPr algn="just">
              <a:buFont typeface="Wingdings" panose="05000000000000000000" pitchFamily="2" charset="2"/>
              <a:buChar char="Ø"/>
            </a:pPr>
            <a:r>
              <a:rPr lang="en-US" sz="2600" b="1" dirty="0">
                <a:latin typeface="Rockwell" panose="02060603020205020403" pitchFamily="18" charset="0"/>
              </a:rPr>
              <a:t>Vectored (the address of the service routine is hard-wired)</a:t>
            </a:r>
          </a:p>
          <a:p>
            <a:pPr lvl="0" algn="just">
              <a:buFont typeface="Wingdings" panose="05000000000000000000" pitchFamily="2" charset="2"/>
              <a:buChar char="Ø"/>
            </a:pPr>
            <a:r>
              <a:rPr lang="en-US" sz="2600" b="1" dirty="0">
                <a:latin typeface="Rockwell" panose="02060603020205020403" pitchFamily="18" charset="0"/>
              </a:rPr>
              <a:t>Non-vectored (the address of the service routine needs to be supplied externally)</a:t>
            </a:r>
          </a:p>
          <a:p>
            <a:pPr algn="just"/>
            <a:r>
              <a:rPr lang="en-US" sz="2600" b="1" dirty="0">
                <a:solidFill>
                  <a:srgbClr val="C00000"/>
                </a:solidFill>
                <a:latin typeface="Rockwell" panose="02060603020205020403" pitchFamily="18" charset="0"/>
              </a:rPr>
              <a:t>An interrupt is considered to be an emergency signal. </a:t>
            </a:r>
            <a:r>
              <a:rPr lang="en-US" sz="2600" b="1" dirty="0">
                <a:latin typeface="Rockwell" panose="02060603020205020403" pitchFamily="18" charset="0"/>
              </a:rPr>
              <a:t>The Microprocessor should respond to it as soon as possible. When the Microprocessor receives an interrupt signal, it suspends the currently executing program and jumps to an Interrupt Service Routine (ISR) to respond to the incoming interrupt. Each interrupt will most probably have its own ISR.</a:t>
            </a:r>
          </a:p>
        </p:txBody>
      </p:sp>
    </p:spTree>
    <p:extLst>
      <p:ext uri="{BB962C8B-B14F-4D97-AF65-F5344CB8AC3E}">
        <p14:creationId xmlns:p14="http://schemas.microsoft.com/office/powerpoint/2010/main" val="2578691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7030A0"/>
                </a:solidFill>
                <a:latin typeface="Rockwell" panose="02060603020205020403" pitchFamily="18" charset="0"/>
              </a:rPr>
              <a:t>PROGRAMMER’S VIEW OF A COMPUTER SYSTEM</a:t>
            </a:r>
            <a:endParaRPr lang="en-US" b="1" dirty="0">
              <a:solidFill>
                <a:srgbClr val="7030A0"/>
              </a:solidFill>
              <a:latin typeface="Rockwell" panose="02060603020205020403" pitchFamily="18" charset="0"/>
            </a:endParaRPr>
          </a:p>
        </p:txBody>
      </p:sp>
      <p:grpSp>
        <p:nvGrpSpPr>
          <p:cNvPr id="4" name="Group 44"/>
          <p:cNvGrpSpPr>
            <a:grpSpLocks/>
          </p:cNvGrpSpPr>
          <p:nvPr/>
        </p:nvGrpSpPr>
        <p:grpSpPr bwMode="auto">
          <a:xfrm>
            <a:off x="2438400" y="1524000"/>
            <a:ext cx="4038600" cy="4724400"/>
            <a:chOff x="1537" y="853"/>
            <a:chExt cx="2544" cy="2976"/>
          </a:xfrm>
        </p:grpSpPr>
        <p:sp>
          <p:nvSpPr>
            <p:cNvPr id="5" name="AutoShape 6"/>
            <p:cNvSpPr>
              <a:spLocks noChangeAspect="1" noChangeArrowheads="1" noTextEdit="1"/>
            </p:cNvSpPr>
            <p:nvPr/>
          </p:nvSpPr>
          <p:spPr bwMode="auto">
            <a:xfrm>
              <a:off x="1537" y="853"/>
              <a:ext cx="2544" cy="297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 name="Freeform 8"/>
            <p:cNvSpPr>
              <a:spLocks/>
            </p:cNvSpPr>
            <p:nvPr/>
          </p:nvSpPr>
          <p:spPr bwMode="auto">
            <a:xfrm>
              <a:off x="1650" y="1411"/>
              <a:ext cx="1620" cy="74"/>
            </a:xfrm>
            <a:custGeom>
              <a:avLst/>
              <a:gdLst>
                <a:gd name="T0" fmla="*/ 1532 w 1620"/>
                <a:gd name="T1" fmla="*/ 0 h 74"/>
                <a:gd name="T2" fmla="*/ 0 w 1620"/>
                <a:gd name="T3" fmla="*/ 0 h 74"/>
                <a:gd name="T4" fmla="*/ 88 w 1620"/>
                <a:gd name="T5" fmla="*/ 74 h 74"/>
                <a:gd name="T6" fmla="*/ 1620 w 1620"/>
                <a:gd name="T7" fmla="*/ 74 h 74"/>
                <a:gd name="T8" fmla="*/ 1532 w 1620"/>
                <a:gd name="T9" fmla="*/ 0 h 74"/>
                <a:gd name="T10" fmla="*/ 0 60000 65536"/>
                <a:gd name="T11" fmla="*/ 0 60000 65536"/>
                <a:gd name="T12" fmla="*/ 0 60000 65536"/>
                <a:gd name="T13" fmla="*/ 0 60000 65536"/>
                <a:gd name="T14" fmla="*/ 0 60000 65536"/>
                <a:gd name="T15" fmla="*/ 0 w 1620"/>
                <a:gd name="T16" fmla="*/ 0 h 74"/>
                <a:gd name="T17" fmla="*/ 1620 w 1620"/>
                <a:gd name="T18" fmla="*/ 74 h 74"/>
              </a:gdLst>
              <a:ahLst/>
              <a:cxnLst>
                <a:cxn ang="T10">
                  <a:pos x="T0" y="T1"/>
                </a:cxn>
                <a:cxn ang="T11">
                  <a:pos x="T2" y="T3"/>
                </a:cxn>
                <a:cxn ang="T12">
                  <a:pos x="T4" y="T5"/>
                </a:cxn>
                <a:cxn ang="T13">
                  <a:pos x="T6" y="T7"/>
                </a:cxn>
                <a:cxn ang="T14">
                  <a:pos x="T8" y="T9"/>
                </a:cxn>
              </a:cxnLst>
              <a:rect l="T15" t="T16" r="T17" b="T18"/>
              <a:pathLst>
                <a:path w="1620" h="74">
                  <a:moveTo>
                    <a:pt x="1532" y="0"/>
                  </a:moveTo>
                  <a:lnTo>
                    <a:pt x="0" y="0"/>
                  </a:lnTo>
                  <a:lnTo>
                    <a:pt x="88" y="74"/>
                  </a:lnTo>
                  <a:lnTo>
                    <a:pt x="1620" y="74"/>
                  </a:lnTo>
                  <a:lnTo>
                    <a:pt x="1532" y="0"/>
                  </a:lnTo>
                  <a:close/>
                </a:path>
              </a:pathLst>
            </a:custGeom>
            <a:solidFill>
              <a:srgbClr val="C0C0C0"/>
            </a:solidFill>
            <a:ln w="4763">
              <a:solidFill>
                <a:srgbClr val="000000"/>
              </a:solidFill>
              <a:round/>
              <a:headEnd/>
              <a:tailEnd/>
            </a:ln>
          </p:spPr>
          <p:txBody>
            <a:bodyPr/>
            <a:lstStyle/>
            <a:p>
              <a:endParaRPr lang="en-US"/>
            </a:p>
          </p:txBody>
        </p:sp>
        <p:sp>
          <p:nvSpPr>
            <p:cNvPr id="7" name="Freeform 9"/>
            <p:cNvSpPr>
              <a:spLocks/>
            </p:cNvSpPr>
            <p:nvPr/>
          </p:nvSpPr>
          <p:spPr bwMode="auto">
            <a:xfrm>
              <a:off x="3182" y="965"/>
              <a:ext cx="88" cy="520"/>
            </a:xfrm>
            <a:custGeom>
              <a:avLst/>
              <a:gdLst>
                <a:gd name="T0" fmla="*/ 88 w 88"/>
                <a:gd name="T1" fmla="*/ 520 h 520"/>
                <a:gd name="T2" fmla="*/ 0 w 88"/>
                <a:gd name="T3" fmla="*/ 446 h 520"/>
                <a:gd name="T4" fmla="*/ 0 w 88"/>
                <a:gd name="T5" fmla="*/ 0 h 520"/>
                <a:gd name="T6" fmla="*/ 88 w 88"/>
                <a:gd name="T7" fmla="*/ 75 h 520"/>
                <a:gd name="T8" fmla="*/ 88 w 88"/>
                <a:gd name="T9" fmla="*/ 520 h 520"/>
                <a:gd name="T10" fmla="*/ 0 60000 65536"/>
                <a:gd name="T11" fmla="*/ 0 60000 65536"/>
                <a:gd name="T12" fmla="*/ 0 60000 65536"/>
                <a:gd name="T13" fmla="*/ 0 60000 65536"/>
                <a:gd name="T14" fmla="*/ 0 60000 65536"/>
                <a:gd name="T15" fmla="*/ 0 w 88"/>
                <a:gd name="T16" fmla="*/ 0 h 520"/>
                <a:gd name="T17" fmla="*/ 88 w 88"/>
                <a:gd name="T18" fmla="*/ 520 h 520"/>
              </a:gdLst>
              <a:ahLst/>
              <a:cxnLst>
                <a:cxn ang="T10">
                  <a:pos x="T0" y="T1"/>
                </a:cxn>
                <a:cxn ang="T11">
                  <a:pos x="T2" y="T3"/>
                </a:cxn>
                <a:cxn ang="T12">
                  <a:pos x="T4" y="T5"/>
                </a:cxn>
                <a:cxn ang="T13">
                  <a:pos x="T6" y="T7"/>
                </a:cxn>
                <a:cxn ang="T14">
                  <a:pos x="T8" y="T9"/>
                </a:cxn>
              </a:cxnLst>
              <a:rect l="T15" t="T16" r="T17" b="T18"/>
              <a:pathLst>
                <a:path w="88" h="520">
                  <a:moveTo>
                    <a:pt x="88" y="520"/>
                  </a:moveTo>
                  <a:lnTo>
                    <a:pt x="0" y="446"/>
                  </a:lnTo>
                  <a:lnTo>
                    <a:pt x="0" y="0"/>
                  </a:lnTo>
                  <a:lnTo>
                    <a:pt x="88" y="75"/>
                  </a:lnTo>
                  <a:lnTo>
                    <a:pt x="88" y="520"/>
                  </a:lnTo>
                  <a:close/>
                </a:path>
              </a:pathLst>
            </a:custGeom>
            <a:solidFill>
              <a:srgbClr val="C0C0C0"/>
            </a:solidFill>
            <a:ln w="4763">
              <a:solidFill>
                <a:srgbClr val="000000"/>
              </a:solidFill>
              <a:round/>
              <a:headEnd/>
              <a:tailEnd/>
            </a:ln>
          </p:spPr>
          <p:txBody>
            <a:bodyPr/>
            <a:lstStyle/>
            <a:p>
              <a:endParaRPr lang="en-US"/>
            </a:p>
          </p:txBody>
        </p:sp>
        <p:sp>
          <p:nvSpPr>
            <p:cNvPr id="8" name="Rectangle 10"/>
            <p:cNvSpPr>
              <a:spLocks noChangeArrowheads="1"/>
            </p:cNvSpPr>
            <p:nvPr/>
          </p:nvSpPr>
          <p:spPr bwMode="auto">
            <a:xfrm>
              <a:off x="1650" y="965"/>
              <a:ext cx="1532" cy="446"/>
            </a:xfrm>
            <a:prstGeom prst="rect">
              <a:avLst/>
            </a:prstGeom>
            <a:solidFill>
              <a:srgbClr val="FFFFFF"/>
            </a:solidFill>
            <a:ln w="4763">
              <a:solidFill>
                <a:srgbClr val="000000"/>
              </a:solidFill>
              <a:miter lim="800000"/>
              <a:headEnd/>
              <a:tailEnd/>
            </a:ln>
          </p:spPr>
          <p:txBody>
            <a:bodyPr/>
            <a:lstStyle/>
            <a:p>
              <a:endParaRPr lang="ar-SA"/>
            </a:p>
          </p:txBody>
        </p:sp>
        <p:sp>
          <p:nvSpPr>
            <p:cNvPr id="9" name="Rectangle 11"/>
            <p:cNvSpPr>
              <a:spLocks noChangeArrowheads="1"/>
            </p:cNvSpPr>
            <p:nvPr/>
          </p:nvSpPr>
          <p:spPr bwMode="auto">
            <a:xfrm>
              <a:off x="1798" y="1035"/>
              <a:ext cx="11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Helvetica" pitchFamily="34" charset="0"/>
                </a:rPr>
                <a:t>Application Programs</a:t>
              </a:r>
            </a:p>
            <a:p>
              <a:r>
                <a:rPr lang="en-US" sz="1500">
                  <a:solidFill>
                    <a:srgbClr val="000000"/>
                  </a:solidFill>
                  <a:latin typeface="Helvetica" pitchFamily="34" charset="0"/>
                </a:rPr>
                <a:t>High-Level Language</a:t>
              </a:r>
              <a:endParaRPr lang="en-US"/>
            </a:p>
          </p:txBody>
        </p:sp>
        <p:sp>
          <p:nvSpPr>
            <p:cNvPr id="10" name="Freeform 12"/>
            <p:cNvSpPr>
              <a:spLocks/>
            </p:cNvSpPr>
            <p:nvPr/>
          </p:nvSpPr>
          <p:spPr bwMode="auto">
            <a:xfrm>
              <a:off x="1650" y="1856"/>
              <a:ext cx="1620" cy="74"/>
            </a:xfrm>
            <a:custGeom>
              <a:avLst/>
              <a:gdLst>
                <a:gd name="T0" fmla="*/ 1532 w 1620"/>
                <a:gd name="T1" fmla="*/ 0 h 74"/>
                <a:gd name="T2" fmla="*/ 0 w 1620"/>
                <a:gd name="T3" fmla="*/ 0 h 74"/>
                <a:gd name="T4" fmla="*/ 88 w 1620"/>
                <a:gd name="T5" fmla="*/ 74 h 74"/>
                <a:gd name="T6" fmla="*/ 1620 w 1620"/>
                <a:gd name="T7" fmla="*/ 74 h 74"/>
                <a:gd name="T8" fmla="*/ 1532 w 1620"/>
                <a:gd name="T9" fmla="*/ 0 h 74"/>
                <a:gd name="T10" fmla="*/ 0 60000 65536"/>
                <a:gd name="T11" fmla="*/ 0 60000 65536"/>
                <a:gd name="T12" fmla="*/ 0 60000 65536"/>
                <a:gd name="T13" fmla="*/ 0 60000 65536"/>
                <a:gd name="T14" fmla="*/ 0 60000 65536"/>
                <a:gd name="T15" fmla="*/ 0 w 1620"/>
                <a:gd name="T16" fmla="*/ 0 h 74"/>
                <a:gd name="T17" fmla="*/ 1620 w 1620"/>
                <a:gd name="T18" fmla="*/ 74 h 74"/>
              </a:gdLst>
              <a:ahLst/>
              <a:cxnLst>
                <a:cxn ang="T10">
                  <a:pos x="T0" y="T1"/>
                </a:cxn>
                <a:cxn ang="T11">
                  <a:pos x="T2" y="T3"/>
                </a:cxn>
                <a:cxn ang="T12">
                  <a:pos x="T4" y="T5"/>
                </a:cxn>
                <a:cxn ang="T13">
                  <a:pos x="T6" y="T7"/>
                </a:cxn>
                <a:cxn ang="T14">
                  <a:pos x="T8" y="T9"/>
                </a:cxn>
              </a:cxnLst>
              <a:rect l="T15" t="T16" r="T17" b="T18"/>
              <a:pathLst>
                <a:path w="1620" h="74">
                  <a:moveTo>
                    <a:pt x="1532" y="0"/>
                  </a:moveTo>
                  <a:lnTo>
                    <a:pt x="0" y="0"/>
                  </a:lnTo>
                  <a:lnTo>
                    <a:pt x="88" y="74"/>
                  </a:lnTo>
                  <a:lnTo>
                    <a:pt x="1620" y="74"/>
                  </a:lnTo>
                  <a:lnTo>
                    <a:pt x="1532" y="0"/>
                  </a:lnTo>
                  <a:close/>
                </a:path>
              </a:pathLst>
            </a:custGeom>
            <a:solidFill>
              <a:srgbClr val="C0C0C0"/>
            </a:solidFill>
            <a:ln w="4763">
              <a:solidFill>
                <a:srgbClr val="000000"/>
              </a:solidFill>
              <a:round/>
              <a:headEnd/>
              <a:tailEnd/>
            </a:ln>
          </p:spPr>
          <p:txBody>
            <a:bodyPr/>
            <a:lstStyle/>
            <a:p>
              <a:endParaRPr lang="en-US"/>
            </a:p>
          </p:txBody>
        </p:sp>
        <p:sp>
          <p:nvSpPr>
            <p:cNvPr id="11" name="Freeform 13"/>
            <p:cNvSpPr>
              <a:spLocks/>
            </p:cNvSpPr>
            <p:nvPr/>
          </p:nvSpPr>
          <p:spPr bwMode="auto">
            <a:xfrm>
              <a:off x="3182" y="1411"/>
              <a:ext cx="88" cy="519"/>
            </a:xfrm>
            <a:custGeom>
              <a:avLst/>
              <a:gdLst>
                <a:gd name="T0" fmla="*/ 88 w 88"/>
                <a:gd name="T1" fmla="*/ 519 h 519"/>
                <a:gd name="T2" fmla="*/ 0 w 88"/>
                <a:gd name="T3" fmla="*/ 445 h 519"/>
                <a:gd name="T4" fmla="*/ 0 w 88"/>
                <a:gd name="T5" fmla="*/ 0 h 519"/>
                <a:gd name="T6" fmla="*/ 88 w 88"/>
                <a:gd name="T7" fmla="*/ 74 h 519"/>
                <a:gd name="T8" fmla="*/ 88 w 88"/>
                <a:gd name="T9" fmla="*/ 519 h 519"/>
                <a:gd name="T10" fmla="*/ 0 60000 65536"/>
                <a:gd name="T11" fmla="*/ 0 60000 65536"/>
                <a:gd name="T12" fmla="*/ 0 60000 65536"/>
                <a:gd name="T13" fmla="*/ 0 60000 65536"/>
                <a:gd name="T14" fmla="*/ 0 60000 65536"/>
                <a:gd name="T15" fmla="*/ 0 w 88"/>
                <a:gd name="T16" fmla="*/ 0 h 519"/>
                <a:gd name="T17" fmla="*/ 88 w 88"/>
                <a:gd name="T18" fmla="*/ 519 h 519"/>
              </a:gdLst>
              <a:ahLst/>
              <a:cxnLst>
                <a:cxn ang="T10">
                  <a:pos x="T0" y="T1"/>
                </a:cxn>
                <a:cxn ang="T11">
                  <a:pos x="T2" y="T3"/>
                </a:cxn>
                <a:cxn ang="T12">
                  <a:pos x="T4" y="T5"/>
                </a:cxn>
                <a:cxn ang="T13">
                  <a:pos x="T6" y="T7"/>
                </a:cxn>
                <a:cxn ang="T14">
                  <a:pos x="T8" y="T9"/>
                </a:cxn>
              </a:cxnLst>
              <a:rect l="T15" t="T16" r="T17" b="T18"/>
              <a:pathLst>
                <a:path w="88" h="519">
                  <a:moveTo>
                    <a:pt x="88" y="519"/>
                  </a:moveTo>
                  <a:lnTo>
                    <a:pt x="0" y="445"/>
                  </a:lnTo>
                  <a:lnTo>
                    <a:pt x="0" y="0"/>
                  </a:lnTo>
                  <a:lnTo>
                    <a:pt x="88" y="74"/>
                  </a:lnTo>
                  <a:lnTo>
                    <a:pt x="88" y="519"/>
                  </a:lnTo>
                  <a:close/>
                </a:path>
              </a:pathLst>
            </a:custGeom>
            <a:solidFill>
              <a:srgbClr val="C0C0C0"/>
            </a:solidFill>
            <a:ln w="4763">
              <a:solidFill>
                <a:srgbClr val="000000"/>
              </a:solidFill>
              <a:round/>
              <a:headEnd/>
              <a:tailEnd/>
            </a:ln>
          </p:spPr>
          <p:txBody>
            <a:bodyPr/>
            <a:lstStyle/>
            <a:p>
              <a:endParaRPr lang="en-US"/>
            </a:p>
          </p:txBody>
        </p:sp>
        <p:sp>
          <p:nvSpPr>
            <p:cNvPr id="12" name="Rectangle 14"/>
            <p:cNvSpPr>
              <a:spLocks noChangeArrowheads="1"/>
            </p:cNvSpPr>
            <p:nvPr/>
          </p:nvSpPr>
          <p:spPr bwMode="auto">
            <a:xfrm>
              <a:off x="1650" y="1411"/>
              <a:ext cx="1532" cy="445"/>
            </a:xfrm>
            <a:prstGeom prst="rect">
              <a:avLst/>
            </a:prstGeom>
            <a:solidFill>
              <a:srgbClr val="FFFFFF"/>
            </a:solidFill>
            <a:ln w="4763">
              <a:solidFill>
                <a:srgbClr val="000000"/>
              </a:solidFill>
              <a:miter lim="800000"/>
              <a:headEnd/>
              <a:tailEnd/>
            </a:ln>
          </p:spPr>
          <p:txBody>
            <a:bodyPr/>
            <a:lstStyle/>
            <a:p>
              <a:endParaRPr lang="ar-SA"/>
            </a:p>
          </p:txBody>
        </p:sp>
        <p:sp>
          <p:nvSpPr>
            <p:cNvPr id="13" name="Rectangle 15"/>
            <p:cNvSpPr>
              <a:spLocks noChangeArrowheads="1"/>
            </p:cNvSpPr>
            <p:nvPr/>
          </p:nvSpPr>
          <p:spPr bwMode="auto">
            <a:xfrm>
              <a:off x="1826" y="1560"/>
              <a:ext cx="109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Helvetica" pitchFamily="34" charset="0"/>
                </a:rPr>
                <a:t>Assembly Language</a:t>
              </a:r>
              <a:endParaRPr lang="en-US"/>
            </a:p>
          </p:txBody>
        </p:sp>
        <p:sp>
          <p:nvSpPr>
            <p:cNvPr id="14" name="Freeform 16"/>
            <p:cNvSpPr>
              <a:spLocks/>
            </p:cNvSpPr>
            <p:nvPr/>
          </p:nvSpPr>
          <p:spPr bwMode="auto">
            <a:xfrm>
              <a:off x="1650" y="2301"/>
              <a:ext cx="1620" cy="74"/>
            </a:xfrm>
            <a:custGeom>
              <a:avLst/>
              <a:gdLst>
                <a:gd name="T0" fmla="*/ 1532 w 1620"/>
                <a:gd name="T1" fmla="*/ 0 h 74"/>
                <a:gd name="T2" fmla="*/ 0 w 1620"/>
                <a:gd name="T3" fmla="*/ 0 h 74"/>
                <a:gd name="T4" fmla="*/ 88 w 1620"/>
                <a:gd name="T5" fmla="*/ 74 h 74"/>
                <a:gd name="T6" fmla="*/ 1620 w 1620"/>
                <a:gd name="T7" fmla="*/ 74 h 74"/>
                <a:gd name="T8" fmla="*/ 1532 w 1620"/>
                <a:gd name="T9" fmla="*/ 0 h 74"/>
                <a:gd name="T10" fmla="*/ 0 60000 65536"/>
                <a:gd name="T11" fmla="*/ 0 60000 65536"/>
                <a:gd name="T12" fmla="*/ 0 60000 65536"/>
                <a:gd name="T13" fmla="*/ 0 60000 65536"/>
                <a:gd name="T14" fmla="*/ 0 60000 65536"/>
                <a:gd name="T15" fmla="*/ 0 w 1620"/>
                <a:gd name="T16" fmla="*/ 0 h 74"/>
                <a:gd name="T17" fmla="*/ 1620 w 1620"/>
                <a:gd name="T18" fmla="*/ 74 h 74"/>
              </a:gdLst>
              <a:ahLst/>
              <a:cxnLst>
                <a:cxn ang="T10">
                  <a:pos x="T0" y="T1"/>
                </a:cxn>
                <a:cxn ang="T11">
                  <a:pos x="T2" y="T3"/>
                </a:cxn>
                <a:cxn ang="T12">
                  <a:pos x="T4" y="T5"/>
                </a:cxn>
                <a:cxn ang="T13">
                  <a:pos x="T6" y="T7"/>
                </a:cxn>
                <a:cxn ang="T14">
                  <a:pos x="T8" y="T9"/>
                </a:cxn>
              </a:cxnLst>
              <a:rect l="T15" t="T16" r="T17" b="T18"/>
              <a:pathLst>
                <a:path w="1620" h="74">
                  <a:moveTo>
                    <a:pt x="1532" y="0"/>
                  </a:moveTo>
                  <a:lnTo>
                    <a:pt x="0" y="0"/>
                  </a:lnTo>
                  <a:lnTo>
                    <a:pt x="88" y="74"/>
                  </a:lnTo>
                  <a:lnTo>
                    <a:pt x="1620" y="74"/>
                  </a:lnTo>
                  <a:lnTo>
                    <a:pt x="1532" y="0"/>
                  </a:lnTo>
                  <a:close/>
                </a:path>
              </a:pathLst>
            </a:custGeom>
            <a:solidFill>
              <a:srgbClr val="C0C0C0"/>
            </a:solidFill>
            <a:ln w="4763">
              <a:solidFill>
                <a:srgbClr val="000000"/>
              </a:solidFill>
              <a:round/>
              <a:headEnd/>
              <a:tailEnd/>
            </a:ln>
          </p:spPr>
          <p:txBody>
            <a:bodyPr/>
            <a:lstStyle/>
            <a:p>
              <a:endParaRPr lang="en-US"/>
            </a:p>
          </p:txBody>
        </p:sp>
        <p:sp>
          <p:nvSpPr>
            <p:cNvPr id="15" name="Freeform 17"/>
            <p:cNvSpPr>
              <a:spLocks/>
            </p:cNvSpPr>
            <p:nvPr/>
          </p:nvSpPr>
          <p:spPr bwMode="auto">
            <a:xfrm>
              <a:off x="3182" y="1856"/>
              <a:ext cx="88" cy="519"/>
            </a:xfrm>
            <a:custGeom>
              <a:avLst/>
              <a:gdLst>
                <a:gd name="T0" fmla="*/ 88 w 88"/>
                <a:gd name="T1" fmla="*/ 519 h 519"/>
                <a:gd name="T2" fmla="*/ 0 w 88"/>
                <a:gd name="T3" fmla="*/ 445 h 519"/>
                <a:gd name="T4" fmla="*/ 0 w 88"/>
                <a:gd name="T5" fmla="*/ 0 h 519"/>
                <a:gd name="T6" fmla="*/ 88 w 88"/>
                <a:gd name="T7" fmla="*/ 74 h 519"/>
                <a:gd name="T8" fmla="*/ 88 w 88"/>
                <a:gd name="T9" fmla="*/ 519 h 519"/>
                <a:gd name="T10" fmla="*/ 0 60000 65536"/>
                <a:gd name="T11" fmla="*/ 0 60000 65536"/>
                <a:gd name="T12" fmla="*/ 0 60000 65536"/>
                <a:gd name="T13" fmla="*/ 0 60000 65536"/>
                <a:gd name="T14" fmla="*/ 0 60000 65536"/>
                <a:gd name="T15" fmla="*/ 0 w 88"/>
                <a:gd name="T16" fmla="*/ 0 h 519"/>
                <a:gd name="T17" fmla="*/ 88 w 88"/>
                <a:gd name="T18" fmla="*/ 519 h 519"/>
              </a:gdLst>
              <a:ahLst/>
              <a:cxnLst>
                <a:cxn ang="T10">
                  <a:pos x="T0" y="T1"/>
                </a:cxn>
                <a:cxn ang="T11">
                  <a:pos x="T2" y="T3"/>
                </a:cxn>
                <a:cxn ang="T12">
                  <a:pos x="T4" y="T5"/>
                </a:cxn>
                <a:cxn ang="T13">
                  <a:pos x="T6" y="T7"/>
                </a:cxn>
                <a:cxn ang="T14">
                  <a:pos x="T8" y="T9"/>
                </a:cxn>
              </a:cxnLst>
              <a:rect l="T15" t="T16" r="T17" b="T18"/>
              <a:pathLst>
                <a:path w="88" h="519">
                  <a:moveTo>
                    <a:pt x="88" y="519"/>
                  </a:moveTo>
                  <a:lnTo>
                    <a:pt x="0" y="445"/>
                  </a:lnTo>
                  <a:lnTo>
                    <a:pt x="0" y="0"/>
                  </a:lnTo>
                  <a:lnTo>
                    <a:pt x="88" y="74"/>
                  </a:lnTo>
                  <a:lnTo>
                    <a:pt x="88" y="519"/>
                  </a:lnTo>
                  <a:close/>
                </a:path>
              </a:pathLst>
            </a:custGeom>
            <a:solidFill>
              <a:srgbClr val="C0C0C0"/>
            </a:solidFill>
            <a:ln w="4763">
              <a:solidFill>
                <a:srgbClr val="000000"/>
              </a:solidFill>
              <a:round/>
              <a:headEnd/>
              <a:tailEnd/>
            </a:ln>
          </p:spPr>
          <p:txBody>
            <a:bodyPr/>
            <a:lstStyle/>
            <a:p>
              <a:endParaRPr lang="en-US"/>
            </a:p>
          </p:txBody>
        </p:sp>
        <p:sp>
          <p:nvSpPr>
            <p:cNvPr id="16" name="Rectangle 18"/>
            <p:cNvSpPr>
              <a:spLocks noChangeArrowheads="1"/>
            </p:cNvSpPr>
            <p:nvPr/>
          </p:nvSpPr>
          <p:spPr bwMode="auto">
            <a:xfrm>
              <a:off x="1650" y="1856"/>
              <a:ext cx="1532" cy="445"/>
            </a:xfrm>
            <a:prstGeom prst="rect">
              <a:avLst/>
            </a:prstGeom>
            <a:solidFill>
              <a:srgbClr val="FFFFFF"/>
            </a:solidFill>
            <a:ln w="4763">
              <a:solidFill>
                <a:srgbClr val="000000"/>
              </a:solidFill>
              <a:miter lim="800000"/>
              <a:headEnd/>
              <a:tailEnd/>
            </a:ln>
          </p:spPr>
          <p:txBody>
            <a:bodyPr/>
            <a:lstStyle/>
            <a:p>
              <a:endParaRPr lang="ar-SA"/>
            </a:p>
          </p:txBody>
        </p:sp>
        <p:sp>
          <p:nvSpPr>
            <p:cNvPr id="17" name="Rectangle 19"/>
            <p:cNvSpPr>
              <a:spLocks noChangeArrowheads="1"/>
            </p:cNvSpPr>
            <p:nvPr/>
          </p:nvSpPr>
          <p:spPr bwMode="auto">
            <a:xfrm>
              <a:off x="1895" y="2005"/>
              <a:ext cx="96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Helvetica" pitchFamily="34" charset="0"/>
                </a:rPr>
                <a:t>Operating System</a:t>
              </a:r>
              <a:endParaRPr lang="en-US"/>
            </a:p>
          </p:txBody>
        </p:sp>
        <p:sp>
          <p:nvSpPr>
            <p:cNvPr id="18" name="Freeform 20"/>
            <p:cNvSpPr>
              <a:spLocks/>
            </p:cNvSpPr>
            <p:nvPr/>
          </p:nvSpPr>
          <p:spPr bwMode="auto">
            <a:xfrm>
              <a:off x="1650" y="2746"/>
              <a:ext cx="1620" cy="74"/>
            </a:xfrm>
            <a:custGeom>
              <a:avLst/>
              <a:gdLst>
                <a:gd name="T0" fmla="*/ 1532 w 1620"/>
                <a:gd name="T1" fmla="*/ 0 h 74"/>
                <a:gd name="T2" fmla="*/ 0 w 1620"/>
                <a:gd name="T3" fmla="*/ 0 h 74"/>
                <a:gd name="T4" fmla="*/ 88 w 1620"/>
                <a:gd name="T5" fmla="*/ 74 h 74"/>
                <a:gd name="T6" fmla="*/ 1620 w 1620"/>
                <a:gd name="T7" fmla="*/ 74 h 74"/>
                <a:gd name="T8" fmla="*/ 1532 w 1620"/>
                <a:gd name="T9" fmla="*/ 0 h 74"/>
                <a:gd name="T10" fmla="*/ 0 60000 65536"/>
                <a:gd name="T11" fmla="*/ 0 60000 65536"/>
                <a:gd name="T12" fmla="*/ 0 60000 65536"/>
                <a:gd name="T13" fmla="*/ 0 60000 65536"/>
                <a:gd name="T14" fmla="*/ 0 60000 65536"/>
                <a:gd name="T15" fmla="*/ 0 w 1620"/>
                <a:gd name="T16" fmla="*/ 0 h 74"/>
                <a:gd name="T17" fmla="*/ 1620 w 1620"/>
                <a:gd name="T18" fmla="*/ 74 h 74"/>
              </a:gdLst>
              <a:ahLst/>
              <a:cxnLst>
                <a:cxn ang="T10">
                  <a:pos x="T0" y="T1"/>
                </a:cxn>
                <a:cxn ang="T11">
                  <a:pos x="T2" y="T3"/>
                </a:cxn>
                <a:cxn ang="T12">
                  <a:pos x="T4" y="T5"/>
                </a:cxn>
                <a:cxn ang="T13">
                  <a:pos x="T6" y="T7"/>
                </a:cxn>
                <a:cxn ang="T14">
                  <a:pos x="T8" y="T9"/>
                </a:cxn>
              </a:cxnLst>
              <a:rect l="T15" t="T16" r="T17" b="T18"/>
              <a:pathLst>
                <a:path w="1620" h="74">
                  <a:moveTo>
                    <a:pt x="1532" y="0"/>
                  </a:moveTo>
                  <a:lnTo>
                    <a:pt x="0" y="0"/>
                  </a:lnTo>
                  <a:lnTo>
                    <a:pt x="88" y="74"/>
                  </a:lnTo>
                  <a:lnTo>
                    <a:pt x="1620" y="74"/>
                  </a:lnTo>
                  <a:lnTo>
                    <a:pt x="1532" y="0"/>
                  </a:lnTo>
                  <a:close/>
                </a:path>
              </a:pathLst>
            </a:custGeom>
            <a:solidFill>
              <a:srgbClr val="C0C0C0"/>
            </a:solidFill>
            <a:ln w="4763">
              <a:solidFill>
                <a:srgbClr val="000000"/>
              </a:solidFill>
              <a:round/>
              <a:headEnd/>
              <a:tailEnd/>
            </a:ln>
          </p:spPr>
          <p:txBody>
            <a:bodyPr/>
            <a:lstStyle/>
            <a:p>
              <a:endParaRPr lang="en-US"/>
            </a:p>
          </p:txBody>
        </p:sp>
        <p:sp>
          <p:nvSpPr>
            <p:cNvPr id="19" name="Freeform 21"/>
            <p:cNvSpPr>
              <a:spLocks/>
            </p:cNvSpPr>
            <p:nvPr/>
          </p:nvSpPr>
          <p:spPr bwMode="auto">
            <a:xfrm>
              <a:off x="3182" y="2301"/>
              <a:ext cx="88" cy="519"/>
            </a:xfrm>
            <a:custGeom>
              <a:avLst/>
              <a:gdLst>
                <a:gd name="T0" fmla="*/ 88 w 88"/>
                <a:gd name="T1" fmla="*/ 519 h 519"/>
                <a:gd name="T2" fmla="*/ 0 w 88"/>
                <a:gd name="T3" fmla="*/ 445 h 519"/>
                <a:gd name="T4" fmla="*/ 0 w 88"/>
                <a:gd name="T5" fmla="*/ 0 h 519"/>
                <a:gd name="T6" fmla="*/ 88 w 88"/>
                <a:gd name="T7" fmla="*/ 74 h 519"/>
                <a:gd name="T8" fmla="*/ 88 w 88"/>
                <a:gd name="T9" fmla="*/ 519 h 519"/>
                <a:gd name="T10" fmla="*/ 0 60000 65536"/>
                <a:gd name="T11" fmla="*/ 0 60000 65536"/>
                <a:gd name="T12" fmla="*/ 0 60000 65536"/>
                <a:gd name="T13" fmla="*/ 0 60000 65536"/>
                <a:gd name="T14" fmla="*/ 0 60000 65536"/>
                <a:gd name="T15" fmla="*/ 0 w 88"/>
                <a:gd name="T16" fmla="*/ 0 h 519"/>
                <a:gd name="T17" fmla="*/ 88 w 88"/>
                <a:gd name="T18" fmla="*/ 519 h 519"/>
              </a:gdLst>
              <a:ahLst/>
              <a:cxnLst>
                <a:cxn ang="T10">
                  <a:pos x="T0" y="T1"/>
                </a:cxn>
                <a:cxn ang="T11">
                  <a:pos x="T2" y="T3"/>
                </a:cxn>
                <a:cxn ang="T12">
                  <a:pos x="T4" y="T5"/>
                </a:cxn>
                <a:cxn ang="T13">
                  <a:pos x="T6" y="T7"/>
                </a:cxn>
                <a:cxn ang="T14">
                  <a:pos x="T8" y="T9"/>
                </a:cxn>
              </a:cxnLst>
              <a:rect l="T15" t="T16" r="T17" b="T18"/>
              <a:pathLst>
                <a:path w="88" h="519">
                  <a:moveTo>
                    <a:pt x="88" y="519"/>
                  </a:moveTo>
                  <a:lnTo>
                    <a:pt x="0" y="445"/>
                  </a:lnTo>
                  <a:lnTo>
                    <a:pt x="0" y="0"/>
                  </a:lnTo>
                  <a:lnTo>
                    <a:pt x="88" y="74"/>
                  </a:lnTo>
                  <a:lnTo>
                    <a:pt x="88" y="519"/>
                  </a:lnTo>
                  <a:close/>
                </a:path>
              </a:pathLst>
            </a:custGeom>
            <a:solidFill>
              <a:srgbClr val="C0C0C0"/>
            </a:solidFill>
            <a:ln w="4763">
              <a:solidFill>
                <a:srgbClr val="000000"/>
              </a:solidFill>
              <a:round/>
              <a:headEnd/>
              <a:tailEnd/>
            </a:ln>
          </p:spPr>
          <p:txBody>
            <a:bodyPr/>
            <a:lstStyle/>
            <a:p>
              <a:endParaRPr lang="en-US"/>
            </a:p>
          </p:txBody>
        </p:sp>
        <p:sp>
          <p:nvSpPr>
            <p:cNvPr id="20" name="Rectangle 22"/>
            <p:cNvSpPr>
              <a:spLocks noChangeArrowheads="1"/>
            </p:cNvSpPr>
            <p:nvPr/>
          </p:nvSpPr>
          <p:spPr bwMode="auto">
            <a:xfrm>
              <a:off x="1650" y="2301"/>
              <a:ext cx="1532" cy="445"/>
            </a:xfrm>
            <a:prstGeom prst="rect">
              <a:avLst/>
            </a:prstGeom>
            <a:solidFill>
              <a:srgbClr val="FFFFFF"/>
            </a:solidFill>
            <a:ln w="4763">
              <a:solidFill>
                <a:srgbClr val="000000"/>
              </a:solidFill>
              <a:miter lim="800000"/>
              <a:headEnd/>
              <a:tailEnd/>
            </a:ln>
          </p:spPr>
          <p:txBody>
            <a:bodyPr/>
            <a:lstStyle/>
            <a:p>
              <a:endParaRPr lang="ar-SA"/>
            </a:p>
          </p:txBody>
        </p:sp>
        <p:sp>
          <p:nvSpPr>
            <p:cNvPr id="21" name="Rectangle 23"/>
            <p:cNvSpPr>
              <a:spLocks noChangeArrowheads="1"/>
            </p:cNvSpPr>
            <p:nvPr/>
          </p:nvSpPr>
          <p:spPr bwMode="auto">
            <a:xfrm>
              <a:off x="2000" y="2376"/>
              <a:ext cx="7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Helvetica" pitchFamily="34" charset="0"/>
                </a:rPr>
                <a:t>Instruction Set</a:t>
              </a:r>
              <a:endParaRPr lang="en-US"/>
            </a:p>
          </p:txBody>
        </p:sp>
        <p:sp>
          <p:nvSpPr>
            <p:cNvPr id="22" name="Rectangle 24"/>
            <p:cNvSpPr>
              <a:spLocks noChangeArrowheads="1"/>
            </p:cNvSpPr>
            <p:nvPr/>
          </p:nvSpPr>
          <p:spPr bwMode="auto">
            <a:xfrm>
              <a:off x="2068" y="2525"/>
              <a:ext cx="64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Helvetica" pitchFamily="34" charset="0"/>
                </a:rPr>
                <a:t>Architecture</a:t>
              </a:r>
              <a:endParaRPr lang="en-US"/>
            </a:p>
          </p:txBody>
        </p:sp>
        <p:sp>
          <p:nvSpPr>
            <p:cNvPr id="23" name="Freeform 25"/>
            <p:cNvSpPr>
              <a:spLocks/>
            </p:cNvSpPr>
            <p:nvPr/>
          </p:nvSpPr>
          <p:spPr bwMode="auto">
            <a:xfrm>
              <a:off x="1650" y="3191"/>
              <a:ext cx="1620" cy="75"/>
            </a:xfrm>
            <a:custGeom>
              <a:avLst/>
              <a:gdLst>
                <a:gd name="T0" fmla="*/ 1532 w 1620"/>
                <a:gd name="T1" fmla="*/ 0 h 75"/>
                <a:gd name="T2" fmla="*/ 0 w 1620"/>
                <a:gd name="T3" fmla="*/ 0 h 75"/>
                <a:gd name="T4" fmla="*/ 88 w 1620"/>
                <a:gd name="T5" fmla="*/ 75 h 75"/>
                <a:gd name="T6" fmla="*/ 1620 w 1620"/>
                <a:gd name="T7" fmla="*/ 75 h 75"/>
                <a:gd name="T8" fmla="*/ 1532 w 1620"/>
                <a:gd name="T9" fmla="*/ 0 h 75"/>
                <a:gd name="T10" fmla="*/ 0 60000 65536"/>
                <a:gd name="T11" fmla="*/ 0 60000 65536"/>
                <a:gd name="T12" fmla="*/ 0 60000 65536"/>
                <a:gd name="T13" fmla="*/ 0 60000 65536"/>
                <a:gd name="T14" fmla="*/ 0 60000 65536"/>
                <a:gd name="T15" fmla="*/ 0 w 1620"/>
                <a:gd name="T16" fmla="*/ 0 h 75"/>
                <a:gd name="T17" fmla="*/ 1620 w 1620"/>
                <a:gd name="T18" fmla="*/ 75 h 75"/>
              </a:gdLst>
              <a:ahLst/>
              <a:cxnLst>
                <a:cxn ang="T10">
                  <a:pos x="T0" y="T1"/>
                </a:cxn>
                <a:cxn ang="T11">
                  <a:pos x="T2" y="T3"/>
                </a:cxn>
                <a:cxn ang="T12">
                  <a:pos x="T4" y="T5"/>
                </a:cxn>
                <a:cxn ang="T13">
                  <a:pos x="T6" y="T7"/>
                </a:cxn>
                <a:cxn ang="T14">
                  <a:pos x="T8" y="T9"/>
                </a:cxn>
              </a:cxnLst>
              <a:rect l="T15" t="T16" r="T17" b="T18"/>
              <a:pathLst>
                <a:path w="1620" h="75">
                  <a:moveTo>
                    <a:pt x="1532" y="0"/>
                  </a:moveTo>
                  <a:lnTo>
                    <a:pt x="0" y="0"/>
                  </a:lnTo>
                  <a:lnTo>
                    <a:pt x="88" y="75"/>
                  </a:lnTo>
                  <a:lnTo>
                    <a:pt x="1620" y="75"/>
                  </a:lnTo>
                  <a:lnTo>
                    <a:pt x="1532" y="0"/>
                  </a:lnTo>
                  <a:close/>
                </a:path>
              </a:pathLst>
            </a:custGeom>
            <a:solidFill>
              <a:srgbClr val="C0C0C0"/>
            </a:solidFill>
            <a:ln w="4763">
              <a:solidFill>
                <a:srgbClr val="000000"/>
              </a:solidFill>
              <a:round/>
              <a:headEnd/>
              <a:tailEnd/>
            </a:ln>
          </p:spPr>
          <p:txBody>
            <a:bodyPr/>
            <a:lstStyle/>
            <a:p>
              <a:endParaRPr lang="en-US"/>
            </a:p>
          </p:txBody>
        </p:sp>
        <p:sp>
          <p:nvSpPr>
            <p:cNvPr id="24" name="Freeform 26"/>
            <p:cNvSpPr>
              <a:spLocks/>
            </p:cNvSpPr>
            <p:nvPr/>
          </p:nvSpPr>
          <p:spPr bwMode="auto">
            <a:xfrm>
              <a:off x="3182" y="2746"/>
              <a:ext cx="88" cy="520"/>
            </a:xfrm>
            <a:custGeom>
              <a:avLst/>
              <a:gdLst>
                <a:gd name="T0" fmla="*/ 88 w 88"/>
                <a:gd name="T1" fmla="*/ 520 h 520"/>
                <a:gd name="T2" fmla="*/ 0 w 88"/>
                <a:gd name="T3" fmla="*/ 445 h 520"/>
                <a:gd name="T4" fmla="*/ 0 w 88"/>
                <a:gd name="T5" fmla="*/ 0 h 520"/>
                <a:gd name="T6" fmla="*/ 88 w 88"/>
                <a:gd name="T7" fmla="*/ 74 h 520"/>
                <a:gd name="T8" fmla="*/ 88 w 88"/>
                <a:gd name="T9" fmla="*/ 520 h 520"/>
                <a:gd name="T10" fmla="*/ 0 60000 65536"/>
                <a:gd name="T11" fmla="*/ 0 60000 65536"/>
                <a:gd name="T12" fmla="*/ 0 60000 65536"/>
                <a:gd name="T13" fmla="*/ 0 60000 65536"/>
                <a:gd name="T14" fmla="*/ 0 60000 65536"/>
                <a:gd name="T15" fmla="*/ 0 w 88"/>
                <a:gd name="T16" fmla="*/ 0 h 520"/>
                <a:gd name="T17" fmla="*/ 88 w 88"/>
                <a:gd name="T18" fmla="*/ 520 h 520"/>
              </a:gdLst>
              <a:ahLst/>
              <a:cxnLst>
                <a:cxn ang="T10">
                  <a:pos x="T0" y="T1"/>
                </a:cxn>
                <a:cxn ang="T11">
                  <a:pos x="T2" y="T3"/>
                </a:cxn>
                <a:cxn ang="T12">
                  <a:pos x="T4" y="T5"/>
                </a:cxn>
                <a:cxn ang="T13">
                  <a:pos x="T6" y="T7"/>
                </a:cxn>
                <a:cxn ang="T14">
                  <a:pos x="T8" y="T9"/>
                </a:cxn>
              </a:cxnLst>
              <a:rect l="T15" t="T16" r="T17" b="T18"/>
              <a:pathLst>
                <a:path w="88" h="520">
                  <a:moveTo>
                    <a:pt x="88" y="520"/>
                  </a:moveTo>
                  <a:lnTo>
                    <a:pt x="0" y="445"/>
                  </a:lnTo>
                  <a:lnTo>
                    <a:pt x="0" y="0"/>
                  </a:lnTo>
                  <a:lnTo>
                    <a:pt x="88" y="74"/>
                  </a:lnTo>
                  <a:lnTo>
                    <a:pt x="88" y="520"/>
                  </a:lnTo>
                  <a:close/>
                </a:path>
              </a:pathLst>
            </a:custGeom>
            <a:solidFill>
              <a:srgbClr val="C0C0C0"/>
            </a:solidFill>
            <a:ln w="4763">
              <a:solidFill>
                <a:srgbClr val="000000"/>
              </a:solidFill>
              <a:round/>
              <a:headEnd/>
              <a:tailEnd/>
            </a:ln>
          </p:spPr>
          <p:txBody>
            <a:bodyPr/>
            <a:lstStyle/>
            <a:p>
              <a:endParaRPr lang="en-US"/>
            </a:p>
          </p:txBody>
        </p:sp>
        <p:sp>
          <p:nvSpPr>
            <p:cNvPr id="25" name="Rectangle 27"/>
            <p:cNvSpPr>
              <a:spLocks noChangeArrowheads="1"/>
            </p:cNvSpPr>
            <p:nvPr/>
          </p:nvSpPr>
          <p:spPr bwMode="auto">
            <a:xfrm>
              <a:off x="1650" y="2746"/>
              <a:ext cx="1532" cy="445"/>
            </a:xfrm>
            <a:prstGeom prst="rect">
              <a:avLst/>
            </a:prstGeom>
            <a:solidFill>
              <a:srgbClr val="FFFFFF"/>
            </a:solidFill>
            <a:ln w="4763">
              <a:solidFill>
                <a:srgbClr val="000000"/>
              </a:solidFill>
              <a:miter lim="800000"/>
              <a:headEnd/>
              <a:tailEnd/>
            </a:ln>
          </p:spPr>
          <p:txBody>
            <a:bodyPr/>
            <a:lstStyle/>
            <a:p>
              <a:endParaRPr lang="ar-SA"/>
            </a:p>
          </p:txBody>
        </p:sp>
        <p:sp>
          <p:nvSpPr>
            <p:cNvPr id="26" name="Rectangle 28"/>
            <p:cNvSpPr>
              <a:spLocks noChangeArrowheads="1"/>
            </p:cNvSpPr>
            <p:nvPr/>
          </p:nvSpPr>
          <p:spPr bwMode="auto">
            <a:xfrm>
              <a:off x="1916" y="2896"/>
              <a:ext cx="92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Helvetica" pitchFamily="34" charset="0"/>
                </a:rPr>
                <a:t>Microarchitecture</a:t>
              </a:r>
              <a:endParaRPr lang="en-US"/>
            </a:p>
          </p:txBody>
        </p:sp>
        <p:sp>
          <p:nvSpPr>
            <p:cNvPr id="27" name="Freeform 29"/>
            <p:cNvSpPr>
              <a:spLocks/>
            </p:cNvSpPr>
            <p:nvPr/>
          </p:nvSpPr>
          <p:spPr bwMode="auto">
            <a:xfrm>
              <a:off x="1650" y="3619"/>
              <a:ext cx="1620" cy="74"/>
            </a:xfrm>
            <a:custGeom>
              <a:avLst/>
              <a:gdLst>
                <a:gd name="T0" fmla="*/ 1532 w 1620"/>
                <a:gd name="T1" fmla="*/ 0 h 74"/>
                <a:gd name="T2" fmla="*/ 0 w 1620"/>
                <a:gd name="T3" fmla="*/ 0 h 74"/>
                <a:gd name="T4" fmla="*/ 88 w 1620"/>
                <a:gd name="T5" fmla="*/ 74 h 74"/>
                <a:gd name="T6" fmla="*/ 1620 w 1620"/>
                <a:gd name="T7" fmla="*/ 74 h 74"/>
                <a:gd name="T8" fmla="*/ 1532 w 1620"/>
                <a:gd name="T9" fmla="*/ 0 h 74"/>
                <a:gd name="T10" fmla="*/ 0 60000 65536"/>
                <a:gd name="T11" fmla="*/ 0 60000 65536"/>
                <a:gd name="T12" fmla="*/ 0 60000 65536"/>
                <a:gd name="T13" fmla="*/ 0 60000 65536"/>
                <a:gd name="T14" fmla="*/ 0 60000 65536"/>
                <a:gd name="T15" fmla="*/ 0 w 1620"/>
                <a:gd name="T16" fmla="*/ 0 h 74"/>
                <a:gd name="T17" fmla="*/ 1620 w 1620"/>
                <a:gd name="T18" fmla="*/ 74 h 74"/>
              </a:gdLst>
              <a:ahLst/>
              <a:cxnLst>
                <a:cxn ang="T10">
                  <a:pos x="T0" y="T1"/>
                </a:cxn>
                <a:cxn ang="T11">
                  <a:pos x="T2" y="T3"/>
                </a:cxn>
                <a:cxn ang="T12">
                  <a:pos x="T4" y="T5"/>
                </a:cxn>
                <a:cxn ang="T13">
                  <a:pos x="T6" y="T7"/>
                </a:cxn>
                <a:cxn ang="T14">
                  <a:pos x="T8" y="T9"/>
                </a:cxn>
              </a:cxnLst>
              <a:rect l="T15" t="T16" r="T17" b="T18"/>
              <a:pathLst>
                <a:path w="1620" h="74">
                  <a:moveTo>
                    <a:pt x="1532" y="0"/>
                  </a:moveTo>
                  <a:lnTo>
                    <a:pt x="0" y="0"/>
                  </a:lnTo>
                  <a:lnTo>
                    <a:pt x="88" y="74"/>
                  </a:lnTo>
                  <a:lnTo>
                    <a:pt x="1620" y="74"/>
                  </a:lnTo>
                  <a:lnTo>
                    <a:pt x="1532" y="0"/>
                  </a:lnTo>
                  <a:close/>
                </a:path>
              </a:pathLst>
            </a:custGeom>
            <a:solidFill>
              <a:srgbClr val="C0C0C0"/>
            </a:solidFill>
            <a:ln w="4763">
              <a:solidFill>
                <a:srgbClr val="000000"/>
              </a:solidFill>
              <a:round/>
              <a:headEnd/>
              <a:tailEnd/>
            </a:ln>
          </p:spPr>
          <p:txBody>
            <a:bodyPr/>
            <a:lstStyle/>
            <a:p>
              <a:endParaRPr lang="en-US"/>
            </a:p>
          </p:txBody>
        </p:sp>
        <p:sp>
          <p:nvSpPr>
            <p:cNvPr id="28" name="Freeform 30"/>
            <p:cNvSpPr>
              <a:spLocks/>
            </p:cNvSpPr>
            <p:nvPr/>
          </p:nvSpPr>
          <p:spPr bwMode="auto">
            <a:xfrm>
              <a:off x="3182" y="3174"/>
              <a:ext cx="88" cy="519"/>
            </a:xfrm>
            <a:custGeom>
              <a:avLst/>
              <a:gdLst>
                <a:gd name="T0" fmla="*/ 88 w 88"/>
                <a:gd name="T1" fmla="*/ 519 h 519"/>
                <a:gd name="T2" fmla="*/ 0 w 88"/>
                <a:gd name="T3" fmla="*/ 445 h 519"/>
                <a:gd name="T4" fmla="*/ 0 w 88"/>
                <a:gd name="T5" fmla="*/ 0 h 519"/>
                <a:gd name="T6" fmla="*/ 88 w 88"/>
                <a:gd name="T7" fmla="*/ 74 h 519"/>
                <a:gd name="T8" fmla="*/ 88 w 88"/>
                <a:gd name="T9" fmla="*/ 519 h 519"/>
                <a:gd name="T10" fmla="*/ 0 60000 65536"/>
                <a:gd name="T11" fmla="*/ 0 60000 65536"/>
                <a:gd name="T12" fmla="*/ 0 60000 65536"/>
                <a:gd name="T13" fmla="*/ 0 60000 65536"/>
                <a:gd name="T14" fmla="*/ 0 60000 65536"/>
                <a:gd name="T15" fmla="*/ 0 w 88"/>
                <a:gd name="T16" fmla="*/ 0 h 519"/>
                <a:gd name="T17" fmla="*/ 88 w 88"/>
                <a:gd name="T18" fmla="*/ 519 h 519"/>
              </a:gdLst>
              <a:ahLst/>
              <a:cxnLst>
                <a:cxn ang="T10">
                  <a:pos x="T0" y="T1"/>
                </a:cxn>
                <a:cxn ang="T11">
                  <a:pos x="T2" y="T3"/>
                </a:cxn>
                <a:cxn ang="T12">
                  <a:pos x="T4" y="T5"/>
                </a:cxn>
                <a:cxn ang="T13">
                  <a:pos x="T6" y="T7"/>
                </a:cxn>
                <a:cxn ang="T14">
                  <a:pos x="T8" y="T9"/>
                </a:cxn>
              </a:cxnLst>
              <a:rect l="T15" t="T16" r="T17" b="T18"/>
              <a:pathLst>
                <a:path w="88" h="519">
                  <a:moveTo>
                    <a:pt x="88" y="519"/>
                  </a:moveTo>
                  <a:lnTo>
                    <a:pt x="0" y="445"/>
                  </a:lnTo>
                  <a:lnTo>
                    <a:pt x="0" y="0"/>
                  </a:lnTo>
                  <a:lnTo>
                    <a:pt x="88" y="74"/>
                  </a:lnTo>
                  <a:lnTo>
                    <a:pt x="88" y="519"/>
                  </a:lnTo>
                  <a:close/>
                </a:path>
              </a:pathLst>
            </a:custGeom>
            <a:solidFill>
              <a:srgbClr val="C0C0C0"/>
            </a:solidFill>
            <a:ln w="4763">
              <a:solidFill>
                <a:srgbClr val="000000"/>
              </a:solidFill>
              <a:round/>
              <a:headEnd/>
              <a:tailEnd/>
            </a:ln>
          </p:spPr>
          <p:txBody>
            <a:bodyPr/>
            <a:lstStyle/>
            <a:p>
              <a:endParaRPr lang="en-US"/>
            </a:p>
          </p:txBody>
        </p:sp>
        <p:sp>
          <p:nvSpPr>
            <p:cNvPr id="29" name="Rectangle 31"/>
            <p:cNvSpPr>
              <a:spLocks noChangeArrowheads="1"/>
            </p:cNvSpPr>
            <p:nvPr/>
          </p:nvSpPr>
          <p:spPr bwMode="auto">
            <a:xfrm>
              <a:off x="1650" y="3174"/>
              <a:ext cx="1532" cy="445"/>
            </a:xfrm>
            <a:prstGeom prst="rect">
              <a:avLst/>
            </a:prstGeom>
            <a:solidFill>
              <a:srgbClr val="FFFFFF"/>
            </a:solidFill>
            <a:ln w="4763">
              <a:solidFill>
                <a:srgbClr val="000000"/>
              </a:solidFill>
              <a:miter lim="800000"/>
              <a:headEnd/>
              <a:tailEnd/>
            </a:ln>
          </p:spPr>
          <p:txBody>
            <a:bodyPr/>
            <a:lstStyle/>
            <a:p>
              <a:endParaRPr lang="ar-SA"/>
            </a:p>
          </p:txBody>
        </p:sp>
        <p:sp>
          <p:nvSpPr>
            <p:cNvPr id="30" name="Rectangle 32"/>
            <p:cNvSpPr>
              <a:spLocks noChangeArrowheads="1"/>
            </p:cNvSpPr>
            <p:nvPr/>
          </p:nvSpPr>
          <p:spPr bwMode="auto">
            <a:xfrm>
              <a:off x="2063" y="3323"/>
              <a:ext cx="65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Helvetica" pitchFamily="34" charset="0"/>
                </a:rPr>
                <a:t>Digital Logic</a:t>
              </a:r>
              <a:endParaRPr lang="en-US"/>
            </a:p>
          </p:txBody>
        </p:sp>
        <p:sp>
          <p:nvSpPr>
            <p:cNvPr id="31" name="Rectangle 33"/>
            <p:cNvSpPr>
              <a:spLocks noChangeArrowheads="1"/>
            </p:cNvSpPr>
            <p:nvPr/>
          </p:nvSpPr>
          <p:spPr bwMode="auto">
            <a:xfrm>
              <a:off x="3560" y="3384"/>
              <a:ext cx="3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Helvetica" pitchFamily="34" charset="0"/>
                </a:rPr>
                <a:t>Level 0</a:t>
              </a:r>
              <a:endParaRPr lang="en-US"/>
            </a:p>
          </p:txBody>
        </p:sp>
        <p:sp>
          <p:nvSpPr>
            <p:cNvPr id="32" name="Rectangle 34"/>
            <p:cNvSpPr>
              <a:spLocks noChangeArrowheads="1"/>
            </p:cNvSpPr>
            <p:nvPr/>
          </p:nvSpPr>
          <p:spPr bwMode="auto">
            <a:xfrm>
              <a:off x="3560" y="2939"/>
              <a:ext cx="3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Helvetica" pitchFamily="34" charset="0"/>
                </a:rPr>
                <a:t>Level 1</a:t>
              </a:r>
              <a:endParaRPr lang="en-US"/>
            </a:p>
          </p:txBody>
        </p:sp>
        <p:sp>
          <p:nvSpPr>
            <p:cNvPr id="33" name="Rectangle 35"/>
            <p:cNvSpPr>
              <a:spLocks noChangeArrowheads="1"/>
            </p:cNvSpPr>
            <p:nvPr/>
          </p:nvSpPr>
          <p:spPr bwMode="auto">
            <a:xfrm>
              <a:off x="3560" y="2520"/>
              <a:ext cx="3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Helvetica" pitchFamily="34" charset="0"/>
                </a:rPr>
                <a:t>Level 2</a:t>
              </a:r>
              <a:endParaRPr lang="en-US"/>
            </a:p>
          </p:txBody>
        </p:sp>
        <p:sp>
          <p:nvSpPr>
            <p:cNvPr id="34" name="Rectangle 36"/>
            <p:cNvSpPr>
              <a:spLocks noChangeArrowheads="1"/>
            </p:cNvSpPr>
            <p:nvPr/>
          </p:nvSpPr>
          <p:spPr bwMode="auto">
            <a:xfrm>
              <a:off x="3560" y="2075"/>
              <a:ext cx="3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Helvetica" pitchFamily="34" charset="0"/>
                </a:rPr>
                <a:t>Level 3</a:t>
              </a:r>
              <a:endParaRPr lang="en-US"/>
            </a:p>
          </p:txBody>
        </p:sp>
        <p:sp>
          <p:nvSpPr>
            <p:cNvPr id="35" name="Rectangle 37"/>
            <p:cNvSpPr>
              <a:spLocks noChangeArrowheads="1"/>
            </p:cNvSpPr>
            <p:nvPr/>
          </p:nvSpPr>
          <p:spPr bwMode="auto">
            <a:xfrm>
              <a:off x="3560" y="1602"/>
              <a:ext cx="3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Helvetica" pitchFamily="34" charset="0"/>
                </a:rPr>
                <a:t>Level 4</a:t>
              </a:r>
              <a:endParaRPr lang="en-US"/>
            </a:p>
          </p:txBody>
        </p:sp>
        <p:sp>
          <p:nvSpPr>
            <p:cNvPr id="36" name="Rectangle 38"/>
            <p:cNvSpPr>
              <a:spLocks noChangeArrowheads="1"/>
            </p:cNvSpPr>
            <p:nvPr/>
          </p:nvSpPr>
          <p:spPr bwMode="auto">
            <a:xfrm>
              <a:off x="3560" y="1157"/>
              <a:ext cx="3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Helvetica" pitchFamily="34" charset="0"/>
                </a:rPr>
                <a:t>Level 5</a:t>
              </a:r>
              <a:endParaRPr lang="en-US"/>
            </a:p>
          </p:txBody>
        </p:sp>
      </p:grpSp>
      <p:sp>
        <p:nvSpPr>
          <p:cNvPr id="37" name="Text Box 4"/>
          <p:cNvSpPr txBox="1">
            <a:spLocks noChangeArrowheads="1"/>
          </p:cNvSpPr>
          <p:nvPr/>
        </p:nvSpPr>
        <p:spPr bwMode="auto">
          <a:xfrm>
            <a:off x="5715000" y="4724400"/>
            <a:ext cx="29718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endParaRPr lang="ar-SA" sz="2100"/>
          </a:p>
        </p:txBody>
      </p:sp>
      <p:sp>
        <p:nvSpPr>
          <p:cNvPr id="38" name="Line 40"/>
          <p:cNvSpPr>
            <a:spLocks noChangeShapeType="1"/>
          </p:cNvSpPr>
          <p:nvPr/>
        </p:nvSpPr>
        <p:spPr bwMode="auto">
          <a:xfrm flipV="1">
            <a:off x="1346200" y="2392363"/>
            <a:ext cx="0" cy="33416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 name="Line 42"/>
          <p:cNvSpPr>
            <a:spLocks noChangeShapeType="1"/>
          </p:cNvSpPr>
          <p:nvPr/>
        </p:nvSpPr>
        <p:spPr bwMode="auto">
          <a:xfrm flipV="1">
            <a:off x="7740650" y="1700213"/>
            <a:ext cx="0" cy="299720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0" name="Text Box 43"/>
          <p:cNvSpPr txBox="1">
            <a:spLocks noChangeArrowheads="1"/>
          </p:cNvSpPr>
          <p:nvPr/>
        </p:nvSpPr>
        <p:spPr bwMode="auto">
          <a:xfrm>
            <a:off x="6899276" y="4830763"/>
            <a:ext cx="1852612"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b="1" dirty="0"/>
              <a:t>Each level hides the details of the level below it</a:t>
            </a:r>
          </a:p>
        </p:txBody>
      </p:sp>
      <p:sp>
        <p:nvSpPr>
          <p:cNvPr id="41" name="Text Box 41"/>
          <p:cNvSpPr txBox="1">
            <a:spLocks noChangeArrowheads="1"/>
          </p:cNvSpPr>
          <p:nvPr/>
        </p:nvSpPr>
        <p:spPr bwMode="auto">
          <a:xfrm>
            <a:off x="381000" y="1527175"/>
            <a:ext cx="18859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b="1" dirty="0"/>
              <a:t>Increased level of abstraction</a:t>
            </a:r>
          </a:p>
        </p:txBody>
      </p:sp>
    </p:spTree>
    <p:extLst>
      <p:ext uri="{BB962C8B-B14F-4D97-AF65-F5344CB8AC3E}">
        <p14:creationId xmlns:p14="http://schemas.microsoft.com/office/powerpoint/2010/main" val="38955958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latin typeface="Rockwell" panose="02060603020205020403" pitchFamily="18" charset="0"/>
              </a:rPr>
              <a:t>PROGRAMMER'S VIEW</a:t>
            </a:r>
            <a:endParaRPr lang="en-US" b="1" dirty="0">
              <a:solidFill>
                <a:srgbClr val="7030A0"/>
              </a:solidFill>
              <a:latin typeface="Rockwell" panose="02060603020205020403" pitchFamily="18" charset="0"/>
            </a:endParaRPr>
          </a:p>
        </p:txBody>
      </p:sp>
      <p:sp>
        <p:nvSpPr>
          <p:cNvPr id="3" name="Content Placeholder 2"/>
          <p:cNvSpPr>
            <a:spLocks noGrp="1"/>
          </p:cNvSpPr>
          <p:nvPr>
            <p:ph idx="1"/>
          </p:nvPr>
        </p:nvSpPr>
        <p:spPr/>
        <p:txBody>
          <a:bodyPr>
            <a:normAutofit fontScale="70000" lnSpcReduction="20000"/>
          </a:bodyPr>
          <a:lstStyle/>
          <a:p>
            <a:pPr fontAlgn="auto">
              <a:spcBef>
                <a:spcPct val="35000"/>
              </a:spcBef>
              <a:spcAft>
                <a:spcPts val="0"/>
              </a:spcAft>
              <a:defRPr/>
            </a:pPr>
            <a:r>
              <a:rPr lang="en-US" b="1" dirty="0"/>
              <a:t>Application Programs (Level 5)</a:t>
            </a:r>
          </a:p>
          <a:p>
            <a:pPr lvl="1" fontAlgn="auto">
              <a:spcBef>
                <a:spcPct val="35000"/>
              </a:spcBef>
              <a:spcAft>
                <a:spcPts val="0"/>
              </a:spcAft>
              <a:defRPr/>
            </a:pPr>
            <a:r>
              <a:rPr lang="en-US" b="1" dirty="0"/>
              <a:t>Written in high-level programming languages</a:t>
            </a:r>
          </a:p>
          <a:p>
            <a:pPr lvl="1" fontAlgn="auto">
              <a:spcBef>
                <a:spcPct val="35000"/>
              </a:spcBef>
              <a:spcAft>
                <a:spcPts val="0"/>
              </a:spcAft>
              <a:defRPr/>
            </a:pPr>
            <a:r>
              <a:rPr lang="en-US" b="1" dirty="0"/>
              <a:t>Such as Java, C++, Pascal, Visual Basic . . .</a:t>
            </a:r>
          </a:p>
          <a:p>
            <a:pPr lvl="1" fontAlgn="auto">
              <a:spcBef>
                <a:spcPct val="35000"/>
              </a:spcBef>
              <a:spcAft>
                <a:spcPts val="0"/>
              </a:spcAft>
              <a:defRPr/>
            </a:pPr>
            <a:r>
              <a:rPr lang="en-US" b="1" dirty="0"/>
              <a:t>Programs compile into assembly language level (Level 4)</a:t>
            </a:r>
          </a:p>
          <a:p>
            <a:pPr fontAlgn="auto">
              <a:spcBef>
                <a:spcPct val="35000"/>
              </a:spcBef>
              <a:spcAft>
                <a:spcPts val="0"/>
              </a:spcAft>
              <a:defRPr/>
            </a:pPr>
            <a:r>
              <a:rPr lang="en-US" b="1" dirty="0"/>
              <a:t> Assembly Language (Level 4)</a:t>
            </a:r>
          </a:p>
          <a:p>
            <a:pPr lvl="1" fontAlgn="auto">
              <a:spcBef>
                <a:spcPct val="35000"/>
              </a:spcBef>
              <a:spcAft>
                <a:spcPts val="0"/>
              </a:spcAft>
              <a:defRPr/>
            </a:pPr>
            <a:r>
              <a:rPr lang="en-US" b="1" dirty="0"/>
              <a:t>Instruction mnemonics are used</a:t>
            </a:r>
          </a:p>
          <a:p>
            <a:pPr lvl="1" fontAlgn="auto">
              <a:spcBef>
                <a:spcPct val="35000"/>
              </a:spcBef>
              <a:spcAft>
                <a:spcPts val="0"/>
              </a:spcAft>
              <a:defRPr/>
            </a:pPr>
            <a:r>
              <a:rPr lang="en-US" b="1" dirty="0"/>
              <a:t>Have one-to-one correspondence to machine language</a:t>
            </a:r>
          </a:p>
          <a:p>
            <a:pPr lvl="1" fontAlgn="auto">
              <a:spcBef>
                <a:spcPct val="35000"/>
              </a:spcBef>
              <a:spcAft>
                <a:spcPts val="0"/>
              </a:spcAft>
              <a:defRPr/>
            </a:pPr>
            <a:r>
              <a:rPr lang="en-US" b="1" dirty="0"/>
              <a:t>Calls functions written at the operating system level (Level 3)</a:t>
            </a:r>
          </a:p>
          <a:p>
            <a:pPr lvl="1" fontAlgn="auto">
              <a:spcBef>
                <a:spcPct val="35000"/>
              </a:spcBef>
              <a:spcAft>
                <a:spcPts val="0"/>
              </a:spcAft>
              <a:defRPr/>
            </a:pPr>
            <a:r>
              <a:rPr lang="en-US" b="1" dirty="0"/>
              <a:t>Programs are translated into machine language (Level 2)</a:t>
            </a:r>
          </a:p>
          <a:p>
            <a:pPr fontAlgn="auto">
              <a:spcBef>
                <a:spcPct val="35000"/>
              </a:spcBef>
              <a:spcAft>
                <a:spcPts val="0"/>
              </a:spcAft>
              <a:defRPr/>
            </a:pPr>
            <a:r>
              <a:rPr lang="en-US" b="1" dirty="0"/>
              <a:t>Operating System (Level 3)</a:t>
            </a:r>
          </a:p>
          <a:p>
            <a:pPr lvl="1" fontAlgn="auto">
              <a:spcBef>
                <a:spcPct val="35000"/>
              </a:spcBef>
              <a:spcAft>
                <a:spcPts val="0"/>
              </a:spcAft>
              <a:defRPr/>
            </a:pPr>
            <a:r>
              <a:rPr lang="en-US" b="1" dirty="0"/>
              <a:t>Provides services to level 4 and 5 programs</a:t>
            </a:r>
          </a:p>
          <a:p>
            <a:pPr lvl="1" fontAlgn="auto">
              <a:spcBef>
                <a:spcPct val="35000"/>
              </a:spcBef>
              <a:spcAft>
                <a:spcPts val="0"/>
              </a:spcAft>
              <a:defRPr/>
            </a:pPr>
            <a:r>
              <a:rPr lang="en-US" b="1" dirty="0"/>
              <a:t>Translated to run at the machine instruction level (Level 2)</a:t>
            </a:r>
          </a:p>
          <a:p>
            <a:endParaRPr lang="en-US" b="1" dirty="0"/>
          </a:p>
        </p:txBody>
      </p:sp>
    </p:spTree>
    <p:extLst>
      <p:ext uri="{BB962C8B-B14F-4D97-AF65-F5344CB8AC3E}">
        <p14:creationId xmlns:p14="http://schemas.microsoft.com/office/powerpoint/2010/main" val="11341960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latin typeface="Rockwell" panose="02060603020205020403" pitchFamily="18" charset="0"/>
              </a:rPr>
              <a:t>PROGRAMMER'S VIEW</a:t>
            </a:r>
            <a:endParaRPr lang="en-US" b="1" dirty="0">
              <a:solidFill>
                <a:srgbClr val="7030A0"/>
              </a:solidFill>
              <a:latin typeface="Rockwell" panose="02060603020205020403" pitchFamily="18" charset="0"/>
            </a:endParaRPr>
          </a:p>
        </p:txBody>
      </p:sp>
      <p:sp>
        <p:nvSpPr>
          <p:cNvPr id="3" name="Content Placeholder 2"/>
          <p:cNvSpPr>
            <a:spLocks noGrp="1"/>
          </p:cNvSpPr>
          <p:nvPr>
            <p:ph idx="1"/>
          </p:nvPr>
        </p:nvSpPr>
        <p:spPr/>
        <p:txBody>
          <a:bodyPr>
            <a:normAutofit fontScale="85000" lnSpcReduction="20000"/>
          </a:bodyPr>
          <a:lstStyle/>
          <a:p>
            <a:pPr fontAlgn="auto">
              <a:spcAft>
                <a:spcPts val="0"/>
              </a:spcAft>
              <a:defRPr/>
            </a:pPr>
            <a:r>
              <a:rPr lang="en-US" b="1" dirty="0"/>
              <a:t>Instruction Set Architecture (Level 2)</a:t>
            </a:r>
          </a:p>
          <a:p>
            <a:pPr lvl="1" fontAlgn="auto">
              <a:spcAft>
                <a:spcPts val="0"/>
              </a:spcAft>
              <a:defRPr/>
            </a:pPr>
            <a:r>
              <a:rPr lang="en-US" b="1" dirty="0"/>
              <a:t>Specifies how a processor functions</a:t>
            </a:r>
            <a:endParaRPr lang="en-US" b="1" dirty="0">
              <a:solidFill>
                <a:schemeClr val="tx2"/>
              </a:solidFill>
            </a:endParaRPr>
          </a:p>
          <a:p>
            <a:pPr lvl="1" fontAlgn="auto">
              <a:spcAft>
                <a:spcPts val="0"/>
              </a:spcAft>
              <a:defRPr/>
            </a:pPr>
            <a:r>
              <a:rPr lang="en-US" b="1" dirty="0">
                <a:solidFill>
                  <a:schemeClr val="tx2"/>
                </a:solidFill>
              </a:rPr>
              <a:t>Machine instructions, registers, and memory are exposed</a:t>
            </a:r>
          </a:p>
          <a:p>
            <a:pPr lvl="1" fontAlgn="auto">
              <a:spcAft>
                <a:spcPts val="0"/>
              </a:spcAft>
              <a:defRPr/>
            </a:pPr>
            <a:r>
              <a:rPr lang="en-US" b="1" dirty="0"/>
              <a:t>Machine language is executed by Level 1 (microarchitecture)</a:t>
            </a:r>
          </a:p>
          <a:p>
            <a:pPr fontAlgn="auto">
              <a:spcAft>
                <a:spcPts val="0"/>
              </a:spcAft>
              <a:defRPr/>
            </a:pPr>
            <a:r>
              <a:rPr lang="en-US" b="1" dirty="0"/>
              <a:t>Microarchitecture (Level 1)</a:t>
            </a:r>
          </a:p>
          <a:p>
            <a:pPr lvl="1" fontAlgn="auto">
              <a:spcAft>
                <a:spcPts val="0"/>
              </a:spcAft>
              <a:defRPr/>
            </a:pPr>
            <a:r>
              <a:rPr lang="en-US" b="1" dirty="0"/>
              <a:t>Controls the execution of machine instructions (Level 2)</a:t>
            </a:r>
          </a:p>
          <a:p>
            <a:pPr lvl="1" fontAlgn="auto">
              <a:spcAft>
                <a:spcPts val="0"/>
              </a:spcAft>
              <a:defRPr/>
            </a:pPr>
            <a:r>
              <a:rPr lang="en-US" b="1" dirty="0"/>
              <a:t>Implemented by digital logic (Level 0)</a:t>
            </a:r>
          </a:p>
          <a:p>
            <a:pPr fontAlgn="auto">
              <a:spcAft>
                <a:spcPts val="0"/>
              </a:spcAft>
              <a:defRPr/>
            </a:pPr>
            <a:r>
              <a:rPr lang="en-US" b="1" dirty="0"/>
              <a:t>Digital Logic (Level 0)</a:t>
            </a:r>
          </a:p>
          <a:p>
            <a:pPr lvl="1" fontAlgn="auto">
              <a:spcAft>
                <a:spcPts val="0"/>
              </a:spcAft>
              <a:defRPr/>
            </a:pPr>
            <a:r>
              <a:rPr lang="en-US" b="1" dirty="0"/>
              <a:t>Implements the microarchitecture</a:t>
            </a:r>
          </a:p>
          <a:p>
            <a:pPr lvl="1" fontAlgn="auto">
              <a:spcAft>
                <a:spcPts val="0"/>
              </a:spcAft>
              <a:defRPr/>
            </a:pPr>
            <a:r>
              <a:rPr lang="en-US" b="1" dirty="0"/>
              <a:t>Uses digital logic gates</a:t>
            </a:r>
          </a:p>
          <a:p>
            <a:pPr lvl="1" fontAlgn="auto">
              <a:spcAft>
                <a:spcPts val="0"/>
              </a:spcAft>
              <a:defRPr/>
            </a:pPr>
            <a:r>
              <a:rPr lang="en-US" b="1" dirty="0"/>
              <a:t>Logic gates are implemented using transistors</a:t>
            </a:r>
          </a:p>
          <a:p>
            <a:endParaRPr lang="en-US" b="1" dirty="0"/>
          </a:p>
        </p:txBody>
      </p:sp>
    </p:spTree>
    <p:extLst>
      <p:ext uri="{BB962C8B-B14F-4D97-AF65-F5344CB8AC3E}">
        <p14:creationId xmlns:p14="http://schemas.microsoft.com/office/powerpoint/2010/main" val="25006605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9601200" cy="487362"/>
          </a:xfrm>
        </p:spPr>
        <p:txBody>
          <a:bodyPr>
            <a:normAutofit fontScale="90000"/>
          </a:bodyPr>
          <a:lstStyle/>
          <a:p>
            <a:r>
              <a:rPr lang="en-US" sz="3600" b="1" dirty="0" smtClean="0">
                <a:solidFill>
                  <a:srgbClr val="7030A0"/>
                </a:solidFill>
                <a:latin typeface="Rockwell" panose="02060603020205020403" pitchFamily="18" charset="0"/>
              </a:rPr>
              <a:t>INSTRUCTION SET ARCHITECTURE (ISA)</a:t>
            </a:r>
            <a:endParaRPr lang="en-US" sz="3600" b="1" dirty="0">
              <a:solidFill>
                <a:srgbClr val="7030A0"/>
              </a:solidFill>
              <a:latin typeface="Rockwell" panose="02060603020205020403" pitchFamily="18" charset="0"/>
            </a:endParaRPr>
          </a:p>
        </p:txBody>
      </p:sp>
      <p:sp>
        <p:nvSpPr>
          <p:cNvPr id="3" name="Content Placeholder 2"/>
          <p:cNvSpPr>
            <a:spLocks noGrp="1"/>
          </p:cNvSpPr>
          <p:nvPr>
            <p:ph idx="1"/>
          </p:nvPr>
        </p:nvSpPr>
        <p:spPr>
          <a:xfrm>
            <a:off x="457200" y="838200"/>
            <a:ext cx="8229600" cy="5334000"/>
          </a:xfrm>
        </p:spPr>
        <p:txBody>
          <a:bodyPr>
            <a:noAutofit/>
          </a:bodyPr>
          <a:lstStyle/>
          <a:p>
            <a:r>
              <a:rPr lang="en-US" sz="3600" b="1" dirty="0" smtClean="0">
                <a:latin typeface="Rockwell" panose="02060603020205020403" pitchFamily="18" charset="0"/>
              </a:rPr>
              <a:t>Collection of assembly/machine instruction set of the machine </a:t>
            </a:r>
          </a:p>
          <a:p>
            <a:r>
              <a:rPr lang="en-US" sz="3600" b="1" dirty="0" smtClean="0">
                <a:latin typeface="Rockwell" panose="02060603020205020403" pitchFamily="18" charset="0"/>
              </a:rPr>
              <a:t>Machine resources that can be managed with these instructions</a:t>
            </a:r>
          </a:p>
          <a:p>
            <a:pPr lvl="1"/>
            <a:r>
              <a:rPr lang="en-US" sz="3600" b="1" dirty="0" smtClean="0">
                <a:latin typeface="Rockwell" panose="02060603020205020403" pitchFamily="18" charset="0"/>
              </a:rPr>
              <a:t>Memory </a:t>
            </a:r>
          </a:p>
          <a:p>
            <a:pPr lvl="1"/>
            <a:r>
              <a:rPr lang="en-US" sz="3600" b="1" dirty="0" smtClean="0">
                <a:latin typeface="Rockwell" panose="02060603020205020403" pitchFamily="18" charset="0"/>
              </a:rPr>
              <a:t>Programmer-accessible registers.</a:t>
            </a:r>
          </a:p>
          <a:p>
            <a:r>
              <a:rPr lang="en-US" sz="3600" b="1" dirty="0" smtClean="0">
                <a:latin typeface="Rockwell" panose="02060603020205020403" pitchFamily="18" charset="0"/>
              </a:rPr>
              <a:t>Provides a hardware/software interface</a:t>
            </a:r>
          </a:p>
          <a:p>
            <a:endParaRPr lang="en-US" sz="3600" b="1" dirty="0">
              <a:latin typeface="Rockwell" panose="02060603020205020403" pitchFamily="18" charset="0"/>
            </a:endParaRPr>
          </a:p>
        </p:txBody>
      </p:sp>
    </p:spTree>
    <p:extLst>
      <p:ext uri="{BB962C8B-B14F-4D97-AF65-F5344CB8AC3E}">
        <p14:creationId xmlns:p14="http://schemas.microsoft.com/office/powerpoint/2010/main" val="39819871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9525000" cy="1143000"/>
          </a:xfrm>
        </p:spPr>
        <p:txBody>
          <a:bodyPr>
            <a:normAutofit fontScale="90000"/>
          </a:bodyPr>
          <a:lstStyle/>
          <a:p>
            <a:r>
              <a:rPr lang="en-US" b="1" dirty="0" smtClean="0">
                <a:solidFill>
                  <a:srgbClr val="7030A0"/>
                </a:solidFill>
                <a:latin typeface="Rockwell" panose="02060603020205020403" pitchFamily="18" charset="0"/>
              </a:rPr>
              <a:t>INSTRUCTION SET ARCHITECTURE (ISA)</a:t>
            </a:r>
            <a:endParaRPr lang="en-US" b="1" dirty="0">
              <a:solidFill>
                <a:srgbClr val="7030A0"/>
              </a:solidFill>
              <a:latin typeface="Rockwell" panose="02060603020205020403" pitchFamily="18" charset="0"/>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275" y="1354137"/>
            <a:ext cx="7200900"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74374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b="1" dirty="0" smtClean="0">
                <a:solidFill>
                  <a:srgbClr val="7030A0"/>
                </a:solidFill>
                <a:latin typeface="Rockwell" panose="02060603020205020403" pitchFamily="18" charset="0"/>
              </a:rPr>
              <a:t>CPU MEMORY INTERFACE</a:t>
            </a:r>
            <a:endParaRPr lang="en-US" b="1" dirty="0">
              <a:solidFill>
                <a:srgbClr val="7030A0"/>
              </a:solidFill>
              <a:latin typeface="Rockwell" panose="02060603020205020403" pitchFamily="18" charset="0"/>
            </a:endParaRPr>
          </a:p>
        </p:txBody>
      </p:sp>
      <p:sp>
        <p:nvSpPr>
          <p:cNvPr id="3" name="Content Placeholder 2"/>
          <p:cNvSpPr>
            <a:spLocks noGrp="1"/>
          </p:cNvSpPr>
          <p:nvPr>
            <p:ph idx="1"/>
          </p:nvPr>
        </p:nvSpPr>
        <p:spPr>
          <a:xfrm>
            <a:off x="457200" y="533400"/>
            <a:ext cx="8229600" cy="5592763"/>
          </a:xfrm>
        </p:spPr>
        <p:txBody>
          <a:bodyPr>
            <a:normAutofit fontScale="92500" lnSpcReduction="20000"/>
          </a:bodyPr>
          <a:lstStyle/>
          <a:p>
            <a:pPr fontAlgn="auto">
              <a:lnSpc>
                <a:spcPct val="90000"/>
              </a:lnSpc>
              <a:spcAft>
                <a:spcPts val="0"/>
              </a:spcAft>
              <a:defRPr/>
            </a:pPr>
            <a:r>
              <a:rPr lang="en-US" b="1" dirty="0">
                <a:solidFill>
                  <a:srgbClr val="C00000"/>
                </a:solidFill>
              </a:rPr>
              <a:t>Address Bus </a:t>
            </a:r>
          </a:p>
          <a:p>
            <a:pPr lvl="1" fontAlgn="auto">
              <a:lnSpc>
                <a:spcPct val="90000"/>
              </a:lnSpc>
              <a:spcAft>
                <a:spcPts val="0"/>
              </a:spcAft>
              <a:defRPr/>
            </a:pPr>
            <a:r>
              <a:rPr lang="en-US" b="1" dirty="0"/>
              <a:t>Memory address is put on address bus</a:t>
            </a:r>
          </a:p>
          <a:p>
            <a:pPr lvl="1" fontAlgn="auto">
              <a:lnSpc>
                <a:spcPct val="90000"/>
              </a:lnSpc>
              <a:spcAft>
                <a:spcPts val="0"/>
              </a:spcAft>
              <a:defRPr/>
            </a:pPr>
            <a:r>
              <a:rPr lang="en-US" b="1" dirty="0"/>
              <a:t>If memory address = </a:t>
            </a:r>
            <a:r>
              <a:rPr lang="en-US" b="1" i="1" dirty="0"/>
              <a:t>m</a:t>
            </a:r>
            <a:r>
              <a:rPr lang="en-US" b="1" dirty="0"/>
              <a:t> bits then 2</a:t>
            </a:r>
            <a:r>
              <a:rPr lang="en-US" b="1" i="1" baseline="50000" dirty="0"/>
              <a:t>m</a:t>
            </a:r>
            <a:r>
              <a:rPr lang="en-US" b="1" dirty="0"/>
              <a:t> locations are addressed</a:t>
            </a:r>
          </a:p>
          <a:p>
            <a:pPr fontAlgn="auto">
              <a:lnSpc>
                <a:spcPct val="90000"/>
              </a:lnSpc>
              <a:spcAft>
                <a:spcPts val="0"/>
              </a:spcAft>
              <a:defRPr/>
            </a:pPr>
            <a:r>
              <a:rPr lang="en-US" b="1" dirty="0">
                <a:solidFill>
                  <a:srgbClr val="C00000"/>
                </a:solidFill>
              </a:rPr>
              <a:t>Data Bus: b-bit bi-directional bus</a:t>
            </a:r>
          </a:p>
          <a:p>
            <a:pPr lvl="1" fontAlgn="auto">
              <a:lnSpc>
                <a:spcPct val="90000"/>
              </a:lnSpc>
              <a:spcAft>
                <a:spcPts val="0"/>
              </a:spcAft>
              <a:defRPr/>
            </a:pPr>
            <a:r>
              <a:rPr lang="en-US" b="1" dirty="0"/>
              <a:t>Data can be transferred in both directions on the data bus</a:t>
            </a:r>
          </a:p>
          <a:p>
            <a:pPr lvl="1" fontAlgn="auto">
              <a:lnSpc>
                <a:spcPct val="90000"/>
              </a:lnSpc>
              <a:spcAft>
                <a:spcPts val="0"/>
              </a:spcAft>
              <a:defRPr/>
            </a:pPr>
            <a:r>
              <a:rPr lang="en-US" b="1" dirty="0"/>
              <a:t>Note that b is not necessary equal to w or s. So data transfers might take more than a single cycle (if w &gt; b) .</a:t>
            </a:r>
          </a:p>
          <a:p>
            <a:pPr fontAlgn="auto">
              <a:lnSpc>
                <a:spcPct val="90000"/>
              </a:lnSpc>
              <a:spcAft>
                <a:spcPts val="0"/>
              </a:spcAft>
              <a:defRPr/>
            </a:pPr>
            <a:r>
              <a:rPr lang="en-US" b="1" dirty="0">
                <a:solidFill>
                  <a:srgbClr val="C00000"/>
                </a:solidFill>
              </a:rPr>
              <a:t>Control Bus</a:t>
            </a:r>
          </a:p>
          <a:p>
            <a:pPr lvl="1" fontAlgn="auto">
              <a:lnSpc>
                <a:spcPct val="90000"/>
              </a:lnSpc>
              <a:spcAft>
                <a:spcPts val="0"/>
              </a:spcAft>
              <a:defRPr/>
            </a:pPr>
            <a:r>
              <a:rPr lang="en-US" b="1" dirty="0"/>
              <a:t>Signals control</a:t>
            </a:r>
          </a:p>
          <a:p>
            <a:pPr lvl="1" fontAlgn="auto">
              <a:lnSpc>
                <a:spcPct val="90000"/>
              </a:lnSpc>
              <a:spcBef>
                <a:spcPct val="10000"/>
              </a:spcBef>
              <a:spcAft>
                <a:spcPts val="0"/>
              </a:spcAft>
              <a:buFont typeface="Wingdings" pitchFamily="2" charset="2"/>
              <a:buNone/>
              <a:defRPr/>
            </a:pPr>
            <a:r>
              <a:rPr lang="en-US" b="1" dirty="0"/>
              <a:t>	transfer of data</a:t>
            </a:r>
          </a:p>
          <a:p>
            <a:pPr lvl="1" fontAlgn="auto">
              <a:lnSpc>
                <a:spcPct val="90000"/>
              </a:lnSpc>
              <a:spcAft>
                <a:spcPts val="0"/>
              </a:spcAft>
              <a:defRPr/>
            </a:pPr>
            <a:r>
              <a:rPr lang="en-US" b="1" dirty="0"/>
              <a:t>Read request</a:t>
            </a:r>
          </a:p>
          <a:p>
            <a:pPr lvl="1" fontAlgn="auto">
              <a:lnSpc>
                <a:spcPct val="90000"/>
              </a:lnSpc>
              <a:spcAft>
                <a:spcPts val="0"/>
              </a:spcAft>
              <a:defRPr/>
            </a:pPr>
            <a:r>
              <a:rPr lang="en-US" b="1" dirty="0"/>
              <a:t>Write request</a:t>
            </a:r>
          </a:p>
          <a:p>
            <a:pPr lvl="1" fontAlgn="auto">
              <a:lnSpc>
                <a:spcPct val="90000"/>
              </a:lnSpc>
              <a:spcAft>
                <a:spcPts val="0"/>
              </a:spcAft>
              <a:defRPr/>
            </a:pPr>
            <a:r>
              <a:rPr lang="en-US" b="1" dirty="0"/>
              <a:t>Complete transfer</a:t>
            </a:r>
          </a:p>
          <a:p>
            <a:endParaRPr lang="en-US" dirty="0"/>
          </a:p>
        </p:txBody>
      </p:sp>
    </p:spTree>
    <p:extLst>
      <p:ext uri="{BB962C8B-B14F-4D97-AF65-F5344CB8AC3E}">
        <p14:creationId xmlns:p14="http://schemas.microsoft.com/office/powerpoint/2010/main" val="5920637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latin typeface="Rockwell" panose="02060603020205020403" pitchFamily="18" charset="0"/>
              </a:rPr>
              <a:t>CPU MEMORY INTERFACE</a:t>
            </a:r>
            <a:endParaRPr lang="en-US" b="1" dirty="0">
              <a:solidFill>
                <a:srgbClr val="7030A0"/>
              </a:solidFill>
              <a:latin typeface="Rockwell" panose="02060603020205020403" pitchFamily="18" charset="0"/>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438400"/>
            <a:ext cx="5169196"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13965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smtClean="0">
                <a:solidFill>
                  <a:srgbClr val="7030A0"/>
                </a:solidFill>
                <a:latin typeface="Rockwell" panose="02060603020205020403" pitchFamily="18" charset="0"/>
              </a:rPr>
              <a:t>MEMORY DEVICES</a:t>
            </a:r>
            <a:endParaRPr lang="en-US" b="1" dirty="0">
              <a:solidFill>
                <a:srgbClr val="7030A0"/>
              </a:solidFill>
              <a:latin typeface="Rockwell" panose="02060603020205020403" pitchFamily="18" charset="0"/>
            </a:endParaRPr>
          </a:p>
        </p:txBody>
      </p:sp>
      <p:sp>
        <p:nvSpPr>
          <p:cNvPr id="3" name="Content Placeholder 2"/>
          <p:cNvSpPr>
            <a:spLocks noGrp="1"/>
          </p:cNvSpPr>
          <p:nvPr>
            <p:ph idx="1"/>
          </p:nvPr>
        </p:nvSpPr>
        <p:spPr>
          <a:xfrm>
            <a:off x="457200" y="685800"/>
            <a:ext cx="8229600" cy="5440363"/>
          </a:xfrm>
        </p:spPr>
        <p:txBody>
          <a:bodyPr>
            <a:noAutofit/>
          </a:bodyPr>
          <a:lstStyle/>
          <a:p>
            <a:pPr fontAlgn="auto">
              <a:spcAft>
                <a:spcPts val="0"/>
              </a:spcAft>
              <a:defRPr/>
            </a:pPr>
            <a:r>
              <a:rPr lang="en-US" sz="2000" b="1" dirty="0">
                <a:solidFill>
                  <a:srgbClr val="FF0000"/>
                </a:solidFill>
                <a:latin typeface="Rockwell" panose="02060603020205020403" pitchFamily="18" charset="0"/>
              </a:rPr>
              <a:t>ROM (Read-Only-Memory)</a:t>
            </a:r>
          </a:p>
          <a:p>
            <a:pPr lvl="1" fontAlgn="auto">
              <a:spcAft>
                <a:spcPts val="0"/>
              </a:spcAft>
              <a:defRPr/>
            </a:pPr>
            <a:r>
              <a:rPr lang="en-US" sz="2000" b="1" dirty="0">
                <a:latin typeface="Rockwell" panose="02060603020205020403" pitchFamily="18" charset="0"/>
              </a:rPr>
              <a:t>A read-only-memory, non-volatile i.e. stores information permanently  </a:t>
            </a:r>
          </a:p>
          <a:p>
            <a:pPr lvl="1" fontAlgn="auto">
              <a:spcAft>
                <a:spcPts val="0"/>
              </a:spcAft>
              <a:defRPr/>
            </a:pPr>
            <a:r>
              <a:rPr lang="en-US" sz="2000" b="1" dirty="0">
                <a:latin typeface="Rockwell" panose="02060603020205020403" pitchFamily="18" charset="0"/>
              </a:rPr>
              <a:t>Has random access of stored information   </a:t>
            </a:r>
          </a:p>
          <a:p>
            <a:pPr lvl="1" fontAlgn="auto">
              <a:spcBef>
                <a:spcPct val="30000"/>
              </a:spcBef>
              <a:spcAft>
                <a:spcPts val="0"/>
              </a:spcAft>
              <a:defRPr/>
            </a:pPr>
            <a:r>
              <a:rPr lang="en-US" sz="2000" b="1" dirty="0">
                <a:latin typeface="Rockwell" panose="02060603020205020403" pitchFamily="18" charset="0"/>
              </a:rPr>
              <a:t>Used to store the information required to startup the computer</a:t>
            </a:r>
          </a:p>
          <a:p>
            <a:pPr lvl="1" fontAlgn="auto">
              <a:spcBef>
                <a:spcPct val="30000"/>
              </a:spcBef>
              <a:spcAft>
                <a:spcPts val="0"/>
              </a:spcAft>
              <a:defRPr/>
            </a:pPr>
            <a:r>
              <a:rPr lang="en-US" sz="2000" b="1" dirty="0">
                <a:latin typeface="Rockwell" panose="02060603020205020403" pitchFamily="18" charset="0"/>
              </a:rPr>
              <a:t>Many types: ROM, EPROM, EEPROM, and FLASH</a:t>
            </a:r>
          </a:p>
          <a:p>
            <a:pPr lvl="1" fontAlgn="auto">
              <a:spcAft>
                <a:spcPts val="0"/>
              </a:spcAft>
              <a:defRPr/>
            </a:pPr>
            <a:r>
              <a:rPr lang="en-US" sz="2000" b="1" dirty="0">
                <a:latin typeface="Rockwell" panose="02060603020205020403" pitchFamily="18" charset="0"/>
              </a:rPr>
              <a:t>FLASH memory can be erased electrically in </a:t>
            </a:r>
            <a:r>
              <a:rPr lang="en-US" sz="2000" b="1" dirty="0" smtClean="0">
                <a:latin typeface="Rockwell" panose="02060603020205020403" pitchFamily="18" charset="0"/>
              </a:rPr>
              <a:t>blocks</a:t>
            </a:r>
          </a:p>
          <a:p>
            <a:pPr marL="457200" lvl="1" indent="0" fontAlgn="auto">
              <a:spcAft>
                <a:spcPts val="0"/>
              </a:spcAft>
              <a:buNone/>
              <a:defRPr/>
            </a:pPr>
            <a:endParaRPr lang="en-US" sz="2000" b="1" dirty="0">
              <a:latin typeface="Rockwell" panose="02060603020205020403" pitchFamily="18" charset="0"/>
            </a:endParaRPr>
          </a:p>
          <a:p>
            <a:pPr fontAlgn="auto">
              <a:spcAft>
                <a:spcPts val="0"/>
              </a:spcAft>
              <a:defRPr/>
            </a:pPr>
            <a:r>
              <a:rPr lang="en-US" sz="2000" b="1" dirty="0">
                <a:solidFill>
                  <a:srgbClr val="FF0000"/>
                </a:solidFill>
                <a:latin typeface="Rockwell" panose="02060603020205020403" pitchFamily="18" charset="0"/>
              </a:rPr>
              <a:t>Cache</a:t>
            </a:r>
          </a:p>
          <a:p>
            <a:pPr lvl="1" fontAlgn="auto">
              <a:spcAft>
                <a:spcPts val="0"/>
              </a:spcAft>
              <a:defRPr/>
            </a:pPr>
            <a:r>
              <a:rPr lang="en-US" sz="2000" b="1" dirty="0">
                <a:latin typeface="Rockwell" panose="02060603020205020403" pitchFamily="18" charset="0"/>
              </a:rPr>
              <a:t> A very fast type of RAM that is used to store information that is most frequently or recently used by the computer   </a:t>
            </a:r>
          </a:p>
          <a:p>
            <a:pPr lvl="1" fontAlgn="auto">
              <a:spcAft>
                <a:spcPts val="0"/>
              </a:spcAft>
              <a:defRPr/>
            </a:pPr>
            <a:r>
              <a:rPr lang="en-US" sz="2000" b="1" dirty="0">
                <a:latin typeface="Rockwell" panose="02060603020205020403" pitchFamily="18" charset="0"/>
              </a:rPr>
              <a:t>Recent computers have 2-levels of cache; the first level is faster but smaller in size (usually called internal cache), and the second level is slower but larger in size (external cache). </a:t>
            </a:r>
          </a:p>
          <a:p>
            <a:endParaRPr lang="en-US" sz="2000" b="1" dirty="0"/>
          </a:p>
        </p:txBody>
      </p:sp>
    </p:spTree>
    <p:extLst>
      <p:ext uri="{BB962C8B-B14F-4D97-AF65-F5344CB8AC3E}">
        <p14:creationId xmlns:p14="http://schemas.microsoft.com/office/powerpoint/2010/main" val="42877939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9220200" cy="762000"/>
          </a:xfrm>
        </p:spPr>
        <p:txBody>
          <a:bodyPr>
            <a:normAutofit fontScale="90000"/>
          </a:bodyPr>
          <a:lstStyle/>
          <a:p>
            <a:r>
              <a:rPr lang="en-US" b="1" dirty="0" smtClean="0">
                <a:solidFill>
                  <a:srgbClr val="7030A0"/>
                </a:solidFill>
                <a:latin typeface="Rockwell" panose="02060603020205020403" pitchFamily="18" charset="0"/>
              </a:rPr>
              <a:t>The Need for a Memory Hierarchy</a:t>
            </a:r>
            <a:endParaRPr lang="en-US" b="1" dirty="0">
              <a:solidFill>
                <a:srgbClr val="7030A0"/>
              </a:solidFill>
              <a:latin typeface="Rockwell" panose="02060603020205020403" pitchFamily="18" charset="0"/>
            </a:endParaRPr>
          </a:p>
        </p:txBody>
      </p:sp>
      <p:sp>
        <p:nvSpPr>
          <p:cNvPr id="3" name="Content Placeholder 2"/>
          <p:cNvSpPr>
            <a:spLocks noGrp="1"/>
          </p:cNvSpPr>
          <p:nvPr>
            <p:ph idx="1"/>
          </p:nvPr>
        </p:nvSpPr>
        <p:spPr>
          <a:xfrm>
            <a:off x="419100" y="914400"/>
            <a:ext cx="8229600" cy="5334000"/>
          </a:xfrm>
        </p:spPr>
        <p:txBody>
          <a:bodyPr>
            <a:noAutofit/>
          </a:bodyPr>
          <a:lstStyle/>
          <a:p>
            <a:pPr fontAlgn="auto">
              <a:spcBef>
                <a:spcPct val="60000"/>
              </a:spcBef>
              <a:spcAft>
                <a:spcPts val="0"/>
              </a:spcAft>
              <a:defRPr/>
            </a:pPr>
            <a:r>
              <a:rPr lang="en-US" sz="2000" b="1" dirty="0">
                <a:latin typeface="Rockwell" panose="02060603020205020403" pitchFamily="18" charset="0"/>
              </a:rPr>
              <a:t>Widening (expand) speed gap between CPU and main memory</a:t>
            </a:r>
          </a:p>
          <a:p>
            <a:pPr lvl="1" fontAlgn="auto">
              <a:spcBef>
                <a:spcPct val="60000"/>
              </a:spcBef>
              <a:spcAft>
                <a:spcPts val="0"/>
              </a:spcAft>
              <a:defRPr/>
            </a:pPr>
            <a:r>
              <a:rPr lang="en-US" sz="2000" b="1" dirty="0">
                <a:latin typeface="Rockwell" panose="02060603020205020403" pitchFamily="18" charset="0"/>
              </a:rPr>
              <a:t>Processor operation takes less than 1 ns</a:t>
            </a:r>
          </a:p>
          <a:p>
            <a:pPr lvl="1" fontAlgn="auto">
              <a:spcBef>
                <a:spcPct val="60000"/>
              </a:spcBef>
              <a:spcAft>
                <a:spcPts val="0"/>
              </a:spcAft>
              <a:defRPr/>
            </a:pPr>
            <a:r>
              <a:rPr lang="en-US" sz="2000" b="1" dirty="0">
                <a:latin typeface="Rockwell" panose="02060603020205020403" pitchFamily="18" charset="0"/>
              </a:rPr>
              <a:t>Main memory requires more than 50 ns to access</a:t>
            </a:r>
          </a:p>
          <a:p>
            <a:pPr fontAlgn="auto">
              <a:spcBef>
                <a:spcPct val="60000"/>
              </a:spcBef>
              <a:spcAft>
                <a:spcPts val="0"/>
              </a:spcAft>
              <a:defRPr/>
            </a:pPr>
            <a:r>
              <a:rPr lang="en-US" sz="2000" b="1" dirty="0">
                <a:latin typeface="Rockwell" panose="02060603020205020403" pitchFamily="18" charset="0"/>
              </a:rPr>
              <a:t>Each instruction involves at least one memory access</a:t>
            </a:r>
          </a:p>
          <a:p>
            <a:pPr lvl="1" fontAlgn="auto">
              <a:spcBef>
                <a:spcPct val="60000"/>
              </a:spcBef>
              <a:spcAft>
                <a:spcPts val="0"/>
              </a:spcAft>
              <a:defRPr/>
            </a:pPr>
            <a:r>
              <a:rPr lang="en-US" sz="2000" b="1" dirty="0">
                <a:latin typeface="Rockwell" panose="02060603020205020403" pitchFamily="18" charset="0"/>
              </a:rPr>
              <a:t>One memory access to fetch the instruction</a:t>
            </a:r>
          </a:p>
          <a:p>
            <a:pPr lvl="1" fontAlgn="auto">
              <a:spcBef>
                <a:spcPct val="60000"/>
              </a:spcBef>
              <a:spcAft>
                <a:spcPts val="0"/>
              </a:spcAft>
              <a:defRPr/>
            </a:pPr>
            <a:r>
              <a:rPr lang="en-US" sz="2000" b="1" dirty="0">
                <a:latin typeface="Rockwell" panose="02060603020205020403" pitchFamily="18" charset="0"/>
              </a:rPr>
              <a:t>Additional  memory accesses for instructions involving memory data access</a:t>
            </a:r>
          </a:p>
          <a:p>
            <a:pPr fontAlgn="auto">
              <a:spcBef>
                <a:spcPct val="60000"/>
              </a:spcBef>
              <a:spcAft>
                <a:spcPts val="0"/>
              </a:spcAft>
              <a:defRPr/>
            </a:pPr>
            <a:r>
              <a:rPr lang="en-US" sz="2000" b="1" dirty="0">
                <a:latin typeface="Rockwell" panose="02060603020205020403" pitchFamily="18" charset="0"/>
              </a:rPr>
              <a:t>Memory bandwidth limits the instruction execution rate</a:t>
            </a:r>
          </a:p>
          <a:p>
            <a:pPr fontAlgn="auto">
              <a:spcBef>
                <a:spcPct val="60000"/>
              </a:spcBef>
              <a:spcAft>
                <a:spcPts val="0"/>
              </a:spcAft>
              <a:defRPr/>
            </a:pPr>
            <a:r>
              <a:rPr lang="en-US" sz="2000" b="1" dirty="0">
                <a:latin typeface="Rockwell" panose="02060603020205020403" pitchFamily="18" charset="0"/>
              </a:rPr>
              <a:t>Cache memory can help bridge the CPU-memory gap</a:t>
            </a:r>
          </a:p>
          <a:p>
            <a:pPr fontAlgn="auto">
              <a:spcBef>
                <a:spcPct val="60000"/>
              </a:spcBef>
              <a:spcAft>
                <a:spcPts val="0"/>
              </a:spcAft>
              <a:defRPr/>
            </a:pPr>
            <a:r>
              <a:rPr lang="en-US" sz="2000" b="1" dirty="0">
                <a:latin typeface="Rockwell" panose="02060603020205020403" pitchFamily="18" charset="0"/>
              </a:rPr>
              <a:t>Cache memory is small in size but fast</a:t>
            </a:r>
          </a:p>
        </p:txBody>
      </p:sp>
    </p:spTree>
    <p:extLst>
      <p:ext uri="{BB962C8B-B14F-4D97-AF65-F5344CB8AC3E}">
        <p14:creationId xmlns:p14="http://schemas.microsoft.com/office/powerpoint/2010/main" val="5839775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9372600" cy="450851"/>
          </a:xfrm>
        </p:spPr>
        <p:txBody>
          <a:bodyPr>
            <a:normAutofit fontScale="90000"/>
          </a:bodyPr>
          <a:lstStyle/>
          <a:p>
            <a:r>
              <a:rPr lang="en-US" sz="2800" b="1" dirty="0" smtClean="0">
                <a:solidFill>
                  <a:srgbClr val="7030A0"/>
                </a:solidFill>
                <a:latin typeface="Rockwell" panose="02060603020205020403" pitchFamily="18" charset="0"/>
              </a:rPr>
              <a:t>PROCESSOR-MEMORY PERFORMANCE GAP</a:t>
            </a:r>
            <a:endParaRPr lang="en-US" sz="2800" b="1" dirty="0">
              <a:solidFill>
                <a:srgbClr val="7030A0"/>
              </a:solidFill>
              <a:latin typeface="Rockwell" panose="02060603020205020403" pitchFamily="18" charset="0"/>
            </a:endParaRPr>
          </a:p>
        </p:txBody>
      </p:sp>
      <p:sp>
        <p:nvSpPr>
          <p:cNvPr id="3" name="Content Placeholder 2"/>
          <p:cNvSpPr>
            <a:spLocks noGrp="1"/>
          </p:cNvSpPr>
          <p:nvPr>
            <p:ph idx="1"/>
          </p:nvPr>
        </p:nvSpPr>
        <p:spPr>
          <a:xfrm>
            <a:off x="457200" y="555626"/>
            <a:ext cx="8229600" cy="5607114"/>
          </a:xfrm>
        </p:spPr>
        <p:txBody>
          <a:bodyPr/>
          <a:lstStyle/>
          <a:p>
            <a:endParaRPr lang="en-US" dirty="0" smtClean="0"/>
          </a:p>
          <a:p>
            <a:endParaRPr lang="en-US" dirty="0"/>
          </a:p>
          <a:p>
            <a:endParaRPr lang="en-US" dirty="0" smtClean="0"/>
          </a:p>
          <a:p>
            <a:endParaRPr lang="en-US" dirty="0"/>
          </a:p>
        </p:txBody>
      </p:sp>
      <p:grpSp>
        <p:nvGrpSpPr>
          <p:cNvPr id="4" name="Group 4"/>
          <p:cNvGrpSpPr>
            <a:grpSpLocks/>
          </p:cNvGrpSpPr>
          <p:nvPr/>
        </p:nvGrpSpPr>
        <p:grpSpPr bwMode="auto">
          <a:xfrm>
            <a:off x="492125" y="2417763"/>
            <a:ext cx="7724775" cy="3906837"/>
            <a:chOff x="310" y="743"/>
            <a:chExt cx="4866" cy="2461"/>
          </a:xfrm>
        </p:grpSpPr>
        <p:sp>
          <p:nvSpPr>
            <p:cNvPr id="5" name="Rectangle 5"/>
            <p:cNvSpPr>
              <a:spLocks noChangeArrowheads="1"/>
            </p:cNvSpPr>
            <p:nvPr/>
          </p:nvSpPr>
          <p:spPr bwMode="auto">
            <a:xfrm>
              <a:off x="3390" y="743"/>
              <a:ext cx="150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eaLnBrk="0" hangingPunct="0"/>
              <a:r>
                <a:rPr lang="en-US" b="1" dirty="0"/>
                <a:t>CPU: 55% per year</a:t>
              </a:r>
            </a:p>
          </p:txBody>
        </p:sp>
        <p:sp>
          <p:nvSpPr>
            <p:cNvPr id="6" name="Rectangle 6"/>
            <p:cNvSpPr>
              <a:spLocks noChangeArrowheads="1"/>
            </p:cNvSpPr>
            <p:nvPr/>
          </p:nvSpPr>
          <p:spPr bwMode="auto">
            <a:xfrm>
              <a:off x="3759" y="2498"/>
              <a:ext cx="141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a:t>DRAM: 7% per year</a:t>
              </a:r>
            </a:p>
          </p:txBody>
        </p:sp>
        <p:sp>
          <p:nvSpPr>
            <p:cNvPr id="7" name="Line 7"/>
            <p:cNvSpPr>
              <a:spLocks noChangeShapeType="1"/>
            </p:cNvSpPr>
            <p:nvPr/>
          </p:nvSpPr>
          <p:spPr bwMode="auto">
            <a:xfrm>
              <a:off x="4055" y="978"/>
              <a:ext cx="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Line 8"/>
            <p:cNvSpPr>
              <a:spLocks noChangeShapeType="1"/>
            </p:cNvSpPr>
            <p:nvPr/>
          </p:nvSpPr>
          <p:spPr bwMode="auto">
            <a:xfrm flipV="1">
              <a:off x="954" y="970"/>
              <a:ext cx="0" cy="18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9"/>
            <p:cNvSpPr>
              <a:spLocks noChangeShapeType="1"/>
            </p:cNvSpPr>
            <p:nvPr/>
          </p:nvSpPr>
          <p:spPr bwMode="auto">
            <a:xfrm>
              <a:off x="931" y="2810"/>
              <a:ext cx="3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10"/>
            <p:cNvSpPr>
              <a:spLocks noChangeShapeType="1"/>
            </p:cNvSpPr>
            <p:nvPr/>
          </p:nvSpPr>
          <p:spPr bwMode="auto">
            <a:xfrm>
              <a:off x="954" y="2810"/>
              <a:ext cx="3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1"/>
            <p:cNvSpPr>
              <a:spLocks noChangeShapeType="1"/>
            </p:cNvSpPr>
            <p:nvPr/>
          </p:nvSpPr>
          <p:spPr bwMode="auto">
            <a:xfrm flipV="1">
              <a:off x="954" y="2772"/>
              <a:ext cx="0" cy="6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12"/>
            <p:cNvSpPr>
              <a:spLocks noChangeShapeType="1"/>
            </p:cNvSpPr>
            <p:nvPr/>
          </p:nvSpPr>
          <p:spPr bwMode="auto">
            <a:xfrm flipV="1">
              <a:off x="1109" y="2772"/>
              <a:ext cx="0" cy="6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3"/>
            <p:cNvSpPr>
              <a:spLocks noChangeShapeType="1"/>
            </p:cNvSpPr>
            <p:nvPr/>
          </p:nvSpPr>
          <p:spPr bwMode="auto">
            <a:xfrm flipV="1">
              <a:off x="1271" y="2772"/>
              <a:ext cx="0" cy="6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4"/>
            <p:cNvSpPr>
              <a:spLocks noChangeShapeType="1"/>
            </p:cNvSpPr>
            <p:nvPr/>
          </p:nvSpPr>
          <p:spPr bwMode="auto">
            <a:xfrm flipV="1">
              <a:off x="1426" y="2772"/>
              <a:ext cx="0" cy="6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5"/>
            <p:cNvSpPr>
              <a:spLocks noChangeShapeType="1"/>
            </p:cNvSpPr>
            <p:nvPr/>
          </p:nvSpPr>
          <p:spPr bwMode="auto">
            <a:xfrm flipV="1">
              <a:off x="1581" y="2772"/>
              <a:ext cx="0" cy="6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6"/>
            <p:cNvSpPr>
              <a:spLocks noChangeShapeType="1"/>
            </p:cNvSpPr>
            <p:nvPr/>
          </p:nvSpPr>
          <p:spPr bwMode="auto">
            <a:xfrm flipV="1">
              <a:off x="1736" y="2772"/>
              <a:ext cx="0" cy="6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7"/>
            <p:cNvSpPr>
              <a:spLocks noChangeShapeType="1"/>
            </p:cNvSpPr>
            <p:nvPr/>
          </p:nvSpPr>
          <p:spPr bwMode="auto">
            <a:xfrm flipV="1">
              <a:off x="1891" y="2772"/>
              <a:ext cx="0" cy="6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8"/>
            <p:cNvSpPr>
              <a:spLocks noChangeShapeType="1"/>
            </p:cNvSpPr>
            <p:nvPr/>
          </p:nvSpPr>
          <p:spPr bwMode="auto">
            <a:xfrm flipV="1">
              <a:off x="2046" y="2772"/>
              <a:ext cx="0" cy="6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9"/>
            <p:cNvSpPr>
              <a:spLocks noChangeShapeType="1"/>
            </p:cNvSpPr>
            <p:nvPr/>
          </p:nvSpPr>
          <p:spPr bwMode="auto">
            <a:xfrm flipV="1">
              <a:off x="2202" y="2772"/>
              <a:ext cx="0" cy="6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20"/>
            <p:cNvSpPr>
              <a:spLocks noChangeShapeType="1"/>
            </p:cNvSpPr>
            <p:nvPr/>
          </p:nvSpPr>
          <p:spPr bwMode="auto">
            <a:xfrm flipV="1">
              <a:off x="2364" y="2772"/>
              <a:ext cx="0" cy="6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21"/>
            <p:cNvSpPr>
              <a:spLocks noChangeShapeType="1"/>
            </p:cNvSpPr>
            <p:nvPr/>
          </p:nvSpPr>
          <p:spPr bwMode="auto">
            <a:xfrm flipV="1">
              <a:off x="2519" y="2772"/>
              <a:ext cx="0" cy="6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22"/>
            <p:cNvSpPr>
              <a:spLocks noChangeShapeType="1"/>
            </p:cNvSpPr>
            <p:nvPr/>
          </p:nvSpPr>
          <p:spPr bwMode="auto">
            <a:xfrm flipV="1">
              <a:off x="2674" y="2772"/>
              <a:ext cx="0" cy="6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23"/>
            <p:cNvSpPr>
              <a:spLocks noChangeShapeType="1"/>
            </p:cNvSpPr>
            <p:nvPr/>
          </p:nvSpPr>
          <p:spPr bwMode="auto">
            <a:xfrm flipV="1">
              <a:off x="2829" y="2772"/>
              <a:ext cx="0" cy="6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24"/>
            <p:cNvSpPr>
              <a:spLocks noChangeShapeType="1"/>
            </p:cNvSpPr>
            <p:nvPr/>
          </p:nvSpPr>
          <p:spPr bwMode="auto">
            <a:xfrm flipV="1">
              <a:off x="2984" y="2772"/>
              <a:ext cx="0" cy="6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25"/>
            <p:cNvSpPr>
              <a:spLocks noChangeShapeType="1"/>
            </p:cNvSpPr>
            <p:nvPr/>
          </p:nvSpPr>
          <p:spPr bwMode="auto">
            <a:xfrm flipV="1">
              <a:off x="3139" y="2772"/>
              <a:ext cx="0" cy="6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26"/>
            <p:cNvSpPr>
              <a:spLocks noChangeShapeType="1"/>
            </p:cNvSpPr>
            <p:nvPr/>
          </p:nvSpPr>
          <p:spPr bwMode="auto">
            <a:xfrm flipV="1">
              <a:off x="3295" y="2772"/>
              <a:ext cx="0" cy="6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27"/>
            <p:cNvSpPr>
              <a:spLocks noChangeShapeType="1"/>
            </p:cNvSpPr>
            <p:nvPr/>
          </p:nvSpPr>
          <p:spPr bwMode="auto">
            <a:xfrm flipV="1">
              <a:off x="3457" y="2772"/>
              <a:ext cx="0" cy="6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28"/>
            <p:cNvSpPr>
              <a:spLocks noChangeShapeType="1"/>
            </p:cNvSpPr>
            <p:nvPr/>
          </p:nvSpPr>
          <p:spPr bwMode="auto">
            <a:xfrm flipV="1">
              <a:off x="3612" y="2772"/>
              <a:ext cx="0" cy="6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29"/>
            <p:cNvSpPr>
              <a:spLocks noChangeShapeType="1"/>
            </p:cNvSpPr>
            <p:nvPr/>
          </p:nvSpPr>
          <p:spPr bwMode="auto">
            <a:xfrm flipV="1">
              <a:off x="3767" y="2772"/>
              <a:ext cx="0" cy="6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30"/>
            <p:cNvSpPr>
              <a:spLocks noChangeShapeType="1"/>
            </p:cNvSpPr>
            <p:nvPr/>
          </p:nvSpPr>
          <p:spPr bwMode="auto">
            <a:xfrm flipV="1">
              <a:off x="3922" y="2772"/>
              <a:ext cx="0" cy="6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31"/>
            <p:cNvSpPr>
              <a:spLocks noChangeShapeType="1"/>
            </p:cNvSpPr>
            <p:nvPr/>
          </p:nvSpPr>
          <p:spPr bwMode="auto">
            <a:xfrm flipV="1">
              <a:off x="4077" y="2772"/>
              <a:ext cx="0" cy="6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Freeform 32"/>
            <p:cNvSpPr>
              <a:spLocks/>
            </p:cNvSpPr>
            <p:nvPr/>
          </p:nvSpPr>
          <p:spPr bwMode="auto">
            <a:xfrm>
              <a:off x="950" y="990"/>
              <a:ext cx="3125" cy="1817"/>
            </a:xfrm>
            <a:custGeom>
              <a:avLst/>
              <a:gdLst>
                <a:gd name="T0" fmla="*/ 0 w 3385"/>
                <a:gd name="T1" fmla="*/ 1816 h 1817"/>
                <a:gd name="T2" fmla="*/ 96 w 3385"/>
                <a:gd name="T3" fmla="*/ 1752 h 1817"/>
                <a:gd name="T4" fmla="*/ 197 w 3385"/>
                <a:gd name="T5" fmla="*/ 1696 h 1817"/>
                <a:gd name="T6" fmla="*/ 293 w 3385"/>
                <a:gd name="T7" fmla="*/ 1640 h 1817"/>
                <a:gd name="T8" fmla="*/ 389 w 3385"/>
                <a:gd name="T9" fmla="*/ 1576 h 1817"/>
                <a:gd name="T10" fmla="*/ 485 w 3385"/>
                <a:gd name="T11" fmla="*/ 1520 h 1817"/>
                <a:gd name="T12" fmla="*/ 581 w 3385"/>
                <a:gd name="T13" fmla="*/ 1456 h 1817"/>
                <a:gd name="T14" fmla="*/ 676 w 3385"/>
                <a:gd name="T15" fmla="*/ 1400 h 1817"/>
                <a:gd name="T16" fmla="*/ 773 w 3385"/>
                <a:gd name="T17" fmla="*/ 1296 h 1817"/>
                <a:gd name="T18" fmla="*/ 874 w 3385"/>
                <a:gd name="T19" fmla="*/ 1184 h 1817"/>
                <a:gd name="T20" fmla="*/ 969 w 3385"/>
                <a:gd name="T21" fmla="*/ 1080 h 1817"/>
                <a:gd name="T22" fmla="*/ 1065 w 3385"/>
                <a:gd name="T23" fmla="*/ 968 h 1817"/>
                <a:gd name="T24" fmla="*/ 1161 w 3385"/>
                <a:gd name="T25" fmla="*/ 864 h 1817"/>
                <a:gd name="T26" fmla="*/ 1257 w 3385"/>
                <a:gd name="T27" fmla="*/ 752 h 1817"/>
                <a:gd name="T28" fmla="*/ 1353 w 3385"/>
                <a:gd name="T29" fmla="*/ 648 h 1817"/>
                <a:gd name="T30" fmla="*/ 1449 w 3385"/>
                <a:gd name="T31" fmla="*/ 536 h 1817"/>
                <a:gd name="T32" fmla="*/ 1550 w 3385"/>
                <a:gd name="T33" fmla="*/ 432 h 1817"/>
                <a:gd name="T34" fmla="*/ 1646 w 3385"/>
                <a:gd name="T35" fmla="*/ 328 h 1817"/>
                <a:gd name="T36" fmla="*/ 1742 w 3385"/>
                <a:gd name="T37" fmla="*/ 216 h 1817"/>
                <a:gd name="T38" fmla="*/ 1838 w 3385"/>
                <a:gd name="T39" fmla="*/ 112 h 1817"/>
                <a:gd name="T40" fmla="*/ 1934 w 3385"/>
                <a:gd name="T41" fmla="*/ 0 h 18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85"/>
                <a:gd name="T64" fmla="*/ 0 h 1817"/>
                <a:gd name="T65" fmla="*/ 3385 w 3385"/>
                <a:gd name="T66" fmla="*/ 1817 h 18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85" h="1817">
                  <a:moveTo>
                    <a:pt x="0" y="1816"/>
                  </a:moveTo>
                  <a:lnTo>
                    <a:pt x="168" y="1752"/>
                  </a:lnTo>
                  <a:lnTo>
                    <a:pt x="344" y="1696"/>
                  </a:lnTo>
                  <a:lnTo>
                    <a:pt x="512" y="1640"/>
                  </a:lnTo>
                  <a:lnTo>
                    <a:pt x="680" y="1576"/>
                  </a:lnTo>
                  <a:lnTo>
                    <a:pt x="848" y="1520"/>
                  </a:lnTo>
                  <a:lnTo>
                    <a:pt x="1016" y="1456"/>
                  </a:lnTo>
                  <a:lnTo>
                    <a:pt x="1184" y="1400"/>
                  </a:lnTo>
                  <a:lnTo>
                    <a:pt x="1352" y="1296"/>
                  </a:lnTo>
                  <a:lnTo>
                    <a:pt x="1528" y="1184"/>
                  </a:lnTo>
                  <a:lnTo>
                    <a:pt x="1696" y="1080"/>
                  </a:lnTo>
                  <a:lnTo>
                    <a:pt x="1864" y="968"/>
                  </a:lnTo>
                  <a:lnTo>
                    <a:pt x="2032" y="864"/>
                  </a:lnTo>
                  <a:lnTo>
                    <a:pt x="2200" y="752"/>
                  </a:lnTo>
                  <a:lnTo>
                    <a:pt x="2368" y="648"/>
                  </a:lnTo>
                  <a:lnTo>
                    <a:pt x="2536" y="536"/>
                  </a:lnTo>
                  <a:lnTo>
                    <a:pt x="2712" y="432"/>
                  </a:lnTo>
                  <a:lnTo>
                    <a:pt x="2880" y="328"/>
                  </a:lnTo>
                  <a:lnTo>
                    <a:pt x="3048" y="216"/>
                  </a:lnTo>
                  <a:lnTo>
                    <a:pt x="3216" y="112"/>
                  </a:lnTo>
                  <a:lnTo>
                    <a:pt x="3384" y="0"/>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Freeform 33"/>
            <p:cNvSpPr>
              <a:spLocks/>
            </p:cNvSpPr>
            <p:nvPr/>
          </p:nvSpPr>
          <p:spPr bwMode="auto">
            <a:xfrm>
              <a:off x="950" y="2446"/>
              <a:ext cx="3125" cy="361"/>
            </a:xfrm>
            <a:custGeom>
              <a:avLst/>
              <a:gdLst>
                <a:gd name="T0" fmla="*/ 0 w 3385"/>
                <a:gd name="T1" fmla="*/ 360 h 361"/>
                <a:gd name="T2" fmla="*/ 96 w 3385"/>
                <a:gd name="T3" fmla="*/ 344 h 361"/>
                <a:gd name="T4" fmla="*/ 197 w 3385"/>
                <a:gd name="T5" fmla="*/ 320 h 361"/>
                <a:gd name="T6" fmla="*/ 293 w 3385"/>
                <a:gd name="T7" fmla="*/ 304 h 361"/>
                <a:gd name="T8" fmla="*/ 389 w 3385"/>
                <a:gd name="T9" fmla="*/ 288 h 361"/>
                <a:gd name="T10" fmla="*/ 485 w 3385"/>
                <a:gd name="T11" fmla="*/ 272 h 361"/>
                <a:gd name="T12" fmla="*/ 581 w 3385"/>
                <a:gd name="T13" fmla="*/ 248 h 361"/>
                <a:gd name="T14" fmla="*/ 676 w 3385"/>
                <a:gd name="T15" fmla="*/ 232 h 361"/>
                <a:gd name="T16" fmla="*/ 773 w 3385"/>
                <a:gd name="T17" fmla="*/ 216 h 361"/>
                <a:gd name="T18" fmla="*/ 874 w 3385"/>
                <a:gd name="T19" fmla="*/ 200 h 361"/>
                <a:gd name="T20" fmla="*/ 969 w 3385"/>
                <a:gd name="T21" fmla="*/ 176 h 361"/>
                <a:gd name="T22" fmla="*/ 1065 w 3385"/>
                <a:gd name="T23" fmla="*/ 160 h 361"/>
                <a:gd name="T24" fmla="*/ 1161 w 3385"/>
                <a:gd name="T25" fmla="*/ 144 h 361"/>
                <a:gd name="T26" fmla="*/ 1257 w 3385"/>
                <a:gd name="T27" fmla="*/ 128 h 361"/>
                <a:gd name="T28" fmla="*/ 1353 w 3385"/>
                <a:gd name="T29" fmla="*/ 104 h 361"/>
                <a:gd name="T30" fmla="*/ 1449 w 3385"/>
                <a:gd name="T31" fmla="*/ 88 h 361"/>
                <a:gd name="T32" fmla="*/ 1550 w 3385"/>
                <a:gd name="T33" fmla="*/ 72 h 361"/>
                <a:gd name="T34" fmla="*/ 1646 w 3385"/>
                <a:gd name="T35" fmla="*/ 56 h 361"/>
                <a:gd name="T36" fmla="*/ 1742 w 3385"/>
                <a:gd name="T37" fmla="*/ 32 h 361"/>
                <a:gd name="T38" fmla="*/ 1838 w 3385"/>
                <a:gd name="T39" fmla="*/ 16 h 361"/>
                <a:gd name="T40" fmla="*/ 1934 w 3385"/>
                <a:gd name="T41" fmla="*/ 0 h 3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85"/>
                <a:gd name="T64" fmla="*/ 0 h 361"/>
                <a:gd name="T65" fmla="*/ 3385 w 3385"/>
                <a:gd name="T66" fmla="*/ 361 h 36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85" h="361">
                  <a:moveTo>
                    <a:pt x="0" y="360"/>
                  </a:moveTo>
                  <a:lnTo>
                    <a:pt x="168" y="344"/>
                  </a:lnTo>
                  <a:lnTo>
                    <a:pt x="344" y="320"/>
                  </a:lnTo>
                  <a:lnTo>
                    <a:pt x="512" y="304"/>
                  </a:lnTo>
                  <a:lnTo>
                    <a:pt x="680" y="288"/>
                  </a:lnTo>
                  <a:lnTo>
                    <a:pt x="848" y="272"/>
                  </a:lnTo>
                  <a:lnTo>
                    <a:pt x="1016" y="248"/>
                  </a:lnTo>
                  <a:lnTo>
                    <a:pt x="1184" y="232"/>
                  </a:lnTo>
                  <a:lnTo>
                    <a:pt x="1352" y="216"/>
                  </a:lnTo>
                  <a:lnTo>
                    <a:pt x="1528" y="200"/>
                  </a:lnTo>
                  <a:lnTo>
                    <a:pt x="1696" y="176"/>
                  </a:lnTo>
                  <a:lnTo>
                    <a:pt x="1864" y="160"/>
                  </a:lnTo>
                  <a:lnTo>
                    <a:pt x="2032" y="144"/>
                  </a:lnTo>
                  <a:lnTo>
                    <a:pt x="2200" y="128"/>
                  </a:lnTo>
                  <a:lnTo>
                    <a:pt x="2368" y="104"/>
                  </a:lnTo>
                  <a:lnTo>
                    <a:pt x="2536" y="88"/>
                  </a:lnTo>
                  <a:lnTo>
                    <a:pt x="2712" y="72"/>
                  </a:lnTo>
                  <a:lnTo>
                    <a:pt x="2880" y="56"/>
                  </a:lnTo>
                  <a:lnTo>
                    <a:pt x="3048" y="32"/>
                  </a:lnTo>
                  <a:lnTo>
                    <a:pt x="3216" y="16"/>
                  </a:lnTo>
                  <a:lnTo>
                    <a:pt x="3384" y="0"/>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 name="Rectangle 34"/>
            <p:cNvSpPr>
              <a:spLocks noChangeArrowheads="1"/>
            </p:cNvSpPr>
            <p:nvPr/>
          </p:nvSpPr>
          <p:spPr bwMode="auto">
            <a:xfrm>
              <a:off x="931" y="2781"/>
              <a:ext cx="30" cy="42"/>
            </a:xfrm>
            <a:prstGeom prst="rect">
              <a:avLst/>
            </a:prstGeom>
            <a:solidFill>
              <a:srgbClr val="DD0806"/>
            </a:solidFill>
            <a:ln w="12700">
              <a:solidFill>
                <a:srgbClr val="000000"/>
              </a:solidFill>
              <a:miter lim="800000"/>
              <a:headEnd/>
              <a:tailEnd/>
            </a:ln>
          </p:spPr>
          <p:txBody>
            <a:bodyPr wrap="none" anchor="ctr"/>
            <a:lstStyle/>
            <a:p>
              <a:endParaRPr lang="ar-SA"/>
            </a:p>
          </p:txBody>
        </p:sp>
        <p:sp>
          <p:nvSpPr>
            <p:cNvPr id="35" name="Rectangle 35"/>
            <p:cNvSpPr>
              <a:spLocks noChangeArrowheads="1"/>
            </p:cNvSpPr>
            <p:nvPr/>
          </p:nvSpPr>
          <p:spPr bwMode="auto">
            <a:xfrm>
              <a:off x="1086" y="2717"/>
              <a:ext cx="30" cy="42"/>
            </a:xfrm>
            <a:prstGeom prst="rect">
              <a:avLst/>
            </a:prstGeom>
            <a:solidFill>
              <a:srgbClr val="DD0806"/>
            </a:solidFill>
            <a:ln w="12700">
              <a:solidFill>
                <a:srgbClr val="000000"/>
              </a:solidFill>
              <a:miter lim="800000"/>
              <a:headEnd/>
              <a:tailEnd/>
            </a:ln>
          </p:spPr>
          <p:txBody>
            <a:bodyPr wrap="none" anchor="ctr"/>
            <a:lstStyle/>
            <a:p>
              <a:endParaRPr lang="ar-SA"/>
            </a:p>
          </p:txBody>
        </p:sp>
        <p:sp>
          <p:nvSpPr>
            <p:cNvPr id="36" name="Rectangle 36"/>
            <p:cNvSpPr>
              <a:spLocks noChangeArrowheads="1"/>
            </p:cNvSpPr>
            <p:nvPr/>
          </p:nvSpPr>
          <p:spPr bwMode="auto">
            <a:xfrm>
              <a:off x="1249" y="2666"/>
              <a:ext cx="29" cy="32"/>
            </a:xfrm>
            <a:prstGeom prst="rect">
              <a:avLst/>
            </a:prstGeom>
            <a:solidFill>
              <a:srgbClr val="DD0806"/>
            </a:solidFill>
            <a:ln w="12700">
              <a:solidFill>
                <a:srgbClr val="000000"/>
              </a:solidFill>
              <a:miter lim="800000"/>
              <a:headEnd/>
              <a:tailEnd/>
            </a:ln>
          </p:spPr>
          <p:txBody>
            <a:bodyPr wrap="none" anchor="ctr"/>
            <a:lstStyle/>
            <a:p>
              <a:endParaRPr lang="ar-SA"/>
            </a:p>
          </p:txBody>
        </p:sp>
        <p:sp>
          <p:nvSpPr>
            <p:cNvPr id="37" name="Rectangle 37"/>
            <p:cNvSpPr>
              <a:spLocks noChangeArrowheads="1"/>
            </p:cNvSpPr>
            <p:nvPr/>
          </p:nvSpPr>
          <p:spPr bwMode="auto">
            <a:xfrm>
              <a:off x="1404" y="2610"/>
              <a:ext cx="30" cy="32"/>
            </a:xfrm>
            <a:prstGeom prst="rect">
              <a:avLst/>
            </a:prstGeom>
            <a:solidFill>
              <a:srgbClr val="DD0806"/>
            </a:solidFill>
            <a:ln w="12700">
              <a:solidFill>
                <a:srgbClr val="000000"/>
              </a:solidFill>
              <a:miter lim="800000"/>
              <a:headEnd/>
              <a:tailEnd/>
            </a:ln>
          </p:spPr>
          <p:txBody>
            <a:bodyPr wrap="none" anchor="ctr"/>
            <a:lstStyle/>
            <a:p>
              <a:endParaRPr lang="ar-SA"/>
            </a:p>
          </p:txBody>
        </p:sp>
        <p:sp>
          <p:nvSpPr>
            <p:cNvPr id="38" name="Rectangle 38"/>
            <p:cNvSpPr>
              <a:spLocks noChangeArrowheads="1"/>
            </p:cNvSpPr>
            <p:nvPr/>
          </p:nvSpPr>
          <p:spPr bwMode="auto">
            <a:xfrm>
              <a:off x="1559" y="2546"/>
              <a:ext cx="30" cy="32"/>
            </a:xfrm>
            <a:prstGeom prst="rect">
              <a:avLst/>
            </a:prstGeom>
            <a:solidFill>
              <a:srgbClr val="DD0806"/>
            </a:solidFill>
            <a:ln w="12700">
              <a:solidFill>
                <a:srgbClr val="000000"/>
              </a:solidFill>
              <a:miter lim="800000"/>
              <a:headEnd/>
              <a:tailEnd/>
            </a:ln>
          </p:spPr>
          <p:txBody>
            <a:bodyPr wrap="none" anchor="ctr"/>
            <a:lstStyle/>
            <a:p>
              <a:endParaRPr lang="ar-SA"/>
            </a:p>
          </p:txBody>
        </p:sp>
        <p:sp>
          <p:nvSpPr>
            <p:cNvPr id="39" name="Rectangle 39"/>
            <p:cNvSpPr>
              <a:spLocks noChangeArrowheads="1"/>
            </p:cNvSpPr>
            <p:nvPr/>
          </p:nvSpPr>
          <p:spPr bwMode="auto">
            <a:xfrm>
              <a:off x="1714" y="2490"/>
              <a:ext cx="30" cy="32"/>
            </a:xfrm>
            <a:prstGeom prst="rect">
              <a:avLst/>
            </a:prstGeom>
            <a:solidFill>
              <a:srgbClr val="DD0806"/>
            </a:solidFill>
            <a:ln w="12700">
              <a:solidFill>
                <a:srgbClr val="000000"/>
              </a:solidFill>
              <a:miter lim="800000"/>
              <a:headEnd/>
              <a:tailEnd/>
            </a:ln>
          </p:spPr>
          <p:txBody>
            <a:bodyPr wrap="none" anchor="ctr"/>
            <a:lstStyle/>
            <a:p>
              <a:endParaRPr lang="ar-SA"/>
            </a:p>
          </p:txBody>
        </p:sp>
        <p:sp>
          <p:nvSpPr>
            <p:cNvPr id="40" name="Rectangle 40"/>
            <p:cNvSpPr>
              <a:spLocks noChangeArrowheads="1"/>
            </p:cNvSpPr>
            <p:nvPr/>
          </p:nvSpPr>
          <p:spPr bwMode="auto">
            <a:xfrm>
              <a:off x="1869" y="2426"/>
              <a:ext cx="30" cy="32"/>
            </a:xfrm>
            <a:prstGeom prst="rect">
              <a:avLst/>
            </a:prstGeom>
            <a:solidFill>
              <a:srgbClr val="DD0806"/>
            </a:solidFill>
            <a:ln w="12700">
              <a:solidFill>
                <a:srgbClr val="000000"/>
              </a:solidFill>
              <a:miter lim="800000"/>
              <a:headEnd/>
              <a:tailEnd/>
            </a:ln>
          </p:spPr>
          <p:txBody>
            <a:bodyPr wrap="none" anchor="ctr"/>
            <a:lstStyle/>
            <a:p>
              <a:endParaRPr lang="ar-SA"/>
            </a:p>
          </p:txBody>
        </p:sp>
        <p:sp>
          <p:nvSpPr>
            <p:cNvPr id="41" name="Rectangle 41"/>
            <p:cNvSpPr>
              <a:spLocks noChangeArrowheads="1"/>
            </p:cNvSpPr>
            <p:nvPr/>
          </p:nvSpPr>
          <p:spPr bwMode="auto">
            <a:xfrm>
              <a:off x="2024" y="2370"/>
              <a:ext cx="30" cy="32"/>
            </a:xfrm>
            <a:prstGeom prst="rect">
              <a:avLst/>
            </a:prstGeom>
            <a:solidFill>
              <a:srgbClr val="DD0806"/>
            </a:solidFill>
            <a:ln w="12700">
              <a:solidFill>
                <a:srgbClr val="000000"/>
              </a:solidFill>
              <a:miter lim="800000"/>
              <a:headEnd/>
              <a:tailEnd/>
            </a:ln>
          </p:spPr>
          <p:txBody>
            <a:bodyPr wrap="none" anchor="ctr"/>
            <a:lstStyle/>
            <a:p>
              <a:endParaRPr lang="ar-SA"/>
            </a:p>
          </p:txBody>
        </p:sp>
        <p:sp>
          <p:nvSpPr>
            <p:cNvPr id="42" name="Rectangle 42"/>
            <p:cNvSpPr>
              <a:spLocks noChangeArrowheads="1"/>
            </p:cNvSpPr>
            <p:nvPr/>
          </p:nvSpPr>
          <p:spPr bwMode="auto">
            <a:xfrm>
              <a:off x="2179" y="2266"/>
              <a:ext cx="30" cy="32"/>
            </a:xfrm>
            <a:prstGeom prst="rect">
              <a:avLst/>
            </a:prstGeom>
            <a:solidFill>
              <a:srgbClr val="DD0806"/>
            </a:solidFill>
            <a:ln w="12700">
              <a:solidFill>
                <a:srgbClr val="000000"/>
              </a:solidFill>
              <a:miter lim="800000"/>
              <a:headEnd/>
              <a:tailEnd/>
            </a:ln>
          </p:spPr>
          <p:txBody>
            <a:bodyPr wrap="none" anchor="ctr"/>
            <a:lstStyle/>
            <a:p>
              <a:endParaRPr lang="ar-SA"/>
            </a:p>
          </p:txBody>
        </p:sp>
        <p:sp>
          <p:nvSpPr>
            <p:cNvPr id="43" name="Rectangle 43"/>
            <p:cNvSpPr>
              <a:spLocks noChangeArrowheads="1"/>
            </p:cNvSpPr>
            <p:nvPr/>
          </p:nvSpPr>
          <p:spPr bwMode="auto">
            <a:xfrm>
              <a:off x="2342" y="2154"/>
              <a:ext cx="29" cy="32"/>
            </a:xfrm>
            <a:prstGeom prst="rect">
              <a:avLst/>
            </a:prstGeom>
            <a:solidFill>
              <a:srgbClr val="DD0806"/>
            </a:solidFill>
            <a:ln w="12700">
              <a:solidFill>
                <a:srgbClr val="000000"/>
              </a:solidFill>
              <a:miter lim="800000"/>
              <a:headEnd/>
              <a:tailEnd/>
            </a:ln>
          </p:spPr>
          <p:txBody>
            <a:bodyPr wrap="none" anchor="ctr"/>
            <a:lstStyle/>
            <a:p>
              <a:endParaRPr lang="ar-SA"/>
            </a:p>
          </p:txBody>
        </p:sp>
        <p:sp>
          <p:nvSpPr>
            <p:cNvPr id="44" name="Rectangle 44"/>
            <p:cNvSpPr>
              <a:spLocks noChangeArrowheads="1"/>
            </p:cNvSpPr>
            <p:nvPr/>
          </p:nvSpPr>
          <p:spPr bwMode="auto">
            <a:xfrm>
              <a:off x="2497" y="2050"/>
              <a:ext cx="29" cy="32"/>
            </a:xfrm>
            <a:prstGeom prst="rect">
              <a:avLst/>
            </a:prstGeom>
            <a:solidFill>
              <a:srgbClr val="DD0806"/>
            </a:solidFill>
            <a:ln w="12700">
              <a:solidFill>
                <a:srgbClr val="000000"/>
              </a:solidFill>
              <a:miter lim="800000"/>
              <a:headEnd/>
              <a:tailEnd/>
            </a:ln>
          </p:spPr>
          <p:txBody>
            <a:bodyPr wrap="none" anchor="ctr"/>
            <a:lstStyle/>
            <a:p>
              <a:endParaRPr lang="ar-SA"/>
            </a:p>
          </p:txBody>
        </p:sp>
        <p:sp>
          <p:nvSpPr>
            <p:cNvPr id="45" name="Rectangle 45"/>
            <p:cNvSpPr>
              <a:spLocks noChangeArrowheads="1"/>
            </p:cNvSpPr>
            <p:nvPr/>
          </p:nvSpPr>
          <p:spPr bwMode="auto">
            <a:xfrm>
              <a:off x="2652" y="1938"/>
              <a:ext cx="30" cy="32"/>
            </a:xfrm>
            <a:prstGeom prst="rect">
              <a:avLst/>
            </a:prstGeom>
            <a:solidFill>
              <a:srgbClr val="DD0806"/>
            </a:solidFill>
            <a:ln w="12700">
              <a:solidFill>
                <a:srgbClr val="000000"/>
              </a:solidFill>
              <a:miter lim="800000"/>
              <a:headEnd/>
              <a:tailEnd/>
            </a:ln>
          </p:spPr>
          <p:txBody>
            <a:bodyPr wrap="none" anchor="ctr"/>
            <a:lstStyle/>
            <a:p>
              <a:endParaRPr lang="ar-SA"/>
            </a:p>
          </p:txBody>
        </p:sp>
        <p:sp>
          <p:nvSpPr>
            <p:cNvPr id="46" name="Rectangle 46"/>
            <p:cNvSpPr>
              <a:spLocks noChangeArrowheads="1"/>
            </p:cNvSpPr>
            <p:nvPr/>
          </p:nvSpPr>
          <p:spPr bwMode="auto">
            <a:xfrm>
              <a:off x="2807" y="1834"/>
              <a:ext cx="30" cy="32"/>
            </a:xfrm>
            <a:prstGeom prst="rect">
              <a:avLst/>
            </a:prstGeom>
            <a:solidFill>
              <a:srgbClr val="DD0806"/>
            </a:solidFill>
            <a:ln w="12700">
              <a:solidFill>
                <a:srgbClr val="000000"/>
              </a:solidFill>
              <a:miter lim="800000"/>
              <a:headEnd/>
              <a:tailEnd/>
            </a:ln>
          </p:spPr>
          <p:txBody>
            <a:bodyPr wrap="none" anchor="ctr"/>
            <a:lstStyle/>
            <a:p>
              <a:endParaRPr lang="ar-SA"/>
            </a:p>
          </p:txBody>
        </p:sp>
        <p:sp>
          <p:nvSpPr>
            <p:cNvPr id="47" name="Rectangle 47"/>
            <p:cNvSpPr>
              <a:spLocks noChangeArrowheads="1"/>
            </p:cNvSpPr>
            <p:nvPr/>
          </p:nvSpPr>
          <p:spPr bwMode="auto">
            <a:xfrm>
              <a:off x="2962" y="1722"/>
              <a:ext cx="30" cy="32"/>
            </a:xfrm>
            <a:prstGeom prst="rect">
              <a:avLst/>
            </a:prstGeom>
            <a:solidFill>
              <a:srgbClr val="DD0806"/>
            </a:solidFill>
            <a:ln w="12700">
              <a:solidFill>
                <a:srgbClr val="000000"/>
              </a:solidFill>
              <a:miter lim="800000"/>
              <a:headEnd/>
              <a:tailEnd/>
            </a:ln>
          </p:spPr>
          <p:txBody>
            <a:bodyPr wrap="none" anchor="ctr"/>
            <a:lstStyle/>
            <a:p>
              <a:endParaRPr lang="ar-SA"/>
            </a:p>
          </p:txBody>
        </p:sp>
        <p:sp>
          <p:nvSpPr>
            <p:cNvPr id="48" name="Rectangle 48"/>
            <p:cNvSpPr>
              <a:spLocks noChangeArrowheads="1"/>
            </p:cNvSpPr>
            <p:nvPr/>
          </p:nvSpPr>
          <p:spPr bwMode="auto">
            <a:xfrm>
              <a:off x="3117" y="1618"/>
              <a:ext cx="30" cy="32"/>
            </a:xfrm>
            <a:prstGeom prst="rect">
              <a:avLst/>
            </a:prstGeom>
            <a:solidFill>
              <a:srgbClr val="DD0806"/>
            </a:solidFill>
            <a:ln w="12700">
              <a:solidFill>
                <a:srgbClr val="000000"/>
              </a:solidFill>
              <a:miter lim="800000"/>
              <a:headEnd/>
              <a:tailEnd/>
            </a:ln>
          </p:spPr>
          <p:txBody>
            <a:bodyPr wrap="none" anchor="ctr"/>
            <a:lstStyle/>
            <a:p>
              <a:endParaRPr lang="ar-SA"/>
            </a:p>
          </p:txBody>
        </p:sp>
        <p:sp>
          <p:nvSpPr>
            <p:cNvPr id="49" name="Rectangle 49"/>
            <p:cNvSpPr>
              <a:spLocks noChangeArrowheads="1"/>
            </p:cNvSpPr>
            <p:nvPr/>
          </p:nvSpPr>
          <p:spPr bwMode="auto">
            <a:xfrm>
              <a:off x="3272" y="1506"/>
              <a:ext cx="30" cy="32"/>
            </a:xfrm>
            <a:prstGeom prst="rect">
              <a:avLst/>
            </a:prstGeom>
            <a:solidFill>
              <a:srgbClr val="DD0806"/>
            </a:solidFill>
            <a:ln w="12700">
              <a:solidFill>
                <a:srgbClr val="000000"/>
              </a:solidFill>
              <a:miter lim="800000"/>
              <a:headEnd/>
              <a:tailEnd/>
            </a:ln>
          </p:spPr>
          <p:txBody>
            <a:bodyPr wrap="none" anchor="ctr"/>
            <a:lstStyle/>
            <a:p>
              <a:endParaRPr lang="ar-SA"/>
            </a:p>
          </p:txBody>
        </p:sp>
        <p:sp>
          <p:nvSpPr>
            <p:cNvPr id="50" name="Rectangle 50"/>
            <p:cNvSpPr>
              <a:spLocks noChangeArrowheads="1"/>
            </p:cNvSpPr>
            <p:nvPr/>
          </p:nvSpPr>
          <p:spPr bwMode="auto">
            <a:xfrm>
              <a:off x="3435" y="1402"/>
              <a:ext cx="29" cy="32"/>
            </a:xfrm>
            <a:prstGeom prst="rect">
              <a:avLst/>
            </a:prstGeom>
            <a:solidFill>
              <a:srgbClr val="DD0806"/>
            </a:solidFill>
            <a:ln w="12700">
              <a:solidFill>
                <a:srgbClr val="000000"/>
              </a:solidFill>
              <a:miter lim="800000"/>
              <a:headEnd/>
              <a:tailEnd/>
            </a:ln>
          </p:spPr>
          <p:txBody>
            <a:bodyPr wrap="none" anchor="ctr"/>
            <a:lstStyle/>
            <a:p>
              <a:endParaRPr lang="ar-SA"/>
            </a:p>
          </p:txBody>
        </p:sp>
        <p:sp>
          <p:nvSpPr>
            <p:cNvPr id="51" name="Rectangle 51"/>
            <p:cNvSpPr>
              <a:spLocks noChangeArrowheads="1"/>
            </p:cNvSpPr>
            <p:nvPr/>
          </p:nvSpPr>
          <p:spPr bwMode="auto">
            <a:xfrm>
              <a:off x="3590" y="1298"/>
              <a:ext cx="29" cy="32"/>
            </a:xfrm>
            <a:prstGeom prst="rect">
              <a:avLst/>
            </a:prstGeom>
            <a:solidFill>
              <a:srgbClr val="DD0806"/>
            </a:solidFill>
            <a:ln w="12700">
              <a:solidFill>
                <a:srgbClr val="000000"/>
              </a:solidFill>
              <a:miter lim="800000"/>
              <a:headEnd/>
              <a:tailEnd/>
            </a:ln>
          </p:spPr>
          <p:txBody>
            <a:bodyPr wrap="none" anchor="ctr"/>
            <a:lstStyle/>
            <a:p>
              <a:endParaRPr lang="ar-SA"/>
            </a:p>
          </p:txBody>
        </p:sp>
        <p:sp>
          <p:nvSpPr>
            <p:cNvPr id="52" name="Rectangle 52"/>
            <p:cNvSpPr>
              <a:spLocks noChangeArrowheads="1"/>
            </p:cNvSpPr>
            <p:nvPr/>
          </p:nvSpPr>
          <p:spPr bwMode="auto">
            <a:xfrm>
              <a:off x="3745" y="1186"/>
              <a:ext cx="30" cy="32"/>
            </a:xfrm>
            <a:prstGeom prst="rect">
              <a:avLst/>
            </a:prstGeom>
            <a:solidFill>
              <a:srgbClr val="DD0806"/>
            </a:solidFill>
            <a:ln w="12700">
              <a:solidFill>
                <a:srgbClr val="000000"/>
              </a:solidFill>
              <a:miter lim="800000"/>
              <a:headEnd/>
              <a:tailEnd/>
            </a:ln>
          </p:spPr>
          <p:txBody>
            <a:bodyPr wrap="none" anchor="ctr"/>
            <a:lstStyle/>
            <a:p>
              <a:endParaRPr lang="ar-SA"/>
            </a:p>
          </p:txBody>
        </p:sp>
        <p:sp>
          <p:nvSpPr>
            <p:cNvPr id="53" name="Rectangle 53"/>
            <p:cNvSpPr>
              <a:spLocks noChangeArrowheads="1"/>
            </p:cNvSpPr>
            <p:nvPr/>
          </p:nvSpPr>
          <p:spPr bwMode="auto">
            <a:xfrm>
              <a:off x="3900" y="1082"/>
              <a:ext cx="30" cy="32"/>
            </a:xfrm>
            <a:prstGeom prst="rect">
              <a:avLst/>
            </a:prstGeom>
            <a:solidFill>
              <a:srgbClr val="DD0806"/>
            </a:solidFill>
            <a:ln w="12700">
              <a:solidFill>
                <a:srgbClr val="000000"/>
              </a:solidFill>
              <a:miter lim="800000"/>
              <a:headEnd/>
              <a:tailEnd/>
            </a:ln>
          </p:spPr>
          <p:txBody>
            <a:bodyPr wrap="none" anchor="ctr"/>
            <a:lstStyle/>
            <a:p>
              <a:endParaRPr lang="ar-SA"/>
            </a:p>
          </p:txBody>
        </p:sp>
        <p:sp>
          <p:nvSpPr>
            <p:cNvPr id="54" name="Rectangle 54"/>
            <p:cNvSpPr>
              <a:spLocks noChangeArrowheads="1"/>
            </p:cNvSpPr>
            <p:nvPr/>
          </p:nvSpPr>
          <p:spPr bwMode="auto">
            <a:xfrm>
              <a:off x="4055" y="970"/>
              <a:ext cx="30" cy="32"/>
            </a:xfrm>
            <a:prstGeom prst="rect">
              <a:avLst/>
            </a:prstGeom>
            <a:solidFill>
              <a:srgbClr val="DD0806"/>
            </a:solidFill>
            <a:ln w="12700">
              <a:solidFill>
                <a:srgbClr val="000000"/>
              </a:solidFill>
              <a:miter lim="800000"/>
              <a:headEnd/>
              <a:tailEnd/>
            </a:ln>
          </p:spPr>
          <p:txBody>
            <a:bodyPr wrap="none" anchor="ctr"/>
            <a:lstStyle/>
            <a:p>
              <a:endParaRPr lang="ar-SA"/>
            </a:p>
          </p:txBody>
        </p:sp>
        <p:sp>
          <p:nvSpPr>
            <p:cNvPr id="55" name="Rectangle 55"/>
            <p:cNvSpPr>
              <a:spLocks noChangeArrowheads="1"/>
            </p:cNvSpPr>
            <p:nvPr/>
          </p:nvSpPr>
          <p:spPr bwMode="auto">
            <a:xfrm>
              <a:off x="931" y="2781"/>
              <a:ext cx="30" cy="42"/>
            </a:xfrm>
            <a:prstGeom prst="rect">
              <a:avLst/>
            </a:prstGeom>
            <a:solidFill>
              <a:srgbClr val="008011"/>
            </a:solidFill>
            <a:ln w="12700">
              <a:solidFill>
                <a:srgbClr val="000000"/>
              </a:solidFill>
              <a:miter lim="800000"/>
              <a:headEnd/>
              <a:tailEnd/>
            </a:ln>
          </p:spPr>
          <p:txBody>
            <a:bodyPr wrap="none" anchor="ctr"/>
            <a:lstStyle/>
            <a:p>
              <a:endParaRPr lang="ar-SA"/>
            </a:p>
          </p:txBody>
        </p:sp>
        <p:sp>
          <p:nvSpPr>
            <p:cNvPr id="56" name="Rectangle 56"/>
            <p:cNvSpPr>
              <a:spLocks noChangeArrowheads="1"/>
            </p:cNvSpPr>
            <p:nvPr/>
          </p:nvSpPr>
          <p:spPr bwMode="auto">
            <a:xfrm>
              <a:off x="1086" y="2765"/>
              <a:ext cx="30" cy="42"/>
            </a:xfrm>
            <a:prstGeom prst="rect">
              <a:avLst/>
            </a:prstGeom>
            <a:solidFill>
              <a:srgbClr val="008011"/>
            </a:solidFill>
            <a:ln w="12700">
              <a:solidFill>
                <a:srgbClr val="000000"/>
              </a:solidFill>
              <a:miter lim="800000"/>
              <a:headEnd/>
              <a:tailEnd/>
            </a:ln>
          </p:spPr>
          <p:txBody>
            <a:bodyPr wrap="none" anchor="ctr"/>
            <a:lstStyle/>
            <a:p>
              <a:endParaRPr lang="ar-SA"/>
            </a:p>
          </p:txBody>
        </p:sp>
        <p:sp>
          <p:nvSpPr>
            <p:cNvPr id="57" name="Rectangle 57"/>
            <p:cNvSpPr>
              <a:spLocks noChangeArrowheads="1"/>
            </p:cNvSpPr>
            <p:nvPr/>
          </p:nvSpPr>
          <p:spPr bwMode="auto">
            <a:xfrm>
              <a:off x="1249" y="2741"/>
              <a:ext cx="29" cy="42"/>
            </a:xfrm>
            <a:prstGeom prst="rect">
              <a:avLst/>
            </a:prstGeom>
            <a:solidFill>
              <a:srgbClr val="008011"/>
            </a:solidFill>
            <a:ln w="12700">
              <a:solidFill>
                <a:srgbClr val="000000"/>
              </a:solidFill>
              <a:miter lim="800000"/>
              <a:headEnd/>
              <a:tailEnd/>
            </a:ln>
          </p:spPr>
          <p:txBody>
            <a:bodyPr wrap="none" anchor="ctr"/>
            <a:lstStyle/>
            <a:p>
              <a:endParaRPr lang="ar-SA"/>
            </a:p>
          </p:txBody>
        </p:sp>
        <p:sp>
          <p:nvSpPr>
            <p:cNvPr id="58" name="Rectangle 58"/>
            <p:cNvSpPr>
              <a:spLocks noChangeArrowheads="1"/>
            </p:cNvSpPr>
            <p:nvPr/>
          </p:nvSpPr>
          <p:spPr bwMode="auto">
            <a:xfrm>
              <a:off x="1404" y="2725"/>
              <a:ext cx="30" cy="42"/>
            </a:xfrm>
            <a:prstGeom prst="rect">
              <a:avLst/>
            </a:prstGeom>
            <a:solidFill>
              <a:srgbClr val="008011"/>
            </a:solidFill>
            <a:ln w="12700">
              <a:solidFill>
                <a:srgbClr val="000000"/>
              </a:solidFill>
              <a:miter lim="800000"/>
              <a:headEnd/>
              <a:tailEnd/>
            </a:ln>
          </p:spPr>
          <p:txBody>
            <a:bodyPr wrap="none" anchor="ctr"/>
            <a:lstStyle/>
            <a:p>
              <a:endParaRPr lang="ar-SA"/>
            </a:p>
          </p:txBody>
        </p:sp>
        <p:sp>
          <p:nvSpPr>
            <p:cNvPr id="59" name="Rectangle 59"/>
            <p:cNvSpPr>
              <a:spLocks noChangeArrowheads="1"/>
            </p:cNvSpPr>
            <p:nvPr/>
          </p:nvSpPr>
          <p:spPr bwMode="auto">
            <a:xfrm>
              <a:off x="1559" y="2709"/>
              <a:ext cx="30" cy="42"/>
            </a:xfrm>
            <a:prstGeom prst="rect">
              <a:avLst/>
            </a:prstGeom>
            <a:solidFill>
              <a:srgbClr val="008011"/>
            </a:solidFill>
            <a:ln w="12700">
              <a:solidFill>
                <a:srgbClr val="000000"/>
              </a:solidFill>
              <a:miter lim="800000"/>
              <a:headEnd/>
              <a:tailEnd/>
            </a:ln>
          </p:spPr>
          <p:txBody>
            <a:bodyPr wrap="none" anchor="ctr"/>
            <a:lstStyle/>
            <a:p>
              <a:endParaRPr lang="ar-SA"/>
            </a:p>
          </p:txBody>
        </p:sp>
        <p:sp>
          <p:nvSpPr>
            <p:cNvPr id="60" name="Rectangle 60"/>
            <p:cNvSpPr>
              <a:spLocks noChangeArrowheads="1"/>
            </p:cNvSpPr>
            <p:nvPr/>
          </p:nvSpPr>
          <p:spPr bwMode="auto">
            <a:xfrm>
              <a:off x="1714" y="2693"/>
              <a:ext cx="30" cy="42"/>
            </a:xfrm>
            <a:prstGeom prst="rect">
              <a:avLst/>
            </a:prstGeom>
            <a:solidFill>
              <a:srgbClr val="008011"/>
            </a:solidFill>
            <a:ln w="12700">
              <a:solidFill>
                <a:srgbClr val="000000"/>
              </a:solidFill>
              <a:miter lim="800000"/>
              <a:headEnd/>
              <a:tailEnd/>
            </a:ln>
          </p:spPr>
          <p:txBody>
            <a:bodyPr wrap="none" anchor="ctr"/>
            <a:lstStyle/>
            <a:p>
              <a:endParaRPr lang="ar-SA"/>
            </a:p>
          </p:txBody>
        </p:sp>
        <p:sp>
          <p:nvSpPr>
            <p:cNvPr id="61" name="Rectangle 61"/>
            <p:cNvSpPr>
              <a:spLocks noChangeArrowheads="1"/>
            </p:cNvSpPr>
            <p:nvPr/>
          </p:nvSpPr>
          <p:spPr bwMode="auto">
            <a:xfrm>
              <a:off x="1869" y="2669"/>
              <a:ext cx="30" cy="42"/>
            </a:xfrm>
            <a:prstGeom prst="rect">
              <a:avLst/>
            </a:prstGeom>
            <a:solidFill>
              <a:srgbClr val="008011"/>
            </a:solidFill>
            <a:ln w="12700">
              <a:solidFill>
                <a:srgbClr val="000000"/>
              </a:solidFill>
              <a:miter lim="800000"/>
              <a:headEnd/>
              <a:tailEnd/>
            </a:ln>
          </p:spPr>
          <p:txBody>
            <a:bodyPr wrap="none" anchor="ctr"/>
            <a:lstStyle/>
            <a:p>
              <a:endParaRPr lang="ar-SA"/>
            </a:p>
          </p:txBody>
        </p:sp>
        <p:sp>
          <p:nvSpPr>
            <p:cNvPr id="62" name="Rectangle 62"/>
            <p:cNvSpPr>
              <a:spLocks noChangeArrowheads="1"/>
            </p:cNvSpPr>
            <p:nvPr/>
          </p:nvSpPr>
          <p:spPr bwMode="auto">
            <a:xfrm>
              <a:off x="2024" y="2658"/>
              <a:ext cx="30" cy="32"/>
            </a:xfrm>
            <a:prstGeom prst="rect">
              <a:avLst/>
            </a:prstGeom>
            <a:solidFill>
              <a:srgbClr val="008011"/>
            </a:solidFill>
            <a:ln w="12700">
              <a:solidFill>
                <a:srgbClr val="000000"/>
              </a:solidFill>
              <a:miter lim="800000"/>
              <a:headEnd/>
              <a:tailEnd/>
            </a:ln>
          </p:spPr>
          <p:txBody>
            <a:bodyPr wrap="none" anchor="ctr"/>
            <a:lstStyle/>
            <a:p>
              <a:endParaRPr lang="ar-SA"/>
            </a:p>
          </p:txBody>
        </p:sp>
        <p:sp>
          <p:nvSpPr>
            <p:cNvPr id="63" name="Rectangle 63"/>
            <p:cNvSpPr>
              <a:spLocks noChangeArrowheads="1"/>
            </p:cNvSpPr>
            <p:nvPr/>
          </p:nvSpPr>
          <p:spPr bwMode="auto">
            <a:xfrm>
              <a:off x="2179" y="2642"/>
              <a:ext cx="30" cy="32"/>
            </a:xfrm>
            <a:prstGeom prst="rect">
              <a:avLst/>
            </a:prstGeom>
            <a:solidFill>
              <a:srgbClr val="008011"/>
            </a:solidFill>
            <a:ln w="12700">
              <a:solidFill>
                <a:srgbClr val="000000"/>
              </a:solidFill>
              <a:miter lim="800000"/>
              <a:headEnd/>
              <a:tailEnd/>
            </a:ln>
          </p:spPr>
          <p:txBody>
            <a:bodyPr wrap="none" anchor="ctr"/>
            <a:lstStyle/>
            <a:p>
              <a:endParaRPr lang="ar-SA"/>
            </a:p>
          </p:txBody>
        </p:sp>
        <p:sp>
          <p:nvSpPr>
            <p:cNvPr id="64" name="Rectangle 64"/>
            <p:cNvSpPr>
              <a:spLocks noChangeArrowheads="1"/>
            </p:cNvSpPr>
            <p:nvPr/>
          </p:nvSpPr>
          <p:spPr bwMode="auto">
            <a:xfrm>
              <a:off x="2342" y="2626"/>
              <a:ext cx="29" cy="32"/>
            </a:xfrm>
            <a:prstGeom prst="rect">
              <a:avLst/>
            </a:prstGeom>
            <a:solidFill>
              <a:srgbClr val="008011"/>
            </a:solidFill>
            <a:ln w="12700">
              <a:solidFill>
                <a:srgbClr val="000000"/>
              </a:solidFill>
              <a:miter lim="800000"/>
              <a:headEnd/>
              <a:tailEnd/>
            </a:ln>
          </p:spPr>
          <p:txBody>
            <a:bodyPr wrap="none" anchor="ctr"/>
            <a:lstStyle/>
            <a:p>
              <a:endParaRPr lang="ar-SA"/>
            </a:p>
          </p:txBody>
        </p:sp>
        <p:sp>
          <p:nvSpPr>
            <p:cNvPr id="65" name="Rectangle 65"/>
            <p:cNvSpPr>
              <a:spLocks noChangeArrowheads="1"/>
            </p:cNvSpPr>
            <p:nvPr/>
          </p:nvSpPr>
          <p:spPr bwMode="auto">
            <a:xfrm>
              <a:off x="2497" y="2602"/>
              <a:ext cx="29" cy="32"/>
            </a:xfrm>
            <a:prstGeom prst="rect">
              <a:avLst/>
            </a:prstGeom>
            <a:solidFill>
              <a:srgbClr val="008011"/>
            </a:solidFill>
            <a:ln w="12700">
              <a:solidFill>
                <a:srgbClr val="000000"/>
              </a:solidFill>
              <a:miter lim="800000"/>
              <a:headEnd/>
              <a:tailEnd/>
            </a:ln>
          </p:spPr>
          <p:txBody>
            <a:bodyPr wrap="none" anchor="ctr"/>
            <a:lstStyle/>
            <a:p>
              <a:endParaRPr lang="ar-SA"/>
            </a:p>
          </p:txBody>
        </p:sp>
        <p:sp>
          <p:nvSpPr>
            <p:cNvPr id="66" name="Rectangle 66"/>
            <p:cNvSpPr>
              <a:spLocks noChangeArrowheads="1"/>
            </p:cNvSpPr>
            <p:nvPr/>
          </p:nvSpPr>
          <p:spPr bwMode="auto">
            <a:xfrm>
              <a:off x="2652" y="2586"/>
              <a:ext cx="30" cy="32"/>
            </a:xfrm>
            <a:prstGeom prst="rect">
              <a:avLst/>
            </a:prstGeom>
            <a:solidFill>
              <a:srgbClr val="008011"/>
            </a:solidFill>
            <a:ln w="12700">
              <a:solidFill>
                <a:srgbClr val="000000"/>
              </a:solidFill>
              <a:miter lim="800000"/>
              <a:headEnd/>
              <a:tailEnd/>
            </a:ln>
          </p:spPr>
          <p:txBody>
            <a:bodyPr wrap="none" anchor="ctr"/>
            <a:lstStyle/>
            <a:p>
              <a:endParaRPr lang="ar-SA"/>
            </a:p>
          </p:txBody>
        </p:sp>
        <p:sp>
          <p:nvSpPr>
            <p:cNvPr id="67" name="Rectangle 67"/>
            <p:cNvSpPr>
              <a:spLocks noChangeArrowheads="1"/>
            </p:cNvSpPr>
            <p:nvPr/>
          </p:nvSpPr>
          <p:spPr bwMode="auto">
            <a:xfrm>
              <a:off x="2807" y="2570"/>
              <a:ext cx="30" cy="32"/>
            </a:xfrm>
            <a:prstGeom prst="rect">
              <a:avLst/>
            </a:prstGeom>
            <a:solidFill>
              <a:srgbClr val="008011"/>
            </a:solidFill>
            <a:ln w="12700">
              <a:solidFill>
                <a:srgbClr val="000000"/>
              </a:solidFill>
              <a:miter lim="800000"/>
              <a:headEnd/>
              <a:tailEnd/>
            </a:ln>
          </p:spPr>
          <p:txBody>
            <a:bodyPr wrap="none" anchor="ctr"/>
            <a:lstStyle/>
            <a:p>
              <a:endParaRPr lang="ar-SA"/>
            </a:p>
          </p:txBody>
        </p:sp>
        <p:sp>
          <p:nvSpPr>
            <p:cNvPr id="68" name="Rectangle 68"/>
            <p:cNvSpPr>
              <a:spLocks noChangeArrowheads="1"/>
            </p:cNvSpPr>
            <p:nvPr/>
          </p:nvSpPr>
          <p:spPr bwMode="auto">
            <a:xfrm>
              <a:off x="2962" y="2554"/>
              <a:ext cx="30" cy="32"/>
            </a:xfrm>
            <a:prstGeom prst="rect">
              <a:avLst/>
            </a:prstGeom>
            <a:solidFill>
              <a:srgbClr val="008011"/>
            </a:solidFill>
            <a:ln w="12700">
              <a:solidFill>
                <a:srgbClr val="000000"/>
              </a:solidFill>
              <a:miter lim="800000"/>
              <a:headEnd/>
              <a:tailEnd/>
            </a:ln>
          </p:spPr>
          <p:txBody>
            <a:bodyPr wrap="none" anchor="ctr"/>
            <a:lstStyle/>
            <a:p>
              <a:endParaRPr lang="ar-SA"/>
            </a:p>
          </p:txBody>
        </p:sp>
        <p:sp>
          <p:nvSpPr>
            <p:cNvPr id="69" name="Rectangle 69"/>
            <p:cNvSpPr>
              <a:spLocks noChangeArrowheads="1"/>
            </p:cNvSpPr>
            <p:nvPr/>
          </p:nvSpPr>
          <p:spPr bwMode="auto">
            <a:xfrm>
              <a:off x="3117" y="2530"/>
              <a:ext cx="30" cy="32"/>
            </a:xfrm>
            <a:prstGeom prst="rect">
              <a:avLst/>
            </a:prstGeom>
            <a:solidFill>
              <a:srgbClr val="008011"/>
            </a:solidFill>
            <a:ln w="12700">
              <a:solidFill>
                <a:srgbClr val="000000"/>
              </a:solidFill>
              <a:miter lim="800000"/>
              <a:headEnd/>
              <a:tailEnd/>
            </a:ln>
          </p:spPr>
          <p:txBody>
            <a:bodyPr wrap="none" anchor="ctr"/>
            <a:lstStyle/>
            <a:p>
              <a:endParaRPr lang="ar-SA"/>
            </a:p>
          </p:txBody>
        </p:sp>
        <p:sp>
          <p:nvSpPr>
            <p:cNvPr id="70" name="Rectangle 70"/>
            <p:cNvSpPr>
              <a:spLocks noChangeArrowheads="1"/>
            </p:cNvSpPr>
            <p:nvPr/>
          </p:nvSpPr>
          <p:spPr bwMode="auto">
            <a:xfrm>
              <a:off x="3272" y="2514"/>
              <a:ext cx="30" cy="32"/>
            </a:xfrm>
            <a:prstGeom prst="rect">
              <a:avLst/>
            </a:prstGeom>
            <a:solidFill>
              <a:srgbClr val="008011"/>
            </a:solidFill>
            <a:ln w="12700">
              <a:solidFill>
                <a:srgbClr val="000000"/>
              </a:solidFill>
              <a:miter lim="800000"/>
              <a:headEnd/>
              <a:tailEnd/>
            </a:ln>
          </p:spPr>
          <p:txBody>
            <a:bodyPr wrap="none" anchor="ctr"/>
            <a:lstStyle/>
            <a:p>
              <a:endParaRPr lang="ar-SA"/>
            </a:p>
          </p:txBody>
        </p:sp>
        <p:sp>
          <p:nvSpPr>
            <p:cNvPr id="71" name="Rectangle 71"/>
            <p:cNvSpPr>
              <a:spLocks noChangeArrowheads="1"/>
            </p:cNvSpPr>
            <p:nvPr/>
          </p:nvSpPr>
          <p:spPr bwMode="auto">
            <a:xfrm>
              <a:off x="3435" y="2498"/>
              <a:ext cx="29" cy="32"/>
            </a:xfrm>
            <a:prstGeom prst="rect">
              <a:avLst/>
            </a:prstGeom>
            <a:solidFill>
              <a:srgbClr val="008011"/>
            </a:solidFill>
            <a:ln w="12700">
              <a:solidFill>
                <a:srgbClr val="000000"/>
              </a:solidFill>
              <a:miter lim="800000"/>
              <a:headEnd/>
              <a:tailEnd/>
            </a:ln>
          </p:spPr>
          <p:txBody>
            <a:bodyPr wrap="none" anchor="ctr"/>
            <a:lstStyle/>
            <a:p>
              <a:endParaRPr lang="ar-SA"/>
            </a:p>
          </p:txBody>
        </p:sp>
        <p:sp>
          <p:nvSpPr>
            <p:cNvPr id="72" name="Rectangle 72"/>
            <p:cNvSpPr>
              <a:spLocks noChangeArrowheads="1"/>
            </p:cNvSpPr>
            <p:nvPr/>
          </p:nvSpPr>
          <p:spPr bwMode="auto">
            <a:xfrm>
              <a:off x="3590" y="2482"/>
              <a:ext cx="29" cy="32"/>
            </a:xfrm>
            <a:prstGeom prst="rect">
              <a:avLst/>
            </a:prstGeom>
            <a:solidFill>
              <a:srgbClr val="008011"/>
            </a:solidFill>
            <a:ln w="12700">
              <a:solidFill>
                <a:srgbClr val="000000"/>
              </a:solidFill>
              <a:miter lim="800000"/>
              <a:headEnd/>
              <a:tailEnd/>
            </a:ln>
          </p:spPr>
          <p:txBody>
            <a:bodyPr wrap="none" anchor="ctr"/>
            <a:lstStyle/>
            <a:p>
              <a:endParaRPr lang="ar-SA"/>
            </a:p>
          </p:txBody>
        </p:sp>
        <p:sp>
          <p:nvSpPr>
            <p:cNvPr id="73" name="Rectangle 73"/>
            <p:cNvSpPr>
              <a:spLocks noChangeArrowheads="1"/>
            </p:cNvSpPr>
            <p:nvPr/>
          </p:nvSpPr>
          <p:spPr bwMode="auto">
            <a:xfrm>
              <a:off x="3745" y="2458"/>
              <a:ext cx="30" cy="32"/>
            </a:xfrm>
            <a:prstGeom prst="rect">
              <a:avLst/>
            </a:prstGeom>
            <a:solidFill>
              <a:srgbClr val="008011"/>
            </a:solidFill>
            <a:ln w="12700">
              <a:solidFill>
                <a:srgbClr val="000000"/>
              </a:solidFill>
              <a:miter lim="800000"/>
              <a:headEnd/>
              <a:tailEnd/>
            </a:ln>
          </p:spPr>
          <p:txBody>
            <a:bodyPr wrap="none" anchor="ctr"/>
            <a:lstStyle/>
            <a:p>
              <a:endParaRPr lang="ar-SA"/>
            </a:p>
          </p:txBody>
        </p:sp>
        <p:sp>
          <p:nvSpPr>
            <p:cNvPr id="74" name="Rectangle 74"/>
            <p:cNvSpPr>
              <a:spLocks noChangeArrowheads="1"/>
            </p:cNvSpPr>
            <p:nvPr/>
          </p:nvSpPr>
          <p:spPr bwMode="auto">
            <a:xfrm>
              <a:off x="3900" y="2442"/>
              <a:ext cx="30" cy="32"/>
            </a:xfrm>
            <a:prstGeom prst="rect">
              <a:avLst/>
            </a:prstGeom>
            <a:solidFill>
              <a:srgbClr val="008011"/>
            </a:solidFill>
            <a:ln w="12700">
              <a:solidFill>
                <a:srgbClr val="000000"/>
              </a:solidFill>
              <a:miter lim="800000"/>
              <a:headEnd/>
              <a:tailEnd/>
            </a:ln>
          </p:spPr>
          <p:txBody>
            <a:bodyPr wrap="none" anchor="ctr"/>
            <a:lstStyle/>
            <a:p>
              <a:endParaRPr lang="ar-SA"/>
            </a:p>
          </p:txBody>
        </p:sp>
        <p:sp>
          <p:nvSpPr>
            <p:cNvPr id="75" name="Rectangle 75"/>
            <p:cNvSpPr>
              <a:spLocks noChangeArrowheads="1"/>
            </p:cNvSpPr>
            <p:nvPr/>
          </p:nvSpPr>
          <p:spPr bwMode="auto">
            <a:xfrm>
              <a:off x="4055" y="2426"/>
              <a:ext cx="30" cy="32"/>
            </a:xfrm>
            <a:prstGeom prst="rect">
              <a:avLst/>
            </a:prstGeom>
            <a:solidFill>
              <a:srgbClr val="008011"/>
            </a:solidFill>
            <a:ln w="12700">
              <a:solidFill>
                <a:srgbClr val="000000"/>
              </a:solidFill>
              <a:miter lim="800000"/>
              <a:headEnd/>
              <a:tailEnd/>
            </a:ln>
          </p:spPr>
          <p:txBody>
            <a:bodyPr wrap="none" anchor="ctr"/>
            <a:lstStyle/>
            <a:p>
              <a:endParaRPr lang="ar-SA"/>
            </a:p>
          </p:txBody>
        </p:sp>
        <p:sp>
          <p:nvSpPr>
            <p:cNvPr id="76" name="Rectangle 76"/>
            <p:cNvSpPr>
              <a:spLocks noChangeArrowheads="1"/>
            </p:cNvSpPr>
            <p:nvPr/>
          </p:nvSpPr>
          <p:spPr bwMode="auto">
            <a:xfrm>
              <a:off x="734" y="264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eaLnBrk="0" hangingPunct="0"/>
              <a:r>
                <a:rPr lang="en-US" b="1" dirty="0">
                  <a:latin typeface="Geneva" charset="0"/>
                </a:rPr>
                <a:t>1</a:t>
              </a:r>
            </a:p>
          </p:txBody>
        </p:sp>
        <p:sp>
          <p:nvSpPr>
            <p:cNvPr id="77" name="Rectangle 77"/>
            <p:cNvSpPr>
              <a:spLocks noChangeArrowheads="1"/>
            </p:cNvSpPr>
            <p:nvPr/>
          </p:nvSpPr>
          <p:spPr bwMode="auto">
            <a:xfrm>
              <a:off x="639" y="2056"/>
              <a:ext cx="2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eaLnBrk="0" hangingPunct="0"/>
              <a:r>
                <a:rPr lang="en-US" sz="2000" b="1" dirty="0">
                  <a:latin typeface="Geneva" charset="0"/>
                </a:rPr>
                <a:t>10</a:t>
              </a:r>
            </a:p>
          </p:txBody>
        </p:sp>
        <p:sp>
          <p:nvSpPr>
            <p:cNvPr id="78" name="Rectangle 78"/>
            <p:cNvSpPr>
              <a:spLocks noChangeArrowheads="1"/>
            </p:cNvSpPr>
            <p:nvPr/>
          </p:nvSpPr>
          <p:spPr bwMode="auto">
            <a:xfrm>
              <a:off x="551" y="1480"/>
              <a:ext cx="3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eaLnBrk="0" hangingPunct="0"/>
              <a:r>
                <a:rPr lang="en-US" sz="2000" b="1" dirty="0">
                  <a:latin typeface="Geneva" charset="0"/>
                </a:rPr>
                <a:t>100</a:t>
              </a:r>
            </a:p>
          </p:txBody>
        </p:sp>
        <p:sp>
          <p:nvSpPr>
            <p:cNvPr id="79" name="Rectangle 79"/>
            <p:cNvSpPr>
              <a:spLocks noChangeArrowheads="1"/>
            </p:cNvSpPr>
            <p:nvPr/>
          </p:nvSpPr>
          <p:spPr bwMode="auto">
            <a:xfrm>
              <a:off x="446" y="904"/>
              <a:ext cx="4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eaLnBrk="0" hangingPunct="0"/>
              <a:r>
                <a:rPr lang="en-US" sz="2000" b="1" dirty="0">
                  <a:latin typeface="Geneva" charset="0"/>
                </a:rPr>
                <a:t>1000</a:t>
              </a:r>
            </a:p>
          </p:txBody>
        </p:sp>
        <p:sp>
          <p:nvSpPr>
            <p:cNvPr id="80" name="Rectangle 80"/>
            <p:cNvSpPr>
              <a:spLocks noChangeArrowheads="1"/>
            </p:cNvSpPr>
            <p:nvPr/>
          </p:nvSpPr>
          <p:spPr bwMode="auto">
            <a:xfrm rot="-5400000">
              <a:off x="777" y="2848"/>
              <a:ext cx="50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1600">
                  <a:latin typeface="Geneva" charset="0"/>
                </a:rPr>
                <a:t>1980</a:t>
              </a:r>
            </a:p>
          </p:txBody>
        </p:sp>
        <p:sp>
          <p:nvSpPr>
            <p:cNvPr id="81" name="Rectangle 81"/>
            <p:cNvSpPr>
              <a:spLocks noChangeArrowheads="1"/>
            </p:cNvSpPr>
            <p:nvPr/>
          </p:nvSpPr>
          <p:spPr bwMode="auto">
            <a:xfrm rot="-5400000">
              <a:off x="933" y="2846"/>
              <a:ext cx="50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1600">
                  <a:latin typeface="Geneva" charset="0"/>
                </a:rPr>
                <a:t>1981</a:t>
              </a:r>
            </a:p>
          </p:txBody>
        </p:sp>
        <p:sp>
          <p:nvSpPr>
            <p:cNvPr id="82" name="Rectangle 82"/>
            <p:cNvSpPr>
              <a:spLocks noChangeArrowheads="1"/>
            </p:cNvSpPr>
            <p:nvPr/>
          </p:nvSpPr>
          <p:spPr bwMode="auto">
            <a:xfrm rot="-5400000">
              <a:off x="1244" y="2846"/>
              <a:ext cx="50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1600">
                  <a:latin typeface="Geneva" charset="0"/>
                </a:rPr>
                <a:t>1983</a:t>
              </a:r>
            </a:p>
          </p:txBody>
        </p:sp>
        <p:sp>
          <p:nvSpPr>
            <p:cNvPr id="83" name="Rectangle 83"/>
            <p:cNvSpPr>
              <a:spLocks noChangeArrowheads="1"/>
            </p:cNvSpPr>
            <p:nvPr/>
          </p:nvSpPr>
          <p:spPr bwMode="auto">
            <a:xfrm rot="-5400000">
              <a:off x="1399" y="2846"/>
              <a:ext cx="50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1600">
                  <a:latin typeface="Geneva" charset="0"/>
                </a:rPr>
                <a:t>1984</a:t>
              </a:r>
            </a:p>
          </p:txBody>
        </p:sp>
        <p:sp>
          <p:nvSpPr>
            <p:cNvPr id="84" name="Rectangle 84"/>
            <p:cNvSpPr>
              <a:spLocks noChangeArrowheads="1"/>
            </p:cNvSpPr>
            <p:nvPr/>
          </p:nvSpPr>
          <p:spPr bwMode="auto">
            <a:xfrm rot="-5400000">
              <a:off x="1554" y="2846"/>
              <a:ext cx="50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1600">
                  <a:latin typeface="Geneva" charset="0"/>
                </a:rPr>
                <a:t>1985</a:t>
              </a:r>
            </a:p>
          </p:txBody>
        </p:sp>
        <p:sp>
          <p:nvSpPr>
            <p:cNvPr id="85" name="Rectangle 85"/>
            <p:cNvSpPr>
              <a:spLocks noChangeArrowheads="1"/>
            </p:cNvSpPr>
            <p:nvPr/>
          </p:nvSpPr>
          <p:spPr bwMode="auto">
            <a:xfrm rot="-5400000">
              <a:off x="1717" y="2846"/>
              <a:ext cx="50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1600">
                  <a:latin typeface="Geneva" charset="0"/>
                </a:rPr>
                <a:t>1986</a:t>
              </a:r>
            </a:p>
          </p:txBody>
        </p:sp>
        <p:sp>
          <p:nvSpPr>
            <p:cNvPr id="86" name="Rectangle 86"/>
            <p:cNvSpPr>
              <a:spLocks noChangeArrowheads="1"/>
            </p:cNvSpPr>
            <p:nvPr/>
          </p:nvSpPr>
          <p:spPr bwMode="auto">
            <a:xfrm rot="-5400000">
              <a:off x="1872" y="2846"/>
              <a:ext cx="50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1600">
                  <a:latin typeface="Geneva" charset="0"/>
                </a:rPr>
                <a:t>1987</a:t>
              </a:r>
            </a:p>
          </p:txBody>
        </p:sp>
        <p:sp>
          <p:nvSpPr>
            <p:cNvPr id="87" name="Rectangle 87"/>
            <p:cNvSpPr>
              <a:spLocks noChangeArrowheads="1"/>
            </p:cNvSpPr>
            <p:nvPr/>
          </p:nvSpPr>
          <p:spPr bwMode="auto">
            <a:xfrm rot="-5400000">
              <a:off x="2027" y="2846"/>
              <a:ext cx="50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1600">
                  <a:latin typeface="Geneva" charset="0"/>
                </a:rPr>
                <a:t>1988</a:t>
              </a:r>
            </a:p>
          </p:txBody>
        </p:sp>
        <p:sp>
          <p:nvSpPr>
            <p:cNvPr id="88" name="Rectangle 88"/>
            <p:cNvSpPr>
              <a:spLocks noChangeArrowheads="1"/>
            </p:cNvSpPr>
            <p:nvPr/>
          </p:nvSpPr>
          <p:spPr bwMode="auto">
            <a:xfrm rot="-5400000">
              <a:off x="2182" y="2846"/>
              <a:ext cx="50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1600">
                  <a:latin typeface="Geneva" charset="0"/>
                </a:rPr>
                <a:t>1989</a:t>
              </a:r>
            </a:p>
          </p:txBody>
        </p:sp>
        <p:sp>
          <p:nvSpPr>
            <p:cNvPr id="89" name="Rectangle 89"/>
            <p:cNvSpPr>
              <a:spLocks noChangeArrowheads="1"/>
            </p:cNvSpPr>
            <p:nvPr/>
          </p:nvSpPr>
          <p:spPr bwMode="auto">
            <a:xfrm rot="-5400000">
              <a:off x="2337" y="2846"/>
              <a:ext cx="50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1600">
                  <a:latin typeface="Geneva" charset="0"/>
                </a:rPr>
                <a:t>1990</a:t>
              </a:r>
            </a:p>
          </p:txBody>
        </p:sp>
        <p:sp>
          <p:nvSpPr>
            <p:cNvPr id="90" name="Rectangle 90"/>
            <p:cNvSpPr>
              <a:spLocks noChangeArrowheads="1"/>
            </p:cNvSpPr>
            <p:nvPr/>
          </p:nvSpPr>
          <p:spPr bwMode="auto">
            <a:xfrm rot="-5400000">
              <a:off x="2492" y="2846"/>
              <a:ext cx="50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1600">
                  <a:latin typeface="Geneva" charset="0"/>
                </a:rPr>
                <a:t>1991</a:t>
              </a:r>
            </a:p>
          </p:txBody>
        </p:sp>
        <p:sp>
          <p:nvSpPr>
            <p:cNvPr id="91" name="Rectangle 91"/>
            <p:cNvSpPr>
              <a:spLocks noChangeArrowheads="1"/>
            </p:cNvSpPr>
            <p:nvPr/>
          </p:nvSpPr>
          <p:spPr bwMode="auto">
            <a:xfrm rot="-5400000">
              <a:off x="2655" y="2846"/>
              <a:ext cx="50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1600">
                  <a:latin typeface="Geneva" charset="0"/>
                </a:rPr>
                <a:t>1992</a:t>
              </a:r>
            </a:p>
          </p:txBody>
        </p:sp>
        <p:sp>
          <p:nvSpPr>
            <p:cNvPr id="92" name="Rectangle 92"/>
            <p:cNvSpPr>
              <a:spLocks noChangeArrowheads="1"/>
            </p:cNvSpPr>
            <p:nvPr/>
          </p:nvSpPr>
          <p:spPr bwMode="auto">
            <a:xfrm rot="-5400000">
              <a:off x="2810" y="2846"/>
              <a:ext cx="50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1600">
                  <a:latin typeface="Geneva" charset="0"/>
                </a:rPr>
                <a:t>1993</a:t>
              </a:r>
            </a:p>
          </p:txBody>
        </p:sp>
        <p:sp>
          <p:nvSpPr>
            <p:cNvPr id="93" name="Rectangle 93"/>
            <p:cNvSpPr>
              <a:spLocks noChangeArrowheads="1"/>
            </p:cNvSpPr>
            <p:nvPr/>
          </p:nvSpPr>
          <p:spPr bwMode="auto">
            <a:xfrm rot="-5400000">
              <a:off x="2965" y="2846"/>
              <a:ext cx="50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1600">
                  <a:latin typeface="Geneva" charset="0"/>
                </a:rPr>
                <a:t>1994</a:t>
              </a:r>
            </a:p>
          </p:txBody>
        </p:sp>
        <p:sp>
          <p:nvSpPr>
            <p:cNvPr id="94" name="Rectangle 94"/>
            <p:cNvSpPr>
              <a:spLocks noChangeArrowheads="1"/>
            </p:cNvSpPr>
            <p:nvPr/>
          </p:nvSpPr>
          <p:spPr bwMode="auto">
            <a:xfrm rot="-5400000">
              <a:off x="3120" y="2846"/>
              <a:ext cx="50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1600">
                  <a:latin typeface="Geneva" charset="0"/>
                </a:rPr>
                <a:t>1995</a:t>
              </a:r>
            </a:p>
          </p:txBody>
        </p:sp>
        <p:sp>
          <p:nvSpPr>
            <p:cNvPr id="95" name="Rectangle 95"/>
            <p:cNvSpPr>
              <a:spLocks noChangeArrowheads="1"/>
            </p:cNvSpPr>
            <p:nvPr/>
          </p:nvSpPr>
          <p:spPr bwMode="auto">
            <a:xfrm rot="-5400000">
              <a:off x="3275" y="2846"/>
              <a:ext cx="50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1600">
                  <a:latin typeface="Geneva" charset="0"/>
                </a:rPr>
                <a:t>1996</a:t>
              </a:r>
            </a:p>
          </p:txBody>
        </p:sp>
        <p:sp>
          <p:nvSpPr>
            <p:cNvPr id="96" name="Rectangle 96"/>
            <p:cNvSpPr>
              <a:spLocks noChangeArrowheads="1"/>
            </p:cNvSpPr>
            <p:nvPr/>
          </p:nvSpPr>
          <p:spPr bwMode="auto">
            <a:xfrm rot="-5400000">
              <a:off x="3430" y="2846"/>
              <a:ext cx="50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1600">
                  <a:latin typeface="Geneva" charset="0"/>
                </a:rPr>
                <a:t>1997</a:t>
              </a:r>
            </a:p>
          </p:txBody>
        </p:sp>
        <p:sp>
          <p:nvSpPr>
            <p:cNvPr id="97" name="Rectangle 97"/>
            <p:cNvSpPr>
              <a:spLocks noChangeArrowheads="1"/>
            </p:cNvSpPr>
            <p:nvPr/>
          </p:nvSpPr>
          <p:spPr bwMode="auto">
            <a:xfrm rot="-5400000">
              <a:off x="3585" y="2847"/>
              <a:ext cx="50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1600">
                  <a:latin typeface="Geneva" charset="0"/>
                </a:rPr>
                <a:t>1998</a:t>
              </a:r>
            </a:p>
          </p:txBody>
        </p:sp>
        <p:sp>
          <p:nvSpPr>
            <p:cNvPr id="98" name="Rectangle 98"/>
            <p:cNvSpPr>
              <a:spLocks noChangeArrowheads="1"/>
            </p:cNvSpPr>
            <p:nvPr/>
          </p:nvSpPr>
          <p:spPr bwMode="auto">
            <a:xfrm rot="-5400000">
              <a:off x="3749" y="2847"/>
              <a:ext cx="50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1600">
                  <a:latin typeface="Geneva" charset="0"/>
                </a:rPr>
                <a:t>1999</a:t>
              </a:r>
            </a:p>
          </p:txBody>
        </p:sp>
        <p:sp>
          <p:nvSpPr>
            <p:cNvPr id="99" name="Rectangle 99"/>
            <p:cNvSpPr>
              <a:spLocks noChangeArrowheads="1"/>
            </p:cNvSpPr>
            <p:nvPr/>
          </p:nvSpPr>
          <p:spPr bwMode="auto">
            <a:xfrm rot="-5400000">
              <a:off x="3903" y="2848"/>
              <a:ext cx="50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1600">
                  <a:latin typeface="Geneva" charset="0"/>
                </a:rPr>
                <a:t>2000</a:t>
              </a:r>
            </a:p>
          </p:txBody>
        </p:sp>
        <p:sp>
          <p:nvSpPr>
            <p:cNvPr id="100" name="Rectangle 100"/>
            <p:cNvSpPr>
              <a:spLocks noChangeArrowheads="1"/>
            </p:cNvSpPr>
            <p:nvPr/>
          </p:nvSpPr>
          <p:spPr bwMode="auto">
            <a:xfrm rot="-5400000">
              <a:off x="1111" y="2846"/>
              <a:ext cx="50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1600" dirty="0">
                  <a:latin typeface="Geneva" charset="0"/>
                </a:rPr>
                <a:t>1982</a:t>
              </a:r>
            </a:p>
          </p:txBody>
        </p:sp>
        <p:sp>
          <p:nvSpPr>
            <p:cNvPr id="101" name="Line 101"/>
            <p:cNvSpPr>
              <a:spLocks noChangeShapeType="1"/>
            </p:cNvSpPr>
            <p:nvPr/>
          </p:nvSpPr>
          <p:spPr bwMode="auto">
            <a:xfrm>
              <a:off x="3633" y="1344"/>
              <a:ext cx="0" cy="1136"/>
            </a:xfrm>
            <a:prstGeom prst="line">
              <a:avLst/>
            </a:prstGeom>
            <a:noFill/>
            <a:ln w="254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 name="Rectangle 102"/>
            <p:cNvSpPr>
              <a:spLocks noChangeArrowheads="1"/>
            </p:cNvSpPr>
            <p:nvPr/>
          </p:nvSpPr>
          <p:spPr bwMode="auto">
            <a:xfrm>
              <a:off x="3702" y="1593"/>
              <a:ext cx="1386"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b="1" dirty="0"/>
                <a:t>Processor-Memory</a:t>
              </a:r>
            </a:p>
            <a:p>
              <a:pPr eaLnBrk="0" hangingPunct="0"/>
              <a:r>
                <a:rPr lang="en-US" b="1" dirty="0"/>
                <a:t>Performance Gap:</a:t>
              </a:r>
              <a:br>
                <a:rPr lang="en-US" b="1" dirty="0"/>
              </a:br>
              <a:r>
                <a:rPr lang="en-US" b="1" dirty="0"/>
                <a:t>(grows 50% per year)</a:t>
              </a:r>
            </a:p>
          </p:txBody>
        </p:sp>
        <p:sp>
          <p:nvSpPr>
            <p:cNvPr id="103" name="Rectangle 103"/>
            <p:cNvSpPr>
              <a:spLocks noChangeArrowheads="1"/>
            </p:cNvSpPr>
            <p:nvPr/>
          </p:nvSpPr>
          <p:spPr bwMode="auto">
            <a:xfrm rot="16200000">
              <a:off x="-120" y="1758"/>
              <a:ext cx="114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400" b="1" dirty="0"/>
                <a:t>Performance</a:t>
              </a:r>
            </a:p>
          </p:txBody>
        </p:sp>
        <p:sp>
          <p:nvSpPr>
            <p:cNvPr id="104" name="Rectangle 104"/>
            <p:cNvSpPr>
              <a:spLocks noChangeArrowheads="1"/>
            </p:cNvSpPr>
            <p:nvPr/>
          </p:nvSpPr>
          <p:spPr bwMode="auto">
            <a:xfrm>
              <a:off x="2575" y="1026"/>
              <a:ext cx="112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dirty="0">
                  <a:solidFill>
                    <a:srgbClr val="CC0000"/>
                  </a:solidFill>
                </a:rPr>
                <a:t>“Moore’s Law”</a:t>
              </a:r>
            </a:p>
          </p:txBody>
        </p:sp>
        <p:sp>
          <p:nvSpPr>
            <p:cNvPr id="105" name="Line 105"/>
            <p:cNvSpPr>
              <a:spLocks noChangeShapeType="1"/>
            </p:cNvSpPr>
            <p:nvPr/>
          </p:nvSpPr>
          <p:spPr bwMode="auto">
            <a:xfrm>
              <a:off x="952" y="998"/>
              <a:ext cx="306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6" name="Line 106"/>
            <p:cNvSpPr>
              <a:spLocks noChangeShapeType="1"/>
            </p:cNvSpPr>
            <p:nvPr/>
          </p:nvSpPr>
          <p:spPr bwMode="auto">
            <a:xfrm>
              <a:off x="952" y="1593"/>
              <a:ext cx="306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7" name="Line 107"/>
            <p:cNvSpPr>
              <a:spLocks noChangeShapeType="1"/>
            </p:cNvSpPr>
            <p:nvPr/>
          </p:nvSpPr>
          <p:spPr bwMode="auto">
            <a:xfrm>
              <a:off x="952" y="2188"/>
              <a:ext cx="306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8" name="Rectangle 107"/>
          <p:cNvSpPr/>
          <p:nvPr/>
        </p:nvSpPr>
        <p:spPr>
          <a:xfrm>
            <a:off x="1066800" y="1371600"/>
            <a:ext cx="4876800" cy="646331"/>
          </a:xfrm>
          <a:prstGeom prst="rect">
            <a:avLst/>
          </a:prstGeom>
        </p:spPr>
        <p:txBody>
          <a:bodyPr wrap="square">
            <a:spAutoFit/>
          </a:bodyPr>
          <a:lstStyle/>
          <a:p>
            <a:pPr fontAlgn="auto">
              <a:spcAft>
                <a:spcPts val="0"/>
              </a:spcAft>
              <a:defRPr/>
            </a:pPr>
            <a:r>
              <a:rPr lang="en-US" b="1" dirty="0"/>
              <a:t>1980 – No cache in microprocessor</a:t>
            </a:r>
          </a:p>
          <a:p>
            <a:pPr fontAlgn="auto">
              <a:spcAft>
                <a:spcPts val="0"/>
              </a:spcAft>
              <a:defRPr/>
            </a:pPr>
            <a:r>
              <a:rPr lang="en-US" b="1" dirty="0"/>
              <a:t>1995 – Two-level cache on microprocessor</a:t>
            </a:r>
          </a:p>
        </p:txBody>
      </p:sp>
    </p:spTree>
    <p:extLst>
      <p:ext uri="{BB962C8B-B14F-4D97-AF65-F5344CB8AC3E}">
        <p14:creationId xmlns:p14="http://schemas.microsoft.com/office/powerpoint/2010/main" val="10948771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dirty="0">
                <a:solidFill>
                  <a:srgbClr val="7030A0"/>
                </a:solidFill>
                <a:latin typeface="Rockwell" panose="02060603020205020403" pitchFamily="18" charset="0"/>
              </a:rPr>
              <a:t>Responding to Interrupts</a:t>
            </a:r>
            <a:endParaRPr lang="en-US" dirty="0">
              <a:solidFill>
                <a:srgbClr val="7030A0"/>
              </a:solidFill>
              <a:latin typeface="Rockwell" panose="02060603020205020403" pitchFamily="18" charset="0"/>
            </a:endParaRPr>
          </a:p>
        </p:txBody>
      </p:sp>
      <p:sp>
        <p:nvSpPr>
          <p:cNvPr id="3" name="Content Placeholder 2"/>
          <p:cNvSpPr>
            <a:spLocks noGrp="1"/>
          </p:cNvSpPr>
          <p:nvPr>
            <p:ph idx="1"/>
          </p:nvPr>
        </p:nvSpPr>
        <p:spPr>
          <a:xfrm>
            <a:off x="457200" y="609600"/>
            <a:ext cx="8229600" cy="5516563"/>
          </a:xfrm>
        </p:spPr>
        <p:txBody>
          <a:bodyPr>
            <a:noAutofit/>
          </a:bodyPr>
          <a:lstStyle/>
          <a:p>
            <a:pPr algn="just"/>
            <a:r>
              <a:rPr lang="en-US" sz="2800" b="1" dirty="0">
                <a:latin typeface="Rockwell" panose="02060603020205020403" pitchFamily="18" charset="0"/>
              </a:rPr>
              <a:t>Responding to an interrupt may be </a:t>
            </a:r>
            <a:r>
              <a:rPr lang="en-US" sz="2800" b="1" dirty="0">
                <a:solidFill>
                  <a:srgbClr val="C00000"/>
                </a:solidFill>
                <a:latin typeface="Rockwell" panose="02060603020205020403" pitchFamily="18" charset="0"/>
              </a:rPr>
              <a:t>immediate</a:t>
            </a:r>
            <a:r>
              <a:rPr lang="en-US" sz="2800" b="1" dirty="0">
                <a:latin typeface="Rockwell" panose="02060603020205020403" pitchFamily="18" charset="0"/>
              </a:rPr>
              <a:t> or </a:t>
            </a:r>
            <a:r>
              <a:rPr lang="en-US" sz="2800" b="1" dirty="0">
                <a:solidFill>
                  <a:srgbClr val="C00000"/>
                </a:solidFill>
                <a:latin typeface="Rockwell" panose="02060603020205020403" pitchFamily="18" charset="0"/>
              </a:rPr>
              <a:t>delayed</a:t>
            </a:r>
            <a:r>
              <a:rPr lang="en-US" sz="2800" b="1" dirty="0">
                <a:latin typeface="Rockwell" panose="02060603020205020403" pitchFamily="18" charset="0"/>
              </a:rPr>
              <a:t> depending on whether the interrupt is </a:t>
            </a:r>
            <a:r>
              <a:rPr lang="en-US" sz="2800" b="1" dirty="0" err="1">
                <a:solidFill>
                  <a:srgbClr val="C00000"/>
                </a:solidFill>
                <a:latin typeface="Rockwell" panose="02060603020205020403" pitchFamily="18" charset="0"/>
              </a:rPr>
              <a:t>maskable</a:t>
            </a:r>
            <a:r>
              <a:rPr lang="en-US" sz="2800" b="1" dirty="0">
                <a:latin typeface="Rockwell" panose="02060603020205020403" pitchFamily="18" charset="0"/>
              </a:rPr>
              <a:t> or </a:t>
            </a:r>
            <a:r>
              <a:rPr lang="en-US" sz="2800" b="1" dirty="0">
                <a:solidFill>
                  <a:srgbClr val="C00000"/>
                </a:solidFill>
                <a:latin typeface="Rockwell" panose="02060603020205020403" pitchFamily="18" charset="0"/>
              </a:rPr>
              <a:t>non-</a:t>
            </a:r>
            <a:r>
              <a:rPr lang="en-US" sz="2800" b="1" dirty="0" err="1">
                <a:solidFill>
                  <a:srgbClr val="C00000"/>
                </a:solidFill>
                <a:latin typeface="Rockwell" panose="02060603020205020403" pitchFamily="18" charset="0"/>
              </a:rPr>
              <a:t>maskable</a:t>
            </a:r>
            <a:r>
              <a:rPr lang="en-US" sz="2800" b="1" dirty="0">
                <a:solidFill>
                  <a:srgbClr val="C00000"/>
                </a:solidFill>
                <a:latin typeface="Rockwell" panose="02060603020205020403" pitchFamily="18" charset="0"/>
              </a:rPr>
              <a:t> </a:t>
            </a:r>
            <a:r>
              <a:rPr lang="en-US" sz="2800" b="1" dirty="0">
                <a:latin typeface="Rockwell" panose="02060603020205020403" pitchFamily="18" charset="0"/>
              </a:rPr>
              <a:t>and whether interrupts are being masked or not.</a:t>
            </a:r>
          </a:p>
          <a:p>
            <a:pPr algn="just"/>
            <a:r>
              <a:rPr lang="en-US" sz="2800" b="1" dirty="0">
                <a:latin typeface="Rockwell" panose="02060603020205020403" pitchFamily="18" charset="0"/>
              </a:rPr>
              <a:t>There are two ways of </a:t>
            </a:r>
            <a:r>
              <a:rPr lang="en-US" sz="2800" b="1" dirty="0">
                <a:solidFill>
                  <a:srgbClr val="C00000"/>
                </a:solidFill>
                <a:latin typeface="Rockwell" panose="02060603020205020403" pitchFamily="18" charset="0"/>
              </a:rPr>
              <a:t>redirecting</a:t>
            </a:r>
            <a:r>
              <a:rPr lang="en-US" sz="2800" b="1" dirty="0">
                <a:latin typeface="Rockwell" panose="02060603020205020403" pitchFamily="18" charset="0"/>
              </a:rPr>
              <a:t> the execution to the ISR depending on whether the interrupt is </a:t>
            </a:r>
            <a:r>
              <a:rPr lang="en-US" sz="2800" b="1" dirty="0">
                <a:solidFill>
                  <a:srgbClr val="C00000"/>
                </a:solidFill>
                <a:latin typeface="Rockwell" panose="02060603020205020403" pitchFamily="18" charset="0"/>
              </a:rPr>
              <a:t>vectored</a:t>
            </a:r>
            <a:r>
              <a:rPr lang="en-US" sz="2800" b="1" dirty="0">
                <a:latin typeface="Rockwell" panose="02060603020205020403" pitchFamily="18" charset="0"/>
              </a:rPr>
              <a:t> or </a:t>
            </a:r>
            <a:r>
              <a:rPr lang="en-US" sz="2800" b="1" dirty="0">
                <a:solidFill>
                  <a:srgbClr val="C00000"/>
                </a:solidFill>
                <a:latin typeface="Rockwell" panose="02060603020205020403" pitchFamily="18" charset="0"/>
              </a:rPr>
              <a:t>non-vectored</a:t>
            </a:r>
            <a:r>
              <a:rPr lang="en-US" sz="2800" b="1" dirty="0">
                <a:latin typeface="Rockwell" panose="02060603020205020403" pitchFamily="18" charset="0"/>
              </a:rPr>
              <a:t>. The vector is already known to the Microprocessor. For non-vectored interrupts, the device will have to supply the vector to the </a:t>
            </a:r>
            <a:r>
              <a:rPr lang="en-US" sz="2800" b="1" dirty="0" smtClean="0">
                <a:latin typeface="Rockwell" panose="02060603020205020403" pitchFamily="18" charset="0"/>
              </a:rPr>
              <a:t>Microprocessor</a:t>
            </a:r>
            <a:endParaRPr lang="en-US" sz="2800" b="1" dirty="0">
              <a:latin typeface="Rockwell" panose="02060603020205020403" pitchFamily="18" charset="0"/>
            </a:endParaRPr>
          </a:p>
          <a:p>
            <a:endParaRPr lang="en-US" sz="2800" dirty="0"/>
          </a:p>
        </p:txBody>
      </p:sp>
    </p:spTree>
    <p:extLst>
      <p:ext uri="{BB962C8B-B14F-4D97-AF65-F5344CB8AC3E}">
        <p14:creationId xmlns:p14="http://schemas.microsoft.com/office/powerpoint/2010/main" val="22762607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latin typeface="Rockwell" panose="02060603020205020403" pitchFamily="18" charset="0"/>
              </a:rPr>
              <a:t>Typical Memory Hierarchy</a:t>
            </a:r>
            <a:endParaRPr lang="en-US" b="1" dirty="0">
              <a:solidFill>
                <a:srgbClr val="7030A0"/>
              </a:solidFill>
              <a:latin typeface="Rockwell" panose="02060603020205020403" pitchFamily="18" charset="0"/>
            </a:endParaRPr>
          </a:p>
        </p:txBody>
      </p:sp>
      <p:sp>
        <p:nvSpPr>
          <p:cNvPr id="4" name="Rectangle 3"/>
          <p:cNvSpPr>
            <a:spLocks noGrp="1" noChangeArrowheads="1"/>
          </p:cNvSpPr>
          <p:nvPr>
            <p:ph idx="1"/>
          </p:nvPr>
        </p:nvSpPr>
        <p:spPr/>
        <p:txBody>
          <a:bodyPr rtlCol="0">
            <a:normAutofit fontScale="85000" lnSpcReduction="20000"/>
          </a:bodyPr>
          <a:lstStyle/>
          <a:p>
            <a:pPr fontAlgn="auto">
              <a:spcAft>
                <a:spcPts val="0"/>
              </a:spcAft>
              <a:defRPr/>
            </a:pPr>
            <a:r>
              <a:rPr lang="en-US" b="1" dirty="0" smtClean="0"/>
              <a:t>Registers are at the top of the hierarchy</a:t>
            </a:r>
          </a:p>
          <a:p>
            <a:pPr lvl="1" fontAlgn="auto">
              <a:spcAft>
                <a:spcPts val="0"/>
              </a:spcAft>
              <a:defRPr/>
            </a:pPr>
            <a:r>
              <a:rPr lang="en-US" b="1" dirty="0" smtClean="0"/>
              <a:t>Typical size &lt; 1 KB</a:t>
            </a:r>
          </a:p>
          <a:p>
            <a:pPr lvl="1" fontAlgn="auto">
              <a:spcAft>
                <a:spcPts val="0"/>
              </a:spcAft>
              <a:defRPr/>
            </a:pPr>
            <a:r>
              <a:rPr lang="en-US" b="1" dirty="0" smtClean="0"/>
              <a:t>Access time &lt; 0.5 ns</a:t>
            </a:r>
          </a:p>
          <a:p>
            <a:pPr fontAlgn="auto">
              <a:spcAft>
                <a:spcPts val="0"/>
              </a:spcAft>
              <a:defRPr/>
            </a:pPr>
            <a:r>
              <a:rPr lang="en-US" b="1" dirty="0" smtClean="0"/>
              <a:t>Level 1 Cache (8 – 64 KB)</a:t>
            </a:r>
          </a:p>
          <a:p>
            <a:pPr lvl="1" fontAlgn="auto">
              <a:spcAft>
                <a:spcPts val="0"/>
              </a:spcAft>
              <a:defRPr/>
            </a:pPr>
            <a:r>
              <a:rPr lang="en-US" b="1" dirty="0" smtClean="0"/>
              <a:t>Access time: 0.5 – 1 ns</a:t>
            </a:r>
          </a:p>
          <a:p>
            <a:pPr fontAlgn="auto">
              <a:spcAft>
                <a:spcPts val="0"/>
              </a:spcAft>
              <a:defRPr/>
            </a:pPr>
            <a:r>
              <a:rPr lang="en-US" b="1" dirty="0" smtClean="0"/>
              <a:t>L2 Cache (512KB – 8MB)</a:t>
            </a:r>
          </a:p>
          <a:p>
            <a:pPr lvl="1" fontAlgn="auto">
              <a:spcAft>
                <a:spcPts val="0"/>
              </a:spcAft>
              <a:defRPr/>
            </a:pPr>
            <a:r>
              <a:rPr lang="en-US" b="1" dirty="0" smtClean="0"/>
              <a:t>Access time: 2 – 10 ns</a:t>
            </a:r>
          </a:p>
          <a:p>
            <a:pPr fontAlgn="auto">
              <a:spcAft>
                <a:spcPts val="0"/>
              </a:spcAft>
              <a:defRPr/>
            </a:pPr>
            <a:r>
              <a:rPr lang="en-US" b="1" dirty="0" smtClean="0"/>
              <a:t>Main Memory (1 – 2 GB)</a:t>
            </a:r>
          </a:p>
          <a:p>
            <a:pPr lvl="1" fontAlgn="auto">
              <a:spcAft>
                <a:spcPts val="0"/>
              </a:spcAft>
              <a:defRPr/>
            </a:pPr>
            <a:r>
              <a:rPr lang="en-US" b="1" dirty="0" smtClean="0"/>
              <a:t>Access time: 50 – 70 ns</a:t>
            </a:r>
          </a:p>
          <a:p>
            <a:pPr fontAlgn="auto">
              <a:spcAft>
                <a:spcPts val="0"/>
              </a:spcAft>
              <a:defRPr/>
            </a:pPr>
            <a:r>
              <a:rPr lang="en-US" b="1" dirty="0" smtClean="0"/>
              <a:t>Disk Storage (&gt; 200 GB)</a:t>
            </a:r>
          </a:p>
          <a:p>
            <a:pPr lvl="1" fontAlgn="auto">
              <a:spcAft>
                <a:spcPts val="0"/>
              </a:spcAft>
              <a:defRPr/>
            </a:pPr>
            <a:r>
              <a:rPr lang="en-US" b="1" dirty="0" smtClean="0"/>
              <a:t>Access time: milliseconds</a:t>
            </a:r>
          </a:p>
        </p:txBody>
      </p:sp>
    </p:spTree>
    <p:extLst>
      <p:ext uri="{BB962C8B-B14F-4D97-AF65-F5344CB8AC3E}">
        <p14:creationId xmlns:p14="http://schemas.microsoft.com/office/powerpoint/2010/main" val="9306486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latin typeface="Rockwell" panose="02060603020205020403" pitchFamily="18" charset="0"/>
              </a:rPr>
              <a:t>Typical Memory Hierarchy</a:t>
            </a:r>
            <a:endParaRPr lang="en-US" b="1" dirty="0">
              <a:solidFill>
                <a:srgbClr val="7030A0"/>
              </a:solidFill>
              <a:latin typeface="Rockwell" panose="02060603020205020403" pitchFamily="18" charset="0"/>
            </a:endParaRPr>
          </a:p>
        </p:txBody>
      </p:sp>
      <p:grpSp>
        <p:nvGrpSpPr>
          <p:cNvPr id="4" name="Group 4"/>
          <p:cNvGrpSpPr>
            <a:grpSpLocks/>
          </p:cNvGrpSpPr>
          <p:nvPr/>
        </p:nvGrpSpPr>
        <p:grpSpPr bwMode="auto">
          <a:xfrm>
            <a:off x="1905000" y="2590800"/>
            <a:ext cx="4246562" cy="3505200"/>
            <a:chOff x="2658" y="1632"/>
            <a:chExt cx="2675" cy="2208"/>
          </a:xfrm>
        </p:grpSpPr>
        <p:sp>
          <p:nvSpPr>
            <p:cNvPr id="5" name="Text Box 5"/>
            <p:cNvSpPr txBox="1">
              <a:spLocks noChangeArrowheads="1"/>
            </p:cNvSpPr>
            <p:nvPr/>
          </p:nvSpPr>
          <p:spPr bwMode="auto">
            <a:xfrm>
              <a:off x="3234" y="1632"/>
              <a:ext cx="1507" cy="24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sz="1600" b="1"/>
                <a:t>Microprocessor</a:t>
              </a:r>
            </a:p>
          </p:txBody>
        </p:sp>
        <p:sp>
          <p:nvSpPr>
            <p:cNvPr id="6" name="AutoShape 6"/>
            <p:cNvSpPr>
              <a:spLocks noChangeArrowheads="1"/>
            </p:cNvSpPr>
            <p:nvPr/>
          </p:nvSpPr>
          <p:spPr bwMode="auto">
            <a:xfrm>
              <a:off x="3190" y="1872"/>
              <a:ext cx="1595" cy="912"/>
            </a:xfrm>
            <a:prstGeom prst="roundRect">
              <a:avLst>
                <a:gd name="adj" fmla="val 7144"/>
              </a:avLst>
            </a:prstGeom>
            <a:solidFill>
              <a:schemeClr val="accent1"/>
            </a:solidFill>
            <a:ln w="12700">
              <a:solidFill>
                <a:schemeClr val="tx1"/>
              </a:solidFill>
              <a:round/>
              <a:headEnd/>
              <a:tailEnd/>
            </a:ln>
          </p:spPr>
          <p:txBody>
            <a:bodyPr wrap="none" anchor="ctr"/>
            <a:lstStyle/>
            <a:p>
              <a:endParaRPr lang="ar-SA"/>
            </a:p>
          </p:txBody>
        </p:sp>
        <p:sp>
          <p:nvSpPr>
            <p:cNvPr id="7" name="Text Box 7"/>
            <p:cNvSpPr txBox="1">
              <a:spLocks noChangeArrowheads="1"/>
            </p:cNvSpPr>
            <p:nvPr/>
          </p:nvSpPr>
          <p:spPr bwMode="auto">
            <a:xfrm>
              <a:off x="3677" y="1920"/>
              <a:ext cx="621" cy="240"/>
            </a:xfrm>
            <a:prstGeom prst="rect">
              <a:avLst/>
            </a:prstGeom>
            <a:solidFill>
              <a:schemeClr val="bg1"/>
            </a:solidFill>
            <a:ln w="12700">
              <a:solidFill>
                <a:schemeClr val="tx1"/>
              </a:solidFill>
              <a:miter lim="800000"/>
              <a:headEnd/>
              <a:tailEnd/>
            </a:ln>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sz="1600" b="1"/>
                <a:t>Registers</a:t>
              </a:r>
            </a:p>
          </p:txBody>
        </p:sp>
        <p:sp>
          <p:nvSpPr>
            <p:cNvPr id="8" name="Text Box 8"/>
            <p:cNvSpPr txBox="1">
              <a:spLocks noChangeArrowheads="1"/>
            </p:cNvSpPr>
            <p:nvPr/>
          </p:nvSpPr>
          <p:spPr bwMode="auto">
            <a:xfrm>
              <a:off x="3544" y="2208"/>
              <a:ext cx="887" cy="240"/>
            </a:xfrm>
            <a:prstGeom prst="rect">
              <a:avLst/>
            </a:prstGeom>
            <a:solidFill>
              <a:schemeClr val="bg1"/>
            </a:solidFill>
            <a:ln w="12700">
              <a:solidFill>
                <a:schemeClr val="tx1"/>
              </a:solidFill>
              <a:miter lim="800000"/>
              <a:headEnd/>
              <a:tailEnd/>
            </a:ln>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sz="1600" b="1"/>
                <a:t>L1 Cache</a:t>
              </a:r>
            </a:p>
          </p:txBody>
        </p:sp>
        <p:sp>
          <p:nvSpPr>
            <p:cNvPr id="9" name="Text Box 9"/>
            <p:cNvSpPr txBox="1">
              <a:spLocks noChangeArrowheads="1"/>
            </p:cNvSpPr>
            <p:nvPr/>
          </p:nvSpPr>
          <p:spPr bwMode="auto">
            <a:xfrm>
              <a:off x="3234" y="2496"/>
              <a:ext cx="1507" cy="240"/>
            </a:xfrm>
            <a:prstGeom prst="rect">
              <a:avLst/>
            </a:prstGeom>
            <a:solidFill>
              <a:schemeClr val="bg1"/>
            </a:solidFill>
            <a:ln w="12700">
              <a:solidFill>
                <a:schemeClr val="tx1"/>
              </a:solidFill>
              <a:miter lim="800000"/>
              <a:headEnd/>
              <a:tailEnd/>
            </a:ln>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sz="1600" b="1"/>
                <a:t>L2 Cache</a:t>
              </a:r>
            </a:p>
          </p:txBody>
        </p:sp>
        <p:sp>
          <p:nvSpPr>
            <p:cNvPr id="10" name="Text Box 10"/>
            <p:cNvSpPr txBox="1">
              <a:spLocks noChangeArrowheads="1"/>
            </p:cNvSpPr>
            <p:nvPr/>
          </p:nvSpPr>
          <p:spPr bwMode="auto">
            <a:xfrm>
              <a:off x="3013" y="3072"/>
              <a:ext cx="1949" cy="240"/>
            </a:xfrm>
            <a:prstGeom prst="rect">
              <a:avLst/>
            </a:prstGeom>
            <a:solidFill>
              <a:schemeClr val="bg1"/>
            </a:solidFill>
            <a:ln w="12700">
              <a:solidFill>
                <a:schemeClr val="tx1"/>
              </a:solidFill>
              <a:miter lim="800000"/>
              <a:headEnd/>
              <a:tailEnd/>
            </a:ln>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sz="1600" b="1"/>
                <a:t>Memory</a:t>
              </a:r>
            </a:p>
          </p:txBody>
        </p:sp>
        <p:sp>
          <p:nvSpPr>
            <p:cNvPr id="11" name="Text Box 11"/>
            <p:cNvSpPr txBox="1">
              <a:spLocks noChangeArrowheads="1"/>
            </p:cNvSpPr>
            <p:nvPr/>
          </p:nvSpPr>
          <p:spPr bwMode="auto">
            <a:xfrm>
              <a:off x="2747" y="3600"/>
              <a:ext cx="2481" cy="240"/>
            </a:xfrm>
            <a:prstGeom prst="rect">
              <a:avLst/>
            </a:prstGeom>
            <a:solidFill>
              <a:schemeClr val="bg1"/>
            </a:solidFill>
            <a:ln w="12700">
              <a:solidFill>
                <a:schemeClr val="tx1"/>
              </a:solidFill>
              <a:miter lim="800000"/>
              <a:headEnd/>
              <a:tailEnd/>
            </a:ln>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sz="1600" b="1"/>
                <a:t>Disk, Tape, etc</a:t>
              </a:r>
            </a:p>
          </p:txBody>
        </p:sp>
        <p:sp>
          <p:nvSpPr>
            <p:cNvPr id="12" name="Line 12"/>
            <p:cNvSpPr>
              <a:spLocks noChangeShapeType="1"/>
            </p:cNvSpPr>
            <p:nvPr/>
          </p:nvSpPr>
          <p:spPr bwMode="auto">
            <a:xfrm>
              <a:off x="3988" y="2784"/>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 name="Text Box 13"/>
            <p:cNvSpPr txBox="1">
              <a:spLocks noChangeArrowheads="1"/>
            </p:cNvSpPr>
            <p:nvPr/>
          </p:nvSpPr>
          <p:spPr bwMode="auto">
            <a:xfrm>
              <a:off x="4076" y="2832"/>
              <a:ext cx="8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sz="1600" b="1"/>
                <a:t>Memory Bus</a:t>
              </a:r>
            </a:p>
          </p:txBody>
        </p:sp>
        <p:sp>
          <p:nvSpPr>
            <p:cNvPr id="14" name="Line 14"/>
            <p:cNvSpPr>
              <a:spLocks noChangeShapeType="1"/>
            </p:cNvSpPr>
            <p:nvPr/>
          </p:nvSpPr>
          <p:spPr bwMode="auto">
            <a:xfrm>
              <a:off x="3988" y="3312"/>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 name="Text Box 15"/>
            <p:cNvSpPr txBox="1">
              <a:spLocks noChangeArrowheads="1"/>
            </p:cNvSpPr>
            <p:nvPr/>
          </p:nvSpPr>
          <p:spPr bwMode="auto">
            <a:xfrm>
              <a:off x="4076" y="3360"/>
              <a:ext cx="75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sz="1600" b="1"/>
                <a:t>I/O Bus</a:t>
              </a:r>
            </a:p>
          </p:txBody>
        </p:sp>
        <p:sp>
          <p:nvSpPr>
            <p:cNvPr id="16" name="AutoShape 16"/>
            <p:cNvSpPr>
              <a:spLocks noChangeArrowheads="1"/>
            </p:cNvSpPr>
            <p:nvPr/>
          </p:nvSpPr>
          <p:spPr bwMode="auto">
            <a:xfrm>
              <a:off x="2836" y="2304"/>
              <a:ext cx="133" cy="1200"/>
            </a:xfrm>
            <a:prstGeom prst="upArrow">
              <a:avLst>
                <a:gd name="adj1" fmla="val 50000"/>
                <a:gd name="adj2" fmla="val 95238"/>
              </a:avLst>
            </a:prstGeom>
            <a:solidFill>
              <a:srgbClr val="CC0000"/>
            </a:solidFill>
            <a:ln w="12700">
              <a:solidFill>
                <a:schemeClr val="tx1"/>
              </a:solidFill>
              <a:miter lim="800000"/>
              <a:headEnd/>
              <a:tailEnd/>
            </a:ln>
          </p:spPr>
          <p:txBody>
            <a:bodyPr wrap="none" anchor="ctr"/>
            <a:lstStyle/>
            <a:p>
              <a:endParaRPr lang="ar-SA"/>
            </a:p>
          </p:txBody>
        </p:sp>
        <p:sp>
          <p:nvSpPr>
            <p:cNvPr id="17" name="Text Box 17"/>
            <p:cNvSpPr txBox="1">
              <a:spLocks noChangeArrowheads="1"/>
            </p:cNvSpPr>
            <p:nvPr/>
          </p:nvSpPr>
          <p:spPr bwMode="auto">
            <a:xfrm rot="-5400000">
              <a:off x="2188" y="2773"/>
              <a:ext cx="11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sz="1600" b="1">
                  <a:solidFill>
                    <a:srgbClr val="CC0000"/>
                  </a:solidFill>
                </a:rPr>
                <a:t>Faster</a:t>
              </a:r>
            </a:p>
          </p:txBody>
        </p:sp>
        <p:sp>
          <p:nvSpPr>
            <p:cNvPr id="18" name="AutoShape 18"/>
            <p:cNvSpPr>
              <a:spLocks noChangeArrowheads="1"/>
            </p:cNvSpPr>
            <p:nvPr/>
          </p:nvSpPr>
          <p:spPr bwMode="auto">
            <a:xfrm flipV="1">
              <a:off x="5007" y="2304"/>
              <a:ext cx="133" cy="1200"/>
            </a:xfrm>
            <a:prstGeom prst="upArrow">
              <a:avLst>
                <a:gd name="adj1" fmla="val 50000"/>
                <a:gd name="adj2" fmla="val 95238"/>
              </a:avLst>
            </a:prstGeom>
            <a:solidFill>
              <a:srgbClr val="CC0000"/>
            </a:solidFill>
            <a:ln w="12700">
              <a:solidFill>
                <a:schemeClr val="tx1"/>
              </a:solidFill>
              <a:miter lim="800000"/>
              <a:headEnd/>
              <a:tailEnd/>
            </a:ln>
          </p:spPr>
          <p:txBody>
            <a:bodyPr wrap="none" anchor="ctr"/>
            <a:lstStyle/>
            <a:p>
              <a:endParaRPr lang="ar-SA"/>
            </a:p>
          </p:txBody>
        </p:sp>
        <p:sp>
          <p:nvSpPr>
            <p:cNvPr id="19" name="Text Box 19"/>
            <p:cNvSpPr txBox="1">
              <a:spLocks noChangeArrowheads="1"/>
            </p:cNvSpPr>
            <p:nvPr/>
          </p:nvSpPr>
          <p:spPr bwMode="auto">
            <a:xfrm rot="-5400000">
              <a:off x="4651" y="2774"/>
              <a:ext cx="11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sz="1600" b="1">
                  <a:solidFill>
                    <a:srgbClr val="CC0000"/>
                  </a:solidFill>
                </a:rPr>
                <a:t>Bigger</a:t>
              </a:r>
            </a:p>
          </p:txBody>
        </p:sp>
      </p:grpSp>
    </p:spTree>
    <p:extLst>
      <p:ext uri="{BB962C8B-B14F-4D97-AF65-F5344CB8AC3E}">
        <p14:creationId xmlns:p14="http://schemas.microsoft.com/office/powerpoint/2010/main" val="2965100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latin typeface="Rockwell" panose="02060603020205020403" pitchFamily="18" charset="0"/>
              </a:rPr>
              <a:t>MAGNETIC DISK STORAGE</a:t>
            </a:r>
            <a:endParaRPr lang="en-US" b="1" dirty="0">
              <a:solidFill>
                <a:srgbClr val="7030A0"/>
              </a:solidFill>
              <a:latin typeface="Rockwell" panose="02060603020205020403" pitchFamily="18" charset="0"/>
            </a:endParaRPr>
          </a:p>
        </p:txBody>
      </p:sp>
      <p:grpSp>
        <p:nvGrpSpPr>
          <p:cNvPr id="4" name="Group 4"/>
          <p:cNvGrpSpPr>
            <a:grpSpLocks/>
          </p:cNvGrpSpPr>
          <p:nvPr/>
        </p:nvGrpSpPr>
        <p:grpSpPr bwMode="auto">
          <a:xfrm>
            <a:off x="1524000" y="1981200"/>
            <a:ext cx="5410200" cy="4144963"/>
            <a:chOff x="2553" y="2015"/>
            <a:chExt cx="2971" cy="1880"/>
          </a:xfrm>
        </p:grpSpPr>
        <p:sp>
          <p:nvSpPr>
            <p:cNvPr id="5" name="AutoShape 5"/>
            <p:cNvSpPr>
              <a:spLocks noChangeAspect="1" noChangeArrowheads="1" noTextEdit="1"/>
            </p:cNvSpPr>
            <p:nvPr/>
          </p:nvSpPr>
          <p:spPr bwMode="auto">
            <a:xfrm>
              <a:off x="2553" y="2069"/>
              <a:ext cx="2875" cy="1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6" name="Group 6"/>
            <p:cNvGrpSpPr>
              <a:grpSpLocks/>
            </p:cNvGrpSpPr>
            <p:nvPr/>
          </p:nvGrpSpPr>
          <p:grpSpPr bwMode="auto">
            <a:xfrm>
              <a:off x="5254" y="2459"/>
              <a:ext cx="6" cy="1130"/>
              <a:chOff x="5254" y="2459"/>
              <a:chExt cx="6" cy="1130"/>
            </a:xfrm>
          </p:grpSpPr>
          <p:grpSp>
            <p:nvGrpSpPr>
              <p:cNvPr id="1645" name="Group 7"/>
              <p:cNvGrpSpPr>
                <a:grpSpLocks/>
              </p:cNvGrpSpPr>
              <p:nvPr/>
            </p:nvGrpSpPr>
            <p:grpSpPr bwMode="auto">
              <a:xfrm>
                <a:off x="5254" y="3360"/>
                <a:ext cx="6" cy="229"/>
                <a:chOff x="5254" y="3360"/>
                <a:chExt cx="6" cy="229"/>
              </a:xfrm>
            </p:grpSpPr>
            <p:sp>
              <p:nvSpPr>
                <p:cNvPr id="1650" name="Freeform 8"/>
                <p:cNvSpPr>
                  <a:spLocks/>
                </p:cNvSpPr>
                <p:nvPr/>
              </p:nvSpPr>
              <p:spPr bwMode="auto">
                <a:xfrm>
                  <a:off x="5254" y="3360"/>
                  <a:ext cx="6" cy="49"/>
                </a:xfrm>
                <a:custGeom>
                  <a:avLst/>
                  <a:gdLst>
                    <a:gd name="T0" fmla="*/ 6 w 6"/>
                    <a:gd name="T1" fmla="*/ 0 h 49"/>
                    <a:gd name="T2" fmla="*/ 0 w 6"/>
                    <a:gd name="T3" fmla="*/ 0 h 49"/>
                    <a:gd name="T4" fmla="*/ 0 w 6"/>
                    <a:gd name="T5" fmla="*/ 0 h 49"/>
                    <a:gd name="T6" fmla="*/ 0 w 6"/>
                    <a:gd name="T7" fmla="*/ 49 h 49"/>
                    <a:gd name="T8" fmla="*/ 0 w 6"/>
                    <a:gd name="T9" fmla="*/ 49 h 49"/>
                    <a:gd name="T10" fmla="*/ 6 w 6"/>
                    <a:gd name="T11" fmla="*/ 49 h 49"/>
                    <a:gd name="T12" fmla="*/ 6 w 6"/>
                    <a:gd name="T13" fmla="*/ 0 h 49"/>
                    <a:gd name="T14" fmla="*/ 0 60000 65536"/>
                    <a:gd name="T15" fmla="*/ 0 60000 65536"/>
                    <a:gd name="T16" fmla="*/ 0 60000 65536"/>
                    <a:gd name="T17" fmla="*/ 0 60000 65536"/>
                    <a:gd name="T18" fmla="*/ 0 60000 65536"/>
                    <a:gd name="T19" fmla="*/ 0 60000 65536"/>
                    <a:gd name="T20" fmla="*/ 0 60000 65536"/>
                    <a:gd name="T21" fmla="*/ 0 w 6"/>
                    <a:gd name="T22" fmla="*/ 0 h 49"/>
                    <a:gd name="T23" fmla="*/ 6 w 6"/>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49">
                      <a:moveTo>
                        <a:pt x="6" y="0"/>
                      </a:moveTo>
                      <a:lnTo>
                        <a:pt x="0" y="0"/>
                      </a:lnTo>
                      <a:lnTo>
                        <a:pt x="0" y="49"/>
                      </a:lnTo>
                      <a:lnTo>
                        <a:pt x="6" y="49"/>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1" name="Freeform 9"/>
                <p:cNvSpPr>
                  <a:spLocks/>
                </p:cNvSpPr>
                <p:nvPr/>
              </p:nvSpPr>
              <p:spPr bwMode="auto">
                <a:xfrm>
                  <a:off x="5254" y="3421"/>
                  <a:ext cx="6" cy="12"/>
                </a:xfrm>
                <a:custGeom>
                  <a:avLst/>
                  <a:gdLst>
                    <a:gd name="T0" fmla="*/ 6 w 6"/>
                    <a:gd name="T1" fmla="*/ 6 h 12"/>
                    <a:gd name="T2" fmla="*/ 0 w 6"/>
                    <a:gd name="T3" fmla="*/ 0 h 12"/>
                    <a:gd name="T4" fmla="*/ 0 w 6"/>
                    <a:gd name="T5" fmla="*/ 6 h 12"/>
                    <a:gd name="T6" fmla="*/ 0 w 6"/>
                    <a:gd name="T7" fmla="*/ 12 h 12"/>
                    <a:gd name="T8" fmla="*/ 0 w 6"/>
                    <a:gd name="T9" fmla="*/ 12 h 12"/>
                    <a:gd name="T10" fmla="*/ 6 w 6"/>
                    <a:gd name="T11" fmla="*/ 12 h 12"/>
                    <a:gd name="T12" fmla="*/ 6 w 6"/>
                    <a:gd name="T13" fmla="*/ 6 h 12"/>
                    <a:gd name="T14" fmla="*/ 0 60000 65536"/>
                    <a:gd name="T15" fmla="*/ 0 60000 65536"/>
                    <a:gd name="T16" fmla="*/ 0 60000 65536"/>
                    <a:gd name="T17" fmla="*/ 0 60000 65536"/>
                    <a:gd name="T18" fmla="*/ 0 60000 65536"/>
                    <a:gd name="T19" fmla="*/ 0 60000 65536"/>
                    <a:gd name="T20" fmla="*/ 0 60000 65536"/>
                    <a:gd name="T21" fmla="*/ 0 w 6"/>
                    <a:gd name="T22" fmla="*/ 0 h 12"/>
                    <a:gd name="T23" fmla="*/ 6 w 6"/>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12">
                      <a:moveTo>
                        <a:pt x="6" y="6"/>
                      </a:moveTo>
                      <a:lnTo>
                        <a:pt x="0" y="0"/>
                      </a:lnTo>
                      <a:lnTo>
                        <a:pt x="0" y="6"/>
                      </a:lnTo>
                      <a:lnTo>
                        <a:pt x="0" y="12"/>
                      </a:lnTo>
                      <a:lnTo>
                        <a:pt x="6" y="12"/>
                      </a:lnTo>
                      <a:lnTo>
                        <a:pt x="6"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2" name="Freeform 10"/>
                <p:cNvSpPr>
                  <a:spLocks/>
                </p:cNvSpPr>
                <p:nvPr/>
              </p:nvSpPr>
              <p:spPr bwMode="auto">
                <a:xfrm>
                  <a:off x="5254" y="3445"/>
                  <a:ext cx="6" cy="54"/>
                </a:xfrm>
                <a:custGeom>
                  <a:avLst/>
                  <a:gdLst>
                    <a:gd name="T0" fmla="*/ 6 w 6"/>
                    <a:gd name="T1" fmla="*/ 6 h 54"/>
                    <a:gd name="T2" fmla="*/ 0 w 6"/>
                    <a:gd name="T3" fmla="*/ 0 h 54"/>
                    <a:gd name="T4" fmla="*/ 0 w 6"/>
                    <a:gd name="T5" fmla="*/ 6 h 54"/>
                    <a:gd name="T6" fmla="*/ 0 w 6"/>
                    <a:gd name="T7" fmla="*/ 54 h 54"/>
                    <a:gd name="T8" fmla="*/ 0 w 6"/>
                    <a:gd name="T9" fmla="*/ 54 h 54"/>
                    <a:gd name="T10" fmla="*/ 6 w 6"/>
                    <a:gd name="T11" fmla="*/ 54 h 54"/>
                    <a:gd name="T12" fmla="*/ 6 w 6"/>
                    <a:gd name="T13" fmla="*/ 6 h 54"/>
                    <a:gd name="T14" fmla="*/ 0 60000 65536"/>
                    <a:gd name="T15" fmla="*/ 0 60000 65536"/>
                    <a:gd name="T16" fmla="*/ 0 60000 65536"/>
                    <a:gd name="T17" fmla="*/ 0 60000 65536"/>
                    <a:gd name="T18" fmla="*/ 0 60000 65536"/>
                    <a:gd name="T19" fmla="*/ 0 60000 65536"/>
                    <a:gd name="T20" fmla="*/ 0 60000 65536"/>
                    <a:gd name="T21" fmla="*/ 0 w 6"/>
                    <a:gd name="T22" fmla="*/ 0 h 54"/>
                    <a:gd name="T23" fmla="*/ 6 w 6"/>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54">
                      <a:moveTo>
                        <a:pt x="6" y="6"/>
                      </a:moveTo>
                      <a:lnTo>
                        <a:pt x="0" y="0"/>
                      </a:lnTo>
                      <a:lnTo>
                        <a:pt x="0" y="6"/>
                      </a:lnTo>
                      <a:lnTo>
                        <a:pt x="0" y="54"/>
                      </a:lnTo>
                      <a:lnTo>
                        <a:pt x="6" y="54"/>
                      </a:lnTo>
                      <a:lnTo>
                        <a:pt x="6"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3" name="Freeform 11"/>
                <p:cNvSpPr>
                  <a:spLocks/>
                </p:cNvSpPr>
                <p:nvPr/>
              </p:nvSpPr>
              <p:spPr bwMode="auto">
                <a:xfrm>
                  <a:off x="5254" y="3511"/>
                  <a:ext cx="6" cy="12"/>
                </a:xfrm>
                <a:custGeom>
                  <a:avLst/>
                  <a:gdLst>
                    <a:gd name="T0" fmla="*/ 6 w 6"/>
                    <a:gd name="T1" fmla="*/ 6 h 12"/>
                    <a:gd name="T2" fmla="*/ 0 w 6"/>
                    <a:gd name="T3" fmla="*/ 0 h 12"/>
                    <a:gd name="T4" fmla="*/ 0 w 6"/>
                    <a:gd name="T5" fmla="*/ 6 h 12"/>
                    <a:gd name="T6" fmla="*/ 0 w 6"/>
                    <a:gd name="T7" fmla="*/ 12 h 12"/>
                    <a:gd name="T8" fmla="*/ 0 w 6"/>
                    <a:gd name="T9" fmla="*/ 12 h 12"/>
                    <a:gd name="T10" fmla="*/ 6 w 6"/>
                    <a:gd name="T11" fmla="*/ 12 h 12"/>
                    <a:gd name="T12" fmla="*/ 6 w 6"/>
                    <a:gd name="T13" fmla="*/ 6 h 12"/>
                    <a:gd name="T14" fmla="*/ 0 60000 65536"/>
                    <a:gd name="T15" fmla="*/ 0 60000 65536"/>
                    <a:gd name="T16" fmla="*/ 0 60000 65536"/>
                    <a:gd name="T17" fmla="*/ 0 60000 65536"/>
                    <a:gd name="T18" fmla="*/ 0 60000 65536"/>
                    <a:gd name="T19" fmla="*/ 0 60000 65536"/>
                    <a:gd name="T20" fmla="*/ 0 60000 65536"/>
                    <a:gd name="T21" fmla="*/ 0 w 6"/>
                    <a:gd name="T22" fmla="*/ 0 h 12"/>
                    <a:gd name="T23" fmla="*/ 6 w 6"/>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12">
                      <a:moveTo>
                        <a:pt x="6" y="6"/>
                      </a:moveTo>
                      <a:lnTo>
                        <a:pt x="0" y="0"/>
                      </a:lnTo>
                      <a:lnTo>
                        <a:pt x="0" y="6"/>
                      </a:lnTo>
                      <a:lnTo>
                        <a:pt x="0" y="12"/>
                      </a:lnTo>
                      <a:lnTo>
                        <a:pt x="6" y="12"/>
                      </a:lnTo>
                      <a:lnTo>
                        <a:pt x="6"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4" name="Freeform 12"/>
                <p:cNvSpPr>
                  <a:spLocks/>
                </p:cNvSpPr>
                <p:nvPr/>
              </p:nvSpPr>
              <p:spPr bwMode="auto">
                <a:xfrm>
                  <a:off x="5254" y="3535"/>
                  <a:ext cx="6" cy="54"/>
                </a:xfrm>
                <a:custGeom>
                  <a:avLst/>
                  <a:gdLst>
                    <a:gd name="T0" fmla="*/ 6 w 6"/>
                    <a:gd name="T1" fmla="*/ 6 h 54"/>
                    <a:gd name="T2" fmla="*/ 0 w 6"/>
                    <a:gd name="T3" fmla="*/ 0 h 54"/>
                    <a:gd name="T4" fmla="*/ 0 w 6"/>
                    <a:gd name="T5" fmla="*/ 6 h 54"/>
                    <a:gd name="T6" fmla="*/ 0 w 6"/>
                    <a:gd name="T7" fmla="*/ 54 h 54"/>
                    <a:gd name="T8" fmla="*/ 0 w 6"/>
                    <a:gd name="T9" fmla="*/ 54 h 54"/>
                    <a:gd name="T10" fmla="*/ 6 w 6"/>
                    <a:gd name="T11" fmla="*/ 54 h 54"/>
                    <a:gd name="T12" fmla="*/ 6 w 6"/>
                    <a:gd name="T13" fmla="*/ 6 h 54"/>
                    <a:gd name="T14" fmla="*/ 0 60000 65536"/>
                    <a:gd name="T15" fmla="*/ 0 60000 65536"/>
                    <a:gd name="T16" fmla="*/ 0 60000 65536"/>
                    <a:gd name="T17" fmla="*/ 0 60000 65536"/>
                    <a:gd name="T18" fmla="*/ 0 60000 65536"/>
                    <a:gd name="T19" fmla="*/ 0 60000 65536"/>
                    <a:gd name="T20" fmla="*/ 0 60000 65536"/>
                    <a:gd name="T21" fmla="*/ 0 w 6"/>
                    <a:gd name="T22" fmla="*/ 0 h 54"/>
                    <a:gd name="T23" fmla="*/ 6 w 6"/>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54">
                      <a:moveTo>
                        <a:pt x="6" y="6"/>
                      </a:moveTo>
                      <a:lnTo>
                        <a:pt x="0" y="0"/>
                      </a:lnTo>
                      <a:lnTo>
                        <a:pt x="0" y="6"/>
                      </a:lnTo>
                      <a:lnTo>
                        <a:pt x="0" y="54"/>
                      </a:lnTo>
                      <a:lnTo>
                        <a:pt x="6" y="54"/>
                      </a:lnTo>
                      <a:lnTo>
                        <a:pt x="6"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646" name="Group 13"/>
              <p:cNvGrpSpPr>
                <a:grpSpLocks/>
              </p:cNvGrpSpPr>
              <p:nvPr/>
            </p:nvGrpSpPr>
            <p:grpSpPr bwMode="auto">
              <a:xfrm>
                <a:off x="5254" y="2459"/>
                <a:ext cx="6" cy="139"/>
                <a:chOff x="5254" y="2459"/>
                <a:chExt cx="6" cy="139"/>
              </a:xfrm>
            </p:grpSpPr>
            <p:sp>
              <p:nvSpPr>
                <p:cNvPr id="1647" name="Freeform 14"/>
                <p:cNvSpPr>
                  <a:spLocks/>
                </p:cNvSpPr>
                <p:nvPr/>
              </p:nvSpPr>
              <p:spPr bwMode="auto">
                <a:xfrm>
                  <a:off x="5254" y="2550"/>
                  <a:ext cx="6" cy="48"/>
                </a:xfrm>
                <a:custGeom>
                  <a:avLst/>
                  <a:gdLst>
                    <a:gd name="T0" fmla="*/ 0 w 6"/>
                    <a:gd name="T1" fmla="*/ 48 h 48"/>
                    <a:gd name="T2" fmla="*/ 0 w 6"/>
                    <a:gd name="T3" fmla="*/ 48 h 48"/>
                    <a:gd name="T4" fmla="*/ 6 w 6"/>
                    <a:gd name="T5" fmla="*/ 48 h 48"/>
                    <a:gd name="T6" fmla="*/ 6 w 6"/>
                    <a:gd name="T7" fmla="*/ 0 h 48"/>
                    <a:gd name="T8" fmla="*/ 0 w 6"/>
                    <a:gd name="T9" fmla="*/ 0 h 48"/>
                    <a:gd name="T10" fmla="*/ 0 w 6"/>
                    <a:gd name="T11" fmla="*/ 0 h 48"/>
                    <a:gd name="T12" fmla="*/ 0 w 6"/>
                    <a:gd name="T13" fmla="*/ 48 h 48"/>
                    <a:gd name="T14" fmla="*/ 0 60000 65536"/>
                    <a:gd name="T15" fmla="*/ 0 60000 65536"/>
                    <a:gd name="T16" fmla="*/ 0 60000 65536"/>
                    <a:gd name="T17" fmla="*/ 0 60000 65536"/>
                    <a:gd name="T18" fmla="*/ 0 60000 65536"/>
                    <a:gd name="T19" fmla="*/ 0 60000 65536"/>
                    <a:gd name="T20" fmla="*/ 0 60000 65536"/>
                    <a:gd name="T21" fmla="*/ 0 w 6"/>
                    <a:gd name="T22" fmla="*/ 0 h 48"/>
                    <a:gd name="T23" fmla="*/ 6 w 6"/>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48">
                      <a:moveTo>
                        <a:pt x="0" y="48"/>
                      </a:moveTo>
                      <a:lnTo>
                        <a:pt x="0" y="48"/>
                      </a:lnTo>
                      <a:lnTo>
                        <a:pt x="6" y="48"/>
                      </a:lnTo>
                      <a:lnTo>
                        <a:pt x="6" y="0"/>
                      </a:lnTo>
                      <a:lnTo>
                        <a:pt x="0" y="0"/>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 name="Freeform 15"/>
                <p:cNvSpPr>
                  <a:spLocks/>
                </p:cNvSpPr>
                <p:nvPr/>
              </p:nvSpPr>
              <p:spPr bwMode="auto">
                <a:xfrm>
                  <a:off x="5254" y="2526"/>
                  <a:ext cx="6" cy="6"/>
                </a:xfrm>
                <a:custGeom>
                  <a:avLst/>
                  <a:gdLst>
                    <a:gd name="T0" fmla="*/ 0 w 6"/>
                    <a:gd name="T1" fmla="*/ 6 h 6"/>
                    <a:gd name="T2" fmla="*/ 0 w 6"/>
                    <a:gd name="T3" fmla="*/ 6 h 6"/>
                    <a:gd name="T4" fmla="*/ 6 w 6"/>
                    <a:gd name="T5" fmla="*/ 6 h 6"/>
                    <a:gd name="T6" fmla="*/ 6 w 6"/>
                    <a:gd name="T7" fmla="*/ 0 h 6"/>
                    <a:gd name="T8" fmla="*/ 0 w 6"/>
                    <a:gd name="T9" fmla="*/ 0 h 6"/>
                    <a:gd name="T10" fmla="*/ 0 w 6"/>
                    <a:gd name="T11" fmla="*/ 0 h 6"/>
                    <a:gd name="T12" fmla="*/ 0 w 6"/>
                    <a:gd name="T13" fmla="*/ 6 h 6"/>
                    <a:gd name="T14" fmla="*/ 0 60000 65536"/>
                    <a:gd name="T15" fmla="*/ 0 60000 65536"/>
                    <a:gd name="T16" fmla="*/ 0 60000 65536"/>
                    <a:gd name="T17" fmla="*/ 0 60000 65536"/>
                    <a:gd name="T18" fmla="*/ 0 60000 65536"/>
                    <a:gd name="T19" fmla="*/ 0 60000 65536"/>
                    <a:gd name="T20" fmla="*/ 0 60000 65536"/>
                    <a:gd name="T21" fmla="*/ 0 w 6"/>
                    <a:gd name="T22" fmla="*/ 0 h 6"/>
                    <a:gd name="T23" fmla="*/ 6 w 6"/>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6">
                      <a:moveTo>
                        <a:pt x="0" y="6"/>
                      </a:moveTo>
                      <a:lnTo>
                        <a:pt x="0" y="6"/>
                      </a:lnTo>
                      <a:lnTo>
                        <a:pt x="6" y="6"/>
                      </a:lnTo>
                      <a:lnTo>
                        <a:pt x="6" y="0"/>
                      </a:lnTo>
                      <a:lnTo>
                        <a:pt x="0" y="0"/>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9" name="Freeform 16"/>
                <p:cNvSpPr>
                  <a:spLocks/>
                </p:cNvSpPr>
                <p:nvPr/>
              </p:nvSpPr>
              <p:spPr bwMode="auto">
                <a:xfrm>
                  <a:off x="5254" y="2459"/>
                  <a:ext cx="6" cy="48"/>
                </a:xfrm>
                <a:custGeom>
                  <a:avLst/>
                  <a:gdLst>
                    <a:gd name="T0" fmla="*/ 0 w 6"/>
                    <a:gd name="T1" fmla="*/ 48 h 48"/>
                    <a:gd name="T2" fmla="*/ 0 w 6"/>
                    <a:gd name="T3" fmla="*/ 48 h 48"/>
                    <a:gd name="T4" fmla="*/ 6 w 6"/>
                    <a:gd name="T5" fmla="*/ 48 h 48"/>
                    <a:gd name="T6" fmla="*/ 6 w 6"/>
                    <a:gd name="T7" fmla="*/ 0 h 48"/>
                    <a:gd name="T8" fmla="*/ 0 w 6"/>
                    <a:gd name="T9" fmla="*/ 0 h 48"/>
                    <a:gd name="T10" fmla="*/ 0 w 6"/>
                    <a:gd name="T11" fmla="*/ 0 h 48"/>
                    <a:gd name="T12" fmla="*/ 0 w 6"/>
                    <a:gd name="T13" fmla="*/ 48 h 48"/>
                    <a:gd name="T14" fmla="*/ 0 60000 65536"/>
                    <a:gd name="T15" fmla="*/ 0 60000 65536"/>
                    <a:gd name="T16" fmla="*/ 0 60000 65536"/>
                    <a:gd name="T17" fmla="*/ 0 60000 65536"/>
                    <a:gd name="T18" fmla="*/ 0 60000 65536"/>
                    <a:gd name="T19" fmla="*/ 0 60000 65536"/>
                    <a:gd name="T20" fmla="*/ 0 60000 65536"/>
                    <a:gd name="T21" fmla="*/ 0 w 6"/>
                    <a:gd name="T22" fmla="*/ 0 h 48"/>
                    <a:gd name="T23" fmla="*/ 6 w 6"/>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48">
                      <a:moveTo>
                        <a:pt x="0" y="48"/>
                      </a:moveTo>
                      <a:lnTo>
                        <a:pt x="0" y="48"/>
                      </a:lnTo>
                      <a:lnTo>
                        <a:pt x="6" y="48"/>
                      </a:lnTo>
                      <a:lnTo>
                        <a:pt x="6" y="0"/>
                      </a:lnTo>
                      <a:lnTo>
                        <a:pt x="0" y="0"/>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7" name="Freeform 17"/>
            <p:cNvSpPr>
              <a:spLocks/>
            </p:cNvSpPr>
            <p:nvPr/>
          </p:nvSpPr>
          <p:spPr bwMode="auto">
            <a:xfrm>
              <a:off x="4348" y="2898"/>
              <a:ext cx="906" cy="402"/>
            </a:xfrm>
            <a:custGeom>
              <a:avLst/>
              <a:gdLst>
                <a:gd name="T0" fmla="*/ 18 w 906"/>
                <a:gd name="T1" fmla="*/ 0 h 402"/>
                <a:gd name="T2" fmla="*/ 0 w 906"/>
                <a:gd name="T3" fmla="*/ 42 h 402"/>
                <a:gd name="T4" fmla="*/ 888 w 906"/>
                <a:gd name="T5" fmla="*/ 402 h 402"/>
                <a:gd name="T6" fmla="*/ 906 w 906"/>
                <a:gd name="T7" fmla="*/ 360 h 402"/>
                <a:gd name="T8" fmla="*/ 18 w 906"/>
                <a:gd name="T9" fmla="*/ 0 h 402"/>
                <a:gd name="T10" fmla="*/ 0 60000 65536"/>
                <a:gd name="T11" fmla="*/ 0 60000 65536"/>
                <a:gd name="T12" fmla="*/ 0 60000 65536"/>
                <a:gd name="T13" fmla="*/ 0 60000 65536"/>
                <a:gd name="T14" fmla="*/ 0 60000 65536"/>
                <a:gd name="T15" fmla="*/ 0 w 906"/>
                <a:gd name="T16" fmla="*/ 0 h 402"/>
                <a:gd name="T17" fmla="*/ 906 w 906"/>
                <a:gd name="T18" fmla="*/ 402 h 402"/>
              </a:gdLst>
              <a:ahLst/>
              <a:cxnLst>
                <a:cxn ang="T10">
                  <a:pos x="T0" y="T1"/>
                </a:cxn>
                <a:cxn ang="T11">
                  <a:pos x="T2" y="T3"/>
                </a:cxn>
                <a:cxn ang="T12">
                  <a:pos x="T4" y="T5"/>
                </a:cxn>
                <a:cxn ang="T13">
                  <a:pos x="T6" y="T7"/>
                </a:cxn>
                <a:cxn ang="T14">
                  <a:pos x="T8" y="T9"/>
                </a:cxn>
              </a:cxnLst>
              <a:rect l="T15" t="T16" r="T17" b="T18"/>
              <a:pathLst>
                <a:path w="906" h="402">
                  <a:moveTo>
                    <a:pt x="18" y="0"/>
                  </a:moveTo>
                  <a:lnTo>
                    <a:pt x="0" y="42"/>
                  </a:lnTo>
                  <a:lnTo>
                    <a:pt x="888" y="402"/>
                  </a:lnTo>
                  <a:lnTo>
                    <a:pt x="906" y="360"/>
                  </a:lnTo>
                  <a:lnTo>
                    <a:pt x="18" y="0"/>
                  </a:lnTo>
                  <a:close/>
                </a:path>
              </a:pathLst>
            </a:custGeom>
            <a:solidFill>
              <a:srgbClr val="FFFFFF"/>
            </a:solidFill>
            <a:ln w="9525">
              <a:solidFill>
                <a:srgbClr val="000000"/>
              </a:solidFill>
              <a:round/>
              <a:headEnd/>
              <a:tailEnd/>
            </a:ln>
          </p:spPr>
          <p:txBody>
            <a:bodyPr/>
            <a:lstStyle/>
            <a:p>
              <a:endParaRPr lang="en-US"/>
            </a:p>
          </p:txBody>
        </p:sp>
        <p:grpSp>
          <p:nvGrpSpPr>
            <p:cNvPr id="8" name="Group 18"/>
            <p:cNvGrpSpPr>
              <a:grpSpLocks/>
            </p:cNvGrpSpPr>
            <p:nvPr/>
          </p:nvGrpSpPr>
          <p:grpSpPr bwMode="auto">
            <a:xfrm>
              <a:off x="2601" y="2550"/>
              <a:ext cx="2653" cy="961"/>
              <a:chOff x="2601" y="2550"/>
              <a:chExt cx="2653" cy="961"/>
            </a:xfrm>
          </p:grpSpPr>
          <p:sp>
            <p:nvSpPr>
              <p:cNvPr id="1250" name="Oval 19"/>
              <p:cNvSpPr>
                <a:spLocks noChangeArrowheads="1"/>
              </p:cNvSpPr>
              <p:nvPr/>
            </p:nvSpPr>
            <p:spPr bwMode="auto">
              <a:xfrm>
                <a:off x="2601" y="2598"/>
                <a:ext cx="2353" cy="913"/>
              </a:xfrm>
              <a:prstGeom prst="ellipse">
                <a:avLst/>
              </a:prstGeom>
              <a:solidFill>
                <a:srgbClr val="969696"/>
              </a:solidFill>
              <a:ln w="9525">
                <a:solidFill>
                  <a:srgbClr val="000000"/>
                </a:solidFill>
                <a:round/>
                <a:headEnd/>
                <a:tailEnd/>
              </a:ln>
            </p:spPr>
            <p:txBody>
              <a:bodyPr/>
              <a:lstStyle/>
              <a:p>
                <a:endParaRPr lang="ar-SA"/>
              </a:p>
            </p:txBody>
          </p:sp>
          <p:sp>
            <p:nvSpPr>
              <p:cNvPr id="1251" name="Oval 20"/>
              <p:cNvSpPr>
                <a:spLocks noChangeArrowheads="1"/>
              </p:cNvSpPr>
              <p:nvPr/>
            </p:nvSpPr>
            <p:spPr bwMode="auto">
              <a:xfrm>
                <a:off x="2601" y="2550"/>
                <a:ext cx="2353" cy="913"/>
              </a:xfrm>
              <a:prstGeom prst="ellipse">
                <a:avLst/>
              </a:prstGeom>
              <a:solidFill>
                <a:srgbClr val="FFFFFF"/>
              </a:solidFill>
              <a:ln w="9525">
                <a:solidFill>
                  <a:srgbClr val="000000"/>
                </a:solidFill>
                <a:round/>
                <a:headEnd/>
                <a:tailEnd/>
              </a:ln>
            </p:spPr>
            <p:txBody>
              <a:bodyPr/>
              <a:lstStyle/>
              <a:p>
                <a:endParaRPr lang="ar-SA"/>
              </a:p>
            </p:txBody>
          </p:sp>
          <p:grpSp>
            <p:nvGrpSpPr>
              <p:cNvPr id="1252" name="Group 21"/>
              <p:cNvGrpSpPr>
                <a:grpSpLocks/>
              </p:cNvGrpSpPr>
              <p:nvPr/>
            </p:nvGrpSpPr>
            <p:grpSpPr bwMode="auto">
              <a:xfrm>
                <a:off x="2697" y="2598"/>
                <a:ext cx="2161" cy="817"/>
                <a:chOff x="2697" y="2598"/>
                <a:chExt cx="2161" cy="817"/>
              </a:xfrm>
            </p:grpSpPr>
            <p:sp>
              <p:nvSpPr>
                <p:cNvPr id="1528" name="Freeform 22"/>
                <p:cNvSpPr>
                  <a:spLocks/>
                </p:cNvSpPr>
                <p:nvPr/>
              </p:nvSpPr>
              <p:spPr bwMode="auto">
                <a:xfrm>
                  <a:off x="3753" y="2598"/>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 name="T14" fmla="*/ 0 60000 65536"/>
                    <a:gd name="T15" fmla="*/ 0 60000 65536"/>
                    <a:gd name="T16" fmla="*/ 0 60000 65536"/>
                    <a:gd name="T17" fmla="*/ 0 60000 65536"/>
                    <a:gd name="T18" fmla="*/ 0 60000 65536"/>
                    <a:gd name="T19" fmla="*/ 0 60000 65536"/>
                    <a:gd name="T20" fmla="*/ 0 60000 65536"/>
                    <a:gd name="T21" fmla="*/ 0 w 24"/>
                    <a:gd name="T22" fmla="*/ 0 h 6"/>
                    <a:gd name="T23" fmla="*/ 24 w 2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
                      <a:moveTo>
                        <a:pt x="24" y="6"/>
                      </a:move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9" name="Freeform 23"/>
                <p:cNvSpPr>
                  <a:spLocks/>
                </p:cNvSpPr>
                <p:nvPr/>
              </p:nvSpPr>
              <p:spPr bwMode="auto">
                <a:xfrm>
                  <a:off x="3711" y="2598"/>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0" name="Freeform 24"/>
                <p:cNvSpPr>
                  <a:spLocks/>
                </p:cNvSpPr>
                <p:nvPr/>
              </p:nvSpPr>
              <p:spPr bwMode="auto">
                <a:xfrm>
                  <a:off x="3669" y="2598"/>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1" name="Freeform 25"/>
                <p:cNvSpPr>
                  <a:spLocks/>
                </p:cNvSpPr>
                <p:nvPr/>
              </p:nvSpPr>
              <p:spPr bwMode="auto">
                <a:xfrm>
                  <a:off x="3627" y="2598"/>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2" name="Freeform 26"/>
                <p:cNvSpPr>
                  <a:spLocks/>
                </p:cNvSpPr>
                <p:nvPr/>
              </p:nvSpPr>
              <p:spPr bwMode="auto">
                <a:xfrm>
                  <a:off x="3585" y="2604"/>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3" name="Freeform 27"/>
                <p:cNvSpPr>
                  <a:spLocks/>
                </p:cNvSpPr>
                <p:nvPr/>
              </p:nvSpPr>
              <p:spPr bwMode="auto">
                <a:xfrm>
                  <a:off x="3543" y="2604"/>
                  <a:ext cx="30" cy="6"/>
                </a:xfrm>
                <a:custGeom>
                  <a:avLst/>
                  <a:gdLst>
                    <a:gd name="T0" fmla="*/ 24 w 30"/>
                    <a:gd name="T1" fmla="*/ 6 h 6"/>
                    <a:gd name="T2" fmla="*/ 30 w 30"/>
                    <a:gd name="T3" fmla="*/ 0 h 6"/>
                    <a:gd name="T4" fmla="*/ 24 w 30"/>
                    <a:gd name="T5" fmla="*/ 0 h 6"/>
                    <a:gd name="T6" fmla="*/ 18 w 30"/>
                    <a:gd name="T7" fmla="*/ 0 h 6"/>
                    <a:gd name="T8" fmla="*/ 0 w 30"/>
                    <a:gd name="T9" fmla="*/ 0 h 6"/>
                    <a:gd name="T10" fmla="*/ 0 w 30"/>
                    <a:gd name="T11" fmla="*/ 6 h 6"/>
                    <a:gd name="T12" fmla="*/ 0 w 30"/>
                    <a:gd name="T13" fmla="*/ 6 h 6"/>
                    <a:gd name="T14" fmla="*/ 18 w 30"/>
                    <a:gd name="T15" fmla="*/ 6 h 6"/>
                    <a:gd name="T16" fmla="*/ 24 w 30"/>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24" y="6"/>
                      </a:moveTo>
                      <a:lnTo>
                        <a:pt x="30" y="0"/>
                      </a:lnTo>
                      <a:lnTo>
                        <a:pt x="24" y="0"/>
                      </a:lnTo>
                      <a:lnTo>
                        <a:pt x="18" y="0"/>
                      </a:lnTo>
                      <a:lnTo>
                        <a:pt x="0" y="0"/>
                      </a:lnTo>
                      <a:lnTo>
                        <a:pt x="0" y="6"/>
                      </a:lnTo>
                      <a:lnTo>
                        <a:pt x="18"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4" name="Freeform 28"/>
                <p:cNvSpPr>
                  <a:spLocks/>
                </p:cNvSpPr>
                <p:nvPr/>
              </p:nvSpPr>
              <p:spPr bwMode="auto">
                <a:xfrm>
                  <a:off x="3501" y="2610"/>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5" name="Freeform 29"/>
                <p:cNvSpPr>
                  <a:spLocks/>
                </p:cNvSpPr>
                <p:nvPr/>
              </p:nvSpPr>
              <p:spPr bwMode="auto">
                <a:xfrm>
                  <a:off x="3459" y="2610"/>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6" name="Freeform 30"/>
                <p:cNvSpPr>
                  <a:spLocks/>
                </p:cNvSpPr>
                <p:nvPr/>
              </p:nvSpPr>
              <p:spPr bwMode="auto">
                <a:xfrm>
                  <a:off x="3417" y="2616"/>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7" name="Freeform 31"/>
                <p:cNvSpPr>
                  <a:spLocks/>
                </p:cNvSpPr>
                <p:nvPr/>
              </p:nvSpPr>
              <p:spPr bwMode="auto">
                <a:xfrm>
                  <a:off x="3375" y="2622"/>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 name="Freeform 32"/>
                <p:cNvSpPr>
                  <a:spLocks/>
                </p:cNvSpPr>
                <p:nvPr/>
              </p:nvSpPr>
              <p:spPr bwMode="auto">
                <a:xfrm>
                  <a:off x="3333" y="2628"/>
                  <a:ext cx="30" cy="12"/>
                </a:xfrm>
                <a:custGeom>
                  <a:avLst/>
                  <a:gdLst>
                    <a:gd name="T0" fmla="*/ 24 w 30"/>
                    <a:gd name="T1" fmla="*/ 6 h 12"/>
                    <a:gd name="T2" fmla="*/ 30 w 30"/>
                    <a:gd name="T3" fmla="*/ 0 h 12"/>
                    <a:gd name="T4" fmla="*/ 24 w 30"/>
                    <a:gd name="T5" fmla="*/ 0 h 12"/>
                    <a:gd name="T6" fmla="*/ 24 w 30"/>
                    <a:gd name="T7" fmla="*/ 0 h 12"/>
                    <a:gd name="T8" fmla="*/ 0 w 30"/>
                    <a:gd name="T9" fmla="*/ 6 h 12"/>
                    <a:gd name="T10" fmla="*/ 0 w 30"/>
                    <a:gd name="T11" fmla="*/ 6 h 12"/>
                    <a:gd name="T12" fmla="*/ 0 w 30"/>
                    <a:gd name="T13" fmla="*/ 12 h 12"/>
                    <a:gd name="T14" fmla="*/ 24 w 30"/>
                    <a:gd name="T15" fmla="*/ 6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24" y="6"/>
                      </a:moveTo>
                      <a:lnTo>
                        <a:pt x="30" y="0"/>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 name="Freeform 33"/>
                <p:cNvSpPr>
                  <a:spLocks/>
                </p:cNvSpPr>
                <p:nvPr/>
              </p:nvSpPr>
              <p:spPr bwMode="auto">
                <a:xfrm>
                  <a:off x="3291" y="2634"/>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 name="Freeform 34"/>
                <p:cNvSpPr>
                  <a:spLocks/>
                </p:cNvSpPr>
                <p:nvPr/>
              </p:nvSpPr>
              <p:spPr bwMode="auto">
                <a:xfrm>
                  <a:off x="3249" y="2646"/>
                  <a:ext cx="30" cy="6"/>
                </a:xfrm>
                <a:custGeom>
                  <a:avLst/>
                  <a:gdLst>
                    <a:gd name="T0" fmla="*/ 30 w 30"/>
                    <a:gd name="T1" fmla="*/ 6 h 6"/>
                    <a:gd name="T2" fmla="*/ 30 w 30"/>
                    <a:gd name="T3" fmla="*/ 0 h 6"/>
                    <a:gd name="T4" fmla="*/ 30 w 30"/>
                    <a:gd name="T5" fmla="*/ 0 h 6"/>
                    <a:gd name="T6" fmla="*/ 6 w 30"/>
                    <a:gd name="T7" fmla="*/ 0 h 6"/>
                    <a:gd name="T8" fmla="*/ 0 w 30"/>
                    <a:gd name="T9" fmla="*/ 6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0"/>
                      </a:lnTo>
                      <a:lnTo>
                        <a:pt x="6" y="0"/>
                      </a:lnTo>
                      <a:lnTo>
                        <a:pt x="0" y="6"/>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 name="Freeform 35"/>
                <p:cNvSpPr>
                  <a:spLocks/>
                </p:cNvSpPr>
                <p:nvPr/>
              </p:nvSpPr>
              <p:spPr bwMode="auto">
                <a:xfrm>
                  <a:off x="3207" y="2652"/>
                  <a:ext cx="30" cy="12"/>
                </a:xfrm>
                <a:custGeom>
                  <a:avLst/>
                  <a:gdLst>
                    <a:gd name="T0" fmla="*/ 30 w 30"/>
                    <a:gd name="T1" fmla="*/ 6 h 12"/>
                    <a:gd name="T2" fmla="*/ 30 w 30"/>
                    <a:gd name="T3" fmla="*/ 0 h 12"/>
                    <a:gd name="T4" fmla="*/ 30 w 30"/>
                    <a:gd name="T5" fmla="*/ 0 h 12"/>
                    <a:gd name="T6" fmla="*/ 6 w 30"/>
                    <a:gd name="T7" fmla="*/ 6 h 12"/>
                    <a:gd name="T8" fmla="*/ 0 w 30"/>
                    <a:gd name="T9" fmla="*/ 6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0"/>
                      </a:lnTo>
                      <a:lnTo>
                        <a:pt x="6" y="6"/>
                      </a:lnTo>
                      <a:lnTo>
                        <a:pt x="0" y="6"/>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 name="Freeform 36"/>
                <p:cNvSpPr>
                  <a:spLocks/>
                </p:cNvSpPr>
                <p:nvPr/>
              </p:nvSpPr>
              <p:spPr bwMode="auto">
                <a:xfrm>
                  <a:off x="3165" y="2658"/>
                  <a:ext cx="30" cy="12"/>
                </a:xfrm>
                <a:custGeom>
                  <a:avLst/>
                  <a:gdLst>
                    <a:gd name="T0" fmla="*/ 30 w 30"/>
                    <a:gd name="T1" fmla="*/ 6 h 12"/>
                    <a:gd name="T2" fmla="*/ 30 w 30"/>
                    <a:gd name="T3" fmla="*/ 6 h 12"/>
                    <a:gd name="T4" fmla="*/ 30 w 30"/>
                    <a:gd name="T5" fmla="*/ 0 h 12"/>
                    <a:gd name="T6" fmla="*/ 12 w 30"/>
                    <a:gd name="T7" fmla="*/ 6 h 12"/>
                    <a:gd name="T8" fmla="*/ 6 w 30"/>
                    <a:gd name="T9" fmla="*/ 6 h 12"/>
                    <a:gd name="T10" fmla="*/ 0 w 30"/>
                    <a:gd name="T11" fmla="*/ 12 h 12"/>
                    <a:gd name="T12" fmla="*/ 6 w 30"/>
                    <a:gd name="T13" fmla="*/ 12 h 12"/>
                    <a:gd name="T14" fmla="*/ 12 w 30"/>
                    <a:gd name="T15" fmla="*/ 12 h 12"/>
                    <a:gd name="T16" fmla="*/ 30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30" y="6"/>
                      </a:moveTo>
                      <a:lnTo>
                        <a:pt x="30" y="6"/>
                      </a:lnTo>
                      <a:lnTo>
                        <a:pt x="30" y="0"/>
                      </a:lnTo>
                      <a:lnTo>
                        <a:pt x="12" y="6"/>
                      </a:lnTo>
                      <a:lnTo>
                        <a:pt x="6" y="6"/>
                      </a:lnTo>
                      <a:lnTo>
                        <a:pt x="0" y="12"/>
                      </a:lnTo>
                      <a:lnTo>
                        <a:pt x="6" y="12"/>
                      </a:lnTo>
                      <a:lnTo>
                        <a:pt x="12"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 name="Freeform 37"/>
                <p:cNvSpPr>
                  <a:spLocks/>
                </p:cNvSpPr>
                <p:nvPr/>
              </p:nvSpPr>
              <p:spPr bwMode="auto">
                <a:xfrm>
                  <a:off x="3129" y="2670"/>
                  <a:ext cx="30" cy="12"/>
                </a:xfrm>
                <a:custGeom>
                  <a:avLst/>
                  <a:gdLst>
                    <a:gd name="T0" fmla="*/ 24 w 30"/>
                    <a:gd name="T1" fmla="*/ 6 h 12"/>
                    <a:gd name="T2" fmla="*/ 30 w 30"/>
                    <a:gd name="T3" fmla="*/ 0 h 12"/>
                    <a:gd name="T4" fmla="*/ 24 w 30"/>
                    <a:gd name="T5" fmla="*/ 0 h 12"/>
                    <a:gd name="T6" fmla="*/ 0 w 30"/>
                    <a:gd name="T7" fmla="*/ 6 h 12"/>
                    <a:gd name="T8" fmla="*/ 0 w 30"/>
                    <a:gd name="T9" fmla="*/ 12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 name="Freeform 38"/>
                <p:cNvSpPr>
                  <a:spLocks/>
                </p:cNvSpPr>
                <p:nvPr/>
              </p:nvSpPr>
              <p:spPr bwMode="auto">
                <a:xfrm>
                  <a:off x="3087" y="2682"/>
                  <a:ext cx="30" cy="12"/>
                </a:xfrm>
                <a:custGeom>
                  <a:avLst/>
                  <a:gdLst>
                    <a:gd name="T0" fmla="*/ 24 w 30"/>
                    <a:gd name="T1" fmla="*/ 6 h 12"/>
                    <a:gd name="T2" fmla="*/ 30 w 30"/>
                    <a:gd name="T3" fmla="*/ 0 h 12"/>
                    <a:gd name="T4" fmla="*/ 24 w 30"/>
                    <a:gd name="T5" fmla="*/ 0 h 12"/>
                    <a:gd name="T6" fmla="*/ 6 w 30"/>
                    <a:gd name="T7" fmla="*/ 6 h 12"/>
                    <a:gd name="T8" fmla="*/ 0 w 30"/>
                    <a:gd name="T9" fmla="*/ 6 h 12"/>
                    <a:gd name="T10" fmla="*/ 0 w 30"/>
                    <a:gd name="T11" fmla="*/ 6 h 12"/>
                    <a:gd name="T12" fmla="*/ 0 w 30"/>
                    <a:gd name="T13" fmla="*/ 12 h 12"/>
                    <a:gd name="T14" fmla="*/ 6 w 30"/>
                    <a:gd name="T15" fmla="*/ 12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0"/>
                      </a:lnTo>
                      <a:lnTo>
                        <a:pt x="24" y="0"/>
                      </a:lnTo>
                      <a:lnTo>
                        <a:pt x="6" y="6"/>
                      </a:lnTo>
                      <a:lnTo>
                        <a:pt x="0" y="6"/>
                      </a:lnTo>
                      <a:lnTo>
                        <a:pt x="0" y="12"/>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5" name="Freeform 39"/>
                <p:cNvSpPr>
                  <a:spLocks/>
                </p:cNvSpPr>
                <p:nvPr/>
              </p:nvSpPr>
              <p:spPr bwMode="auto">
                <a:xfrm>
                  <a:off x="3045" y="2694"/>
                  <a:ext cx="30" cy="12"/>
                </a:xfrm>
                <a:custGeom>
                  <a:avLst/>
                  <a:gdLst>
                    <a:gd name="T0" fmla="*/ 30 w 30"/>
                    <a:gd name="T1" fmla="*/ 6 h 12"/>
                    <a:gd name="T2" fmla="*/ 30 w 30"/>
                    <a:gd name="T3" fmla="*/ 0 h 12"/>
                    <a:gd name="T4" fmla="*/ 30 w 30"/>
                    <a:gd name="T5" fmla="*/ 0 h 12"/>
                    <a:gd name="T6" fmla="*/ 6 w 30"/>
                    <a:gd name="T7" fmla="*/ 6 h 12"/>
                    <a:gd name="T8" fmla="*/ 0 w 30"/>
                    <a:gd name="T9" fmla="*/ 12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0"/>
                      </a:lnTo>
                      <a:lnTo>
                        <a:pt x="6" y="6"/>
                      </a:lnTo>
                      <a:lnTo>
                        <a:pt x="0" y="12"/>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6" name="Freeform 40"/>
                <p:cNvSpPr>
                  <a:spLocks/>
                </p:cNvSpPr>
                <p:nvPr/>
              </p:nvSpPr>
              <p:spPr bwMode="auto">
                <a:xfrm>
                  <a:off x="3009" y="2706"/>
                  <a:ext cx="24" cy="12"/>
                </a:xfrm>
                <a:custGeom>
                  <a:avLst/>
                  <a:gdLst>
                    <a:gd name="T0" fmla="*/ 24 w 24"/>
                    <a:gd name="T1" fmla="*/ 6 h 12"/>
                    <a:gd name="T2" fmla="*/ 24 w 24"/>
                    <a:gd name="T3" fmla="*/ 6 h 12"/>
                    <a:gd name="T4" fmla="*/ 24 w 24"/>
                    <a:gd name="T5" fmla="*/ 0 h 12"/>
                    <a:gd name="T6" fmla="*/ 6 w 24"/>
                    <a:gd name="T7" fmla="*/ 6 h 12"/>
                    <a:gd name="T8" fmla="*/ 0 w 24"/>
                    <a:gd name="T9" fmla="*/ 6 h 12"/>
                    <a:gd name="T10" fmla="*/ 0 w 24"/>
                    <a:gd name="T11" fmla="*/ 12 h 12"/>
                    <a:gd name="T12" fmla="*/ 0 w 24"/>
                    <a:gd name="T13" fmla="*/ 12 h 12"/>
                    <a:gd name="T14" fmla="*/ 6 w 24"/>
                    <a:gd name="T15" fmla="*/ 12 h 12"/>
                    <a:gd name="T16" fmla="*/ 24 w 24"/>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2"/>
                    <a:gd name="T29" fmla="*/ 24 w 24"/>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2">
                      <a:moveTo>
                        <a:pt x="24" y="6"/>
                      </a:moveTo>
                      <a:lnTo>
                        <a:pt x="24" y="6"/>
                      </a:lnTo>
                      <a:lnTo>
                        <a:pt x="24" y="0"/>
                      </a:lnTo>
                      <a:lnTo>
                        <a:pt x="6" y="6"/>
                      </a:lnTo>
                      <a:lnTo>
                        <a:pt x="0" y="6"/>
                      </a:lnTo>
                      <a:lnTo>
                        <a:pt x="0" y="12"/>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7" name="Freeform 41"/>
                <p:cNvSpPr>
                  <a:spLocks/>
                </p:cNvSpPr>
                <p:nvPr/>
              </p:nvSpPr>
              <p:spPr bwMode="auto">
                <a:xfrm>
                  <a:off x="2967" y="2724"/>
                  <a:ext cx="30" cy="12"/>
                </a:xfrm>
                <a:custGeom>
                  <a:avLst/>
                  <a:gdLst>
                    <a:gd name="T0" fmla="*/ 24 w 30"/>
                    <a:gd name="T1" fmla="*/ 6 h 12"/>
                    <a:gd name="T2" fmla="*/ 30 w 30"/>
                    <a:gd name="T3" fmla="*/ 0 h 12"/>
                    <a:gd name="T4" fmla="*/ 24 w 30"/>
                    <a:gd name="T5" fmla="*/ 0 h 12"/>
                    <a:gd name="T6" fmla="*/ 6 w 30"/>
                    <a:gd name="T7" fmla="*/ 6 h 12"/>
                    <a:gd name="T8" fmla="*/ 0 w 30"/>
                    <a:gd name="T9" fmla="*/ 12 h 12"/>
                    <a:gd name="T10" fmla="*/ 6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6" y="6"/>
                      </a:lnTo>
                      <a:lnTo>
                        <a:pt x="0" y="12"/>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8" name="Freeform 42"/>
                <p:cNvSpPr>
                  <a:spLocks/>
                </p:cNvSpPr>
                <p:nvPr/>
              </p:nvSpPr>
              <p:spPr bwMode="auto">
                <a:xfrm>
                  <a:off x="2931" y="2736"/>
                  <a:ext cx="24" cy="18"/>
                </a:xfrm>
                <a:custGeom>
                  <a:avLst/>
                  <a:gdLst>
                    <a:gd name="T0" fmla="*/ 24 w 24"/>
                    <a:gd name="T1" fmla="*/ 6 h 18"/>
                    <a:gd name="T2" fmla="*/ 24 w 24"/>
                    <a:gd name="T3" fmla="*/ 6 h 18"/>
                    <a:gd name="T4" fmla="*/ 24 w 24"/>
                    <a:gd name="T5" fmla="*/ 0 h 18"/>
                    <a:gd name="T6" fmla="*/ 12 w 24"/>
                    <a:gd name="T7" fmla="*/ 6 h 18"/>
                    <a:gd name="T8" fmla="*/ 0 w 24"/>
                    <a:gd name="T9" fmla="*/ 12 h 18"/>
                    <a:gd name="T10" fmla="*/ 0 w 24"/>
                    <a:gd name="T11" fmla="*/ 12 h 18"/>
                    <a:gd name="T12" fmla="*/ 0 w 24"/>
                    <a:gd name="T13" fmla="*/ 18 h 18"/>
                    <a:gd name="T14" fmla="*/ 12 w 24"/>
                    <a:gd name="T15" fmla="*/ 12 h 18"/>
                    <a:gd name="T16" fmla="*/ 24 w 24"/>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24" y="6"/>
                      </a:moveTo>
                      <a:lnTo>
                        <a:pt x="24" y="6"/>
                      </a:lnTo>
                      <a:lnTo>
                        <a:pt x="24" y="0"/>
                      </a:lnTo>
                      <a:lnTo>
                        <a:pt x="12" y="6"/>
                      </a:lnTo>
                      <a:lnTo>
                        <a:pt x="0" y="12"/>
                      </a:lnTo>
                      <a:lnTo>
                        <a:pt x="0" y="18"/>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9" name="Freeform 43"/>
                <p:cNvSpPr>
                  <a:spLocks/>
                </p:cNvSpPr>
                <p:nvPr/>
              </p:nvSpPr>
              <p:spPr bwMode="auto">
                <a:xfrm>
                  <a:off x="2895" y="2754"/>
                  <a:ext cx="24" cy="18"/>
                </a:xfrm>
                <a:custGeom>
                  <a:avLst/>
                  <a:gdLst>
                    <a:gd name="T0" fmla="*/ 24 w 24"/>
                    <a:gd name="T1" fmla="*/ 6 h 18"/>
                    <a:gd name="T2" fmla="*/ 24 w 24"/>
                    <a:gd name="T3" fmla="*/ 6 h 18"/>
                    <a:gd name="T4" fmla="*/ 24 w 24"/>
                    <a:gd name="T5" fmla="*/ 0 h 18"/>
                    <a:gd name="T6" fmla="*/ 0 w 24"/>
                    <a:gd name="T7" fmla="*/ 12 h 18"/>
                    <a:gd name="T8" fmla="*/ 0 w 24"/>
                    <a:gd name="T9" fmla="*/ 12 h 18"/>
                    <a:gd name="T10" fmla="*/ 0 w 24"/>
                    <a:gd name="T11" fmla="*/ 18 h 18"/>
                    <a:gd name="T12" fmla="*/ 24 w 24"/>
                    <a:gd name="T13" fmla="*/ 6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6"/>
                      </a:moveTo>
                      <a:lnTo>
                        <a:pt x="24" y="6"/>
                      </a:lnTo>
                      <a:lnTo>
                        <a:pt x="24" y="0"/>
                      </a:lnTo>
                      <a:lnTo>
                        <a:pt x="0" y="12"/>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0" name="Freeform 44"/>
                <p:cNvSpPr>
                  <a:spLocks/>
                </p:cNvSpPr>
                <p:nvPr/>
              </p:nvSpPr>
              <p:spPr bwMode="auto">
                <a:xfrm>
                  <a:off x="2853" y="2772"/>
                  <a:ext cx="30" cy="18"/>
                </a:xfrm>
                <a:custGeom>
                  <a:avLst/>
                  <a:gdLst>
                    <a:gd name="T0" fmla="*/ 24 w 30"/>
                    <a:gd name="T1" fmla="*/ 6 h 18"/>
                    <a:gd name="T2" fmla="*/ 30 w 30"/>
                    <a:gd name="T3" fmla="*/ 6 h 18"/>
                    <a:gd name="T4" fmla="*/ 24 w 30"/>
                    <a:gd name="T5" fmla="*/ 0 h 18"/>
                    <a:gd name="T6" fmla="*/ 6 w 30"/>
                    <a:gd name="T7" fmla="*/ 12 h 18"/>
                    <a:gd name="T8" fmla="*/ 0 w 30"/>
                    <a:gd name="T9" fmla="*/ 18 h 18"/>
                    <a:gd name="T10" fmla="*/ 6 w 30"/>
                    <a:gd name="T11" fmla="*/ 18 h 18"/>
                    <a:gd name="T12" fmla="*/ 24 w 30"/>
                    <a:gd name="T13" fmla="*/ 6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6"/>
                      </a:moveTo>
                      <a:lnTo>
                        <a:pt x="30" y="6"/>
                      </a:lnTo>
                      <a:lnTo>
                        <a:pt x="24" y="0"/>
                      </a:lnTo>
                      <a:lnTo>
                        <a:pt x="6" y="12"/>
                      </a:lnTo>
                      <a:lnTo>
                        <a:pt x="0" y="18"/>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1" name="Freeform 45"/>
                <p:cNvSpPr>
                  <a:spLocks/>
                </p:cNvSpPr>
                <p:nvPr/>
              </p:nvSpPr>
              <p:spPr bwMode="auto">
                <a:xfrm>
                  <a:off x="2823" y="2796"/>
                  <a:ext cx="24" cy="18"/>
                </a:xfrm>
                <a:custGeom>
                  <a:avLst/>
                  <a:gdLst>
                    <a:gd name="T0" fmla="*/ 18 w 24"/>
                    <a:gd name="T1" fmla="*/ 6 h 18"/>
                    <a:gd name="T2" fmla="*/ 24 w 24"/>
                    <a:gd name="T3" fmla="*/ 6 h 18"/>
                    <a:gd name="T4" fmla="*/ 18 w 24"/>
                    <a:gd name="T5" fmla="*/ 0 h 18"/>
                    <a:gd name="T6" fmla="*/ 6 w 24"/>
                    <a:gd name="T7" fmla="*/ 12 h 18"/>
                    <a:gd name="T8" fmla="*/ 0 w 24"/>
                    <a:gd name="T9" fmla="*/ 12 h 18"/>
                    <a:gd name="T10" fmla="*/ 0 w 24"/>
                    <a:gd name="T11" fmla="*/ 18 h 18"/>
                    <a:gd name="T12" fmla="*/ 0 w 24"/>
                    <a:gd name="T13" fmla="*/ 18 h 18"/>
                    <a:gd name="T14" fmla="*/ 6 w 24"/>
                    <a:gd name="T15" fmla="*/ 18 h 18"/>
                    <a:gd name="T16" fmla="*/ 18 w 24"/>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18" y="6"/>
                      </a:moveTo>
                      <a:lnTo>
                        <a:pt x="24" y="6"/>
                      </a:lnTo>
                      <a:lnTo>
                        <a:pt x="18" y="0"/>
                      </a:lnTo>
                      <a:lnTo>
                        <a:pt x="6" y="12"/>
                      </a:lnTo>
                      <a:lnTo>
                        <a:pt x="0" y="12"/>
                      </a:lnTo>
                      <a:lnTo>
                        <a:pt x="0" y="18"/>
                      </a:lnTo>
                      <a:lnTo>
                        <a:pt x="6" y="18"/>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2" name="Freeform 46"/>
                <p:cNvSpPr>
                  <a:spLocks/>
                </p:cNvSpPr>
                <p:nvPr/>
              </p:nvSpPr>
              <p:spPr bwMode="auto">
                <a:xfrm>
                  <a:off x="2787" y="2820"/>
                  <a:ext cx="24" cy="18"/>
                </a:xfrm>
                <a:custGeom>
                  <a:avLst/>
                  <a:gdLst>
                    <a:gd name="T0" fmla="*/ 24 w 24"/>
                    <a:gd name="T1" fmla="*/ 6 h 18"/>
                    <a:gd name="T2" fmla="*/ 24 w 24"/>
                    <a:gd name="T3" fmla="*/ 6 h 18"/>
                    <a:gd name="T4" fmla="*/ 24 w 24"/>
                    <a:gd name="T5" fmla="*/ 0 h 18"/>
                    <a:gd name="T6" fmla="*/ 0 w 24"/>
                    <a:gd name="T7" fmla="*/ 12 h 18"/>
                    <a:gd name="T8" fmla="*/ 0 w 24"/>
                    <a:gd name="T9" fmla="*/ 18 h 18"/>
                    <a:gd name="T10" fmla="*/ 0 w 24"/>
                    <a:gd name="T11" fmla="*/ 18 h 18"/>
                    <a:gd name="T12" fmla="*/ 24 w 24"/>
                    <a:gd name="T13" fmla="*/ 6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6"/>
                      </a:moveTo>
                      <a:lnTo>
                        <a:pt x="24" y="6"/>
                      </a:lnTo>
                      <a:lnTo>
                        <a:pt x="24" y="0"/>
                      </a:lnTo>
                      <a:lnTo>
                        <a:pt x="0" y="12"/>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3" name="Freeform 47"/>
                <p:cNvSpPr>
                  <a:spLocks/>
                </p:cNvSpPr>
                <p:nvPr/>
              </p:nvSpPr>
              <p:spPr bwMode="auto">
                <a:xfrm>
                  <a:off x="2757" y="2844"/>
                  <a:ext cx="24" cy="24"/>
                </a:xfrm>
                <a:custGeom>
                  <a:avLst/>
                  <a:gdLst>
                    <a:gd name="T0" fmla="*/ 24 w 24"/>
                    <a:gd name="T1" fmla="*/ 6 h 24"/>
                    <a:gd name="T2" fmla="*/ 18 w 24"/>
                    <a:gd name="T3" fmla="*/ 0 h 24"/>
                    <a:gd name="T4" fmla="*/ 18 w 24"/>
                    <a:gd name="T5" fmla="*/ 6 h 24"/>
                    <a:gd name="T6" fmla="*/ 0 w 24"/>
                    <a:gd name="T7" fmla="*/ 24 h 24"/>
                    <a:gd name="T8" fmla="*/ 0 w 24"/>
                    <a:gd name="T9" fmla="*/ 24 h 24"/>
                    <a:gd name="T10" fmla="*/ 6 w 24"/>
                    <a:gd name="T11" fmla="*/ 24 h 24"/>
                    <a:gd name="T12" fmla="*/ 24 w 24"/>
                    <a:gd name="T13" fmla="*/ 6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24" y="6"/>
                      </a:moveTo>
                      <a:lnTo>
                        <a:pt x="18" y="0"/>
                      </a:lnTo>
                      <a:lnTo>
                        <a:pt x="18" y="6"/>
                      </a:lnTo>
                      <a:lnTo>
                        <a:pt x="0" y="24"/>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4" name="Freeform 48"/>
                <p:cNvSpPr>
                  <a:spLocks/>
                </p:cNvSpPr>
                <p:nvPr/>
              </p:nvSpPr>
              <p:spPr bwMode="auto">
                <a:xfrm>
                  <a:off x="2727" y="2874"/>
                  <a:ext cx="24" cy="30"/>
                </a:xfrm>
                <a:custGeom>
                  <a:avLst/>
                  <a:gdLst>
                    <a:gd name="T0" fmla="*/ 24 w 24"/>
                    <a:gd name="T1" fmla="*/ 6 h 30"/>
                    <a:gd name="T2" fmla="*/ 18 w 24"/>
                    <a:gd name="T3" fmla="*/ 0 h 30"/>
                    <a:gd name="T4" fmla="*/ 18 w 24"/>
                    <a:gd name="T5" fmla="*/ 6 h 30"/>
                    <a:gd name="T6" fmla="*/ 18 w 24"/>
                    <a:gd name="T7" fmla="*/ 6 h 30"/>
                    <a:gd name="T8" fmla="*/ 0 w 24"/>
                    <a:gd name="T9" fmla="*/ 24 h 30"/>
                    <a:gd name="T10" fmla="*/ 6 w 24"/>
                    <a:gd name="T11" fmla="*/ 30 h 30"/>
                    <a:gd name="T12" fmla="*/ 6 w 24"/>
                    <a:gd name="T13" fmla="*/ 24 h 30"/>
                    <a:gd name="T14" fmla="*/ 24 w 24"/>
                    <a:gd name="T15" fmla="*/ 6 h 30"/>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30"/>
                    <a:gd name="T26" fmla="*/ 24 w 24"/>
                    <a:gd name="T27" fmla="*/ 30 h 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30">
                      <a:moveTo>
                        <a:pt x="24" y="6"/>
                      </a:moveTo>
                      <a:lnTo>
                        <a:pt x="18" y="0"/>
                      </a:lnTo>
                      <a:lnTo>
                        <a:pt x="18" y="6"/>
                      </a:lnTo>
                      <a:lnTo>
                        <a:pt x="0" y="24"/>
                      </a:lnTo>
                      <a:lnTo>
                        <a:pt x="6" y="30"/>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5" name="Freeform 49"/>
                <p:cNvSpPr>
                  <a:spLocks/>
                </p:cNvSpPr>
                <p:nvPr/>
              </p:nvSpPr>
              <p:spPr bwMode="auto">
                <a:xfrm>
                  <a:off x="2709" y="2910"/>
                  <a:ext cx="18" cy="30"/>
                </a:xfrm>
                <a:custGeom>
                  <a:avLst/>
                  <a:gdLst>
                    <a:gd name="T0" fmla="*/ 18 w 18"/>
                    <a:gd name="T1" fmla="*/ 6 h 30"/>
                    <a:gd name="T2" fmla="*/ 12 w 18"/>
                    <a:gd name="T3" fmla="*/ 0 h 30"/>
                    <a:gd name="T4" fmla="*/ 12 w 18"/>
                    <a:gd name="T5" fmla="*/ 6 h 30"/>
                    <a:gd name="T6" fmla="*/ 6 w 18"/>
                    <a:gd name="T7" fmla="*/ 12 h 30"/>
                    <a:gd name="T8" fmla="*/ 0 w 18"/>
                    <a:gd name="T9" fmla="*/ 24 h 30"/>
                    <a:gd name="T10" fmla="*/ 6 w 18"/>
                    <a:gd name="T11" fmla="*/ 30 h 30"/>
                    <a:gd name="T12" fmla="*/ 6 w 18"/>
                    <a:gd name="T13" fmla="*/ 24 h 30"/>
                    <a:gd name="T14" fmla="*/ 12 w 18"/>
                    <a:gd name="T15" fmla="*/ 12 h 30"/>
                    <a:gd name="T16" fmla="*/ 18 w 18"/>
                    <a:gd name="T17" fmla="*/ 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30"/>
                    <a:gd name="T29" fmla="*/ 18 w 18"/>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30">
                      <a:moveTo>
                        <a:pt x="18" y="6"/>
                      </a:moveTo>
                      <a:lnTo>
                        <a:pt x="12" y="0"/>
                      </a:lnTo>
                      <a:lnTo>
                        <a:pt x="12" y="6"/>
                      </a:lnTo>
                      <a:lnTo>
                        <a:pt x="6" y="12"/>
                      </a:lnTo>
                      <a:lnTo>
                        <a:pt x="0" y="24"/>
                      </a:lnTo>
                      <a:lnTo>
                        <a:pt x="6" y="30"/>
                      </a:lnTo>
                      <a:lnTo>
                        <a:pt x="6" y="24"/>
                      </a:lnTo>
                      <a:lnTo>
                        <a:pt x="12" y="12"/>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6" name="Freeform 50"/>
                <p:cNvSpPr>
                  <a:spLocks/>
                </p:cNvSpPr>
                <p:nvPr/>
              </p:nvSpPr>
              <p:spPr bwMode="auto">
                <a:xfrm>
                  <a:off x="2697" y="2946"/>
                  <a:ext cx="12" cy="30"/>
                </a:xfrm>
                <a:custGeom>
                  <a:avLst/>
                  <a:gdLst>
                    <a:gd name="T0" fmla="*/ 12 w 12"/>
                    <a:gd name="T1" fmla="*/ 6 h 30"/>
                    <a:gd name="T2" fmla="*/ 6 w 12"/>
                    <a:gd name="T3" fmla="*/ 0 h 30"/>
                    <a:gd name="T4" fmla="*/ 6 w 12"/>
                    <a:gd name="T5" fmla="*/ 6 h 30"/>
                    <a:gd name="T6" fmla="*/ 0 w 12"/>
                    <a:gd name="T7" fmla="*/ 12 h 30"/>
                    <a:gd name="T8" fmla="*/ 0 w 12"/>
                    <a:gd name="T9" fmla="*/ 30 h 30"/>
                    <a:gd name="T10" fmla="*/ 6 w 12"/>
                    <a:gd name="T11" fmla="*/ 30 h 30"/>
                    <a:gd name="T12" fmla="*/ 6 w 12"/>
                    <a:gd name="T13" fmla="*/ 30 h 30"/>
                    <a:gd name="T14" fmla="*/ 6 w 12"/>
                    <a:gd name="T15" fmla="*/ 12 h 30"/>
                    <a:gd name="T16" fmla="*/ 12 w 12"/>
                    <a:gd name="T17" fmla="*/ 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12" y="6"/>
                      </a:moveTo>
                      <a:lnTo>
                        <a:pt x="6" y="0"/>
                      </a:lnTo>
                      <a:lnTo>
                        <a:pt x="6" y="6"/>
                      </a:lnTo>
                      <a:lnTo>
                        <a:pt x="0" y="12"/>
                      </a:lnTo>
                      <a:lnTo>
                        <a:pt x="0" y="30"/>
                      </a:lnTo>
                      <a:lnTo>
                        <a:pt x="6" y="30"/>
                      </a:lnTo>
                      <a:lnTo>
                        <a:pt x="6" y="12"/>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7" name="Freeform 51"/>
                <p:cNvSpPr>
                  <a:spLocks/>
                </p:cNvSpPr>
                <p:nvPr/>
              </p:nvSpPr>
              <p:spPr bwMode="auto">
                <a:xfrm>
                  <a:off x="2697" y="2988"/>
                  <a:ext cx="6" cy="30"/>
                </a:xfrm>
                <a:custGeom>
                  <a:avLst/>
                  <a:gdLst>
                    <a:gd name="T0" fmla="*/ 6 w 6"/>
                    <a:gd name="T1" fmla="*/ 6 h 30"/>
                    <a:gd name="T2" fmla="*/ 0 w 6"/>
                    <a:gd name="T3" fmla="*/ 0 h 30"/>
                    <a:gd name="T4" fmla="*/ 0 w 6"/>
                    <a:gd name="T5" fmla="*/ 6 h 30"/>
                    <a:gd name="T6" fmla="*/ 0 w 6"/>
                    <a:gd name="T7" fmla="*/ 12 h 30"/>
                    <a:gd name="T8" fmla="*/ 0 w 6"/>
                    <a:gd name="T9" fmla="*/ 30 h 30"/>
                    <a:gd name="T10" fmla="*/ 0 w 6"/>
                    <a:gd name="T11" fmla="*/ 30 h 30"/>
                    <a:gd name="T12" fmla="*/ 6 w 6"/>
                    <a:gd name="T13" fmla="*/ 30 h 30"/>
                    <a:gd name="T14" fmla="*/ 6 w 6"/>
                    <a:gd name="T15" fmla="*/ 12 h 30"/>
                    <a:gd name="T16" fmla="*/ 6 w 6"/>
                    <a:gd name="T17" fmla="*/ 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0"/>
                    <a:gd name="T29" fmla="*/ 6 w 6"/>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0">
                      <a:moveTo>
                        <a:pt x="6" y="6"/>
                      </a:moveTo>
                      <a:lnTo>
                        <a:pt x="0" y="0"/>
                      </a:lnTo>
                      <a:lnTo>
                        <a:pt x="0" y="6"/>
                      </a:lnTo>
                      <a:lnTo>
                        <a:pt x="0" y="12"/>
                      </a:lnTo>
                      <a:lnTo>
                        <a:pt x="0" y="30"/>
                      </a:lnTo>
                      <a:lnTo>
                        <a:pt x="6" y="30"/>
                      </a:lnTo>
                      <a:lnTo>
                        <a:pt x="6" y="12"/>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8" name="Freeform 52"/>
                <p:cNvSpPr>
                  <a:spLocks/>
                </p:cNvSpPr>
                <p:nvPr/>
              </p:nvSpPr>
              <p:spPr bwMode="auto">
                <a:xfrm>
                  <a:off x="2697" y="3030"/>
                  <a:ext cx="12" cy="30"/>
                </a:xfrm>
                <a:custGeom>
                  <a:avLst/>
                  <a:gdLst>
                    <a:gd name="T0" fmla="*/ 6 w 12"/>
                    <a:gd name="T1" fmla="*/ 6 h 30"/>
                    <a:gd name="T2" fmla="*/ 6 w 12"/>
                    <a:gd name="T3" fmla="*/ 0 h 30"/>
                    <a:gd name="T4" fmla="*/ 0 w 12"/>
                    <a:gd name="T5" fmla="*/ 6 h 30"/>
                    <a:gd name="T6" fmla="*/ 0 w 12"/>
                    <a:gd name="T7" fmla="*/ 12 h 30"/>
                    <a:gd name="T8" fmla="*/ 6 w 12"/>
                    <a:gd name="T9" fmla="*/ 30 h 30"/>
                    <a:gd name="T10" fmla="*/ 12 w 12"/>
                    <a:gd name="T11" fmla="*/ 30 h 30"/>
                    <a:gd name="T12" fmla="*/ 12 w 12"/>
                    <a:gd name="T13" fmla="*/ 30 h 30"/>
                    <a:gd name="T14" fmla="*/ 6 w 12"/>
                    <a:gd name="T15" fmla="*/ 12 h 30"/>
                    <a:gd name="T16" fmla="*/ 6 w 12"/>
                    <a:gd name="T17" fmla="*/ 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6" y="6"/>
                      </a:moveTo>
                      <a:lnTo>
                        <a:pt x="6" y="0"/>
                      </a:lnTo>
                      <a:lnTo>
                        <a:pt x="0" y="6"/>
                      </a:lnTo>
                      <a:lnTo>
                        <a:pt x="0" y="12"/>
                      </a:lnTo>
                      <a:lnTo>
                        <a:pt x="6" y="30"/>
                      </a:lnTo>
                      <a:lnTo>
                        <a:pt x="12" y="30"/>
                      </a:lnTo>
                      <a:lnTo>
                        <a:pt x="6" y="12"/>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9" name="Freeform 53"/>
                <p:cNvSpPr>
                  <a:spLocks/>
                </p:cNvSpPr>
                <p:nvPr/>
              </p:nvSpPr>
              <p:spPr bwMode="auto">
                <a:xfrm>
                  <a:off x="2715" y="3072"/>
                  <a:ext cx="18" cy="24"/>
                </a:xfrm>
                <a:custGeom>
                  <a:avLst/>
                  <a:gdLst>
                    <a:gd name="T0" fmla="*/ 6 w 18"/>
                    <a:gd name="T1" fmla="*/ 0 h 24"/>
                    <a:gd name="T2" fmla="*/ 0 w 18"/>
                    <a:gd name="T3" fmla="*/ 0 h 24"/>
                    <a:gd name="T4" fmla="*/ 0 w 18"/>
                    <a:gd name="T5" fmla="*/ 0 h 24"/>
                    <a:gd name="T6" fmla="*/ 0 w 18"/>
                    <a:gd name="T7" fmla="*/ 12 h 24"/>
                    <a:gd name="T8" fmla="*/ 12 w 18"/>
                    <a:gd name="T9" fmla="*/ 24 h 24"/>
                    <a:gd name="T10" fmla="*/ 12 w 18"/>
                    <a:gd name="T11" fmla="*/ 24 h 24"/>
                    <a:gd name="T12" fmla="*/ 18 w 18"/>
                    <a:gd name="T13" fmla="*/ 24 h 24"/>
                    <a:gd name="T14" fmla="*/ 6 w 18"/>
                    <a:gd name="T15" fmla="*/ 12 h 24"/>
                    <a:gd name="T16" fmla="*/ 6 w 1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6" y="0"/>
                      </a:moveTo>
                      <a:lnTo>
                        <a:pt x="0" y="0"/>
                      </a:lnTo>
                      <a:lnTo>
                        <a:pt x="0" y="12"/>
                      </a:lnTo>
                      <a:lnTo>
                        <a:pt x="12" y="24"/>
                      </a:lnTo>
                      <a:lnTo>
                        <a:pt x="18" y="24"/>
                      </a:lnTo>
                      <a:lnTo>
                        <a:pt x="6"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0" name="Freeform 54"/>
                <p:cNvSpPr>
                  <a:spLocks/>
                </p:cNvSpPr>
                <p:nvPr/>
              </p:nvSpPr>
              <p:spPr bwMode="auto">
                <a:xfrm>
                  <a:off x="2733" y="3108"/>
                  <a:ext cx="24" cy="24"/>
                </a:xfrm>
                <a:custGeom>
                  <a:avLst/>
                  <a:gdLst>
                    <a:gd name="T0" fmla="*/ 6 w 24"/>
                    <a:gd name="T1" fmla="*/ 0 h 24"/>
                    <a:gd name="T2" fmla="*/ 6 w 24"/>
                    <a:gd name="T3" fmla="*/ 0 h 24"/>
                    <a:gd name="T4" fmla="*/ 0 w 24"/>
                    <a:gd name="T5" fmla="*/ 0 h 24"/>
                    <a:gd name="T6" fmla="*/ 12 w 24"/>
                    <a:gd name="T7" fmla="*/ 12 h 24"/>
                    <a:gd name="T8" fmla="*/ 18 w 24"/>
                    <a:gd name="T9" fmla="*/ 18 h 24"/>
                    <a:gd name="T10" fmla="*/ 18 w 24"/>
                    <a:gd name="T11" fmla="*/ 24 h 24"/>
                    <a:gd name="T12" fmla="*/ 24 w 24"/>
                    <a:gd name="T13" fmla="*/ 18 h 24"/>
                    <a:gd name="T14" fmla="*/ 18 w 24"/>
                    <a:gd name="T15" fmla="*/ 12 h 24"/>
                    <a:gd name="T16" fmla="*/ 6 w 24"/>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6" y="0"/>
                      </a:moveTo>
                      <a:lnTo>
                        <a:pt x="6" y="0"/>
                      </a:lnTo>
                      <a:lnTo>
                        <a:pt x="0" y="0"/>
                      </a:lnTo>
                      <a:lnTo>
                        <a:pt x="12" y="12"/>
                      </a:lnTo>
                      <a:lnTo>
                        <a:pt x="18" y="18"/>
                      </a:lnTo>
                      <a:lnTo>
                        <a:pt x="18" y="24"/>
                      </a:lnTo>
                      <a:lnTo>
                        <a:pt x="24" y="18"/>
                      </a:lnTo>
                      <a:lnTo>
                        <a:pt x="18"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1" name="Freeform 55"/>
                <p:cNvSpPr>
                  <a:spLocks/>
                </p:cNvSpPr>
                <p:nvPr/>
              </p:nvSpPr>
              <p:spPr bwMode="auto">
                <a:xfrm>
                  <a:off x="2763" y="3138"/>
                  <a:ext cx="24" cy="24"/>
                </a:xfrm>
                <a:custGeom>
                  <a:avLst/>
                  <a:gdLst>
                    <a:gd name="T0" fmla="*/ 6 w 24"/>
                    <a:gd name="T1" fmla="*/ 6 h 24"/>
                    <a:gd name="T2" fmla="*/ 0 w 24"/>
                    <a:gd name="T3" fmla="*/ 0 h 24"/>
                    <a:gd name="T4" fmla="*/ 0 w 24"/>
                    <a:gd name="T5" fmla="*/ 6 h 24"/>
                    <a:gd name="T6" fmla="*/ 18 w 24"/>
                    <a:gd name="T7" fmla="*/ 24 h 24"/>
                    <a:gd name="T8" fmla="*/ 18 w 24"/>
                    <a:gd name="T9" fmla="*/ 24 h 24"/>
                    <a:gd name="T10" fmla="*/ 24 w 24"/>
                    <a:gd name="T11" fmla="*/ 24 h 24"/>
                    <a:gd name="T12" fmla="*/ 6 w 24"/>
                    <a:gd name="T13" fmla="*/ 6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6" y="6"/>
                      </a:moveTo>
                      <a:lnTo>
                        <a:pt x="0" y="0"/>
                      </a:lnTo>
                      <a:lnTo>
                        <a:pt x="0" y="6"/>
                      </a:lnTo>
                      <a:lnTo>
                        <a:pt x="18" y="24"/>
                      </a:lnTo>
                      <a:lnTo>
                        <a:pt x="24" y="24"/>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2" name="Freeform 56"/>
                <p:cNvSpPr>
                  <a:spLocks/>
                </p:cNvSpPr>
                <p:nvPr/>
              </p:nvSpPr>
              <p:spPr bwMode="auto">
                <a:xfrm>
                  <a:off x="2793" y="3168"/>
                  <a:ext cx="24" cy="18"/>
                </a:xfrm>
                <a:custGeom>
                  <a:avLst/>
                  <a:gdLst>
                    <a:gd name="T0" fmla="*/ 0 w 24"/>
                    <a:gd name="T1" fmla="*/ 0 h 18"/>
                    <a:gd name="T2" fmla="*/ 0 w 24"/>
                    <a:gd name="T3" fmla="*/ 0 h 18"/>
                    <a:gd name="T4" fmla="*/ 0 w 24"/>
                    <a:gd name="T5" fmla="*/ 6 h 18"/>
                    <a:gd name="T6" fmla="*/ 24 w 24"/>
                    <a:gd name="T7" fmla="*/ 18 h 18"/>
                    <a:gd name="T8" fmla="*/ 24 w 24"/>
                    <a:gd name="T9" fmla="*/ 18 h 18"/>
                    <a:gd name="T10" fmla="*/ 24 w 24"/>
                    <a:gd name="T11" fmla="*/ 12 h 18"/>
                    <a:gd name="T12" fmla="*/ 0 w 24"/>
                    <a:gd name="T13" fmla="*/ 0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0"/>
                      </a:moveTo>
                      <a:lnTo>
                        <a:pt x="0" y="0"/>
                      </a:lnTo>
                      <a:lnTo>
                        <a:pt x="0" y="6"/>
                      </a:lnTo>
                      <a:lnTo>
                        <a:pt x="24" y="18"/>
                      </a:lnTo>
                      <a:lnTo>
                        <a:pt x="24"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3" name="Freeform 57"/>
                <p:cNvSpPr>
                  <a:spLocks/>
                </p:cNvSpPr>
                <p:nvPr/>
              </p:nvSpPr>
              <p:spPr bwMode="auto">
                <a:xfrm>
                  <a:off x="2823" y="3192"/>
                  <a:ext cx="30" cy="18"/>
                </a:xfrm>
                <a:custGeom>
                  <a:avLst/>
                  <a:gdLst>
                    <a:gd name="T0" fmla="*/ 6 w 30"/>
                    <a:gd name="T1" fmla="*/ 0 h 18"/>
                    <a:gd name="T2" fmla="*/ 0 w 30"/>
                    <a:gd name="T3" fmla="*/ 6 h 18"/>
                    <a:gd name="T4" fmla="*/ 6 w 30"/>
                    <a:gd name="T5" fmla="*/ 6 h 18"/>
                    <a:gd name="T6" fmla="*/ 24 w 30"/>
                    <a:gd name="T7" fmla="*/ 18 h 18"/>
                    <a:gd name="T8" fmla="*/ 30 w 30"/>
                    <a:gd name="T9" fmla="*/ 18 h 18"/>
                    <a:gd name="T10" fmla="*/ 24 w 30"/>
                    <a:gd name="T11" fmla="*/ 12 h 18"/>
                    <a:gd name="T12" fmla="*/ 6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0"/>
                      </a:moveTo>
                      <a:lnTo>
                        <a:pt x="0" y="6"/>
                      </a:lnTo>
                      <a:lnTo>
                        <a:pt x="6" y="6"/>
                      </a:lnTo>
                      <a:lnTo>
                        <a:pt x="24" y="18"/>
                      </a:lnTo>
                      <a:lnTo>
                        <a:pt x="30" y="18"/>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4" name="Freeform 58"/>
                <p:cNvSpPr>
                  <a:spLocks/>
                </p:cNvSpPr>
                <p:nvPr/>
              </p:nvSpPr>
              <p:spPr bwMode="auto">
                <a:xfrm>
                  <a:off x="2859" y="3216"/>
                  <a:ext cx="30" cy="18"/>
                </a:xfrm>
                <a:custGeom>
                  <a:avLst/>
                  <a:gdLst>
                    <a:gd name="T0" fmla="*/ 6 w 30"/>
                    <a:gd name="T1" fmla="*/ 0 h 18"/>
                    <a:gd name="T2" fmla="*/ 0 w 30"/>
                    <a:gd name="T3" fmla="*/ 0 h 18"/>
                    <a:gd name="T4" fmla="*/ 6 w 30"/>
                    <a:gd name="T5" fmla="*/ 6 h 18"/>
                    <a:gd name="T6" fmla="*/ 24 w 30"/>
                    <a:gd name="T7" fmla="*/ 18 h 18"/>
                    <a:gd name="T8" fmla="*/ 24 w 30"/>
                    <a:gd name="T9" fmla="*/ 18 h 18"/>
                    <a:gd name="T10" fmla="*/ 30 w 30"/>
                    <a:gd name="T11" fmla="*/ 12 h 18"/>
                    <a:gd name="T12" fmla="*/ 24 w 30"/>
                    <a:gd name="T13" fmla="*/ 12 h 18"/>
                    <a:gd name="T14" fmla="*/ 24 w 30"/>
                    <a:gd name="T15" fmla="*/ 12 h 18"/>
                    <a:gd name="T16" fmla="*/ 6 w 30"/>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6" y="0"/>
                      </a:moveTo>
                      <a:lnTo>
                        <a:pt x="0" y="0"/>
                      </a:lnTo>
                      <a:lnTo>
                        <a:pt x="6" y="6"/>
                      </a:lnTo>
                      <a:lnTo>
                        <a:pt x="24" y="18"/>
                      </a:lnTo>
                      <a:lnTo>
                        <a:pt x="30" y="12"/>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5" name="Freeform 59"/>
                <p:cNvSpPr>
                  <a:spLocks/>
                </p:cNvSpPr>
                <p:nvPr/>
              </p:nvSpPr>
              <p:spPr bwMode="auto">
                <a:xfrm>
                  <a:off x="2895" y="3234"/>
                  <a:ext cx="30" cy="18"/>
                </a:xfrm>
                <a:custGeom>
                  <a:avLst/>
                  <a:gdLst>
                    <a:gd name="T0" fmla="*/ 6 w 30"/>
                    <a:gd name="T1" fmla="*/ 0 h 18"/>
                    <a:gd name="T2" fmla="*/ 0 w 30"/>
                    <a:gd name="T3" fmla="*/ 6 h 18"/>
                    <a:gd name="T4" fmla="*/ 6 w 30"/>
                    <a:gd name="T5" fmla="*/ 6 h 18"/>
                    <a:gd name="T6" fmla="*/ 30 w 30"/>
                    <a:gd name="T7" fmla="*/ 18 h 18"/>
                    <a:gd name="T8" fmla="*/ 30 w 30"/>
                    <a:gd name="T9" fmla="*/ 18 h 18"/>
                    <a:gd name="T10" fmla="*/ 30 w 30"/>
                    <a:gd name="T11" fmla="*/ 12 h 18"/>
                    <a:gd name="T12" fmla="*/ 6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0"/>
                      </a:moveTo>
                      <a:lnTo>
                        <a:pt x="0" y="6"/>
                      </a:lnTo>
                      <a:lnTo>
                        <a:pt x="6" y="6"/>
                      </a:lnTo>
                      <a:lnTo>
                        <a:pt x="30" y="18"/>
                      </a:lnTo>
                      <a:lnTo>
                        <a:pt x="30"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6" name="Freeform 60"/>
                <p:cNvSpPr>
                  <a:spLocks/>
                </p:cNvSpPr>
                <p:nvPr/>
              </p:nvSpPr>
              <p:spPr bwMode="auto">
                <a:xfrm>
                  <a:off x="2937" y="3252"/>
                  <a:ext cx="24" cy="18"/>
                </a:xfrm>
                <a:custGeom>
                  <a:avLst/>
                  <a:gdLst>
                    <a:gd name="T0" fmla="*/ 0 w 24"/>
                    <a:gd name="T1" fmla="*/ 0 h 18"/>
                    <a:gd name="T2" fmla="*/ 0 w 24"/>
                    <a:gd name="T3" fmla="*/ 6 h 18"/>
                    <a:gd name="T4" fmla="*/ 0 w 24"/>
                    <a:gd name="T5" fmla="*/ 6 h 18"/>
                    <a:gd name="T6" fmla="*/ 6 w 24"/>
                    <a:gd name="T7" fmla="*/ 12 h 18"/>
                    <a:gd name="T8" fmla="*/ 24 w 24"/>
                    <a:gd name="T9" fmla="*/ 18 h 18"/>
                    <a:gd name="T10" fmla="*/ 24 w 24"/>
                    <a:gd name="T11" fmla="*/ 18 h 18"/>
                    <a:gd name="T12" fmla="*/ 24 w 24"/>
                    <a:gd name="T13" fmla="*/ 12 h 18"/>
                    <a:gd name="T14" fmla="*/ 6 w 24"/>
                    <a:gd name="T15" fmla="*/ 6 h 18"/>
                    <a:gd name="T16" fmla="*/ 0 w 24"/>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0" y="0"/>
                      </a:moveTo>
                      <a:lnTo>
                        <a:pt x="0" y="6"/>
                      </a:lnTo>
                      <a:lnTo>
                        <a:pt x="6" y="12"/>
                      </a:lnTo>
                      <a:lnTo>
                        <a:pt x="24" y="18"/>
                      </a:lnTo>
                      <a:lnTo>
                        <a:pt x="24" y="12"/>
                      </a:lnTo>
                      <a:lnTo>
                        <a:pt x="6"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 name="Freeform 61"/>
                <p:cNvSpPr>
                  <a:spLocks/>
                </p:cNvSpPr>
                <p:nvPr/>
              </p:nvSpPr>
              <p:spPr bwMode="auto">
                <a:xfrm>
                  <a:off x="2973" y="3270"/>
                  <a:ext cx="30" cy="18"/>
                </a:xfrm>
                <a:custGeom>
                  <a:avLst/>
                  <a:gdLst>
                    <a:gd name="T0" fmla="*/ 6 w 30"/>
                    <a:gd name="T1" fmla="*/ 0 h 18"/>
                    <a:gd name="T2" fmla="*/ 0 w 30"/>
                    <a:gd name="T3" fmla="*/ 6 h 18"/>
                    <a:gd name="T4" fmla="*/ 6 w 30"/>
                    <a:gd name="T5" fmla="*/ 6 h 18"/>
                    <a:gd name="T6" fmla="*/ 24 w 30"/>
                    <a:gd name="T7" fmla="*/ 18 h 18"/>
                    <a:gd name="T8" fmla="*/ 30 w 30"/>
                    <a:gd name="T9" fmla="*/ 12 h 18"/>
                    <a:gd name="T10" fmla="*/ 24 w 30"/>
                    <a:gd name="T11" fmla="*/ 12 h 18"/>
                    <a:gd name="T12" fmla="*/ 6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0"/>
                      </a:moveTo>
                      <a:lnTo>
                        <a:pt x="0" y="6"/>
                      </a:lnTo>
                      <a:lnTo>
                        <a:pt x="6" y="6"/>
                      </a:lnTo>
                      <a:lnTo>
                        <a:pt x="24" y="18"/>
                      </a:lnTo>
                      <a:lnTo>
                        <a:pt x="30" y="12"/>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 name="Freeform 62"/>
                <p:cNvSpPr>
                  <a:spLocks/>
                </p:cNvSpPr>
                <p:nvPr/>
              </p:nvSpPr>
              <p:spPr bwMode="auto">
                <a:xfrm>
                  <a:off x="3015" y="3288"/>
                  <a:ext cx="24" cy="12"/>
                </a:xfrm>
                <a:custGeom>
                  <a:avLst/>
                  <a:gdLst>
                    <a:gd name="T0" fmla="*/ 0 w 24"/>
                    <a:gd name="T1" fmla="*/ 0 h 12"/>
                    <a:gd name="T2" fmla="*/ 0 w 24"/>
                    <a:gd name="T3" fmla="*/ 0 h 12"/>
                    <a:gd name="T4" fmla="*/ 0 w 24"/>
                    <a:gd name="T5" fmla="*/ 6 h 12"/>
                    <a:gd name="T6" fmla="*/ 24 w 24"/>
                    <a:gd name="T7" fmla="*/ 12 h 12"/>
                    <a:gd name="T8" fmla="*/ 24 w 24"/>
                    <a:gd name="T9" fmla="*/ 12 h 12"/>
                    <a:gd name="T10" fmla="*/ 24 w 24"/>
                    <a:gd name="T11" fmla="*/ 6 h 12"/>
                    <a:gd name="T12" fmla="*/ 0 w 24"/>
                    <a:gd name="T13" fmla="*/ 0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0"/>
                      </a:moveTo>
                      <a:lnTo>
                        <a:pt x="0" y="0"/>
                      </a:lnTo>
                      <a:lnTo>
                        <a:pt x="0" y="6"/>
                      </a:lnTo>
                      <a:lnTo>
                        <a:pt x="24"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9" name="Freeform 63"/>
                <p:cNvSpPr>
                  <a:spLocks/>
                </p:cNvSpPr>
                <p:nvPr/>
              </p:nvSpPr>
              <p:spPr bwMode="auto">
                <a:xfrm>
                  <a:off x="3051" y="3300"/>
                  <a:ext cx="30" cy="12"/>
                </a:xfrm>
                <a:custGeom>
                  <a:avLst/>
                  <a:gdLst>
                    <a:gd name="T0" fmla="*/ 6 w 30"/>
                    <a:gd name="T1" fmla="*/ 0 h 12"/>
                    <a:gd name="T2" fmla="*/ 0 w 30"/>
                    <a:gd name="T3" fmla="*/ 6 h 12"/>
                    <a:gd name="T4" fmla="*/ 6 w 30"/>
                    <a:gd name="T5" fmla="*/ 6 h 12"/>
                    <a:gd name="T6" fmla="*/ 30 w 30"/>
                    <a:gd name="T7" fmla="*/ 12 h 12"/>
                    <a:gd name="T8" fmla="*/ 30 w 30"/>
                    <a:gd name="T9" fmla="*/ 12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0" name="Freeform 64"/>
                <p:cNvSpPr>
                  <a:spLocks/>
                </p:cNvSpPr>
                <p:nvPr/>
              </p:nvSpPr>
              <p:spPr bwMode="auto">
                <a:xfrm>
                  <a:off x="3093" y="3312"/>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1" name="Freeform 65"/>
                <p:cNvSpPr>
                  <a:spLocks/>
                </p:cNvSpPr>
                <p:nvPr/>
              </p:nvSpPr>
              <p:spPr bwMode="auto">
                <a:xfrm>
                  <a:off x="3135" y="3324"/>
                  <a:ext cx="24" cy="12"/>
                </a:xfrm>
                <a:custGeom>
                  <a:avLst/>
                  <a:gdLst>
                    <a:gd name="T0" fmla="*/ 0 w 24"/>
                    <a:gd name="T1" fmla="*/ 0 h 12"/>
                    <a:gd name="T2" fmla="*/ 0 w 24"/>
                    <a:gd name="T3" fmla="*/ 6 h 12"/>
                    <a:gd name="T4" fmla="*/ 0 w 24"/>
                    <a:gd name="T5" fmla="*/ 6 h 12"/>
                    <a:gd name="T6" fmla="*/ 24 w 24"/>
                    <a:gd name="T7" fmla="*/ 12 h 12"/>
                    <a:gd name="T8" fmla="*/ 24 w 24"/>
                    <a:gd name="T9" fmla="*/ 12 h 12"/>
                    <a:gd name="T10" fmla="*/ 24 w 24"/>
                    <a:gd name="T11" fmla="*/ 6 h 12"/>
                    <a:gd name="T12" fmla="*/ 0 w 24"/>
                    <a:gd name="T13" fmla="*/ 0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0"/>
                      </a:moveTo>
                      <a:lnTo>
                        <a:pt x="0" y="6"/>
                      </a:lnTo>
                      <a:lnTo>
                        <a:pt x="24"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2" name="Freeform 66"/>
                <p:cNvSpPr>
                  <a:spLocks/>
                </p:cNvSpPr>
                <p:nvPr/>
              </p:nvSpPr>
              <p:spPr bwMode="auto">
                <a:xfrm>
                  <a:off x="3171" y="3336"/>
                  <a:ext cx="30" cy="12"/>
                </a:xfrm>
                <a:custGeom>
                  <a:avLst/>
                  <a:gdLst>
                    <a:gd name="T0" fmla="*/ 6 w 30"/>
                    <a:gd name="T1" fmla="*/ 0 h 12"/>
                    <a:gd name="T2" fmla="*/ 0 w 30"/>
                    <a:gd name="T3" fmla="*/ 6 h 12"/>
                    <a:gd name="T4" fmla="*/ 6 w 30"/>
                    <a:gd name="T5" fmla="*/ 6 h 12"/>
                    <a:gd name="T6" fmla="*/ 30 w 30"/>
                    <a:gd name="T7" fmla="*/ 12 h 12"/>
                    <a:gd name="T8" fmla="*/ 30 w 30"/>
                    <a:gd name="T9" fmla="*/ 6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3" name="Freeform 67"/>
                <p:cNvSpPr>
                  <a:spLocks/>
                </p:cNvSpPr>
                <p:nvPr/>
              </p:nvSpPr>
              <p:spPr bwMode="auto">
                <a:xfrm>
                  <a:off x="3213" y="3342"/>
                  <a:ext cx="30" cy="12"/>
                </a:xfrm>
                <a:custGeom>
                  <a:avLst/>
                  <a:gdLst>
                    <a:gd name="T0" fmla="*/ 6 w 30"/>
                    <a:gd name="T1" fmla="*/ 0 h 12"/>
                    <a:gd name="T2" fmla="*/ 0 w 30"/>
                    <a:gd name="T3" fmla="*/ 6 h 12"/>
                    <a:gd name="T4" fmla="*/ 6 w 30"/>
                    <a:gd name="T5" fmla="*/ 6 h 12"/>
                    <a:gd name="T6" fmla="*/ 30 w 30"/>
                    <a:gd name="T7" fmla="*/ 12 h 12"/>
                    <a:gd name="T8" fmla="*/ 30 w 30"/>
                    <a:gd name="T9" fmla="*/ 12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4" name="Freeform 68"/>
                <p:cNvSpPr>
                  <a:spLocks/>
                </p:cNvSpPr>
                <p:nvPr/>
              </p:nvSpPr>
              <p:spPr bwMode="auto">
                <a:xfrm>
                  <a:off x="3255" y="3354"/>
                  <a:ext cx="30" cy="12"/>
                </a:xfrm>
                <a:custGeom>
                  <a:avLst/>
                  <a:gdLst>
                    <a:gd name="T0" fmla="*/ 6 w 30"/>
                    <a:gd name="T1" fmla="*/ 0 h 12"/>
                    <a:gd name="T2" fmla="*/ 0 w 30"/>
                    <a:gd name="T3" fmla="*/ 0 h 12"/>
                    <a:gd name="T4" fmla="*/ 6 w 30"/>
                    <a:gd name="T5" fmla="*/ 6 h 12"/>
                    <a:gd name="T6" fmla="*/ 24 w 30"/>
                    <a:gd name="T7" fmla="*/ 12 h 12"/>
                    <a:gd name="T8" fmla="*/ 30 w 30"/>
                    <a:gd name="T9" fmla="*/ 6 h 12"/>
                    <a:gd name="T10" fmla="*/ 24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24" y="12"/>
                      </a:lnTo>
                      <a:lnTo>
                        <a:pt x="30" y="6"/>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5" name="Freeform 69"/>
                <p:cNvSpPr>
                  <a:spLocks/>
                </p:cNvSpPr>
                <p:nvPr/>
              </p:nvSpPr>
              <p:spPr bwMode="auto">
                <a:xfrm>
                  <a:off x="3297" y="3360"/>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6" name="Freeform 70"/>
                <p:cNvSpPr>
                  <a:spLocks/>
                </p:cNvSpPr>
                <p:nvPr/>
              </p:nvSpPr>
              <p:spPr bwMode="auto">
                <a:xfrm>
                  <a:off x="3339" y="3372"/>
                  <a:ext cx="30" cy="6"/>
                </a:xfrm>
                <a:custGeom>
                  <a:avLst/>
                  <a:gdLst>
                    <a:gd name="T0" fmla="*/ 0 w 30"/>
                    <a:gd name="T1" fmla="*/ 0 h 6"/>
                    <a:gd name="T2" fmla="*/ 0 w 30"/>
                    <a:gd name="T3" fmla="*/ 0 h 6"/>
                    <a:gd name="T4" fmla="*/ 0 w 30"/>
                    <a:gd name="T5" fmla="*/ 6 h 6"/>
                    <a:gd name="T6" fmla="*/ 18 w 30"/>
                    <a:gd name="T7" fmla="*/ 6 h 6"/>
                    <a:gd name="T8" fmla="*/ 24 w 30"/>
                    <a:gd name="T9" fmla="*/ 6 h 6"/>
                    <a:gd name="T10" fmla="*/ 30 w 30"/>
                    <a:gd name="T11" fmla="*/ 6 h 6"/>
                    <a:gd name="T12" fmla="*/ 24 w 30"/>
                    <a:gd name="T13" fmla="*/ 0 h 6"/>
                    <a:gd name="T14" fmla="*/ 18 w 30"/>
                    <a:gd name="T15" fmla="*/ 0 h 6"/>
                    <a:gd name="T16" fmla="*/ 0 w 30"/>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0" y="0"/>
                      </a:moveTo>
                      <a:lnTo>
                        <a:pt x="0" y="0"/>
                      </a:lnTo>
                      <a:lnTo>
                        <a:pt x="0" y="6"/>
                      </a:lnTo>
                      <a:lnTo>
                        <a:pt x="18" y="6"/>
                      </a:lnTo>
                      <a:lnTo>
                        <a:pt x="24" y="6"/>
                      </a:lnTo>
                      <a:lnTo>
                        <a:pt x="30" y="6"/>
                      </a:lnTo>
                      <a:lnTo>
                        <a:pt x="24" y="0"/>
                      </a:lnTo>
                      <a:lnTo>
                        <a:pt x="18"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7" name="Freeform 71"/>
                <p:cNvSpPr>
                  <a:spLocks/>
                </p:cNvSpPr>
                <p:nvPr/>
              </p:nvSpPr>
              <p:spPr bwMode="auto">
                <a:xfrm>
                  <a:off x="3381" y="3378"/>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8" name="Freeform 72"/>
                <p:cNvSpPr>
                  <a:spLocks/>
                </p:cNvSpPr>
                <p:nvPr/>
              </p:nvSpPr>
              <p:spPr bwMode="auto">
                <a:xfrm>
                  <a:off x="3423" y="3384"/>
                  <a:ext cx="30" cy="7"/>
                </a:xfrm>
                <a:custGeom>
                  <a:avLst/>
                  <a:gdLst>
                    <a:gd name="T0" fmla="*/ 0 w 30"/>
                    <a:gd name="T1" fmla="*/ 0 h 7"/>
                    <a:gd name="T2" fmla="*/ 0 w 30"/>
                    <a:gd name="T3" fmla="*/ 0 h 7"/>
                    <a:gd name="T4" fmla="*/ 0 w 30"/>
                    <a:gd name="T5" fmla="*/ 7 h 7"/>
                    <a:gd name="T6" fmla="*/ 24 w 30"/>
                    <a:gd name="T7" fmla="*/ 7 h 7"/>
                    <a:gd name="T8" fmla="*/ 30 w 30"/>
                    <a:gd name="T9" fmla="*/ 0 h 7"/>
                    <a:gd name="T10" fmla="*/ 24 w 30"/>
                    <a:gd name="T11" fmla="*/ 0 h 7"/>
                    <a:gd name="T12" fmla="*/ 0 w 30"/>
                    <a:gd name="T13" fmla="*/ 0 h 7"/>
                    <a:gd name="T14" fmla="*/ 0 60000 65536"/>
                    <a:gd name="T15" fmla="*/ 0 60000 65536"/>
                    <a:gd name="T16" fmla="*/ 0 60000 65536"/>
                    <a:gd name="T17" fmla="*/ 0 60000 65536"/>
                    <a:gd name="T18" fmla="*/ 0 60000 65536"/>
                    <a:gd name="T19" fmla="*/ 0 60000 65536"/>
                    <a:gd name="T20" fmla="*/ 0 60000 65536"/>
                    <a:gd name="T21" fmla="*/ 0 w 30"/>
                    <a:gd name="T22" fmla="*/ 0 h 7"/>
                    <a:gd name="T23" fmla="*/ 30 w 30"/>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7">
                      <a:moveTo>
                        <a:pt x="0" y="0"/>
                      </a:moveTo>
                      <a:lnTo>
                        <a:pt x="0" y="0"/>
                      </a:lnTo>
                      <a:lnTo>
                        <a:pt x="0" y="7"/>
                      </a:lnTo>
                      <a:lnTo>
                        <a:pt x="24" y="7"/>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9" name="Freeform 73"/>
                <p:cNvSpPr>
                  <a:spLocks/>
                </p:cNvSpPr>
                <p:nvPr/>
              </p:nvSpPr>
              <p:spPr bwMode="auto">
                <a:xfrm>
                  <a:off x="3465" y="3384"/>
                  <a:ext cx="30" cy="13"/>
                </a:xfrm>
                <a:custGeom>
                  <a:avLst/>
                  <a:gdLst>
                    <a:gd name="T0" fmla="*/ 0 w 30"/>
                    <a:gd name="T1" fmla="*/ 0 h 13"/>
                    <a:gd name="T2" fmla="*/ 0 w 30"/>
                    <a:gd name="T3" fmla="*/ 7 h 13"/>
                    <a:gd name="T4" fmla="*/ 0 w 30"/>
                    <a:gd name="T5" fmla="*/ 7 h 13"/>
                    <a:gd name="T6" fmla="*/ 24 w 30"/>
                    <a:gd name="T7" fmla="*/ 13 h 13"/>
                    <a:gd name="T8" fmla="*/ 30 w 30"/>
                    <a:gd name="T9" fmla="*/ 7 h 13"/>
                    <a:gd name="T10" fmla="*/ 24 w 30"/>
                    <a:gd name="T11" fmla="*/ 7 h 13"/>
                    <a:gd name="T12" fmla="*/ 0 w 30"/>
                    <a:gd name="T13" fmla="*/ 0 h 13"/>
                    <a:gd name="T14" fmla="*/ 0 60000 65536"/>
                    <a:gd name="T15" fmla="*/ 0 60000 65536"/>
                    <a:gd name="T16" fmla="*/ 0 60000 65536"/>
                    <a:gd name="T17" fmla="*/ 0 60000 65536"/>
                    <a:gd name="T18" fmla="*/ 0 60000 65536"/>
                    <a:gd name="T19" fmla="*/ 0 60000 65536"/>
                    <a:gd name="T20" fmla="*/ 0 60000 65536"/>
                    <a:gd name="T21" fmla="*/ 0 w 30"/>
                    <a:gd name="T22" fmla="*/ 0 h 13"/>
                    <a:gd name="T23" fmla="*/ 30 w 30"/>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3">
                      <a:moveTo>
                        <a:pt x="0" y="0"/>
                      </a:moveTo>
                      <a:lnTo>
                        <a:pt x="0" y="7"/>
                      </a:lnTo>
                      <a:lnTo>
                        <a:pt x="24" y="13"/>
                      </a:lnTo>
                      <a:lnTo>
                        <a:pt x="30" y="7"/>
                      </a:lnTo>
                      <a:lnTo>
                        <a:pt x="24" y="7"/>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80" name="Freeform 74"/>
                <p:cNvSpPr>
                  <a:spLocks/>
                </p:cNvSpPr>
                <p:nvPr/>
              </p:nvSpPr>
              <p:spPr bwMode="auto">
                <a:xfrm>
                  <a:off x="3507" y="3391"/>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81" name="Freeform 75"/>
                <p:cNvSpPr>
                  <a:spLocks/>
                </p:cNvSpPr>
                <p:nvPr/>
              </p:nvSpPr>
              <p:spPr bwMode="auto">
                <a:xfrm>
                  <a:off x="3549" y="3397"/>
                  <a:ext cx="30" cy="6"/>
                </a:xfrm>
                <a:custGeom>
                  <a:avLst/>
                  <a:gdLst>
                    <a:gd name="T0" fmla="*/ 0 w 30"/>
                    <a:gd name="T1" fmla="*/ 0 h 6"/>
                    <a:gd name="T2" fmla="*/ 0 w 30"/>
                    <a:gd name="T3" fmla="*/ 0 h 6"/>
                    <a:gd name="T4" fmla="*/ 0 w 30"/>
                    <a:gd name="T5" fmla="*/ 6 h 6"/>
                    <a:gd name="T6" fmla="*/ 12 w 30"/>
                    <a:gd name="T7" fmla="*/ 6 h 6"/>
                    <a:gd name="T8" fmla="*/ 24 w 30"/>
                    <a:gd name="T9" fmla="*/ 6 h 6"/>
                    <a:gd name="T10" fmla="*/ 30 w 30"/>
                    <a:gd name="T11" fmla="*/ 6 h 6"/>
                    <a:gd name="T12" fmla="*/ 24 w 30"/>
                    <a:gd name="T13" fmla="*/ 0 h 6"/>
                    <a:gd name="T14" fmla="*/ 12 w 30"/>
                    <a:gd name="T15" fmla="*/ 0 h 6"/>
                    <a:gd name="T16" fmla="*/ 0 w 30"/>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0" y="0"/>
                      </a:moveTo>
                      <a:lnTo>
                        <a:pt x="0" y="0"/>
                      </a:lnTo>
                      <a:lnTo>
                        <a:pt x="0" y="6"/>
                      </a:lnTo>
                      <a:lnTo>
                        <a:pt x="12" y="6"/>
                      </a:lnTo>
                      <a:lnTo>
                        <a:pt x="24" y="6"/>
                      </a:lnTo>
                      <a:lnTo>
                        <a:pt x="30" y="6"/>
                      </a:lnTo>
                      <a:lnTo>
                        <a:pt x="24" y="0"/>
                      </a:lnTo>
                      <a:lnTo>
                        <a:pt x="12"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82" name="Freeform 76"/>
                <p:cNvSpPr>
                  <a:spLocks/>
                </p:cNvSpPr>
                <p:nvPr/>
              </p:nvSpPr>
              <p:spPr bwMode="auto">
                <a:xfrm>
                  <a:off x="3591" y="3397"/>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83" name="Freeform 77"/>
                <p:cNvSpPr>
                  <a:spLocks/>
                </p:cNvSpPr>
                <p:nvPr/>
              </p:nvSpPr>
              <p:spPr bwMode="auto">
                <a:xfrm>
                  <a:off x="3633" y="3403"/>
                  <a:ext cx="24" cy="6"/>
                </a:xfrm>
                <a:custGeom>
                  <a:avLst/>
                  <a:gdLst>
                    <a:gd name="T0" fmla="*/ 0 w 24"/>
                    <a:gd name="T1" fmla="*/ 0 h 6"/>
                    <a:gd name="T2" fmla="*/ 0 w 24"/>
                    <a:gd name="T3" fmla="*/ 0 h 6"/>
                    <a:gd name="T4" fmla="*/ 0 w 24"/>
                    <a:gd name="T5" fmla="*/ 6 h 6"/>
                    <a:gd name="T6" fmla="*/ 24 w 24"/>
                    <a:gd name="T7" fmla="*/ 6 h 6"/>
                    <a:gd name="T8" fmla="*/ 24 w 24"/>
                    <a:gd name="T9" fmla="*/ 0 h 6"/>
                    <a:gd name="T10" fmla="*/ 24 w 24"/>
                    <a:gd name="T11" fmla="*/ 0 h 6"/>
                    <a:gd name="T12" fmla="*/ 0 w 24"/>
                    <a:gd name="T13" fmla="*/ 0 h 6"/>
                    <a:gd name="T14" fmla="*/ 0 60000 65536"/>
                    <a:gd name="T15" fmla="*/ 0 60000 65536"/>
                    <a:gd name="T16" fmla="*/ 0 60000 65536"/>
                    <a:gd name="T17" fmla="*/ 0 60000 65536"/>
                    <a:gd name="T18" fmla="*/ 0 60000 65536"/>
                    <a:gd name="T19" fmla="*/ 0 60000 65536"/>
                    <a:gd name="T20" fmla="*/ 0 60000 65536"/>
                    <a:gd name="T21" fmla="*/ 0 w 24"/>
                    <a:gd name="T22" fmla="*/ 0 h 6"/>
                    <a:gd name="T23" fmla="*/ 24 w 2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
                      <a:moveTo>
                        <a:pt x="0" y="0"/>
                      </a:moveTo>
                      <a:lnTo>
                        <a:pt x="0" y="0"/>
                      </a:lnTo>
                      <a:lnTo>
                        <a:pt x="0" y="6"/>
                      </a:lnTo>
                      <a:lnTo>
                        <a:pt x="24"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84" name="Freeform 78"/>
                <p:cNvSpPr>
                  <a:spLocks/>
                </p:cNvSpPr>
                <p:nvPr/>
              </p:nvSpPr>
              <p:spPr bwMode="auto">
                <a:xfrm>
                  <a:off x="3669" y="3403"/>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85" name="Freeform 79"/>
                <p:cNvSpPr>
                  <a:spLocks/>
                </p:cNvSpPr>
                <p:nvPr/>
              </p:nvSpPr>
              <p:spPr bwMode="auto">
                <a:xfrm>
                  <a:off x="3711" y="3403"/>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86" name="Freeform 80"/>
                <p:cNvSpPr>
                  <a:spLocks/>
                </p:cNvSpPr>
                <p:nvPr/>
              </p:nvSpPr>
              <p:spPr bwMode="auto">
                <a:xfrm>
                  <a:off x="3753" y="3403"/>
                  <a:ext cx="30" cy="12"/>
                </a:xfrm>
                <a:custGeom>
                  <a:avLst/>
                  <a:gdLst>
                    <a:gd name="T0" fmla="*/ 6 w 30"/>
                    <a:gd name="T1" fmla="*/ 0 h 12"/>
                    <a:gd name="T2" fmla="*/ 0 w 30"/>
                    <a:gd name="T3" fmla="*/ 6 h 12"/>
                    <a:gd name="T4" fmla="*/ 6 w 30"/>
                    <a:gd name="T5" fmla="*/ 6 h 12"/>
                    <a:gd name="T6" fmla="*/ 24 w 30"/>
                    <a:gd name="T7" fmla="*/ 12 h 12"/>
                    <a:gd name="T8" fmla="*/ 30 w 30"/>
                    <a:gd name="T9" fmla="*/ 6 h 12"/>
                    <a:gd name="T10" fmla="*/ 30 w 30"/>
                    <a:gd name="T11" fmla="*/ 6 h 12"/>
                    <a:gd name="T12" fmla="*/ 30 w 30"/>
                    <a:gd name="T13" fmla="*/ 0 h 12"/>
                    <a:gd name="T14" fmla="*/ 24 w 30"/>
                    <a:gd name="T15" fmla="*/ 6 h 12"/>
                    <a:gd name="T16" fmla="*/ 6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0"/>
                      </a:moveTo>
                      <a:lnTo>
                        <a:pt x="0" y="6"/>
                      </a:lnTo>
                      <a:lnTo>
                        <a:pt x="6" y="6"/>
                      </a:lnTo>
                      <a:lnTo>
                        <a:pt x="24" y="12"/>
                      </a:lnTo>
                      <a:lnTo>
                        <a:pt x="30" y="6"/>
                      </a:lnTo>
                      <a:lnTo>
                        <a:pt x="30" y="0"/>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87" name="Freeform 81"/>
                <p:cNvSpPr>
                  <a:spLocks/>
                </p:cNvSpPr>
                <p:nvPr/>
              </p:nvSpPr>
              <p:spPr bwMode="auto">
                <a:xfrm>
                  <a:off x="3795" y="3403"/>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88" name="Freeform 82"/>
                <p:cNvSpPr>
                  <a:spLocks/>
                </p:cNvSpPr>
                <p:nvPr/>
              </p:nvSpPr>
              <p:spPr bwMode="auto">
                <a:xfrm>
                  <a:off x="3837" y="3403"/>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89" name="Freeform 83"/>
                <p:cNvSpPr>
                  <a:spLocks/>
                </p:cNvSpPr>
                <p:nvPr/>
              </p:nvSpPr>
              <p:spPr bwMode="auto">
                <a:xfrm>
                  <a:off x="3879" y="3403"/>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0" name="Freeform 84"/>
                <p:cNvSpPr>
                  <a:spLocks/>
                </p:cNvSpPr>
                <p:nvPr/>
              </p:nvSpPr>
              <p:spPr bwMode="auto">
                <a:xfrm>
                  <a:off x="3921" y="3397"/>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1" name="Freeform 85"/>
                <p:cNvSpPr>
                  <a:spLocks/>
                </p:cNvSpPr>
                <p:nvPr/>
              </p:nvSpPr>
              <p:spPr bwMode="auto">
                <a:xfrm>
                  <a:off x="3963" y="3397"/>
                  <a:ext cx="31" cy="6"/>
                </a:xfrm>
                <a:custGeom>
                  <a:avLst/>
                  <a:gdLst>
                    <a:gd name="T0" fmla="*/ 6 w 31"/>
                    <a:gd name="T1" fmla="*/ 0 h 6"/>
                    <a:gd name="T2" fmla="*/ 0 w 31"/>
                    <a:gd name="T3" fmla="*/ 6 h 6"/>
                    <a:gd name="T4" fmla="*/ 6 w 31"/>
                    <a:gd name="T5" fmla="*/ 6 h 6"/>
                    <a:gd name="T6" fmla="*/ 31 w 31"/>
                    <a:gd name="T7" fmla="*/ 6 h 6"/>
                    <a:gd name="T8" fmla="*/ 31 w 31"/>
                    <a:gd name="T9" fmla="*/ 6 h 6"/>
                    <a:gd name="T10" fmla="*/ 31 w 31"/>
                    <a:gd name="T11" fmla="*/ 0 h 6"/>
                    <a:gd name="T12" fmla="*/ 6 w 31"/>
                    <a:gd name="T13" fmla="*/ 0 h 6"/>
                    <a:gd name="T14" fmla="*/ 0 60000 65536"/>
                    <a:gd name="T15" fmla="*/ 0 60000 65536"/>
                    <a:gd name="T16" fmla="*/ 0 60000 65536"/>
                    <a:gd name="T17" fmla="*/ 0 60000 65536"/>
                    <a:gd name="T18" fmla="*/ 0 60000 65536"/>
                    <a:gd name="T19" fmla="*/ 0 60000 65536"/>
                    <a:gd name="T20" fmla="*/ 0 60000 65536"/>
                    <a:gd name="T21" fmla="*/ 0 w 31"/>
                    <a:gd name="T22" fmla="*/ 0 h 6"/>
                    <a:gd name="T23" fmla="*/ 31 w 31"/>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6">
                      <a:moveTo>
                        <a:pt x="6" y="0"/>
                      </a:moveTo>
                      <a:lnTo>
                        <a:pt x="0" y="6"/>
                      </a:lnTo>
                      <a:lnTo>
                        <a:pt x="6" y="6"/>
                      </a:lnTo>
                      <a:lnTo>
                        <a:pt x="31" y="6"/>
                      </a:lnTo>
                      <a:lnTo>
                        <a:pt x="31"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2" name="Freeform 86"/>
                <p:cNvSpPr>
                  <a:spLocks/>
                </p:cNvSpPr>
                <p:nvPr/>
              </p:nvSpPr>
              <p:spPr bwMode="auto">
                <a:xfrm>
                  <a:off x="4006" y="3391"/>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3" name="Freeform 87"/>
                <p:cNvSpPr>
                  <a:spLocks/>
                </p:cNvSpPr>
                <p:nvPr/>
              </p:nvSpPr>
              <p:spPr bwMode="auto">
                <a:xfrm>
                  <a:off x="4048" y="3391"/>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4" name="Freeform 88"/>
                <p:cNvSpPr>
                  <a:spLocks/>
                </p:cNvSpPr>
                <p:nvPr/>
              </p:nvSpPr>
              <p:spPr bwMode="auto">
                <a:xfrm>
                  <a:off x="4090" y="3384"/>
                  <a:ext cx="30" cy="7"/>
                </a:xfrm>
                <a:custGeom>
                  <a:avLst/>
                  <a:gdLst>
                    <a:gd name="T0" fmla="*/ 6 w 30"/>
                    <a:gd name="T1" fmla="*/ 0 h 7"/>
                    <a:gd name="T2" fmla="*/ 0 w 30"/>
                    <a:gd name="T3" fmla="*/ 7 h 7"/>
                    <a:gd name="T4" fmla="*/ 6 w 30"/>
                    <a:gd name="T5" fmla="*/ 7 h 7"/>
                    <a:gd name="T6" fmla="*/ 30 w 30"/>
                    <a:gd name="T7" fmla="*/ 7 h 7"/>
                    <a:gd name="T8" fmla="*/ 30 w 30"/>
                    <a:gd name="T9" fmla="*/ 0 h 7"/>
                    <a:gd name="T10" fmla="*/ 30 w 30"/>
                    <a:gd name="T11" fmla="*/ 0 h 7"/>
                    <a:gd name="T12" fmla="*/ 6 w 30"/>
                    <a:gd name="T13" fmla="*/ 0 h 7"/>
                    <a:gd name="T14" fmla="*/ 0 60000 65536"/>
                    <a:gd name="T15" fmla="*/ 0 60000 65536"/>
                    <a:gd name="T16" fmla="*/ 0 60000 65536"/>
                    <a:gd name="T17" fmla="*/ 0 60000 65536"/>
                    <a:gd name="T18" fmla="*/ 0 60000 65536"/>
                    <a:gd name="T19" fmla="*/ 0 60000 65536"/>
                    <a:gd name="T20" fmla="*/ 0 60000 65536"/>
                    <a:gd name="T21" fmla="*/ 0 w 30"/>
                    <a:gd name="T22" fmla="*/ 0 h 7"/>
                    <a:gd name="T23" fmla="*/ 30 w 30"/>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7">
                      <a:moveTo>
                        <a:pt x="6" y="0"/>
                      </a:moveTo>
                      <a:lnTo>
                        <a:pt x="0" y="7"/>
                      </a:lnTo>
                      <a:lnTo>
                        <a:pt x="6" y="7"/>
                      </a:lnTo>
                      <a:lnTo>
                        <a:pt x="30" y="7"/>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5" name="Freeform 89"/>
                <p:cNvSpPr>
                  <a:spLocks/>
                </p:cNvSpPr>
                <p:nvPr/>
              </p:nvSpPr>
              <p:spPr bwMode="auto">
                <a:xfrm>
                  <a:off x="4132" y="3378"/>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6" name="Freeform 90"/>
                <p:cNvSpPr>
                  <a:spLocks/>
                </p:cNvSpPr>
                <p:nvPr/>
              </p:nvSpPr>
              <p:spPr bwMode="auto">
                <a:xfrm>
                  <a:off x="4174" y="3372"/>
                  <a:ext cx="30" cy="12"/>
                </a:xfrm>
                <a:custGeom>
                  <a:avLst/>
                  <a:gdLst>
                    <a:gd name="T0" fmla="*/ 6 w 30"/>
                    <a:gd name="T1" fmla="*/ 6 h 12"/>
                    <a:gd name="T2" fmla="*/ 0 w 30"/>
                    <a:gd name="T3" fmla="*/ 6 h 12"/>
                    <a:gd name="T4" fmla="*/ 6 w 30"/>
                    <a:gd name="T5" fmla="*/ 12 h 12"/>
                    <a:gd name="T6" fmla="*/ 24 w 30"/>
                    <a:gd name="T7" fmla="*/ 6 h 12"/>
                    <a:gd name="T8" fmla="*/ 30 w 30"/>
                    <a:gd name="T9" fmla="*/ 6 h 12"/>
                    <a:gd name="T10" fmla="*/ 30 w 30"/>
                    <a:gd name="T11" fmla="*/ 6 h 12"/>
                    <a:gd name="T12" fmla="*/ 30 w 30"/>
                    <a:gd name="T13" fmla="*/ 0 h 12"/>
                    <a:gd name="T14" fmla="*/ 24 w 30"/>
                    <a:gd name="T15" fmla="*/ 0 h 12"/>
                    <a:gd name="T16" fmla="*/ 6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6"/>
                      </a:moveTo>
                      <a:lnTo>
                        <a:pt x="0" y="6"/>
                      </a:lnTo>
                      <a:lnTo>
                        <a:pt x="6" y="12"/>
                      </a:lnTo>
                      <a:lnTo>
                        <a:pt x="24" y="6"/>
                      </a:lnTo>
                      <a:lnTo>
                        <a:pt x="30"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7" name="Freeform 91"/>
                <p:cNvSpPr>
                  <a:spLocks/>
                </p:cNvSpPr>
                <p:nvPr/>
              </p:nvSpPr>
              <p:spPr bwMode="auto">
                <a:xfrm>
                  <a:off x="4216" y="3366"/>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8" name="Freeform 92"/>
                <p:cNvSpPr>
                  <a:spLocks/>
                </p:cNvSpPr>
                <p:nvPr/>
              </p:nvSpPr>
              <p:spPr bwMode="auto">
                <a:xfrm>
                  <a:off x="4258" y="3354"/>
                  <a:ext cx="30" cy="12"/>
                </a:xfrm>
                <a:custGeom>
                  <a:avLst/>
                  <a:gdLst>
                    <a:gd name="T0" fmla="*/ 6 w 30"/>
                    <a:gd name="T1" fmla="*/ 6 h 12"/>
                    <a:gd name="T2" fmla="*/ 0 w 30"/>
                    <a:gd name="T3" fmla="*/ 12 h 12"/>
                    <a:gd name="T4" fmla="*/ 6 w 30"/>
                    <a:gd name="T5" fmla="*/ 12 h 12"/>
                    <a:gd name="T6" fmla="*/ 24 w 30"/>
                    <a:gd name="T7" fmla="*/ 6 h 12"/>
                    <a:gd name="T8" fmla="*/ 30 w 30"/>
                    <a:gd name="T9" fmla="*/ 6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12"/>
                      </a:lnTo>
                      <a:lnTo>
                        <a:pt x="6" y="12"/>
                      </a:lnTo>
                      <a:lnTo>
                        <a:pt x="24" y="6"/>
                      </a:lnTo>
                      <a:lnTo>
                        <a:pt x="30" y="6"/>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9" name="Freeform 93"/>
                <p:cNvSpPr>
                  <a:spLocks/>
                </p:cNvSpPr>
                <p:nvPr/>
              </p:nvSpPr>
              <p:spPr bwMode="auto">
                <a:xfrm>
                  <a:off x="4300" y="3348"/>
                  <a:ext cx="30" cy="12"/>
                </a:xfrm>
                <a:custGeom>
                  <a:avLst/>
                  <a:gdLst>
                    <a:gd name="T0" fmla="*/ 0 w 30"/>
                    <a:gd name="T1" fmla="*/ 6 h 12"/>
                    <a:gd name="T2" fmla="*/ 0 w 30"/>
                    <a:gd name="T3" fmla="*/ 6 h 12"/>
                    <a:gd name="T4" fmla="*/ 0 w 30"/>
                    <a:gd name="T5" fmla="*/ 12 h 12"/>
                    <a:gd name="T6" fmla="*/ 24 w 30"/>
                    <a:gd name="T7" fmla="*/ 6 h 12"/>
                    <a:gd name="T8" fmla="*/ 30 w 30"/>
                    <a:gd name="T9" fmla="*/ 0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6"/>
                      </a:ln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0" name="Freeform 94"/>
                <p:cNvSpPr>
                  <a:spLocks/>
                </p:cNvSpPr>
                <p:nvPr/>
              </p:nvSpPr>
              <p:spPr bwMode="auto">
                <a:xfrm>
                  <a:off x="4342" y="3336"/>
                  <a:ext cx="30" cy="12"/>
                </a:xfrm>
                <a:custGeom>
                  <a:avLst/>
                  <a:gdLst>
                    <a:gd name="T0" fmla="*/ 0 w 30"/>
                    <a:gd name="T1" fmla="*/ 6 h 12"/>
                    <a:gd name="T2" fmla="*/ 0 w 30"/>
                    <a:gd name="T3" fmla="*/ 12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1" name="Freeform 95"/>
                <p:cNvSpPr>
                  <a:spLocks/>
                </p:cNvSpPr>
                <p:nvPr/>
              </p:nvSpPr>
              <p:spPr bwMode="auto">
                <a:xfrm>
                  <a:off x="4384" y="3330"/>
                  <a:ext cx="24" cy="12"/>
                </a:xfrm>
                <a:custGeom>
                  <a:avLst/>
                  <a:gdLst>
                    <a:gd name="T0" fmla="*/ 0 w 24"/>
                    <a:gd name="T1" fmla="*/ 6 h 12"/>
                    <a:gd name="T2" fmla="*/ 0 w 24"/>
                    <a:gd name="T3" fmla="*/ 6 h 12"/>
                    <a:gd name="T4" fmla="*/ 0 w 24"/>
                    <a:gd name="T5" fmla="*/ 12 h 12"/>
                    <a:gd name="T6" fmla="*/ 24 w 24"/>
                    <a:gd name="T7" fmla="*/ 6 h 12"/>
                    <a:gd name="T8" fmla="*/ 24 w 24"/>
                    <a:gd name="T9" fmla="*/ 0 h 12"/>
                    <a:gd name="T10" fmla="*/ 24 w 24"/>
                    <a:gd name="T11" fmla="*/ 0 h 12"/>
                    <a:gd name="T12" fmla="*/ 0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6"/>
                      </a:moveTo>
                      <a:lnTo>
                        <a:pt x="0" y="6"/>
                      </a:lnTo>
                      <a:lnTo>
                        <a:pt x="0" y="12"/>
                      </a:lnTo>
                      <a:lnTo>
                        <a:pt x="24"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2" name="Freeform 96"/>
                <p:cNvSpPr>
                  <a:spLocks/>
                </p:cNvSpPr>
                <p:nvPr/>
              </p:nvSpPr>
              <p:spPr bwMode="auto">
                <a:xfrm>
                  <a:off x="4420" y="3318"/>
                  <a:ext cx="30" cy="12"/>
                </a:xfrm>
                <a:custGeom>
                  <a:avLst/>
                  <a:gdLst>
                    <a:gd name="T0" fmla="*/ 6 w 30"/>
                    <a:gd name="T1" fmla="*/ 6 h 12"/>
                    <a:gd name="T2" fmla="*/ 0 w 30"/>
                    <a:gd name="T3" fmla="*/ 6 h 12"/>
                    <a:gd name="T4" fmla="*/ 6 w 30"/>
                    <a:gd name="T5" fmla="*/ 12 h 12"/>
                    <a:gd name="T6" fmla="*/ 30 w 30"/>
                    <a:gd name="T7" fmla="*/ 6 h 12"/>
                    <a:gd name="T8" fmla="*/ 30 w 30"/>
                    <a:gd name="T9" fmla="*/ 0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3" name="Freeform 97"/>
                <p:cNvSpPr>
                  <a:spLocks/>
                </p:cNvSpPr>
                <p:nvPr/>
              </p:nvSpPr>
              <p:spPr bwMode="auto">
                <a:xfrm>
                  <a:off x="4462" y="3306"/>
                  <a:ext cx="30" cy="12"/>
                </a:xfrm>
                <a:custGeom>
                  <a:avLst/>
                  <a:gdLst>
                    <a:gd name="T0" fmla="*/ 6 w 30"/>
                    <a:gd name="T1" fmla="*/ 6 h 12"/>
                    <a:gd name="T2" fmla="*/ 0 w 30"/>
                    <a:gd name="T3" fmla="*/ 6 h 12"/>
                    <a:gd name="T4" fmla="*/ 6 w 30"/>
                    <a:gd name="T5" fmla="*/ 12 h 12"/>
                    <a:gd name="T6" fmla="*/ 24 w 30"/>
                    <a:gd name="T7" fmla="*/ 6 h 12"/>
                    <a:gd name="T8" fmla="*/ 30 w 30"/>
                    <a:gd name="T9" fmla="*/ 0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24"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4" name="Freeform 98"/>
                <p:cNvSpPr>
                  <a:spLocks/>
                </p:cNvSpPr>
                <p:nvPr/>
              </p:nvSpPr>
              <p:spPr bwMode="auto">
                <a:xfrm>
                  <a:off x="4504" y="3288"/>
                  <a:ext cx="24" cy="18"/>
                </a:xfrm>
                <a:custGeom>
                  <a:avLst/>
                  <a:gdLst>
                    <a:gd name="T0" fmla="*/ 0 w 24"/>
                    <a:gd name="T1" fmla="*/ 12 h 18"/>
                    <a:gd name="T2" fmla="*/ 0 w 24"/>
                    <a:gd name="T3" fmla="*/ 12 h 18"/>
                    <a:gd name="T4" fmla="*/ 0 w 24"/>
                    <a:gd name="T5" fmla="*/ 18 h 18"/>
                    <a:gd name="T6" fmla="*/ 24 w 24"/>
                    <a:gd name="T7" fmla="*/ 6 h 18"/>
                    <a:gd name="T8" fmla="*/ 24 w 24"/>
                    <a:gd name="T9" fmla="*/ 6 h 18"/>
                    <a:gd name="T10" fmla="*/ 24 w 24"/>
                    <a:gd name="T11" fmla="*/ 0 h 18"/>
                    <a:gd name="T12" fmla="*/ 0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12"/>
                      </a:moveTo>
                      <a:lnTo>
                        <a:pt x="0" y="12"/>
                      </a:lnTo>
                      <a:lnTo>
                        <a:pt x="0" y="18"/>
                      </a:lnTo>
                      <a:lnTo>
                        <a:pt x="24"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5" name="Freeform 99"/>
                <p:cNvSpPr>
                  <a:spLocks/>
                </p:cNvSpPr>
                <p:nvPr/>
              </p:nvSpPr>
              <p:spPr bwMode="auto">
                <a:xfrm>
                  <a:off x="4540" y="3276"/>
                  <a:ext cx="30" cy="12"/>
                </a:xfrm>
                <a:custGeom>
                  <a:avLst/>
                  <a:gdLst>
                    <a:gd name="T0" fmla="*/ 6 w 30"/>
                    <a:gd name="T1" fmla="*/ 6 h 12"/>
                    <a:gd name="T2" fmla="*/ 0 w 30"/>
                    <a:gd name="T3" fmla="*/ 12 h 12"/>
                    <a:gd name="T4" fmla="*/ 6 w 30"/>
                    <a:gd name="T5" fmla="*/ 12 h 12"/>
                    <a:gd name="T6" fmla="*/ 24 w 30"/>
                    <a:gd name="T7" fmla="*/ 6 h 12"/>
                    <a:gd name="T8" fmla="*/ 30 w 30"/>
                    <a:gd name="T9" fmla="*/ 0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12"/>
                      </a:lnTo>
                      <a:lnTo>
                        <a:pt x="6" y="12"/>
                      </a:lnTo>
                      <a:lnTo>
                        <a:pt x="24"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6" name="Freeform 100"/>
                <p:cNvSpPr>
                  <a:spLocks/>
                </p:cNvSpPr>
                <p:nvPr/>
              </p:nvSpPr>
              <p:spPr bwMode="auto">
                <a:xfrm>
                  <a:off x="4582" y="3258"/>
                  <a:ext cx="24" cy="18"/>
                </a:xfrm>
                <a:custGeom>
                  <a:avLst/>
                  <a:gdLst>
                    <a:gd name="T0" fmla="*/ 0 w 24"/>
                    <a:gd name="T1" fmla="*/ 12 h 18"/>
                    <a:gd name="T2" fmla="*/ 0 w 24"/>
                    <a:gd name="T3" fmla="*/ 12 h 18"/>
                    <a:gd name="T4" fmla="*/ 0 w 24"/>
                    <a:gd name="T5" fmla="*/ 18 h 18"/>
                    <a:gd name="T6" fmla="*/ 24 w 24"/>
                    <a:gd name="T7" fmla="*/ 6 h 18"/>
                    <a:gd name="T8" fmla="*/ 24 w 24"/>
                    <a:gd name="T9" fmla="*/ 6 h 18"/>
                    <a:gd name="T10" fmla="*/ 24 w 24"/>
                    <a:gd name="T11" fmla="*/ 0 h 18"/>
                    <a:gd name="T12" fmla="*/ 0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12"/>
                      </a:moveTo>
                      <a:lnTo>
                        <a:pt x="0" y="12"/>
                      </a:lnTo>
                      <a:lnTo>
                        <a:pt x="0" y="18"/>
                      </a:lnTo>
                      <a:lnTo>
                        <a:pt x="24"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7" name="Freeform 101"/>
                <p:cNvSpPr>
                  <a:spLocks/>
                </p:cNvSpPr>
                <p:nvPr/>
              </p:nvSpPr>
              <p:spPr bwMode="auto">
                <a:xfrm>
                  <a:off x="4618" y="3240"/>
                  <a:ext cx="30" cy="18"/>
                </a:xfrm>
                <a:custGeom>
                  <a:avLst/>
                  <a:gdLst>
                    <a:gd name="T0" fmla="*/ 6 w 30"/>
                    <a:gd name="T1" fmla="*/ 12 h 18"/>
                    <a:gd name="T2" fmla="*/ 0 w 30"/>
                    <a:gd name="T3" fmla="*/ 12 h 18"/>
                    <a:gd name="T4" fmla="*/ 6 w 30"/>
                    <a:gd name="T5" fmla="*/ 18 h 18"/>
                    <a:gd name="T6" fmla="*/ 24 w 30"/>
                    <a:gd name="T7" fmla="*/ 6 h 18"/>
                    <a:gd name="T8" fmla="*/ 30 w 30"/>
                    <a:gd name="T9" fmla="*/ 0 h 18"/>
                    <a:gd name="T10" fmla="*/ 24 w 30"/>
                    <a:gd name="T11" fmla="*/ 0 h 18"/>
                    <a:gd name="T12" fmla="*/ 6 w 30"/>
                    <a:gd name="T13" fmla="*/ 12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12"/>
                      </a:moveTo>
                      <a:lnTo>
                        <a:pt x="0" y="12"/>
                      </a:lnTo>
                      <a:lnTo>
                        <a:pt x="6" y="18"/>
                      </a:lnTo>
                      <a:lnTo>
                        <a:pt x="24" y="6"/>
                      </a:lnTo>
                      <a:lnTo>
                        <a:pt x="30" y="0"/>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8" name="Freeform 102"/>
                <p:cNvSpPr>
                  <a:spLocks/>
                </p:cNvSpPr>
                <p:nvPr/>
              </p:nvSpPr>
              <p:spPr bwMode="auto">
                <a:xfrm>
                  <a:off x="4654" y="3222"/>
                  <a:ext cx="30" cy="18"/>
                </a:xfrm>
                <a:custGeom>
                  <a:avLst/>
                  <a:gdLst>
                    <a:gd name="T0" fmla="*/ 6 w 30"/>
                    <a:gd name="T1" fmla="*/ 12 h 18"/>
                    <a:gd name="T2" fmla="*/ 0 w 30"/>
                    <a:gd name="T3" fmla="*/ 12 h 18"/>
                    <a:gd name="T4" fmla="*/ 6 w 30"/>
                    <a:gd name="T5" fmla="*/ 18 h 18"/>
                    <a:gd name="T6" fmla="*/ 12 w 30"/>
                    <a:gd name="T7" fmla="*/ 12 h 18"/>
                    <a:gd name="T8" fmla="*/ 24 w 30"/>
                    <a:gd name="T9" fmla="*/ 6 h 18"/>
                    <a:gd name="T10" fmla="*/ 30 w 30"/>
                    <a:gd name="T11" fmla="*/ 0 h 18"/>
                    <a:gd name="T12" fmla="*/ 24 w 30"/>
                    <a:gd name="T13" fmla="*/ 0 h 18"/>
                    <a:gd name="T14" fmla="*/ 12 w 30"/>
                    <a:gd name="T15" fmla="*/ 6 h 18"/>
                    <a:gd name="T16" fmla="*/ 6 w 30"/>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6" y="12"/>
                      </a:moveTo>
                      <a:lnTo>
                        <a:pt x="0" y="12"/>
                      </a:lnTo>
                      <a:lnTo>
                        <a:pt x="6" y="18"/>
                      </a:lnTo>
                      <a:lnTo>
                        <a:pt x="12" y="12"/>
                      </a:lnTo>
                      <a:lnTo>
                        <a:pt x="24" y="6"/>
                      </a:lnTo>
                      <a:lnTo>
                        <a:pt x="30" y="0"/>
                      </a:lnTo>
                      <a:lnTo>
                        <a:pt x="24" y="0"/>
                      </a:lnTo>
                      <a:lnTo>
                        <a:pt x="12" y="6"/>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9" name="Freeform 103"/>
                <p:cNvSpPr>
                  <a:spLocks/>
                </p:cNvSpPr>
                <p:nvPr/>
              </p:nvSpPr>
              <p:spPr bwMode="auto">
                <a:xfrm>
                  <a:off x="4690" y="3198"/>
                  <a:ext cx="30" cy="18"/>
                </a:xfrm>
                <a:custGeom>
                  <a:avLst/>
                  <a:gdLst>
                    <a:gd name="T0" fmla="*/ 6 w 30"/>
                    <a:gd name="T1" fmla="*/ 12 h 18"/>
                    <a:gd name="T2" fmla="*/ 0 w 30"/>
                    <a:gd name="T3" fmla="*/ 12 h 18"/>
                    <a:gd name="T4" fmla="*/ 6 w 30"/>
                    <a:gd name="T5" fmla="*/ 18 h 18"/>
                    <a:gd name="T6" fmla="*/ 24 w 30"/>
                    <a:gd name="T7" fmla="*/ 6 h 18"/>
                    <a:gd name="T8" fmla="*/ 30 w 30"/>
                    <a:gd name="T9" fmla="*/ 0 h 18"/>
                    <a:gd name="T10" fmla="*/ 24 w 30"/>
                    <a:gd name="T11" fmla="*/ 0 h 18"/>
                    <a:gd name="T12" fmla="*/ 6 w 30"/>
                    <a:gd name="T13" fmla="*/ 12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12"/>
                      </a:moveTo>
                      <a:lnTo>
                        <a:pt x="0" y="12"/>
                      </a:lnTo>
                      <a:lnTo>
                        <a:pt x="6" y="18"/>
                      </a:lnTo>
                      <a:lnTo>
                        <a:pt x="24" y="6"/>
                      </a:lnTo>
                      <a:lnTo>
                        <a:pt x="30" y="0"/>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0" name="Freeform 104"/>
                <p:cNvSpPr>
                  <a:spLocks/>
                </p:cNvSpPr>
                <p:nvPr/>
              </p:nvSpPr>
              <p:spPr bwMode="auto">
                <a:xfrm>
                  <a:off x="4726" y="3174"/>
                  <a:ext cx="24" cy="18"/>
                </a:xfrm>
                <a:custGeom>
                  <a:avLst/>
                  <a:gdLst>
                    <a:gd name="T0" fmla="*/ 6 w 24"/>
                    <a:gd name="T1" fmla="*/ 12 h 18"/>
                    <a:gd name="T2" fmla="*/ 0 w 24"/>
                    <a:gd name="T3" fmla="*/ 18 h 18"/>
                    <a:gd name="T4" fmla="*/ 6 w 24"/>
                    <a:gd name="T5" fmla="*/ 18 h 18"/>
                    <a:gd name="T6" fmla="*/ 24 w 24"/>
                    <a:gd name="T7" fmla="*/ 6 h 18"/>
                    <a:gd name="T8" fmla="*/ 24 w 24"/>
                    <a:gd name="T9" fmla="*/ 0 h 18"/>
                    <a:gd name="T10" fmla="*/ 24 w 24"/>
                    <a:gd name="T11" fmla="*/ 0 h 18"/>
                    <a:gd name="T12" fmla="*/ 6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6" y="12"/>
                      </a:moveTo>
                      <a:lnTo>
                        <a:pt x="0" y="18"/>
                      </a:lnTo>
                      <a:lnTo>
                        <a:pt x="6" y="18"/>
                      </a:lnTo>
                      <a:lnTo>
                        <a:pt x="24"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1" name="Freeform 105"/>
                <p:cNvSpPr>
                  <a:spLocks/>
                </p:cNvSpPr>
                <p:nvPr/>
              </p:nvSpPr>
              <p:spPr bwMode="auto">
                <a:xfrm>
                  <a:off x="4762" y="3144"/>
                  <a:ext cx="24" cy="24"/>
                </a:xfrm>
                <a:custGeom>
                  <a:avLst/>
                  <a:gdLst>
                    <a:gd name="T0" fmla="*/ 0 w 24"/>
                    <a:gd name="T1" fmla="*/ 18 h 24"/>
                    <a:gd name="T2" fmla="*/ 0 w 24"/>
                    <a:gd name="T3" fmla="*/ 18 h 24"/>
                    <a:gd name="T4" fmla="*/ 0 w 24"/>
                    <a:gd name="T5" fmla="*/ 24 h 24"/>
                    <a:gd name="T6" fmla="*/ 6 w 24"/>
                    <a:gd name="T7" fmla="*/ 18 h 24"/>
                    <a:gd name="T8" fmla="*/ 6 w 24"/>
                    <a:gd name="T9" fmla="*/ 18 h 24"/>
                    <a:gd name="T10" fmla="*/ 24 w 24"/>
                    <a:gd name="T11" fmla="*/ 0 h 24"/>
                    <a:gd name="T12" fmla="*/ 18 w 24"/>
                    <a:gd name="T13" fmla="*/ 0 h 24"/>
                    <a:gd name="T14" fmla="*/ 18 w 24"/>
                    <a:gd name="T15" fmla="*/ 0 h 24"/>
                    <a:gd name="T16" fmla="*/ 0 w 24"/>
                    <a:gd name="T17" fmla="*/ 18 h 24"/>
                    <a:gd name="T18" fmla="*/ 6 w 24"/>
                    <a:gd name="T19" fmla="*/ 18 h 24"/>
                    <a:gd name="T20" fmla="*/ 6 w 24"/>
                    <a:gd name="T21" fmla="*/ 12 h 24"/>
                    <a:gd name="T22" fmla="*/ 0 w 24"/>
                    <a:gd name="T23" fmla="*/ 18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0" y="18"/>
                      </a:moveTo>
                      <a:lnTo>
                        <a:pt x="0" y="18"/>
                      </a:lnTo>
                      <a:lnTo>
                        <a:pt x="0" y="24"/>
                      </a:lnTo>
                      <a:lnTo>
                        <a:pt x="6" y="18"/>
                      </a:lnTo>
                      <a:lnTo>
                        <a:pt x="24" y="0"/>
                      </a:lnTo>
                      <a:lnTo>
                        <a:pt x="18" y="0"/>
                      </a:lnTo>
                      <a:lnTo>
                        <a:pt x="0" y="18"/>
                      </a:lnTo>
                      <a:lnTo>
                        <a:pt x="6" y="18"/>
                      </a:lnTo>
                      <a:lnTo>
                        <a:pt x="6" y="12"/>
                      </a:lnTo>
                      <a:lnTo>
                        <a:pt x="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2" name="Freeform 106"/>
                <p:cNvSpPr>
                  <a:spLocks/>
                </p:cNvSpPr>
                <p:nvPr/>
              </p:nvSpPr>
              <p:spPr bwMode="auto">
                <a:xfrm>
                  <a:off x="4792" y="3114"/>
                  <a:ext cx="18" cy="24"/>
                </a:xfrm>
                <a:custGeom>
                  <a:avLst/>
                  <a:gdLst>
                    <a:gd name="T0" fmla="*/ 0 w 18"/>
                    <a:gd name="T1" fmla="*/ 18 h 24"/>
                    <a:gd name="T2" fmla="*/ 0 w 18"/>
                    <a:gd name="T3" fmla="*/ 24 h 24"/>
                    <a:gd name="T4" fmla="*/ 6 w 18"/>
                    <a:gd name="T5" fmla="*/ 18 h 24"/>
                    <a:gd name="T6" fmla="*/ 12 w 18"/>
                    <a:gd name="T7" fmla="*/ 6 h 24"/>
                    <a:gd name="T8" fmla="*/ 18 w 18"/>
                    <a:gd name="T9" fmla="*/ 0 h 24"/>
                    <a:gd name="T10" fmla="*/ 18 w 18"/>
                    <a:gd name="T11" fmla="*/ 0 h 24"/>
                    <a:gd name="T12" fmla="*/ 12 w 18"/>
                    <a:gd name="T13" fmla="*/ 0 h 24"/>
                    <a:gd name="T14" fmla="*/ 6 w 18"/>
                    <a:gd name="T15" fmla="*/ 6 h 24"/>
                    <a:gd name="T16" fmla="*/ 0 w 18"/>
                    <a:gd name="T17" fmla="*/ 1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0" y="18"/>
                      </a:moveTo>
                      <a:lnTo>
                        <a:pt x="0" y="24"/>
                      </a:lnTo>
                      <a:lnTo>
                        <a:pt x="6" y="18"/>
                      </a:lnTo>
                      <a:lnTo>
                        <a:pt x="12" y="6"/>
                      </a:lnTo>
                      <a:lnTo>
                        <a:pt x="18" y="0"/>
                      </a:lnTo>
                      <a:lnTo>
                        <a:pt x="12" y="0"/>
                      </a:lnTo>
                      <a:lnTo>
                        <a:pt x="6" y="6"/>
                      </a:lnTo>
                      <a:lnTo>
                        <a:pt x="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3" name="Freeform 107"/>
                <p:cNvSpPr>
                  <a:spLocks/>
                </p:cNvSpPr>
                <p:nvPr/>
              </p:nvSpPr>
              <p:spPr bwMode="auto">
                <a:xfrm>
                  <a:off x="4816" y="3078"/>
                  <a:ext cx="18" cy="24"/>
                </a:xfrm>
                <a:custGeom>
                  <a:avLst/>
                  <a:gdLst>
                    <a:gd name="T0" fmla="*/ 0 w 18"/>
                    <a:gd name="T1" fmla="*/ 24 h 24"/>
                    <a:gd name="T2" fmla="*/ 0 w 18"/>
                    <a:gd name="T3" fmla="*/ 24 h 24"/>
                    <a:gd name="T4" fmla="*/ 6 w 18"/>
                    <a:gd name="T5" fmla="*/ 24 h 24"/>
                    <a:gd name="T6" fmla="*/ 18 w 18"/>
                    <a:gd name="T7" fmla="*/ 6 h 24"/>
                    <a:gd name="T8" fmla="*/ 18 w 18"/>
                    <a:gd name="T9" fmla="*/ 0 h 24"/>
                    <a:gd name="T10" fmla="*/ 18 w 18"/>
                    <a:gd name="T11" fmla="*/ 0 h 24"/>
                    <a:gd name="T12" fmla="*/ 12 w 18"/>
                    <a:gd name="T13" fmla="*/ 0 h 24"/>
                    <a:gd name="T14" fmla="*/ 12 w 18"/>
                    <a:gd name="T15" fmla="*/ 6 h 24"/>
                    <a:gd name="T16" fmla="*/ 0 w 18"/>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0" y="24"/>
                      </a:moveTo>
                      <a:lnTo>
                        <a:pt x="0" y="24"/>
                      </a:lnTo>
                      <a:lnTo>
                        <a:pt x="6" y="24"/>
                      </a:lnTo>
                      <a:lnTo>
                        <a:pt x="18" y="6"/>
                      </a:lnTo>
                      <a:lnTo>
                        <a:pt x="18" y="0"/>
                      </a:lnTo>
                      <a:lnTo>
                        <a:pt x="12" y="0"/>
                      </a:lnTo>
                      <a:lnTo>
                        <a:pt x="12"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4" name="Freeform 108"/>
                <p:cNvSpPr>
                  <a:spLocks/>
                </p:cNvSpPr>
                <p:nvPr/>
              </p:nvSpPr>
              <p:spPr bwMode="auto">
                <a:xfrm>
                  <a:off x="4834" y="3036"/>
                  <a:ext cx="18" cy="30"/>
                </a:xfrm>
                <a:custGeom>
                  <a:avLst/>
                  <a:gdLst>
                    <a:gd name="T0" fmla="*/ 0 w 18"/>
                    <a:gd name="T1" fmla="*/ 30 h 30"/>
                    <a:gd name="T2" fmla="*/ 6 w 18"/>
                    <a:gd name="T3" fmla="*/ 30 h 30"/>
                    <a:gd name="T4" fmla="*/ 6 w 18"/>
                    <a:gd name="T5" fmla="*/ 30 h 30"/>
                    <a:gd name="T6" fmla="*/ 18 w 18"/>
                    <a:gd name="T7" fmla="*/ 6 h 30"/>
                    <a:gd name="T8" fmla="*/ 18 w 18"/>
                    <a:gd name="T9" fmla="*/ 6 h 30"/>
                    <a:gd name="T10" fmla="*/ 12 w 18"/>
                    <a:gd name="T11" fmla="*/ 0 h 30"/>
                    <a:gd name="T12" fmla="*/ 12 w 18"/>
                    <a:gd name="T13" fmla="*/ 6 h 30"/>
                    <a:gd name="T14" fmla="*/ 12 w 18"/>
                    <a:gd name="T15" fmla="*/ 6 h 30"/>
                    <a:gd name="T16" fmla="*/ 0 w 18"/>
                    <a:gd name="T17" fmla="*/ 3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30"/>
                    <a:gd name="T29" fmla="*/ 18 w 18"/>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30">
                      <a:moveTo>
                        <a:pt x="0" y="30"/>
                      </a:moveTo>
                      <a:lnTo>
                        <a:pt x="6" y="30"/>
                      </a:lnTo>
                      <a:lnTo>
                        <a:pt x="18" y="6"/>
                      </a:lnTo>
                      <a:lnTo>
                        <a:pt x="12" y="0"/>
                      </a:lnTo>
                      <a:lnTo>
                        <a:pt x="12" y="6"/>
                      </a:lnTo>
                      <a:lnTo>
                        <a:pt x="0"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5" name="Freeform 109"/>
                <p:cNvSpPr>
                  <a:spLocks/>
                </p:cNvSpPr>
                <p:nvPr/>
              </p:nvSpPr>
              <p:spPr bwMode="auto">
                <a:xfrm>
                  <a:off x="4846" y="2994"/>
                  <a:ext cx="12" cy="30"/>
                </a:xfrm>
                <a:custGeom>
                  <a:avLst/>
                  <a:gdLst>
                    <a:gd name="T0" fmla="*/ 0 w 12"/>
                    <a:gd name="T1" fmla="*/ 30 h 30"/>
                    <a:gd name="T2" fmla="*/ 0 w 12"/>
                    <a:gd name="T3" fmla="*/ 30 h 30"/>
                    <a:gd name="T4" fmla="*/ 6 w 12"/>
                    <a:gd name="T5" fmla="*/ 30 h 30"/>
                    <a:gd name="T6" fmla="*/ 12 w 12"/>
                    <a:gd name="T7" fmla="*/ 6 h 30"/>
                    <a:gd name="T8" fmla="*/ 6 w 12"/>
                    <a:gd name="T9" fmla="*/ 6 h 30"/>
                    <a:gd name="T10" fmla="*/ 6 w 12"/>
                    <a:gd name="T11" fmla="*/ 0 h 30"/>
                    <a:gd name="T12" fmla="*/ 0 w 12"/>
                    <a:gd name="T13" fmla="*/ 6 h 30"/>
                    <a:gd name="T14" fmla="*/ 6 w 12"/>
                    <a:gd name="T15" fmla="*/ 6 h 30"/>
                    <a:gd name="T16" fmla="*/ 0 w 12"/>
                    <a:gd name="T17" fmla="*/ 3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0" y="30"/>
                      </a:moveTo>
                      <a:lnTo>
                        <a:pt x="0" y="30"/>
                      </a:lnTo>
                      <a:lnTo>
                        <a:pt x="6" y="30"/>
                      </a:lnTo>
                      <a:lnTo>
                        <a:pt x="12" y="6"/>
                      </a:lnTo>
                      <a:lnTo>
                        <a:pt x="6" y="6"/>
                      </a:lnTo>
                      <a:lnTo>
                        <a:pt x="6" y="0"/>
                      </a:lnTo>
                      <a:lnTo>
                        <a:pt x="0" y="6"/>
                      </a:lnTo>
                      <a:lnTo>
                        <a:pt x="6" y="6"/>
                      </a:lnTo>
                      <a:lnTo>
                        <a:pt x="0"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6" name="Freeform 110"/>
                <p:cNvSpPr>
                  <a:spLocks/>
                </p:cNvSpPr>
                <p:nvPr/>
              </p:nvSpPr>
              <p:spPr bwMode="auto">
                <a:xfrm>
                  <a:off x="4846" y="2958"/>
                  <a:ext cx="6" cy="30"/>
                </a:xfrm>
                <a:custGeom>
                  <a:avLst/>
                  <a:gdLst>
                    <a:gd name="T0" fmla="*/ 0 w 6"/>
                    <a:gd name="T1" fmla="*/ 24 h 30"/>
                    <a:gd name="T2" fmla="*/ 6 w 6"/>
                    <a:gd name="T3" fmla="*/ 30 h 30"/>
                    <a:gd name="T4" fmla="*/ 6 w 6"/>
                    <a:gd name="T5" fmla="*/ 24 h 30"/>
                    <a:gd name="T6" fmla="*/ 6 w 6"/>
                    <a:gd name="T7" fmla="*/ 0 h 30"/>
                    <a:gd name="T8" fmla="*/ 6 w 6"/>
                    <a:gd name="T9" fmla="*/ 0 h 30"/>
                    <a:gd name="T10" fmla="*/ 0 w 6"/>
                    <a:gd name="T11" fmla="*/ 0 h 30"/>
                    <a:gd name="T12" fmla="*/ 0 w 6"/>
                    <a:gd name="T13" fmla="*/ 0 h 30"/>
                    <a:gd name="T14" fmla="*/ 0 w 6"/>
                    <a:gd name="T15" fmla="*/ 0 h 30"/>
                    <a:gd name="T16" fmla="*/ 0 w 6"/>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0"/>
                    <a:gd name="T29" fmla="*/ 6 w 6"/>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0">
                      <a:moveTo>
                        <a:pt x="0" y="24"/>
                      </a:moveTo>
                      <a:lnTo>
                        <a:pt x="6" y="30"/>
                      </a:lnTo>
                      <a:lnTo>
                        <a:pt x="6" y="24"/>
                      </a:lnTo>
                      <a:lnTo>
                        <a:pt x="6" y="0"/>
                      </a:lnTo>
                      <a:lnTo>
                        <a:pt x="0" y="0"/>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7" name="Freeform 111"/>
                <p:cNvSpPr>
                  <a:spLocks/>
                </p:cNvSpPr>
                <p:nvPr/>
              </p:nvSpPr>
              <p:spPr bwMode="auto">
                <a:xfrm>
                  <a:off x="4828" y="2916"/>
                  <a:ext cx="12" cy="30"/>
                </a:xfrm>
                <a:custGeom>
                  <a:avLst/>
                  <a:gdLst>
                    <a:gd name="T0" fmla="*/ 6 w 12"/>
                    <a:gd name="T1" fmla="*/ 24 h 30"/>
                    <a:gd name="T2" fmla="*/ 12 w 12"/>
                    <a:gd name="T3" fmla="*/ 30 h 30"/>
                    <a:gd name="T4" fmla="*/ 12 w 12"/>
                    <a:gd name="T5" fmla="*/ 24 h 30"/>
                    <a:gd name="T6" fmla="*/ 6 w 12"/>
                    <a:gd name="T7" fmla="*/ 6 h 30"/>
                    <a:gd name="T8" fmla="*/ 0 w 12"/>
                    <a:gd name="T9" fmla="*/ 0 h 30"/>
                    <a:gd name="T10" fmla="*/ 0 w 12"/>
                    <a:gd name="T11" fmla="*/ 6 h 30"/>
                    <a:gd name="T12" fmla="*/ 6 w 12"/>
                    <a:gd name="T13" fmla="*/ 24 h 30"/>
                    <a:gd name="T14" fmla="*/ 0 60000 65536"/>
                    <a:gd name="T15" fmla="*/ 0 60000 65536"/>
                    <a:gd name="T16" fmla="*/ 0 60000 65536"/>
                    <a:gd name="T17" fmla="*/ 0 60000 65536"/>
                    <a:gd name="T18" fmla="*/ 0 60000 65536"/>
                    <a:gd name="T19" fmla="*/ 0 60000 65536"/>
                    <a:gd name="T20" fmla="*/ 0 60000 65536"/>
                    <a:gd name="T21" fmla="*/ 0 w 12"/>
                    <a:gd name="T22" fmla="*/ 0 h 30"/>
                    <a:gd name="T23" fmla="*/ 12 w 12"/>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30">
                      <a:moveTo>
                        <a:pt x="6" y="24"/>
                      </a:moveTo>
                      <a:lnTo>
                        <a:pt x="12" y="30"/>
                      </a:lnTo>
                      <a:lnTo>
                        <a:pt x="12" y="24"/>
                      </a:lnTo>
                      <a:lnTo>
                        <a:pt x="6" y="6"/>
                      </a:lnTo>
                      <a:lnTo>
                        <a:pt x="0" y="0"/>
                      </a:lnTo>
                      <a:lnTo>
                        <a:pt x="0" y="6"/>
                      </a:lnTo>
                      <a:lnTo>
                        <a:pt x="6"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8" name="Freeform 112"/>
                <p:cNvSpPr>
                  <a:spLocks/>
                </p:cNvSpPr>
                <p:nvPr/>
              </p:nvSpPr>
              <p:spPr bwMode="auto">
                <a:xfrm>
                  <a:off x="4804" y="2880"/>
                  <a:ext cx="18" cy="30"/>
                </a:xfrm>
                <a:custGeom>
                  <a:avLst/>
                  <a:gdLst>
                    <a:gd name="T0" fmla="*/ 12 w 18"/>
                    <a:gd name="T1" fmla="*/ 24 h 30"/>
                    <a:gd name="T2" fmla="*/ 18 w 18"/>
                    <a:gd name="T3" fmla="*/ 30 h 30"/>
                    <a:gd name="T4" fmla="*/ 18 w 18"/>
                    <a:gd name="T5" fmla="*/ 24 h 30"/>
                    <a:gd name="T6" fmla="*/ 6 w 18"/>
                    <a:gd name="T7" fmla="*/ 6 h 30"/>
                    <a:gd name="T8" fmla="*/ 0 w 18"/>
                    <a:gd name="T9" fmla="*/ 0 h 30"/>
                    <a:gd name="T10" fmla="*/ 0 w 18"/>
                    <a:gd name="T11" fmla="*/ 6 h 30"/>
                    <a:gd name="T12" fmla="*/ 12 w 18"/>
                    <a:gd name="T13" fmla="*/ 24 h 30"/>
                    <a:gd name="T14" fmla="*/ 0 60000 65536"/>
                    <a:gd name="T15" fmla="*/ 0 60000 65536"/>
                    <a:gd name="T16" fmla="*/ 0 60000 65536"/>
                    <a:gd name="T17" fmla="*/ 0 60000 65536"/>
                    <a:gd name="T18" fmla="*/ 0 60000 65536"/>
                    <a:gd name="T19" fmla="*/ 0 60000 65536"/>
                    <a:gd name="T20" fmla="*/ 0 60000 65536"/>
                    <a:gd name="T21" fmla="*/ 0 w 18"/>
                    <a:gd name="T22" fmla="*/ 0 h 30"/>
                    <a:gd name="T23" fmla="*/ 18 w 18"/>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30">
                      <a:moveTo>
                        <a:pt x="12" y="24"/>
                      </a:moveTo>
                      <a:lnTo>
                        <a:pt x="18" y="30"/>
                      </a:lnTo>
                      <a:lnTo>
                        <a:pt x="18" y="24"/>
                      </a:lnTo>
                      <a:lnTo>
                        <a:pt x="6" y="6"/>
                      </a:lnTo>
                      <a:lnTo>
                        <a:pt x="0" y="0"/>
                      </a:lnTo>
                      <a:lnTo>
                        <a:pt x="0" y="6"/>
                      </a:lnTo>
                      <a:lnTo>
                        <a:pt x="12"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9" name="Freeform 113"/>
                <p:cNvSpPr>
                  <a:spLocks/>
                </p:cNvSpPr>
                <p:nvPr/>
              </p:nvSpPr>
              <p:spPr bwMode="auto">
                <a:xfrm>
                  <a:off x="4774" y="2850"/>
                  <a:ext cx="24" cy="24"/>
                </a:xfrm>
                <a:custGeom>
                  <a:avLst/>
                  <a:gdLst>
                    <a:gd name="T0" fmla="*/ 18 w 24"/>
                    <a:gd name="T1" fmla="*/ 24 h 24"/>
                    <a:gd name="T2" fmla="*/ 18 w 24"/>
                    <a:gd name="T3" fmla="*/ 24 h 24"/>
                    <a:gd name="T4" fmla="*/ 24 w 24"/>
                    <a:gd name="T5" fmla="*/ 24 h 24"/>
                    <a:gd name="T6" fmla="*/ 6 w 24"/>
                    <a:gd name="T7" fmla="*/ 6 h 24"/>
                    <a:gd name="T8" fmla="*/ 6 w 24"/>
                    <a:gd name="T9" fmla="*/ 0 h 24"/>
                    <a:gd name="T10" fmla="*/ 0 w 24"/>
                    <a:gd name="T11" fmla="*/ 6 h 24"/>
                    <a:gd name="T12" fmla="*/ 18 w 24"/>
                    <a:gd name="T13" fmla="*/ 24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18" y="24"/>
                      </a:moveTo>
                      <a:lnTo>
                        <a:pt x="18" y="24"/>
                      </a:lnTo>
                      <a:lnTo>
                        <a:pt x="24" y="24"/>
                      </a:lnTo>
                      <a:lnTo>
                        <a:pt x="6" y="6"/>
                      </a:lnTo>
                      <a:lnTo>
                        <a:pt x="6" y="0"/>
                      </a:lnTo>
                      <a:lnTo>
                        <a:pt x="0" y="6"/>
                      </a:lnTo>
                      <a:lnTo>
                        <a:pt x="18"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0" name="Freeform 114"/>
                <p:cNvSpPr>
                  <a:spLocks/>
                </p:cNvSpPr>
                <p:nvPr/>
              </p:nvSpPr>
              <p:spPr bwMode="auto">
                <a:xfrm>
                  <a:off x="4744" y="2826"/>
                  <a:ext cx="24" cy="18"/>
                </a:xfrm>
                <a:custGeom>
                  <a:avLst/>
                  <a:gdLst>
                    <a:gd name="T0" fmla="*/ 24 w 24"/>
                    <a:gd name="T1" fmla="*/ 18 h 18"/>
                    <a:gd name="T2" fmla="*/ 24 w 24"/>
                    <a:gd name="T3" fmla="*/ 18 h 18"/>
                    <a:gd name="T4" fmla="*/ 24 w 24"/>
                    <a:gd name="T5" fmla="*/ 12 h 18"/>
                    <a:gd name="T6" fmla="*/ 0 w 24"/>
                    <a:gd name="T7" fmla="*/ 0 h 18"/>
                    <a:gd name="T8" fmla="*/ 0 w 24"/>
                    <a:gd name="T9" fmla="*/ 0 h 18"/>
                    <a:gd name="T10" fmla="*/ 0 w 24"/>
                    <a:gd name="T11" fmla="*/ 6 h 18"/>
                    <a:gd name="T12" fmla="*/ 24 w 24"/>
                    <a:gd name="T13" fmla="*/ 18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18"/>
                      </a:moveTo>
                      <a:lnTo>
                        <a:pt x="24" y="18"/>
                      </a:lnTo>
                      <a:lnTo>
                        <a:pt x="24" y="12"/>
                      </a:lnTo>
                      <a:lnTo>
                        <a:pt x="0" y="0"/>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1" name="Freeform 115"/>
                <p:cNvSpPr>
                  <a:spLocks/>
                </p:cNvSpPr>
                <p:nvPr/>
              </p:nvSpPr>
              <p:spPr bwMode="auto">
                <a:xfrm>
                  <a:off x="4708" y="2802"/>
                  <a:ext cx="30" cy="18"/>
                </a:xfrm>
                <a:custGeom>
                  <a:avLst/>
                  <a:gdLst>
                    <a:gd name="T0" fmla="*/ 24 w 30"/>
                    <a:gd name="T1" fmla="*/ 18 h 18"/>
                    <a:gd name="T2" fmla="*/ 30 w 30"/>
                    <a:gd name="T3" fmla="*/ 12 h 18"/>
                    <a:gd name="T4" fmla="*/ 24 w 30"/>
                    <a:gd name="T5" fmla="*/ 12 h 18"/>
                    <a:gd name="T6" fmla="*/ 12 w 30"/>
                    <a:gd name="T7" fmla="*/ 6 h 18"/>
                    <a:gd name="T8" fmla="*/ 6 w 30"/>
                    <a:gd name="T9" fmla="*/ 0 h 18"/>
                    <a:gd name="T10" fmla="*/ 0 w 30"/>
                    <a:gd name="T11" fmla="*/ 0 h 18"/>
                    <a:gd name="T12" fmla="*/ 6 w 30"/>
                    <a:gd name="T13" fmla="*/ 6 h 18"/>
                    <a:gd name="T14" fmla="*/ 12 w 30"/>
                    <a:gd name="T15" fmla="*/ 12 h 18"/>
                    <a:gd name="T16" fmla="*/ 24 w 30"/>
                    <a:gd name="T17" fmla="*/ 1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24" y="18"/>
                      </a:moveTo>
                      <a:lnTo>
                        <a:pt x="30" y="12"/>
                      </a:lnTo>
                      <a:lnTo>
                        <a:pt x="24" y="12"/>
                      </a:lnTo>
                      <a:lnTo>
                        <a:pt x="12" y="6"/>
                      </a:lnTo>
                      <a:lnTo>
                        <a:pt x="6" y="0"/>
                      </a:lnTo>
                      <a:lnTo>
                        <a:pt x="0" y="0"/>
                      </a:lnTo>
                      <a:lnTo>
                        <a:pt x="6" y="6"/>
                      </a:lnTo>
                      <a:lnTo>
                        <a:pt x="12" y="12"/>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2" name="Freeform 116"/>
                <p:cNvSpPr>
                  <a:spLocks/>
                </p:cNvSpPr>
                <p:nvPr/>
              </p:nvSpPr>
              <p:spPr bwMode="auto">
                <a:xfrm>
                  <a:off x="4672" y="2778"/>
                  <a:ext cx="30" cy="18"/>
                </a:xfrm>
                <a:custGeom>
                  <a:avLst/>
                  <a:gdLst>
                    <a:gd name="T0" fmla="*/ 24 w 30"/>
                    <a:gd name="T1" fmla="*/ 18 h 18"/>
                    <a:gd name="T2" fmla="*/ 30 w 30"/>
                    <a:gd name="T3" fmla="*/ 12 h 18"/>
                    <a:gd name="T4" fmla="*/ 24 w 30"/>
                    <a:gd name="T5" fmla="*/ 12 h 18"/>
                    <a:gd name="T6" fmla="*/ 6 w 30"/>
                    <a:gd name="T7" fmla="*/ 0 h 18"/>
                    <a:gd name="T8" fmla="*/ 0 w 30"/>
                    <a:gd name="T9" fmla="*/ 0 h 18"/>
                    <a:gd name="T10" fmla="*/ 6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2"/>
                      </a:lnTo>
                      <a:lnTo>
                        <a:pt x="24" y="12"/>
                      </a:lnTo>
                      <a:lnTo>
                        <a:pt x="6" y="0"/>
                      </a:lnTo>
                      <a:lnTo>
                        <a:pt x="0" y="0"/>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3" name="Freeform 117"/>
                <p:cNvSpPr>
                  <a:spLocks/>
                </p:cNvSpPr>
                <p:nvPr/>
              </p:nvSpPr>
              <p:spPr bwMode="auto">
                <a:xfrm>
                  <a:off x="4636" y="2760"/>
                  <a:ext cx="30" cy="12"/>
                </a:xfrm>
                <a:custGeom>
                  <a:avLst/>
                  <a:gdLst>
                    <a:gd name="T0" fmla="*/ 24 w 30"/>
                    <a:gd name="T1" fmla="*/ 12 h 12"/>
                    <a:gd name="T2" fmla="*/ 30 w 30"/>
                    <a:gd name="T3" fmla="*/ 12 h 12"/>
                    <a:gd name="T4" fmla="*/ 24 w 30"/>
                    <a:gd name="T5" fmla="*/ 6 h 12"/>
                    <a:gd name="T6" fmla="*/ 6 w 30"/>
                    <a:gd name="T7" fmla="*/ 0 h 12"/>
                    <a:gd name="T8" fmla="*/ 0 w 30"/>
                    <a:gd name="T9" fmla="*/ 0 h 12"/>
                    <a:gd name="T10" fmla="*/ 6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6" y="0"/>
                      </a:lnTo>
                      <a:lnTo>
                        <a:pt x="0" y="0"/>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4" name="Freeform 118"/>
                <p:cNvSpPr>
                  <a:spLocks/>
                </p:cNvSpPr>
                <p:nvPr/>
              </p:nvSpPr>
              <p:spPr bwMode="auto">
                <a:xfrm>
                  <a:off x="4600" y="2742"/>
                  <a:ext cx="24" cy="12"/>
                </a:xfrm>
                <a:custGeom>
                  <a:avLst/>
                  <a:gdLst>
                    <a:gd name="T0" fmla="*/ 24 w 24"/>
                    <a:gd name="T1" fmla="*/ 12 h 12"/>
                    <a:gd name="T2" fmla="*/ 24 w 24"/>
                    <a:gd name="T3" fmla="*/ 12 h 12"/>
                    <a:gd name="T4" fmla="*/ 24 w 24"/>
                    <a:gd name="T5" fmla="*/ 6 h 12"/>
                    <a:gd name="T6" fmla="*/ 6 w 24"/>
                    <a:gd name="T7" fmla="*/ 0 h 12"/>
                    <a:gd name="T8" fmla="*/ 0 w 24"/>
                    <a:gd name="T9" fmla="*/ 0 h 12"/>
                    <a:gd name="T10" fmla="*/ 0 w 24"/>
                    <a:gd name="T11" fmla="*/ 0 h 12"/>
                    <a:gd name="T12" fmla="*/ 0 w 24"/>
                    <a:gd name="T13" fmla="*/ 6 h 12"/>
                    <a:gd name="T14" fmla="*/ 6 w 24"/>
                    <a:gd name="T15" fmla="*/ 6 h 12"/>
                    <a:gd name="T16" fmla="*/ 24 w 24"/>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2"/>
                    <a:gd name="T29" fmla="*/ 24 w 24"/>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2">
                      <a:moveTo>
                        <a:pt x="24" y="12"/>
                      </a:moveTo>
                      <a:lnTo>
                        <a:pt x="24" y="12"/>
                      </a:lnTo>
                      <a:lnTo>
                        <a:pt x="24" y="6"/>
                      </a:lnTo>
                      <a:lnTo>
                        <a:pt x="6" y="0"/>
                      </a:lnTo>
                      <a:lnTo>
                        <a:pt x="0"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5" name="Freeform 119"/>
                <p:cNvSpPr>
                  <a:spLocks/>
                </p:cNvSpPr>
                <p:nvPr/>
              </p:nvSpPr>
              <p:spPr bwMode="auto">
                <a:xfrm>
                  <a:off x="4558" y="2724"/>
                  <a:ext cx="30" cy="12"/>
                </a:xfrm>
                <a:custGeom>
                  <a:avLst/>
                  <a:gdLst>
                    <a:gd name="T0" fmla="*/ 30 w 30"/>
                    <a:gd name="T1" fmla="*/ 12 h 12"/>
                    <a:gd name="T2" fmla="*/ 30 w 30"/>
                    <a:gd name="T3" fmla="*/ 12 h 12"/>
                    <a:gd name="T4" fmla="*/ 30 w 30"/>
                    <a:gd name="T5" fmla="*/ 6 h 12"/>
                    <a:gd name="T6" fmla="*/ 6 w 30"/>
                    <a:gd name="T7" fmla="*/ 0 h 12"/>
                    <a:gd name="T8" fmla="*/ 0 w 30"/>
                    <a:gd name="T9" fmla="*/ 0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12"/>
                      </a:ln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6" name="Freeform 120"/>
                <p:cNvSpPr>
                  <a:spLocks/>
                </p:cNvSpPr>
                <p:nvPr/>
              </p:nvSpPr>
              <p:spPr bwMode="auto">
                <a:xfrm>
                  <a:off x="4522" y="2706"/>
                  <a:ext cx="30" cy="18"/>
                </a:xfrm>
                <a:custGeom>
                  <a:avLst/>
                  <a:gdLst>
                    <a:gd name="T0" fmla="*/ 24 w 30"/>
                    <a:gd name="T1" fmla="*/ 18 h 18"/>
                    <a:gd name="T2" fmla="*/ 30 w 30"/>
                    <a:gd name="T3" fmla="*/ 12 h 18"/>
                    <a:gd name="T4" fmla="*/ 24 w 30"/>
                    <a:gd name="T5" fmla="*/ 12 h 18"/>
                    <a:gd name="T6" fmla="*/ 18 w 30"/>
                    <a:gd name="T7" fmla="*/ 6 h 18"/>
                    <a:gd name="T8" fmla="*/ 0 w 30"/>
                    <a:gd name="T9" fmla="*/ 0 h 18"/>
                    <a:gd name="T10" fmla="*/ 0 w 30"/>
                    <a:gd name="T11" fmla="*/ 6 h 18"/>
                    <a:gd name="T12" fmla="*/ 0 w 30"/>
                    <a:gd name="T13" fmla="*/ 6 h 18"/>
                    <a:gd name="T14" fmla="*/ 18 w 30"/>
                    <a:gd name="T15" fmla="*/ 12 h 18"/>
                    <a:gd name="T16" fmla="*/ 24 w 30"/>
                    <a:gd name="T17" fmla="*/ 1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24" y="18"/>
                      </a:moveTo>
                      <a:lnTo>
                        <a:pt x="30" y="12"/>
                      </a:lnTo>
                      <a:lnTo>
                        <a:pt x="24" y="12"/>
                      </a:lnTo>
                      <a:lnTo>
                        <a:pt x="18" y="6"/>
                      </a:lnTo>
                      <a:lnTo>
                        <a:pt x="0" y="0"/>
                      </a:lnTo>
                      <a:lnTo>
                        <a:pt x="0" y="6"/>
                      </a:lnTo>
                      <a:lnTo>
                        <a:pt x="18" y="12"/>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7" name="Freeform 121"/>
                <p:cNvSpPr>
                  <a:spLocks/>
                </p:cNvSpPr>
                <p:nvPr/>
              </p:nvSpPr>
              <p:spPr bwMode="auto">
                <a:xfrm>
                  <a:off x="4480" y="2694"/>
                  <a:ext cx="30" cy="12"/>
                </a:xfrm>
                <a:custGeom>
                  <a:avLst/>
                  <a:gdLst>
                    <a:gd name="T0" fmla="*/ 24 w 30"/>
                    <a:gd name="T1" fmla="*/ 12 h 12"/>
                    <a:gd name="T2" fmla="*/ 30 w 30"/>
                    <a:gd name="T3" fmla="*/ 12 h 12"/>
                    <a:gd name="T4" fmla="*/ 24 w 30"/>
                    <a:gd name="T5" fmla="*/ 6 h 12"/>
                    <a:gd name="T6" fmla="*/ 6 w 30"/>
                    <a:gd name="T7" fmla="*/ 0 h 12"/>
                    <a:gd name="T8" fmla="*/ 0 w 30"/>
                    <a:gd name="T9" fmla="*/ 6 h 12"/>
                    <a:gd name="T10" fmla="*/ 6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6"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8" name="Freeform 122"/>
                <p:cNvSpPr>
                  <a:spLocks/>
                </p:cNvSpPr>
                <p:nvPr/>
              </p:nvSpPr>
              <p:spPr bwMode="auto">
                <a:xfrm>
                  <a:off x="4438" y="2682"/>
                  <a:ext cx="30" cy="12"/>
                </a:xfrm>
                <a:custGeom>
                  <a:avLst/>
                  <a:gdLst>
                    <a:gd name="T0" fmla="*/ 30 w 30"/>
                    <a:gd name="T1" fmla="*/ 12 h 12"/>
                    <a:gd name="T2" fmla="*/ 30 w 30"/>
                    <a:gd name="T3" fmla="*/ 12 h 12"/>
                    <a:gd name="T4" fmla="*/ 30 w 30"/>
                    <a:gd name="T5" fmla="*/ 6 h 12"/>
                    <a:gd name="T6" fmla="*/ 24 w 30"/>
                    <a:gd name="T7" fmla="*/ 6 h 12"/>
                    <a:gd name="T8" fmla="*/ 6 w 30"/>
                    <a:gd name="T9" fmla="*/ 0 h 12"/>
                    <a:gd name="T10" fmla="*/ 0 w 30"/>
                    <a:gd name="T11" fmla="*/ 0 h 12"/>
                    <a:gd name="T12" fmla="*/ 6 w 30"/>
                    <a:gd name="T13" fmla="*/ 6 h 12"/>
                    <a:gd name="T14" fmla="*/ 24 w 30"/>
                    <a:gd name="T15" fmla="*/ 12 h 12"/>
                    <a:gd name="T16" fmla="*/ 30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30" y="12"/>
                      </a:moveTo>
                      <a:lnTo>
                        <a:pt x="30" y="12"/>
                      </a:lnTo>
                      <a:lnTo>
                        <a:pt x="30" y="6"/>
                      </a:lnTo>
                      <a:lnTo>
                        <a:pt x="24" y="6"/>
                      </a:lnTo>
                      <a:lnTo>
                        <a:pt x="6" y="0"/>
                      </a:lnTo>
                      <a:lnTo>
                        <a:pt x="0" y="0"/>
                      </a:lnTo>
                      <a:lnTo>
                        <a:pt x="6" y="6"/>
                      </a:lnTo>
                      <a:lnTo>
                        <a:pt x="24" y="12"/>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9" name="Freeform 123"/>
                <p:cNvSpPr>
                  <a:spLocks/>
                </p:cNvSpPr>
                <p:nvPr/>
              </p:nvSpPr>
              <p:spPr bwMode="auto">
                <a:xfrm>
                  <a:off x="4402" y="2670"/>
                  <a:ext cx="30" cy="12"/>
                </a:xfrm>
                <a:custGeom>
                  <a:avLst/>
                  <a:gdLst>
                    <a:gd name="T0" fmla="*/ 24 w 30"/>
                    <a:gd name="T1" fmla="*/ 12 h 12"/>
                    <a:gd name="T2" fmla="*/ 30 w 30"/>
                    <a:gd name="T3" fmla="*/ 12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0" name="Freeform 124"/>
                <p:cNvSpPr>
                  <a:spLocks/>
                </p:cNvSpPr>
                <p:nvPr/>
              </p:nvSpPr>
              <p:spPr bwMode="auto">
                <a:xfrm>
                  <a:off x="4360" y="2658"/>
                  <a:ext cx="30" cy="12"/>
                </a:xfrm>
                <a:custGeom>
                  <a:avLst/>
                  <a:gdLst>
                    <a:gd name="T0" fmla="*/ 24 w 30"/>
                    <a:gd name="T1" fmla="*/ 12 h 12"/>
                    <a:gd name="T2" fmla="*/ 30 w 30"/>
                    <a:gd name="T3" fmla="*/ 12 h 12"/>
                    <a:gd name="T4" fmla="*/ 24 w 30"/>
                    <a:gd name="T5" fmla="*/ 6 h 12"/>
                    <a:gd name="T6" fmla="*/ 18 w 30"/>
                    <a:gd name="T7" fmla="*/ 6 h 12"/>
                    <a:gd name="T8" fmla="*/ 0 w 30"/>
                    <a:gd name="T9" fmla="*/ 0 h 12"/>
                    <a:gd name="T10" fmla="*/ 0 w 30"/>
                    <a:gd name="T11" fmla="*/ 6 h 12"/>
                    <a:gd name="T12" fmla="*/ 0 w 30"/>
                    <a:gd name="T13" fmla="*/ 6 h 12"/>
                    <a:gd name="T14" fmla="*/ 18 w 30"/>
                    <a:gd name="T15" fmla="*/ 12 h 12"/>
                    <a:gd name="T16" fmla="*/ 24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12"/>
                      </a:moveTo>
                      <a:lnTo>
                        <a:pt x="30" y="12"/>
                      </a:lnTo>
                      <a:lnTo>
                        <a:pt x="24" y="6"/>
                      </a:lnTo>
                      <a:lnTo>
                        <a:pt x="18" y="6"/>
                      </a:lnTo>
                      <a:lnTo>
                        <a:pt x="0" y="0"/>
                      </a:lnTo>
                      <a:lnTo>
                        <a:pt x="0" y="6"/>
                      </a:lnTo>
                      <a:lnTo>
                        <a:pt x="18" y="12"/>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1" name="Freeform 125"/>
                <p:cNvSpPr>
                  <a:spLocks/>
                </p:cNvSpPr>
                <p:nvPr/>
              </p:nvSpPr>
              <p:spPr bwMode="auto">
                <a:xfrm>
                  <a:off x="4318" y="2652"/>
                  <a:ext cx="30" cy="12"/>
                </a:xfrm>
                <a:custGeom>
                  <a:avLst/>
                  <a:gdLst>
                    <a:gd name="T0" fmla="*/ 30 w 30"/>
                    <a:gd name="T1" fmla="*/ 12 h 12"/>
                    <a:gd name="T2" fmla="*/ 30 w 30"/>
                    <a:gd name="T3" fmla="*/ 6 h 12"/>
                    <a:gd name="T4" fmla="*/ 30 w 30"/>
                    <a:gd name="T5" fmla="*/ 6 h 12"/>
                    <a:gd name="T6" fmla="*/ 6 w 30"/>
                    <a:gd name="T7" fmla="*/ 0 h 12"/>
                    <a:gd name="T8" fmla="*/ 0 w 30"/>
                    <a:gd name="T9" fmla="*/ 0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2" name="Freeform 126"/>
                <p:cNvSpPr>
                  <a:spLocks/>
                </p:cNvSpPr>
                <p:nvPr/>
              </p:nvSpPr>
              <p:spPr bwMode="auto">
                <a:xfrm>
                  <a:off x="4276" y="2646"/>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3" name="Freeform 127"/>
                <p:cNvSpPr>
                  <a:spLocks/>
                </p:cNvSpPr>
                <p:nvPr/>
              </p:nvSpPr>
              <p:spPr bwMode="auto">
                <a:xfrm>
                  <a:off x="4234" y="2634"/>
                  <a:ext cx="30" cy="12"/>
                </a:xfrm>
                <a:custGeom>
                  <a:avLst/>
                  <a:gdLst>
                    <a:gd name="T0" fmla="*/ 30 w 30"/>
                    <a:gd name="T1" fmla="*/ 12 h 12"/>
                    <a:gd name="T2" fmla="*/ 30 w 30"/>
                    <a:gd name="T3" fmla="*/ 12 h 12"/>
                    <a:gd name="T4" fmla="*/ 30 w 30"/>
                    <a:gd name="T5" fmla="*/ 6 h 12"/>
                    <a:gd name="T6" fmla="*/ 6 w 30"/>
                    <a:gd name="T7" fmla="*/ 0 h 12"/>
                    <a:gd name="T8" fmla="*/ 0 w 30"/>
                    <a:gd name="T9" fmla="*/ 6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12"/>
                      </a:ln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4" name="Freeform 128"/>
                <p:cNvSpPr>
                  <a:spLocks/>
                </p:cNvSpPr>
                <p:nvPr/>
              </p:nvSpPr>
              <p:spPr bwMode="auto">
                <a:xfrm>
                  <a:off x="4198" y="2628"/>
                  <a:ext cx="24" cy="12"/>
                </a:xfrm>
                <a:custGeom>
                  <a:avLst/>
                  <a:gdLst>
                    <a:gd name="T0" fmla="*/ 24 w 24"/>
                    <a:gd name="T1" fmla="*/ 12 h 12"/>
                    <a:gd name="T2" fmla="*/ 24 w 24"/>
                    <a:gd name="T3" fmla="*/ 6 h 12"/>
                    <a:gd name="T4" fmla="*/ 24 w 24"/>
                    <a:gd name="T5" fmla="*/ 6 h 12"/>
                    <a:gd name="T6" fmla="*/ 0 w 24"/>
                    <a:gd name="T7" fmla="*/ 0 h 12"/>
                    <a:gd name="T8" fmla="*/ 0 w 24"/>
                    <a:gd name="T9" fmla="*/ 0 h 12"/>
                    <a:gd name="T10" fmla="*/ 0 w 24"/>
                    <a:gd name="T11" fmla="*/ 6 h 12"/>
                    <a:gd name="T12" fmla="*/ 24 w 24"/>
                    <a:gd name="T13" fmla="*/ 12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24" y="12"/>
                      </a:move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5" name="Freeform 129"/>
                <p:cNvSpPr>
                  <a:spLocks/>
                </p:cNvSpPr>
                <p:nvPr/>
              </p:nvSpPr>
              <p:spPr bwMode="auto">
                <a:xfrm>
                  <a:off x="4156" y="2622"/>
                  <a:ext cx="30" cy="6"/>
                </a:xfrm>
                <a:custGeom>
                  <a:avLst/>
                  <a:gdLst>
                    <a:gd name="T0" fmla="*/ 24 w 30"/>
                    <a:gd name="T1" fmla="*/ 6 h 6"/>
                    <a:gd name="T2" fmla="*/ 30 w 30"/>
                    <a:gd name="T3" fmla="*/ 6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6" name="Freeform 130"/>
                <p:cNvSpPr>
                  <a:spLocks/>
                </p:cNvSpPr>
                <p:nvPr/>
              </p:nvSpPr>
              <p:spPr bwMode="auto">
                <a:xfrm>
                  <a:off x="4114" y="2616"/>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7" name="Freeform 131"/>
                <p:cNvSpPr>
                  <a:spLocks/>
                </p:cNvSpPr>
                <p:nvPr/>
              </p:nvSpPr>
              <p:spPr bwMode="auto">
                <a:xfrm>
                  <a:off x="4072" y="2610"/>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8" name="Freeform 132"/>
                <p:cNvSpPr>
                  <a:spLocks/>
                </p:cNvSpPr>
                <p:nvPr/>
              </p:nvSpPr>
              <p:spPr bwMode="auto">
                <a:xfrm>
                  <a:off x="4030" y="2610"/>
                  <a:ext cx="30" cy="6"/>
                </a:xfrm>
                <a:custGeom>
                  <a:avLst/>
                  <a:gdLst>
                    <a:gd name="T0" fmla="*/ 24 w 30"/>
                    <a:gd name="T1" fmla="*/ 6 h 6"/>
                    <a:gd name="T2" fmla="*/ 30 w 30"/>
                    <a:gd name="T3" fmla="*/ 6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 name="Freeform 133"/>
                <p:cNvSpPr>
                  <a:spLocks/>
                </p:cNvSpPr>
                <p:nvPr/>
              </p:nvSpPr>
              <p:spPr bwMode="auto">
                <a:xfrm>
                  <a:off x="3987" y="2604"/>
                  <a:ext cx="31" cy="6"/>
                </a:xfrm>
                <a:custGeom>
                  <a:avLst/>
                  <a:gdLst>
                    <a:gd name="T0" fmla="*/ 25 w 31"/>
                    <a:gd name="T1" fmla="*/ 6 h 6"/>
                    <a:gd name="T2" fmla="*/ 31 w 31"/>
                    <a:gd name="T3" fmla="*/ 6 h 6"/>
                    <a:gd name="T4" fmla="*/ 25 w 31"/>
                    <a:gd name="T5" fmla="*/ 0 h 6"/>
                    <a:gd name="T6" fmla="*/ 7 w 31"/>
                    <a:gd name="T7" fmla="*/ 0 h 6"/>
                    <a:gd name="T8" fmla="*/ 0 w 31"/>
                    <a:gd name="T9" fmla="*/ 0 h 6"/>
                    <a:gd name="T10" fmla="*/ 0 w 31"/>
                    <a:gd name="T11" fmla="*/ 0 h 6"/>
                    <a:gd name="T12" fmla="*/ 0 w 31"/>
                    <a:gd name="T13" fmla="*/ 6 h 6"/>
                    <a:gd name="T14" fmla="*/ 7 w 31"/>
                    <a:gd name="T15" fmla="*/ 6 h 6"/>
                    <a:gd name="T16" fmla="*/ 25 w 31"/>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6"/>
                    <a:gd name="T29" fmla="*/ 31 w 31"/>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6">
                      <a:moveTo>
                        <a:pt x="25" y="6"/>
                      </a:moveTo>
                      <a:lnTo>
                        <a:pt x="31" y="6"/>
                      </a:lnTo>
                      <a:lnTo>
                        <a:pt x="25" y="0"/>
                      </a:lnTo>
                      <a:lnTo>
                        <a:pt x="7" y="0"/>
                      </a:lnTo>
                      <a:lnTo>
                        <a:pt x="0" y="0"/>
                      </a:lnTo>
                      <a:lnTo>
                        <a:pt x="0" y="6"/>
                      </a:lnTo>
                      <a:lnTo>
                        <a:pt x="7" y="6"/>
                      </a:lnTo>
                      <a:lnTo>
                        <a:pt x="25"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 name="Freeform 134"/>
                <p:cNvSpPr>
                  <a:spLocks/>
                </p:cNvSpPr>
                <p:nvPr/>
              </p:nvSpPr>
              <p:spPr bwMode="auto">
                <a:xfrm>
                  <a:off x="3945" y="2604"/>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1" name="Freeform 135"/>
                <p:cNvSpPr>
                  <a:spLocks/>
                </p:cNvSpPr>
                <p:nvPr/>
              </p:nvSpPr>
              <p:spPr bwMode="auto">
                <a:xfrm>
                  <a:off x="3903" y="2598"/>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 name="Freeform 136"/>
                <p:cNvSpPr>
                  <a:spLocks/>
                </p:cNvSpPr>
                <p:nvPr/>
              </p:nvSpPr>
              <p:spPr bwMode="auto">
                <a:xfrm>
                  <a:off x="3861" y="2598"/>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3" name="Freeform 137"/>
                <p:cNvSpPr>
                  <a:spLocks/>
                </p:cNvSpPr>
                <p:nvPr/>
              </p:nvSpPr>
              <p:spPr bwMode="auto">
                <a:xfrm>
                  <a:off x="3819" y="2598"/>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4" name="Freeform 138"/>
                <p:cNvSpPr>
                  <a:spLocks/>
                </p:cNvSpPr>
                <p:nvPr/>
              </p:nvSpPr>
              <p:spPr bwMode="auto">
                <a:xfrm>
                  <a:off x="3777" y="2598"/>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253" name="Group 139"/>
              <p:cNvGrpSpPr>
                <a:grpSpLocks/>
              </p:cNvGrpSpPr>
              <p:nvPr/>
            </p:nvGrpSpPr>
            <p:grpSpPr bwMode="auto">
              <a:xfrm>
                <a:off x="2793" y="2646"/>
                <a:ext cx="1969" cy="714"/>
                <a:chOff x="2793" y="2646"/>
                <a:chExt cx="1969" cy="714"/>
              </a:xfrm>
            </p:grpSpPr>
            <p:sp>
              <p:nvSpPr>
                <p:cNvPr id="1422" name="Freeform 140"/>
                <p:cNvSpPr>
                  <a:spLocks/>
                </p:cNvSpPr>
                <p:nvPr/>
              </p:nvSpPr>
              <p:spPr bwMode="auto">
                <a:xfrm>
                  <a:off x="3753" y="2646"/>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 name="T14" fmla="*/ 0 60000 65536"/>
                    <a:gd name="T15" fmla="*/ 0 60000 65536"/>
                    <a:gd name="T16" fmla="*/ 0 60000 65536"/>
                    <a:gd name="T17" fmla="*/ 0 60000 65536"/>
                    <a:gd name="T18" fmla="*/ 0 60000 65536"/>
                    <a:gd name="T19" fmla="*/ 0 60000 65536"/>
                    <a:gd name="T20" fmla="*/ 0 60000 65536"/>
                    <a:gd name="T21" fmla="*/ 0 w 24"/>
                    <a:gd name="T22" fmla="*/ 0 h 6"/>
                    <a:gd name="T23" fmla="*/ 24 w 2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
                      <a:moveTo>
                        <a:pt x="24" y="6"/>
                      </a:move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3" name="Freeform 141"/>
                <p:cNvSpPr>
                  <a:spLocks/>
                </p:cNvSpPr>
                <p:nvPr/>
              </p:nvSpPr>
              <p:spPr bwMode="auto">
                <a:xfrm>
                  <a:off x="3711" y="2646"/>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4" name="Freeform 142"/>
                <p:cNvSpPr>
                  <a:spLocks/>
                </p:cNvSpPr>
                <p:nvPr/>
              </p:nvSpPr>
              <p:spPr bwMode="auto">
                <a:xfrm>
                  <a:off x="3669" y="2646"/>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5" name="Freeform 143"/>
                <p:cNvSpPr>
                  <a:spLocks/>
                </p:cNvSpPr>
                <p:nvPr/>
              </p:nvSpPr>
              <p:spPr bwMode="auto">
                <a:xfrm>
                  <a:off x="3627" y="2646"/>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6" name="Freeform 144"/>
                <p:cNvSpPr>
                  <a:spLocks/>
                </p:cNvSpPr>
                <p:nvPr/>
              </p:nvSpPr>
              <p:spPr bwMode="auto">
                <a:xfrm>
                  <a:off x="3585" y="2652"/>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 name="T14" fmla="*/ 0 60000 65536"/>
                    <a:gd name="T15" fmla="*/ 0 60000 65536"/>
                    <a:gd name="T16" fmla="*/ 0 60000 65536"/>
                    <a:gd name="T17" fmla="*/ 0 60000 65536"/>
                    <a:gd name="T18" fmla="*/ 0 60000 65536"/>
                    <a:gd name="T19" fmla="*/ 0 60000 65536"/>
                    <a:gd name="T20" fmla="*/ 0 60000 65536"/>
                    <a:gd name="T21" fmla="*/ 0 w 24"/>
                    <a:gd name="T22" fmla="*/ 0 h 6"/>
                    <a:gd name="T23" fmla="*/ 24 w 2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
                      <a:moveTo>
                        <a:pt x="24" y="6"/>
                      </a:move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7" name="Freeform 145"/>
                <p:cNvSpPr>
                  <a:spLocks/>
                </p:cNvSpPr>
                <p:nvPr/>
              </p:nvSpPr>
              <p:spPr bwMode="auto">
                <a:xfrm>
                  <a:off x="3543" y="2652"/>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8" name="Freeform 146"/>
                <p:cNvSpPr>
                  <a:spLocks/>
                </p:cNvSpPr>
                <p:nvPr/>
              </p:nvSpPr>
              <p:spPr bwMode="auto">
                <a:xfrm>
                  <a:off x="3501" y="2658"/>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9" name="Freeform 147"/>
                <p:cNvSpPr>
                  <a:spLocks/>
                </p:cNvSpPr>
                <p:nvPr/>
              </p:nvSpPr>
              <p:spPr bwMode="auto">
                <a:xfrm>
                  <a:off x="3459" y="2658"/>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0" name="Freeform 148"/>
                <p:cNvSpPr>
                  <a:spLocks/>
                </p:cNvSpPr>
                <p:nvPr/>
              </p:nvSpPr>
              <p:spPr bwMode="auto">
                <a:xfrm>
                  <a:off x="3417" y="2664"/>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1" name="Freeform 149"/>
                <p:cNvSpPr>
                  <a:spLocks/>
                </p:cNvSpPr>
                <p:nvPr/>
              </p:nvSpPr>
              <p:spPr bwMode="auto">
                <a:xfrm>
                  <a:off x="3375" y="2670"/>
                  <a:ext cx="30" cy="12"/>
                </a:xfrm>
                <a:custGeom>
                  <a:avLst/>
                  <a:gdLst>
                    <a:gd name="T0" fmla="*/ 24 w 30"/>
                    <a:gd name="T1" fmla="*/ 6 h 12"/>
                    <a:gd name="T2" fmla="*/ 30 w 30"/>
                    <a:gd name="T3" fmla="*/ 0 h 12"/>
                    <a:gd name="T4" fmla="*/ 24 w 30"/>
                    <a:gd name="T5" fmla="*/ 0 h 12"/>
                    <a:gd name="T6" fmla="*/ 18 w 30"/>
                    <a:gd name="T7" fmla="*/ 0 h 12"/>
                    <a:gd name="T8" fmla="*/ 0 w 30"/>
                    <a:gd name="T9" fmla="*/ 6 h 12"/>
                    <a:gd name="T10" fmla="*/ 0 w 30"/>
                    <a:gd name="T11" fmla="*/ 6 h 12"/>
                    <a:gd name="T12" fmla="*/ 0 w 30"/>
                    <a:gd name="T13" fmla="*/ 12 h 12"/>
                    <a:gd name="T14" fmla="*/ 18 w 30"/>
                    <a:gd name="T15" fmla="*/ 6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0"/>
                      </a:lnTo>
                      <a:lnTo>
                        <a:pt x="24" y="0"/>
                      </a:lnTo>
                      <a:lnTo>
                        <a:pt x="18" y="0"/>
                      </a:lnTo>
                      <a:lnTo>
                        <a:pt x="0" y="6"/>
                      </a:lnTo>
                      <a:lnTo>
                        <a:pt x="0" y="12"/>
                      </a:lnTo>
                      <a:lnTo>
                        <a:pt x="18"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2" name="Freeform 150"/>
                <p:cNvSpPr>
                  <a:spLocks/>
                </p:cNvSpPr>
                <p:nvPr/>
              </p:nvSpPr>
              <p:spPr bwMode="auto">
                <a:xfrm>
                  <a:off x="3333" y="2676"/>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3" name="Freeform 151"/>
                <p:cNvSpPr>
                  <a:spLocks/>
                </p:cNvSpPr>
                <p:nvPr/>
              </p:nvSpPr>
              <p:spPr bwMode="auto">
                <a:xfrm>
                  <a:off x="3291" y="2688"/>
                  <a:ext cx="30" cy="6"/>
                </a:xfrm>
                <a:custGeom>
                  <a:avLst/>
                  <a:gdLst>
                    <a:gd name="T0" fmla="*/ 24 w 30"/>
                    <a:gd name="T1" fmla="*/ 6 h 6"/>
                    <a:gd name="T2" fmla="*/ 30 w 30"/>
                    <a:gd name="T3" fmla="*/ 0 h 6"/>
                    <a:gd name="T4" fmla="*/ 24 w 30"/>
                    <a:gd name="T5" fmla="*/ 0 h 6"/>
                    <a:gd name="T6" fmla="*/ 6 w 30"/>
                    <a:gd name="T7" fmla="*/ 0 h 6"/>
                    <a:gd name="T8" fmla="*/ 0 w 30"/>
                    <a:gd name="T9" fmla="*/ 6 h 6"/>
                    <a:gd name="T10" fmla="*/ 6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6" y="0"/>
                      </a:lnTo>
                      <a:lnTo>
                        <a:pt x="0" y="6"/>
                      </a:lnTo>
                      <a:lnTo>
                        <a:pt x="6"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4" name="Freeform 152"/>
                <p:cNvSpPr>
                  <a:spLocks/>
                </p:cNvSpPr>
                <p:nvPr/>
              </p:nvSpPr>
              <p:spPr bwMode="auto">
                <a:xfrm>
                  <a:off x="3249" y="2694"/>
                  <a:ext cx="30" cy="12"/>
                </a:xfrm>
                <a:custGeom>
                  <a:avLst/>
                  <a:gdLst>
                    <a:gd name="T0" fmla="*/ 30 w 30"/>
                    <a:gd name="T1" fmla="*/ 6 h 12"/>
                    <a:gd name="T2" fmla="*/ 30 w 30"/>
                    <a:gd name="T3" fmla="*/ 0 h 12"/>
                    <a:gd name="T4" fmla="*/ 30 w 30"/>
                    <a:gd name="T5" fmla="*/ 0 h 12"/>
                    <a:gd name="T6" fmla="*/ 6 w 30"/>
                    <a:gd name="T7" fmla="*/ 6 h 12"/>
                    <a:gd name="T8" fmla="*/ 0 w 30"/>
                    <a:gd name="T9" fmla="*/ 6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0"/>
                      </a:lnTo>
                      <a:lnTo>
                        <a:pt x="6" y="6"/>
                      </a:lnTo>
                      <a:lnTo>
                        <a:pt x="0" y="6"/>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5" name="Freeform 153"/>
                <p:cNvSpPr>
                  <a:spLocks/>
                </p:cNvSpPr>
                <p:nvPr/>
              </p:nvSpPr>
              <p:spPr bwMode="auto">
                <a:xfrm>
                  <a:off x="3207" y="2700"/>
                  <a:ext cx="30" cy="12"/>
                </a:xfrm>
                <a:custGeom>
                  <a:avLst/>
                  <a:gdLst>
                    <a:gd name="T0" fmla="*/ 30 w 30"/>
                    <a:gd name="T1" fmla="*/ 6 h 12"/>
                    <a:gd name="T2" fmla="*/ 30 w 30"/>
                    <a:gd name="T3" fmla="*/ 6 h 12"/>
                    <a:gd name="T4" fmla="*/ 30 w 30"/>
                    <a:gd name="T5" fmla="*/ 0 h 12"/>
                    <a:gd name="T6" fmla="*/ 18 w 30"/>
                    <a:gd name="T7" fmla="*/ 6 h 12"/>
                    <a:gd name="T8" fmla="*/ 6 w 30"/>
                    <a:gd name="T9" fmla="*/ 6 h 12"/>
                    <a:gd name="T10" fmla="*/ 0 w 30"/>
                    <a:gd name="T11" fmla="*/ 12 h 12"/>
                    <a:gd name="T12" fmla="*/ 6 w 30"/>
                    <a:gd name="T13" fmla="*/ 12 h 12"/>
                    <a:gd name="T14" fmla="*/ 18 w 30"/>
                    <a:gd name="T15" fmla="*/ 12 h 12"/>
                    <a:gd name="T16" fmla="*/ 30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30" y="6"/>
                      </a:moveTo>
                      <a:lnTo>
                        <a:pt x="30" y="6"/>
                      </a:lnTo>
                      <a:lnTo>
                        <a:pt x="30" y="0"/>
                      </a:lnTo>
                      <a:lnTo>
                        <a:pt x="18" y="6"/>
                      </a:lnTo>
                      <a:lnTo>
                        <a:pt x="6" y="6"/>
                      </a:lnTo>
                      <a:lnTo>
                        <a:pt x="0" y="12"/>
                      </a:lnTo>
                      <a:lnTo>
                        <a:pt x="6" y="12"/>
                      </a:lnTo>
                      <a:lnTo>
                        <a:pt x="18"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 name="Freeform 154"/>
                <p:cNvSpPr>
                  <a:spLocks/>
                </p:cNvSpPr>
                <p:nvPr/>
              </p:nvSpPr>
              <p:spPr bwMode="auto">
                <a:xfrm>
                  <a:off x="3171" y="2712"/>
                  <a:ext cx="24" cy="12"/>
                </a:xfrm>
                <a:custGeom>
                  <a:avLst/>
                  <a:gdLst>
                    <a:gd name="T0" fmla="*/ 24 w 24"/>
                    <a:gd name="T1" fmla="*/ 6 h 12"/>
                    <a:gd name="T2" fmla="*/ 24 w 24"/>
                    <a:gd name="T3" fmla="*/ 0 h 12"/>
                    <a:gd name="T4" fmla="*/ 24 w 24"/>
                    <a:gd name="T5" fmla="*/ 0 h 12"/>
                    <a:gd name="T6" fmla="*/ 0 w 24"/>
                    <a:gd name="T7" fmla="*/ 6 h 12"/>
                    <a:gd name="T8" fmla="*/ 0 w 24"/>
                    <a:gd name="T9" fmla="*/ 6 h 12"/>
                    <a:gd name="T10" fmla="*/ 0 w 24"/>
                    <a:gd name="T11" fmla="*/ 12 h 12"/>
                    <a:gd name="T12" fmla="*/ 24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24" y="6"/>
                      </a:move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 name="Freeform 155"/>
                <p:cNvSpPr>
                  <a:spLocks/>
                </p:cNvSpPr>
                <p:nvPr/>
              </p:nvSpPr>
              <p:spPr bwMode="auto">
                <a:xfrm>
                  <a:off x="3129" y="2724"/>
                  <a:ext cx="30" cy="12"/>
                </a:xfrm>
                <a:custGeom>
                  <a:avLst/>
                  <a:gdLst>
                    <a:gd name="T0" fmla="*/ 24 w 30"/>
                    <a:gd name="T1" fmla="*/ 6 h 12"/>
                    <a:gd name="T2" fmla="*/ 30 w 30"/>
                    <a:gd name="T3" fmla="*/ 0 h 12"/>
                    <a:gd name="T4" fmla="*/ 24 w 30"/>
                    <a:gd name="T5" fmla="*/ 0 h 12"/>
                    <a:gd name="T6" fmla="*/ 24 w 30"/>
                    <a:gd name="T7" fmla="*/ 0 h 12"/>
                    <a:gd name="T8" fmla="*/ 0 w 30"/>
                    <a:gd name="T9" fmla="*/ 6 h 12"/>
                    <a:gd name="T10" fmla="*/ 0 w 30"/>
                    <a:gd name="T11" fmla="*/ 6 h 12"/>
                    <a:gd name="T12" fmla="*/ 0 w 30"/>
                    <a:gd name="T13" fmla="*/ 12 h 12"/>
                    <a:gd name="T14" fmla="*/ 24 w 30"/>
                    <a:gd name="T15" fmla="*/ 6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24" y="6"/>
                      </a:moveTo>
                      <a:lnTo>
                        <a:pt x="30" y="0"/>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 name="Freeform 156"/>
                <p:cNvSpPr>
                  <a:spLocks/>
                </p:cNvSpPr>
                <p:nvPr/>
              </p:nvSpPr>
              <p:spPr bwMode="auto">
                <a:xfrm>
                  <a:off x="3087" y="2736"/>
                  <a:ext cx="30" cy="12"/>
                </a:xfrm>
                <a:custGeom>
                  <a:avLst/>
                  <a:gdLst>
                    <a:gd name="T0" fmla="*/ 24 w 30"/>
                    <a:gd name="T1" fmla="*/ 6 h 12"/>
                    <a:gd name="T2" fmla="*/ 30 w 30"/>
                    <a:gd name="T3" fmla="*/ 0 h 12"/>
                    <a:gd name="T4" fmla="*/ 24 w 30"/>
                    <a:gd name="T5" fmla="*/ 0 h 12"/>
                    <a:gd name="T6" fmla="*/ 6 w 30"/>
                    <a:gd name="T7" fmla="*/ 6 h 12"/>
                    <a:gd name="T8" fmla="*/ 0 w 30"/>
                    <a:gd name="T9" fmla="*/ 12 h 12"/>
                    <a:gd name="T10" fmla="*/ 6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6" y="6"/>
                      </a:lnTo>
                      <a:lnTo>
                        <a:pt x="0" y="12"/>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9" name="Freeform 157"/>
                <p:cNvSpPr>
                  <a:spLocks/>
                </p:cNvSpPr>
                <p:nvPr/>
              </p:nvSpPr>
              <p:spPr bwMode="auto">
                <a:xfrm>
                  <a:off x="3051" y="2748"/>
                  <a:ext cx="24" cy="18"/>
                </a:xfrm>
                <a:custGeom>
                  <a:avLst/>
                  <a:gdLst>
                    <a:gd name="T0" fmla="*/ 24 w 24"/>
                    <a:gd name="T1" fmla="*/ 6 h 18"/>
                    <a:gd name="T2" fmla="*/ 24 w 24"/>
                    <a:gd name="T3" fmla="*/ 6 h 18"/>
                    <a:gd name="T4" fmla="*/ 24 w 24"/>
                    <a:gd name="T5" fmla="*/ 0 h 18"/>
                    <a:gd name="T6" fmla="*/ 0 w 24"/>
                    <a:gd name="T7" fmla="*/ 12 h 18"/>
                    <a:gd name="T8" fmla="*/ 0 w 24"/>
                    <a:gd name="T9" fmla="*/ 12 h 18"/>
                    <a:gd name="T10" fmla="*/ 0 w 24"/>
                    <a:gd name="T11" fmla="*/ 18 h 18"/>
                    <a:gd name="T12" fmla="*/ 24 w 24"/>
                    <a:gd name="T13" fmla="*/ 6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6"/>
                      </a:moveTo>
                      <a:lnTo>
                        <a:pt x="24" y="6"/>
                      </a:lnTo>
                      <a:lnTo>
                        <a:pt x="24" y="0"/>
                      </a:lnTo>
                      <a:lnTo>
                        <a:pt x="0" y="12"/>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0" name="Freeform 158"/>
                <p:cNvSpPr>
                  <a:spLocks/>
                </p:cNvSpPr>
                <p:nvPr/>
              </p:nvSpPr>
              <p:spPr bwMode="auto">
                <a:xfrm>
                  <a:off x="3009" y="2766"/>
                  <a:ext cx="30" cy="12"/>
                </a:xfrm>
                <a:custGeom>
                  <a:avLst/>
                  <a:gdLst>
                    <a:gd name="T0" fmla="*/ 24 w 30"/>
                    <a:gd name="T1" fmla="*/ 6 h 12"/>
                    <a:gd name="T2" fmla="*/ 30 w 30"/>
                    <a:gd name="T3" fmla="*/ 0 h 12"/>
                    <a:gd name="T4" fmla="*/ 24 w 30"/>
                    <a:gd name="T5" fmla="*/ 0 h 12"/>
                    <a:gd name="T6" fmla="*/ 6 w 30"/>
                    <a:gd name="T7" fmla="*/ 6 h 12"/>
                    <a:gd name="T8" fmla="*/ 6 w 30"/>
                    <a:gd name="T9" fmla="*/ 6 h 12"/>
                    <a:gd name="T10" fmla="*/ 0 w 30"/>
                    <a:gd name="T11" fmla="*/ 12 h 12"/>
                    <a:gd name="T12" fmla="*/ 6 w 30"/>
                    <a:gd name="T13" fmla="*/ 12 h 12"/>
                    <a:gd name="T14" fmla="*/ 6 w 30"/>
                    <a:gd name="T15" fmla="*/ 12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0"/>
                      </a:lnTo>
                      <a:lnTo>
                        <a:pt x="24" y="0"/>
                      </a:lnTo>
                      <a:lnTo>
                        <a:pt x="6" y="6"/>
                      </a:lnTo>
                      <a:lnTo>
                        <a:pt x="0" y="12"/>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1" name="Freeform 159"/>
                <p:cNvSpPr>
                  <a:spLocks/>
                </p:cNvSpPr>
                <p:nvPr/>
              </p:nvSpPr>
              <p:spPr bwMode="auto">
                <a:xfrm>
                  <a:off x="2973" y="2784"/>
                  <a:ext cx="24" cy="12"/>
                </a:xfrm>
                <a:custGeom>
                  <a:avLst/>
                  <a:gdLst>
                    <a:gd name="T0" fmla="*/ 24 w 24"/>
                    <a:gd name="T1" fmla="*/ 6 h 12"/>
                    <a:gd name="T2" fmla="*/ 24 w 24"/>
                    <a:gd name="T3" fmla="*/ 0 h 12"/>
                    <a:gd name="T4" fmla="*/ 24 w 24"/>
                    <a:gd name="T5" fmla="*/ 0 h 12"/>
                    <a:gd name="T6" fmla="*/ 0 w 24"/>
                    <a:gd name="T7" fmla="*/ 6 h 12"/>
                    <a:gd name="T8" fmla="*/ 0 w 24"/>
                    <a:gd name="T9" fmla="*/ 12 h 12"/>
                    <a:gd name="T10" fmla="*/ 0 w 24"/>
                    <a:gd name="T11" fmla="*/ 12 h 12"/>
                    <a:gd name="T12" fmla="*/ 24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24" y="6"/>
                      </a:move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2" name="Freeform 160"/>
                <p:cNvSpPr>
                  <a:spLocks/>
                </p:cNvSpPr>
                <p:nvPr/>
              </p:nvSpPr>
              <p:spPr bwMode="auto">
                <a:xfrm>
                  <a:off x="2937" y="2802"/>
                  <a:ext cx="24" cy="18"/>
                </a:xfrm>
                <a:custGeom>
                  <a:avLst/>
                  <a:gdLst>
                    <a:gd name="T0" fmla="*/ 24 w 24"/>
                    <a:gd name="T1" fmla="*/ 6 h 18"/>
                    <a:gd name="T2" fmla="*/ 24 w 24"/>
                    <a:gd name="T3" fmla="*/ 0 h 18"/>
                    <a:gd name="T4" fmla="*/ 24 w 24"/>
                    <a:gd name="T5" fmla="*/ 0 h 18"/>
                    <a:gd name="T6" fmla="*/ 0 w 24"/>
                    <a:gd name="T7" fmla="*/ 12 h 18"/>
                    <a:gd name="T8" fmla="*/ 0 w 24"/>
                    <a:gd name="T9" fmla="*/ 12 h 18"/>
                    <a:gd name="T10" fmla="*/ 0 w 24"/>
                    <a:gd name="T11" fmla="*/ 18 h 18"/>
                    <a:gd name="T12" fmla="*/ 24 w 24"/>
                    <a:gd name="T13" fmla="*/ 6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6"/>
                      </a:moveTo>
                      <a:lnTo>
                        <a:pt x="24" y="0"/>
                      </a:lnTo>
                      <a:lnTo>
                        <a:pt x="0" y="12"/>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3" name="Freeform 161"/>
                <p:cNvSpPr>
                  <a:spLocks/>
                </p:cNvSpPr>
                <p:nvPr/>
              </p:nvSpPr>
              <p:spPr bwMode="auto">
                <a:xfrm>
                  <a:off x="2901" y="2820"/>
                  <a:ext cx="24" cy="24"/>
                </a:xfrm>
                <a:custGeom>
                  <a:avLst/>
                  <a:gdLst>
                    <a:gd name="T0" fmla="*/ 24 w 24"/>
                    <a:gd name="T1" fmla="*/ 6 h 24"/>
                    <a:gd name="T2" fmla="*/ 24 w 24"/>
                    <a:gd name="T3" fmla="*/ 6 h 24"/>
                    <a:gd name="T4" fmla="*/ 24 w 24"/>
                    <a:gd name="T5" fmla="*/ 0 h 24"/>
                    <a:gd name="T6" fmla="*/ 12 w 24"/>
                    <a:gd name="T7" fmla="*/ 12 h 24"/>
                    <a:gd name="T8" fmla="*/ 0 w 24"/>
                    <a:gd name="T9" fmla="*/ 18 h 24"/>
                    <a:gd name="T10" fmla="*/ 0 w 24"/>
                    <a:gd name="T11" fmla="*/ 18 h 24"/>
                    <a:gd name="T12" fmla="*/ 0 w 24"/>
                    <a:gd name="T13" fmla="*/ 24 h 24"/>
                    <a:gd name="T14" fmla="*/ 12 w 24"/>
                    <a:gd name="T15" fmla="*/ 18 h 24"/>
                    <a:gd name="T16" fmla="*/ 24 w 24"/>
                    <a:gd name="T17" fmla="*/ 6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24" y="6"/>
                      </a:moveTo>
                      <a:lnTo>
                        <a:pt x="24" y="6"/>
                      </a:lnTo>
                      <a:lnTo>
                        <a:pt x="24" y="0"/>
                      </a:lnTo>
                      <a:lnTo>
                        <a:pt x="12" y="12"/>
                      </a:lnTo>
                      <a:lnTo>
                        <a:pt x="0" y="18"/>
                      </a:lnTo>
                      <a:lnTo>
                        <a:pt x="0" y="24"/>
                      </a:lnTo>
                      <a:lnTo>
                        <a:pt x="12"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4" name="Freeform 162"/>
                <p:cNvSpPr>
                  <a:spLocks/>
                </p:cNvSpPr>
                <p:nvPr/>
              </p:nvSpPr>
              <p:spPr bwMode="auto">
                <a:xfrm>
                  <a:off x="2865" y="2844"/>
                  <a:ext cx="30" cy="24"/>
                </a:xfrm>
                <a:custGeom>
                  <a:avLst/>
                  <a:gdLst>
                    <a:gd name="T0" fmla="*/ 24 w 30"/>
                    <a:gd name="T1" fmla="*/ 6 h 24"/>
                    <a:gd name="T2" fmla="*/ 30 w 30"/>
                    <a:gd name="T3" fmla="*/ 6 h 24"/>
                    <a:gd name="T4" fmla="*/ 24 w 30"/>
                    <a:gd name="T5" fmla="*/ 0 h 24"/>
                    <a:gd name="T6" fmla="*/ 6 w 30"/>
                    <a:gd name="T7" fmla="*/ 18 h 24"/>
                    <a:gd name="T8" fmla="*/ 0 w 30"/>
                    <a:gd name="T9" fmla="*/ 18 h 24"/>
                    <a:gd name="T10" fmla="*/ 6 w 30"/>
                    <a:gd name="T11" fmla="*/ 24 h 24"/>
                    <a:gd name="T12" fmla="*/ 24 w 30"/>
                    <a:gd name="T13" fmla="*/ 6 h 24"/>
                    <a:gd name="T14" fmla="*/ 0 60000 65536"/>
                    <a:gd name="T15" fmla="*/ 0 60000 65536"/>
                    <a:gd name="T16" fmla="*/ 0 60000 65536"/>
                    <a:gd name="T17" fmla="*/ 0 60000 65536"/>
                    <a:gd name="T18" fmla="*/ 0 60000 65536"/>
                    <a:gd name="T19" fmla="*/ 0 60000 65536"/>
                    <a:gd name="T20" fmla="*/ 0 60000 65536"/>
                    <a:gd name="T21" fmla="*/ 0 w 30"/>
                    <a:gd name="T22" fmla="*/ 0 h 24"/>
                    <a:gd name="T23" fmla="*/ 30 w 3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4">
                      <a:moveTo>
                        <a:pt x="24" y="6"/>
                      </a:moveTo>
                      <a:lnTo>
                        <a:pt x="30" y="6"/>
                      </a:lnTo>
                      <a:lnTo>
                        <a:pt x="24" y="0"/>
                      </a:lnTo>
                      <a:lnTo>
                        <a:pt x="6" y="18"/>
                      </a:lnTo>
                      <a:lnTo>
                        <a:pt x="0" y="18"/>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5" name="Freeform 163"/>
                <p:cNvSpPr>
                  <a:spLocks/>
                </p:cNvSpPr>
                <p:nvPr/>
              </p:nvSpPr>
              <p:spPr bwMode="auto">
                <a:xfrm>
                  <a:off x="2835" y="2874"/>
                  <a:ext cx="24" cy="24"/>
                </a:xfrm>
                <a:custGeom>
                  <a:avLst/>
                  <a:gdLst>
                    <a:gd name="T0" fmla="*/ 24 w 24"/>
                    <a:gd name="T1" fmla="*/ 6 h 24"/>
                    <a:gd name="T2" fmla="*/ 24 w 24"/>
                    <a:gd name="T3" fmla="*/ 0 h 24"/>
                    <a:gd name="T4" fmla="*/ 24 w 24"/>
                    <a:gd name="T5" fmla="*/ 0 h 24"/>
                    <a:gd name="T6" fmla="*/ 6 w 24"/>
                    <a:gd name="T7" fmla="*/ 18 h 24"/>
                    <a:gd name="T8" fmla="*/ 0 w 24"/>
                    <a:gd name="T9" fmla="*/ 18 h 24"/>
                    <a:gd name="T10" fmla="*/ 6 w 24"/>
                    <a:gd name="T11" fmla="*/ 24 h 24"/>
                    <a:gd name="T12" fmla="*/ 24 w 24"/>
                    <a:gd name="T13" fmla="*/ 6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24" y="6"/>
                      </a:moveTo>
                      <a:lnTo>
                        <a:pt x="24" y="0"/>
                      </a:lnTo>
                      <a:lnTo>
                        <a:pt x="6" y="18"/>
                      </a:lnTo>
                      <a:lnTo>
                        <a:pt x="0" y="18"/>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6" name="Freeform 164"/>
                <p:cNvSpPr>
                  <a:spLocks/>
                </p:cNvSpPr>
                <p:nvPr/>
              </p:nvSpPr>
              <p:spPr bwMode="auto">
                <a:xfrm>
                  <a:off x="2811" y="2904"/>
                  <a:ext cx="24" cy="24"/>
                </a:xfrm>
                <a:custGeom>
                  <a:avLst/>
                  <a:gdLst>
                    <a:gd name="T0" fmla="*/ 24 w 24"/>
                    <a:gd name="T1" fmla="*/ 6 h 24"/>
                    <a:gd name="T2" fmla="*/ 18 w 24"/>
                    <a:gd name="T3" fmla="*/ 0 h 24"/>
                    <a:gd name="T4" fmla="*/ 18 w 24"/>
                    <a:gd name="T5" fmla="*/ 6 h 24"/>
                    <a:gd name="T6" fmla="*/ 0 w 24"/>
                    <a:gd name="T7" fmla="*/ 24 h 24"/>
                    <a:gd name="T8" fmla="*/ 6 w 24"/>
                    <a:gd name="T9" fmla="*/ 24 h 24"/>
                    <a:gd name="T10" fmla="*/ 6 w 24"/>
                    <a:gd name="T11" fmla="*/ 24 h 24"/>
                    <a:gd name="T12" fmla="*/ 24 w 24"/>
                    <a:gd name="T13" fmla="*/ 6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24" y="6"/>
                      </a:moveTo>
                      <a:lnTo>
                        <a:pt x="18" y="0"/>
                      </a:lnTo>
                      <a:lnTo>
                        <a:pt x="18" y="6"/>
                      </a:lnTo>
                      <a:lnTo>
                        <a:pt x="0" y="24"/>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7" name="Freeform 165"/>
                <p:cNvSpPr>
                  <a:spLocks/>
                </p:cNvSpPr>
                <p:nvPr/>
              </p:nvSpPr>
              <p:spPr bwMode="auto">
                <a:xfrm>
                  <a:off x="2793" y="2940"/>
                  <a:ext cx="18" cy="30"/>
                </a:xfrm>
                <a:custGeom>
                  <a:avLst/>
                  <a:gdLst>
                    <a:gd name="T0" fmla="*/ 18 w 18"/>
                    <a:gd name="T1" fmla="*/ 6 h 30"/>
                    <a:gd name="T2" fmla="*/ 18 w 18"/>
                    <a:gd name="T3" fmla="*/ 0 h 30"/>
                    <a:gd name="T4" fmla="*/ 12 w 18"/>
                    <a:gd name="T5" fmla="*/ 6 h 30"/>
                    <a:gd name="T6" fmla="*/ 0 w 18"/>
                    <a:gd name="T7" fmla="*/ 24 h 30"/>
                    <a:gd name="T8" fmla="*/ 6 w 18"/>
                    <a:gd name="T9" fmla="*/ 30 h 30"/>
                    <a:gd name="T10" fmla="*/ 6 w 18"/>
                    <a:gd name="T11" fmla="*/ 24 h 30"/>
                    <a:gd name="T12" fmla="*/ 18 w 18"/>
                    <a:gd name="T13" fmla="*/ 6 h 30"/>
                    <a:gd name="T14" fmla="*/ 0 60000 65536"/>
                    <a:gd name="T15" fmla="*/ 0 60000 65536"/>
                    <a:gd name="T16" fmla="*/ 0 60000 65536"/>
                    <a:gd name="T17" fmla="*/ 0 60000 65536"/>
                    <a:gd name="T18" fmla="*/ 0 60000 65536"/>
                    <a:gd name="T19" fmla="*/ 0 60000 65536"/>
                    <a:gd name="T20" fmla="*/ 0 60000 65536"/>
                    <a:gd name="T21" fmla="*/ 0 w 18"/>
                    <a:gd name="T22" fmla="*/ 0 h 30"/>
                    <a:gd name="T23" fmla="*/ 18 w 18"/>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30">
                      <a:moveTo>
                        <a:pt x="18" y="6"/>
                      </a:moveTo>
                      <a:lnTo>
                        <a:pt x="18" y="0"/>
                      </a:lnTo>
                      <a:lnTo>
                        <a:pt x="12" y="6"/>
                      </a:lnTo>
                      <a:lnTo>
                        <a:pt x="0" y="24"/>
                      </a:lnTo>
                      <a:lnTo>
                        <a:pt x="6" y="30"/>
                      </a:lnTo>
                      <a:lnTo>
                        <a:pt x="6" y="24"/>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8" name="Freeform 166"/>
                <p:cNvSpPr>
                  <a:spLocks/>
                </p:cNvSpPr>
                <p:nvPr/>
              </p:nvSpPr>
              <p:spPr bwMode="auto">
                <a:xfrm>
                  <a:off x="2793" y="2982"/>
                  <a:ext cx="6" cy="30"/>
                </a:xfrm>
                <a:custGeom>
                  <a:avLst/>
                  <a:gdLst>
                    <a:gd name="T0" fmla="*/ 6 w 6"/>
                    <a:gd name="T1" fmla="*/ 0 h 30"/>
                    <a:gd name="T2" fmla="*/ 0 w 6"/>
                    <a:gd name="T3" fmla="*/ 0 h 30"/>
                    <a:gd name="T4" fmla="*/ 0 w 6"/>
                    <a:gd name="T5" fmla="*/ 0 h 30"/>
                    <a:gd name="T6" fmla="*/ 0 w 6"/>
                    <a:gd name="T7" fmla="*/ 24 h 30"/>
                    <a:gd name="T8" fmla="*/ 0 w 6"/>
                    <a:gd name="T9" fmla="*/ 24 h 30"/>
                    <a:gd name="T10" fmla="*/ 0 w 6"/>
                    <a:gd name="T11" fmla="*/ 30 h 30"/>
                    <a:gd name="T12" fmla="*/ 6 w 6"/>
                    <a:gd name="T13" fmla="*/ 24 h 30"/>
                    <a:gd name="T14" fmla="*/ 6 w 6"/>
                    <a:gd name="T15" fmla="*/ 24 h 30"/>
                    <a:gd name="T16" fmla="*/ 6 w 6"/>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0"/>
                    <a:gd name="T29" fmla="*/ 6 w 6"/>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0">
                      <a:moveTo>
                        <a:pt x="6" y="0"/>
                      </a:moveTo>
                      <a:lnTo>
                        <a:pt x="0" y="0"/>
                      </a:lnTo>
                      <a:lnTo>
                        <a:pt x="0" y="24"/>
                      </a:lnTo>
                      <a:lnTo>
                        <a:pt x="0" y="30"/>
                      </a:lnTo>
                      <a:lnTo>
                        <a:pt x="6" y="24"/>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9" name="Freeform 167"/>
                <p:cNvSpPr>
                  <a:spLocks/>
                </p:cNvSpPr>
                <p:nvPr/>
              </p:nvSpPr>
              <p:spPr bwMode="auto">
                <a:xfrm>
                  <a:off x="2793" y="3024"/>
                  <a:ext cx="12" cy="30"/>
                </a:xfrm>
                <a:custGeom>
                  <a:avLst/>
                  <a:gdLst>
                    <a:gd name="T0" fmla="*/ 6 w 12"/>
                    <a:gd name="T1" fmla="*/ 0 h 30"/>
                    <a:gd name="T2" fmla="*/ 0 w 12"/>
                    <a:gd name="T3" fmla="*/ 0 h 30"/>
                    <a:gd name="T4" fmla="*/ 0 w 12"/>
                    <a:gd name="T5" fmla="*/ 0 h 30"/>
                    <a:gd name="T6" fmla="*/ 0 w 12"/>
                    <a:gd name="T7" fmla="*/ 18 h 30"/>
                    <a:gd name="T8" fmla="*/ 6 w 12"/>
                    <a:gd name="T9" fmla="*/ 24 h 30"/>
                    <a:gd name="T10" fmla="*/ 6 w 12"/>
                    <a:gd name="T11" fmla="*/ 30 h 30"/>
                    <a:gd name="T12" fmla="*/ 12 w 12"/>
                    <a:gd name="T13" fmla="*/ 24 h 30"/>
                    <a:gd name="T14" fmla="*/ 6 w 12"/>
                    <a:gd name="T15" fmla="*/ 18 h 30"/>
                    <a:gd name="T16" fmla="*/ 6 w 1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6" y="0"/>
                      </a:moveTo>
                      <a:lnTo>
                        <a:pt x="0" y="0"/>
                      </a:lnTo>
                      <a:lnTo>
                        <a:pt x="0" y="18"/>
                      </a:lnTo>
                      <a:lnTo>
                        <a:pt x="6" y="24"/>
                      </a:lnTo>
                      <a:lnTo>
                        <a:pt x="6" y="30"/>
                      </a:lnTo>
                      <a:lnTo>
                        <a:pt x="12" y="24"/>
                      </a:lnTo>
                      <a:lnTo>
                        <a:pt x="6" y="18"/>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0" name="Freeform 168"/>
                <p:cNvSpPr>
                  <a:spLocks/>
                </p:cNvSpPr>
                <p:nvPr/>
              </p:nvSpPr>
              <p:spPr bwMode="auto">
                <a:xfrm>
                  <a:off x="2805" y="3060"/>
                  <a:ext cx="18" cy="30"/>
                </a:xfrm>
                <a:custGeom>
                  <a:avLst/>
                  <a:gdLst>
                    <a:gd name="T0" fmla="*/ 6 w 18"/>
                    <a:gd name="T1" fmla="*/ 6 h 30"/>
                    <a:gd name="T2" fmla="*/ 0 w 18"/>
                    <a:gd name="T3" fmla="*/ 0 h 30"/>
                    <a:gd name="T4" fmla="*/ 0 w 18"/>
                    <a:gd name="T5" fmla="*/ 6 h 30"/>
                    <a:gd name="T6" fmla="*/ 6 w 18"/>
                    <a:gd name="T7" fmla="*/ 18 h 30"/>
                    <a:gd name="T8" fmla="*/ 12 w 18"/>
                    <a:gd name="T9" fmla="*/ 24 h 30"/>
                    <a:gd name="T10" fmla="*/ 12 w 18"/>
                    <a:gd name="T11" fmla="*/ 30 h 30"/>
                    <a:gd name="T12" fmla="*/ 18 w 18"/>
                    <a:gd name="T13" fmla="*/ 24 h 30"/>
                    <a:gd name="T14" fmla="*/ 12 w 18"/>
                    <a:gd name="T15" fmla="*/ 18 h 30"/>
                    <a:gd name="T16" fmla="*/ 6 w 18"/>
                    <a:gd name="T17" fmla="*/ 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30"/>
                    <a:gd name="T29" fmla="*/ 18 w 18"/>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30">
                      <a:moveTo>
                        <a:pt x="6" y="6"/>
                      </a:moveTo>
                      <a:lnTo>
                        <a:pt x="0" y="0"/>
                      </a:lnTo>
                      <a:lnTo>
                        <a:pt x="0" y="6"/>
                      </a:lnTo>
                      <a:lnTo>
                        <a:pt x="6" y="18"/>
                      </a:lnTo>
                      <a:lnTo>
                        <a:pt x="12" y="24"/>
                      </a:lnTo>
                      <a:lnTo>
                        <a:pt x="12" y="30"/>
                      </a:lnTo>
                      <a:lnTo>
                        <a:pt x="18" y="24"/>
                      </a:lnTo>
                      <a:lnTo>
                        <a:pt x="12" y="18"/>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1" name="Freeform 169"/>
                <p:cNvSpPr>
                  <a:spLocks/>
                </p:cNvSpPr>
                <p:nvPr/>
              </p:nvSpPr>
              <p:spPr bwMode="auto">
                <a:xfrm>
                  <a:off x="2823" y="3096"/>
                  <a:ext cx="24" cy="24"/>
                </a:xfrm>
                <a:custGeom>
                  <a:avLst/>
                  <a:gdLst>
                    <a:gd name="T0" fmla="*/ 6 w 24"/>
                    <a:gd name="T1" fmla="*/ 6 h 24"/>
                    <a:gd name="T2" fmla="*/ 6 w 24"/>
                    <a:gd name="T3" fmla="*/ 0 h 24"/>
                    <a:gd name="T4" fmla="*/ 0 w 24"/>
                    <a:gd name="T5" fmla="*/ 6 h 24"/>
                    <a:gd name="T6" fmla="*/ 12 w 24"/>
                    <a:gd name="T7" fmla="*/ 18 h 24"/>
                    <a:gd name="T8" fmla="*/ 12 w 24"/>
                    <a:gd name="T9" fmla="*/ 18 h 24"/>
                    <a:gd name="T10" fmla="*/ 24 w 24"/>
                    <a:gd name="T11" fmla="*/ 24 h 24"/>
                    <a:gd name="T12" fmla="*/ 24 w 24"/>
                    <a:gd name="T13" fmla="*/ 24 h 24"/>
                    <a:gd name="T14" fmla="*/ 24 w 24"/>
                    <a:gd name="T15" fmla="*/ 18 h 24"/>
                    <a:gd name="T16" fmla="*/ 12 w 24"/>
                    <a:gd name="T17" fmla="*/ 12 h 24"/>
                    <a:gd name="T18" fmla="*/ 12 w 24"/>
                    <a:gd name="T19" fmla="*/ 18 h 24"/>
                    <a:gd name="T20" fmla="*/ 18 w 24"/>
                    <a:gd name="T21" fmla="*/ 18 h 24"/>
                    <a:gd name="T22" fmla="*/ 6 w 24"/>
                    <a:gd name="T23" fmla="*/ 6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6" y="6"/>
                      </a:moveTo>
                      <a:lnTo>
                        <a:pt x="6" y="0"/>
                      </a:lnTo>
                      <a:lnTo>
                        <a:pt x="0" y="6"/>
                      </a:lnTo>
                      <a:lnTo>
                        <a:pt x="12" y="18"/>
                      </a:lnTo>
                      <a:lnTo>
                        <a:pt x="24" y="24"/>
                      </a:lnTo>
                      <a:lnTo>
                        <a:pt x="24" y="18"/>
                      </a:lnTo>
                      <a:lnTo>
                        <a:pt x="12" y="12"/>
                      </a:lnTo>
                      <a:lnTo>
                        <a:pt x="12" y="18"/>
                      </a:lnTo>
                      <a:lnTo>
                        <a:pt x="18" y="18"/>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2" name="Freeform 170"/>
                <p:cNvSpPr>
                  <a:spLocks/>
                </p:cNvSpPr>
                <p:nvPr/>
              </p:nvSpPr>
              <p:spPr bwMode="auto">
                <a:xfrm>
                  <a:off x="2853" y="3126"/>
                  <a:ext cx="24" cy="24"/>
                </a:xfrm>
                <a:custGeom>
                  <a:avLst/>
                  <a:gdLst>
                    <a:gd name="T0" fmla="*/ 6 w 24"/>
                    <a:gd name="T1" fmla="*/ 0 h 24"/>
                    <a:gd name="T2" fmla="*/ 0 w 24"/>
                    <a:gd name="T3" fmla="*/ 6 h 24"/>
                    <a:gd name="T4" fmla="*/ 6 w 24"/>
                    <a:gd name="T5" fmla="*/ 6 h 24"/>
                    <a:gd name="T6" fmla="*/ 18 w 24"/>
                    <a:gd name="T7" fmla="*/ 24 h 24"/>
                    <a:gd name="T8" fmla="*/ 24 w 24"/>
                    <a:gd name="T9" fmla="*/ 24 h 24"/>
                    <a:gd name="T10" fmla="*/ 24 w 24"/>
                    <a:gd name="T11" fmla="*/ 24 h 24"/>
                    <a:gd name="T12" fmla="*/ 24 w 24"/>
                    <a:gd name="T13" fmla="*/ 18 h 24"/>
                    <a:gd name="T14" fmla="*/ 18 w 24"/>
                    <a:gd name="T15" fmla="*/ 18 h 24"/>
                    <a:gd name="T16" fmla="*/ 6 w 24"/>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6" y="0"/>
                      </a:moveTo>
                      <a:lnTo>
                        <a:pt x="0" y="6"/>
                      </a:lnTo>
                      <a:lnTo>
                        <a:pt x="6" y="6"/>
                      </a:lnTo>
                      <a:lnTo>
                        <a:pt x="18" y="24"/>
                      </a:lnTo>
                      <a:lnTo>
                        <a:pt x="24" y="24"/>
                      </a:lnTo>
                      <a:lnTo>
                        <a:pt x="24" y="18"/>
                      </a:lnTo>
                      <a:lnTo>
                        <a:pt x="18" y="18"/>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3" name="Freeform 171"/>
                <p:cNvSpPr>
                  <a:spLocks/>
                </p:cNvSpPr>
                <p:nvPr/>
              </p:nvSpPr>
              <p:spPr bwMode="auto">
                <a:xfrm>
                  <a:off x="2883" y="3156"/>
                  <a:ext cx="30" cy="18"/>
                </a:xfrm>
                <a:custGeom>
                  <a:avLst/>
                  <a:gdLst>
                    <a:gd name="T0" fmla="*/ 6 w 30"/>
                    <a:gd name="T1" fmla="*/ 0 h 18"/>
                    <a:gd name="T2" fmla="*/ 0 w 30"/>
                    <a:gd name="T3" fmla="*/ 6 h 18"/>
                    <a:gd name="T4" fmla="*/ 6 w 30"/>
                    <a:gd name="T5" fmla="*/ 6 h 18"/>
                    <a:gd name="T6" fmla="*/ 24 w 30"/>
                    <a:gd name="T7" fmla="*/ 18 h 18"/>
                    <a:gd name="T8" fmla="*/ 30 w 30"/>
                    <a:gd name="T9" fmla="*/ 18 h 18"/>
                    <a:gd name="T10" fmla="*/ 24 w 30"/>
                    <a:gd name="T11" fmla="*/ 12 h 18"/>
                    <a:gd name="T12" fmla="*/ 6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0"/>
                      </a:moveTo>
                      <a:lnTo>
                        <a:pt x="0" y="6"/>
                      </a:lnTo>
                      <a:lnTo>
                        <a:pt x="6" y="6"/>
                      </a:lnTo>
                      <a:lnTo>
                        <a:pt x="24" y="18"/>
                      </a:lnTo>
                      <a:lnTo>
                        <a:pt x="30" y="18"/>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4" name="Freeform 172"/>
                <p:cNvSpPr>
                  <a:spLocks/>
                </p:cNvSpPr>
                <p:nvPr/>
              </p:nvSpPr>
              <p:spPr bwMode="auto">
                <a:xfrm>
                  <a:off x="2919" y="3180"/>
                  <a:ext cx="30" cy="18"/>
                </a:xfrm>
                <a:custGeom>
                  <a:avLst/>
                  <a:gdLst>
                    <a:gd name="T0" fmla="*/ 6 w 30"/>
                    <a:gd name="T1" fmla="*/ 0 h 18"/>
                    <a:gd name="T2" fmla="*/ 0 w 30"/>
                    <a:gd name="T3" fmla="*/ 6 h 18"/>
                    <a:gd name="T4" fmla="*/ 6 w 30"/>
                    <a:gd name="T5" fmla="*/ 6 h 18"/>
                    <a:gd name="T6" fmla="*/ 24 w 30"/>
                    <a:gd name="T7" fmla="*/ 18 h 18"/>
                    <a:gd name="T8" fmla="*/ 30 w 30"/>
                    <a:gd name="T9" fmla="*/ 18 h 18"/>
                    <a:gd name="T10" fmla="*/ 24 w 30"/>
                    <a:gd name="T11" fmla="*/ 12 h 18"/>
                    <a:gd name="T12" fmla="*/ 6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0"/>
                      </a:moveTo>
                      <a:lnTo>
                        <a:pt x="0" y="6"/>
                      </a:lnTo>
                      <a:lnTo>
                        <a:pt x="6" y="6"/>
                      </a:lnTo>
                      <a:lnTo>
                        <a:pt x="24" y="18"/>
                      </a:lnTo>
                      <a:lnTo>
                        <a:pt x="30" y="18"/>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5" name="Freeform 173"/>
                <p:cNvSpPr>
                  <a:spLocks/>
                </p:cNvSpPr>
                <p:nvPr/>
              </p:nvSpPr>
              <p:spPr bwMode="auto">
                <a:xfrm>
                  <a:off x="2955" y="3204"/>
                  <a:ext cx="30" cy="12"/>
                </a:xfrm>
                <a:custGeom>
                  <a:avLst/>
                  <a:gdLst>
                    <a:gd name="T0" fmla="*/ 6 w 30"/>
                    <a:gd name="T1" fmla="*/ 0 h 12"/>
                    <a:gd name="T2" fmla="*/ 0 w 30"/>
                    <a:gd name="T3" fmla="*/ 0 h 12"/>
                    <a:gd name="T4" fmla="*/ 6 w 30"/>
                    <a:gd name="T5" fmla="*/ 6 h 12"/>
                    <a:gd name="T6" fmla="*/ 6 w 30"/>
                    <a:gd name="T7" fmla="*/ 6 h 12"/>
                    <a:gd name="T8" fmla="*/ 24 w 30"/>
                    <a:gd name="T9" fmla="*/ 12 h 12"/>
                    <a:gd name="T10" fmla="*/ 30 w 30"/>
                    <a:gd name="T11" fmla="*/ 12 h 12"/>
                    <a:gd name="T12" fmla="*/ 24 w 30"/>
                    <a:gd name="T13" fmla="*/ 6 h 12"/>
                    <a:gd name="T14" fmla="*/ 6 w 30"/>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6" y="0"/>
                      </a:moveTo>
                      <a:lnTo>
                        <a:pt x="0" y="0"/>
                      </a:lnTo>
                      <a:lnTo>
                        <a:pt x="6" y="6"/>
                      </a:lnTo>
                      <a:lnTo>
                        <a:pt x="24" y="12"/>
                      </a:lnTo>
                      <a:lnTo>
                        <a:pt x="30" y="12"/>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6" name="Freeform 174"/>
                <p:cNvSpPr>
                  <a:spLocks/>
                </p:cNvSpPr>
                <p:nvPr/>
              </p:nvSpPr>
              <p:spPr bwMode="auto">
                <a:xfrm>
                  <a:off x="2997" y="3222"/>
                  <a:ext cx="24" cy="12"/>
                </a:xfrm>
                <a:custGeom>
                  <a:avLst/>
                  <a:gdLst>
                    <a:gd name="T0" fmla="*/ 0 w 24"/>
                    <a:gd name="T1" fmla="*/ 0 h 12"/>
                    <a:gd name="T2" fmla="*/ 0 w 24"/>
                    <a:gd name="T3" fmla="*/ 0 h 12"/>
                    <a:gd name="T4" fmla="*/ 0 w 24"/>
                    <a:gd name="T5" fmla="*/ 6 h 12"/>
                    <a:gd name="T6" fmla="*/ 18 w 24"/>
                    <a:gd name="T7" fmla="*/ 12 h 12"/>
                    <a:gd name="T8" fmla="*/ 24 w 24"/>
                    <a:gd name="T9" fmla="*/ 12 h 12"/>
                    <a:gd name="T10" fmla="*/ 24 w 24"/>
                    <a:gd name="T11" fmla="*/ 12 h 12"/>
                    <a:gd name="T12" fmla="*/ 24 w 24"/>
                    <a:gd name="T13" fmla="*/ 6 h 12"/>
                    <a:gd name="T14" fmla="*/ 18 w 24"/>
                    <a:gd name="T15" fmla="*/ 6 h 12"/>
                    <a:gd name="T16" fmla="*/ 0 w 24"/>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2"/>
                    <a:gd name="T29" fmla="*/ 24 w 24"/>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2">
                      <a:moveTo>
                        <a:pt x="0" y="0"/>
                      </a:moveTo>
                      <a:lnTo>
                        <a:pt x="0" y="0"/>
                      </a:lnTo>
                      <a:lnTo>
                        <a:pt x="0" y="6"/>
                      </a:lnTo>
                      <a:lnTo>
                        <a:pt x="18" y="12"/>
                      </a:lnTo>
                      <a:lnTo>
                        <a:pt x="24" y="12"/>
                      </a:lnTo>
                      <a:lnTo>
                        <a:pt x="24" y="6"/>
                      </a:lnTo>
                      <a:lnTo>
                        <a:pt x="18"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7" name="Freeform 175"/>
                <p:cNvSpPr>
                  <a:spLocks/>
                </p:cNvSpPr>
                <p:nvPr/>
              </p:nvSpPr>
              <p:spPr bwMode="auto">
                <a:xfrm>
                  <a:off x="3033" y="3234"/>
                  <a:ext cx="30" cy="18"/>
                </a:xfrm>
                <a:custGeom>
                  <a:avLst/>
                  <a:gdLst>
                    <a:gd name="T0" fmla="*/ 0 w 30"/>
                    <a:gd name="T1" fmla="*/ 0 h 18"/>
                    <a:gd name="T2" fmla="*/ 0 w 30"/>
                    <a:gd name="T3" fmla="*/ 6 h 18"/>
                    <a:gd name="T4" fmla="*/ 0 w 30"/>
                    <a:gd name="T5" fmla="*/ 6 h 18"/>
                    <a:gd name="T6" fmla="*/ 24 w 30"/>
                    <a:gd name="T7" fmla="*/ 18 h 18"/>
                    <a:gd name="T8" fmla="*/ 30 w 30"/>
                    <a:gd name="T9" fmla="*/ 12 h 18"/>
                    <a:gd name="T10" fmla="*/ 24 w 30"/>
                    <a:gd name="T11" fmla="*/ 12 h 18"/>
                    <a:gd name="T12" fmla="*/ 0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0" y="0"/>
                      </a:moveTo>
                      <a:lnTo>
                        <a:pt x="0" y="6"/>
                      </a:lnTo>
                      <a:lnTo>
                        <a:pt x="24" y="18"/>
                      </a:lnTo>
                      <a:lnTo>
                        <a:pt x="30" y="12"/>
                      </a:lnTo>
                      <a:lnTo>
                        <a:pt x="24"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8" name="Freeform 176"/>
                <p:cNvSpPr>
                  <a:spLocks/>
                </p:cNvSpPr>
                <p:nvPr/>
              </p:nvSpPr>
              <p:spPr bwMode="auto">
                <a:xfrm>
                  <a:off x="3069" y="3252"/>
                  <a:ext cx="30" cy="12"/>
                </a:xfrm>
                <a:custGeom>
                  <a:avLst/>
                  <a:gdLst>
                    <a:gd name="T0" fmla="*/ 6 w 30"/>
                    <a:gd name="T1" fmla="*/ 0 h 12"/>
                    <a:gd name="T2" fmla="*/ 0 w 30"/>
                    <a:gd name="T3" fmla="*/ 6 h 12"/>
                    <a:gd name="T4" fmla="*/ 6 w 30"/>
                    <a:gd name="T5" fmla="*/ 6 h 12"/>
                    <a:gd name="T6" fmla="*/ 12 w 30"/>
                    <a:gd name="T7" fmla="*/ 6 h 12"/>
                    <a:gd name="T8" fmla="*/ 30 w 30"/>
                    <a:gd name="T9" fmla="*/ 12 h 12"/>
                    <a:gd name="T10" fmla="*/ 30 w 30"/>
                    <a:gd name="T11" fmla="*/ 12 h 12"/>
                    <a:gd name="T12" fmla="*/ 30 w 30"/>
                    <a:gd name="T13" fmla="*/ 6 h 12"/>
                    <a:gd name="T14" fmla="*/ 12 w 30"/>
                    <a:gd name="T15" fmla="*/ 0 h 12"/>
                    <a:gd name="T16" fmla="*/ 6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0"/>
                      </a:moveTo>
                      <a:lnTo>
                        <a:pt x="0" y="6"/>
                      </a:lnTo>
                      <a:lnTo>
                        <a:pt x="6" y="6"/>
                      </a:lnTo>
                      <a:lnTo>
                        <a:pt x="12" y="6"/>
                      </a:lnTo>
                      <a:lnTo>
                        <a:pt x="30" y="12"/>
                      </a:lnTo>
                      <a:lnTo>
                        <a:pt x="30" y="6"/>
                      </a:lnTo>
                      <a:lnTo>
                        <a:pt x="12"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9" name="Freeform 177"/>
                <p:cNvSpPr>
                  <a:spLocks/>
                </p:cNvSpPr>
                <p:nvPr/>
              </p:nvSpPr>
              <p:spPr bwMode="auto">
                <a:xfrm>
                  <a:off x="3111" y="3264"/>
                  <a:ext cx="30" cy="12"/>
                </a:xfrm>
                <a:custGeom>
                  <a:avLst/>
                  <a:gdLst>
                    <a:gd name="T0" fmla="*/ 6 w 30"/>
                    <a:gd name="T1" fmla="*/ 0 h 12"/>
                    <a:gd name="T2" fmla="*/ 0 w 30"/>
                    <a:gd name="T3" fmla="*/ 6 h 12"/>
                    <a:gd name="T4" fmla="*/ 6 w 30"/>
                    <a:gd name="T5" fmla="*/ 6 h 12"/>
                    <a:gd name="T6" fmla="*/ 24 w 30"/>
                    <a:gd name="T7" fmla="*/ 12 h 12"/>
                    <a:gd name="T8" fmla="*/ 30 w 30"/>
                    <a:gd name="T9" fmla="*/ 12 h 12"/>
                    <a:gd name="T10" fmla="*/ 24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24" y="12"/>
                      </a:lnTo>
                      <a:lnTo>
                        <a:pt x="30" y="12"/>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0" name="Freeform 178"/>
                <p:cNvSpPr>
                  <a:spLocks/>
                </p:cNvSpPr>
                <p:nvPr/>
              </p:nvSpPr>
              <p:spPr bwMode="auto">
                <a:xfrm>
                  <a:off x="3153" y="3276"/>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1" name="Freeform 179"/>
                <p:cNvSpPr>
                  <a:spLocks/>
                </p:cNvSpPr>
                <p:nvPr/>
              </p:nvSpPr>
              <p:spPr bwMode="auto">
                <a:xfrm>
                  <a:off x="3195" y="3288"/>
                  <a:ext cx="24" cy="12"/>
                </a:xfrm>
                <a:custGeom>
                  <a:avLst/>
                  <a:gdLst>
                    <a:gd name="T0" fmla="*/ 0 w 24"/>
                    <a:gd name="T1" fmla="*/ 0 h 12"/>
                    <a:gd name="T2" fmla="*/ 0 w 24"/>
                    <a:gd name="T3" fmla="*/ 6 h 12"/>
                    <a:gd name="T4" fmla="*/ 0 w 24"/>
                    <a:gd name="T5" fmla="*/ 6 h 12"/>
                    <a:gd name="T6" fmla="*/ 24 w 24"/>
                    <a:gd name="T7" fmla="*/ 12 h 12"/>
                    <a:gd name="T8" fmla="*/ 24 w 24"/>
                    <a:gd name="T9" fmla="*/ 12 h 12"/>
                    <a:gd name="T10" fmla="*/ 24 w 24"/>
                    <a:gd name="T11" fmla="*/ 6 h 12"/>
                    <a:gd name="T12" fmla="*/ 0 w 24"/>
                    <a:gd name="T13" fmla="*/ 0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0"/>
                      </a:moveTo>
                      <a:lnTo>
                        <a:pt x="0" y="6"/>
                      </a:lnTo>
                      <a:lnTo>
                        <a:pt x="24"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2" name="Freeform 180"/>
                <p:cNvSpPr>
                  <a:spLocks/>
                </p:cNvSpPr>
                <p:nvPr/>
              </p:nvSpPr>
              <p:spPr bwMode="auto">
                <a:xfrm>
                  <a:off x="3231" y="3300"/>
                  <a:ext cx="30" cy="12"/>
                </a:xfrm>
                <a:custGeom>
                  <a:avLst/>
                  <a:gdLst>
                    <a:gd name="T0" fmla="*/ 6 w 30"/>
                    <a:gd name="T1" fmla="*/ 0 h 12"/>
                    <a:gd name="T2" fmla="*/ 0 w 30"/>
                    <a:gd name="T3" fmla="*/ 0 h 12"/>
                    <a:gd name="T4" fmla="*/ 6 w 30"/>
                    <a:gd name="T5" fmla="*/ 6 h 12"/>
                    <a:gd name="T6" fmla="*/ 30 w 30"/>
                    <a:gd name="T7" fmla="*/ 12 h 12"/>
                    <a:gd name="T8" fmla="*/ 30 w 30"/>
                    <a:gd name="T9" fmla="*/ 6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3" name="Freeform 181"/>
                <p:cNvSpPr>
                  <a:spLocks/>
                </p:cNvSpPr>
                <p:nvPr/>
              </p:nvSpPr>
              <p:spPr bwMode="auto">
                <a:xfrm>
                  <a:off x="3273" y="3306"/>
                  <a:ext cx="30" cy="12"/>
                </a:xfrm>
                <a:custGeom>
                  <a:avLst/>
                  <a:gdLst>
                    <a:gd name="T0" fmla="*/ 6 w 30"/>
                    <a:gd name="T1" fmla="*/ 0 h 12"/>
                    <a:gd name="T2" fmla="*/ 0 w 30"/>
                    <a:gd name="T3" fmla="*/ 6 h 12"/>
                    <a:gd name="T4" fmla="*/ 6 w 30"/>
                    <a:gd name="T5" fmla="*/ 6 h 12"/>
                    <a:gd name="T6" fmla="*/ 30 w 30"/>
                    <a:gd name="T7" fmla="*/ 12 h 12"/>
                    <a:gd name="T8" fmla="*/ 30 w 30"/>
                    <a:gd name="T9" fmla="*/ 6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4" name="Freeform 182"/>
                <p:cNvSpPr>
                  <a:spLocks/>
                </p:cNvSpPr>
                <p:nvPr/>
              </p:nvSpPr>
              <p:spPr bwMode="auto">
                <a:xfrm>
                  <a:off x="3315" y="3318"/>
                  <a:ext cx="30" cy="6"/>
                </a:xfrm>
                <a:custGeom>
                  <a:avLst/>
                  <a:gdLst>
                    <a:gd name="T0" fmla="*/ 6 w 30"/>
                    <a:gd name="T1" fmla="*/ 0 h 6"/>
                    <a:gd name="T2" fmla="*/ 0 w 30"/>
                    <a:gd name="T3" fmla="*/ 0 h 6"/>
                    <a:gd name="T4" fmla="*/ 6 w 30"/>
                    <a:gd name="T5" fmla="*/ 6 h 6"/>
                    <a:gd name="T6" fmla="*/ 24 w 30"/>
                    <a:gd name="T7" fmla="*/ 6 h 6"/>
                    <a:gd name="T8" fmla="*/ 30 w 30"/>
                    <a:gd name="T9" fmla="*/ 6 h 6"/>
                    <a:gd name="T10" fmla="*/ 24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24" y="6"/>
                      </a:lnTo>
                      <a:lnTo>
                        <a:pt x="30" y="6"/>
                      </a:lnTo>
                      <a:lnTo>
                        <a:pt x="24"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5" name="Freeform 183"/>
                <p:cNvSpPr>
                  <a:spLocks/>
                </p:cNvSpPr>
                <p:nvPr/>
              </p:nvSpPr>
              <p:spPr bwMode="auto">
                <a:xfrm>
                  <a:off x="3357" y="3324"/>
                  <a:ext cx="30" cy="12"/>
                </a:xfrm>
                <a:custGeom>
                  <a:avLst/>
                  <a:gdLst>
                    <a:gd name="T0" fmla="*/ 0 w 30"/>
                    <a:gd name="T1" fmla="*/ 0 h 12"/>
                    <a:gd name="T2" fmla="*/ 0 w 30"/>
                    <a:gd name="T3" fmla="*/ 0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0"/>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6" name="Freeform 184"/>
                <p:cNvSpPr>
                  <a:spLocks/>
                </p:cNvSpPr>
                <p:nvPr/>
              </p:nvSpPr>
              <p:spPr bwMode="auto">
                <a:xfrm>
                  <a:off x="3399" y="3330"/>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7" name="Freeform 185"/>
                <p:cNvSpPr>
                  <a:spLocks/>
                </p:cNvSpPr>
                <p:nvPr/>
              </p:nvSpPr>
              <p:spPr bwMode="auto">
                <a:xfrm>
                  <a:off x="3441" y="3336"/>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8" name="Freeform 186"/>
                <p:cNvSpPr>
                  <a:spLocks/>
                </p:cNvSpPr>
                <p:nvPr/>
              </p:nvSpPr>
              <p:spPr bwMode="auto">
                <a:xfrm>
                  <a:off x="3483" y="3342"/>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9" name="Freeform 187"/>
                <p:cNvSpPr>
                  <a:spLocks/>
                </p:cNvSpPr>
                <p:nvPr/>
              </p:nvSpPr>
              <p:spPr bwMode="auto">
                <a:xfrm>
                  <a:off x="3525" y="3342"/>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0" name="Freeform 188"/>
                <p:cNvSpPr>
                  <a:spLocks/>
                </p:cNvSpPr>
                <p:nvPr/>
              </p:nvSpPr>
              <p:spPr bwMode="auto">
                <a:xfrm>
                  <a:off x="3567" y="3348"/>
                  <a:ext cx="30" cy="6"/>
                </a:xfrm>
                <a:custGeom>
                  <a:avLst/>
                  <a:gdLst>
                    <a:gd name="T0" fmla="*/ 0 w 30"/>
                    <a:gd name="T1" fmla="*/ 0 h 6"/>
                    <a:gd name="T2" fmla="*/ 0 w 30"/>
                    <a:gd name="T3" fmla="*/ 6 h 6"/>
                    <a:gd name="T4" fmla="*/ 0 w 30"/>
                    <a:gd name="T5" fmla="*/ 6 h 6"/>
                    <a:gd name="T6" fmla="*/ 12 w 30"/>
                    <a:gd name="T7" fmla="*/ 6 h 6"/>
                    <a:gd name="T8" fmla="*/ 24 w 30"/>
                    <a:gd name="T9" fmla="*/ 6 h 6"/>
                    <a:gd name="T10" fmla="*/ 30 w 30"/>
                    <a:gd name="T11" fmla="*/ 6 h 6"/>
                    <a:gd name="T12" fmla="*/ 24 w 30"/>
                    <a:gd name="T13" fmla="*/ 0 h 6"/>
                    <a:gd name="T14" fmla="*/ 12 w 30"/>
                    <a:gd name="T15" fmla="*/ 0 h 6"/>
                    <a:gd name="T16" fmla="*/ 0 w 30"/>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0" y="0"/>
                      </a:moveTo>
                      <a:lnTo>
                        <a:pt x="0" y="6"/>
                      </a:lnTo>
                      <a:lnTo>
                        <a:pt x="12" y="6"/>
                      </a:lnTo>
                      <a:lnTo>
                        <a:pt x="24" y="6"/>
                      </a:lnTo>
                      <a:lnTo>
                        <a:pt x="30" y="6"/>
                      </a:lnTo>
                      <a:lnTo>
                        <a:pt x="24" y="0"/>
                      </a:lnTo>
                      <a:lnTo>
                        <a:pt x="12"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1" name="Freeform 189"/>
                <p:cNvSpPr>
                  <a:spLocks/>
                </p:cNvSpPr>
                <p:nvPr/>
              </p:nvSpPr>
              <p:spPr bwMode="auto">
                <a:xfrm>
                  <a:off x="3609" y="3354"/>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2" name="Freeform 190"/>
                <p:cNvSpPr>
                  <a:spLocks/>
                </p:cNvSpPr>
                <p:nvPr/>
              </p:nvSpPr>
              <p:spPr bwMode="auto">
                <a:xfrm>
                  <a:off x="3651" y="3354"/>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3" name="Freeform 191"/>
                <p:cNvSpPr>
                  <a:spLocks/>
                </p:cNvSpPr>
                <p:nvPr/>
              </p:nvSpPr>
              <p:spPr bwMode="auto">
                <a:xfrm>
                  <a:off x="3693" y="3354"/>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4" name="Freeform 192"/>
                <p:cNvSpPr>
                  <a:spLocks/>
                </p:cNvSpPr>
                <p:nvPr/>
              </p:nvSpPr>
              <p:spPr bwMode="auto">
                <a:xfrm>
                  <a:off x="3735" y="3354"/>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5" name="Freeform 193"/>
                <p:cNvSpPr>
                  <a:spLocks/>
                </p:cNvSpPr>
                <p:nvPr/>
              </p:nvSpPr>
              <p:spPr bwMode="auto">
                <a:xfrm>
                  <a:off x="3777" y="3354"/>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6" name="Freeform 194"/>
                <p:cNvSpPr>
                  <a:spLocks/>
                </p:cNvSpPr>
                <p:nvPr/>
              </p:nvSpPr>
              <p:spPr bwMode="auto">
                <a:xfrm>
                  <a:off x="3819" y="3354"/>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7" name="Freeform 195"/>
                <p:cNvSpPr>
                  <a:spLocks/>
                </p:cNvSpPr>
                <p:nvPr/>
              </p:nvSpPr>
              <p:spPr bwMode="auto">
                <a:xfrm>
                  <a:off x="3861" y="3354"/>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8" name="Freeform 196"/>
                <p:cNvSpPr>
                  <a:spLocks/>
                </p:cNvSpPr>
                <p:nvPr/>
              </p:nvSpPr>
              <p:spPr bwMode="auto">
                <a:xfrm>
                  <a:off x="3903" y="3354"/>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9" name="Freeform 197"/>
                <p:cNvSpPr>
                  <a:spLocks/>
                </p:cNvSpPr>
                <p:nvPr/>
              </p:nvSpPr>
              <p:spPr bwMode="auto">
                <a:xfrm>
                  <a:off x="3945" y="3348"/>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80" name="Freeform 198"/>
                <p:cNvSpPr>
                  <a:spLocks/>
                </p:cNvSpPr>
                <p:nvPr/>
              </p:nvSpPr>
              <p:spPr bwMode="auto">
                <a:xfrm>
                  <a:off x="3987" y="3348"/>
                  <a:ext cx="31" cy="6"/>
                </a:xfrm>
                <a:custGeom>
                  <a:avLst/>
                  <a:gdLst>
                    <a:gd name="T0" fmla="*/ 0 w 31"/>
                    <a:gd name="T1" fmla="*/ 0 h 6"/>
                    <a:gd name="T2" fmla="*/ 0 w 31"/>
                    <a:gd name="T3" fmla="*/ 6 h 6"/>
                    <a:gd name="T4" fmla="*/ 0 w 31"/>
                    <a:gd name="T5" fmla="*/ 6 h 6"/>
                    <a:gd name="T6" fmla="*/ 25 w 31"/>
                    <a:gd name="T7" fmla="*/ 6 h 6"/>
                    <a:gd name="T8" fmla="*/ 31 w 31"/>
                    <a:gd name="T9" fmla="*/ 0 h 6"/>
                    <a:gd name="T10" fmla="*/ 25 w 31"/>
                    <a:gd name="T11" fmla="*/ 0 h 6"/>
                    <a:gd name="T12" fmla="*/ 0 w 31"/>
                    <a:gd name="T13" fmla="*/ 0 h 6"/>
                    <a:gd name="T14" fmla="*/ 0 60000 65536"/>
                    <a:gd name="T15" fmla="*/ 0 60000 65536"/>
                    <a:gd name="T16" fmla="*/ 0 60000 65536"/>
                    <a:gd name="T17" fmla="*/ 0 60000 65536"/>
                    <a:gd name="T18" fmla="*/ 0 60000 65536"/>
                    <a:gd name="T19" fmla="*/ 0 60000 65536"/>
                    <a:gd name="T20" fmla="*/ 0 60000 65536"/>
                    <a:gd name="T21" fmla="*/ 0 w 31"/>
                    <a:gd name="T22" fmla="*/ 0 h 6"/>
                    <a:gd name="T23" fmla="*/ 31 w 31"/>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6">
                      <a:moveTo>
                        <a:pt x="0" y="0"/>
                      </a:moveTo>
                      <a:lnTo>
                        <a:pt x="0" y="6"/>
                      </a:lnTo>
                      <a:lnTo>
                        <a:pt x="25" y="6"/>
                      </a:lnTo>
                      <a:lnTo>
                        <a:pt x="31" y="0"/>
                      </a:lnTo>
                      <a:lnTo>
                        <a:pt x="25"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81" name="Freeform 199"/>
                <p:cNvSpPr>
                  <a:spLocks/>
                </p:cNvSpPr>
                <p:nvPr/>
              </p:nvSpPr>
              <p:spPr bwMode="auto">
                <a:xfrm>
                  <a:off x="4030" y="3342"/>
                  <a:ext cx="30" cy="6"/>
                </a:xfrm>
                <a:custGeom>
                  <a:avLst/>
                  <a:gdLst>
                    <a:gd name="T0" fmla="*/ 0 w 30"/>
                    <a:gd name="T1" fmla="*/ 0 h 6"/>
                    <a:gd name="T2" fmla="*/ 0 w 30"/>
                    <a:gd name="T3" fmla="*/ 6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82" name="Freeform 200"/>
                <p:cNvSpPr>
                  <a:spLocks/>
                </p:cNvSpPr>
                <p:nvPr/>
              </p:nvSpPr>
              <p:spPr bwMode="auto">
                <a:xfrm>
                  <a:off x="4066" y="3336"/>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83" name="Freeform 201"/>
                <p:cNvSpPr>
                  <a:spLocks/>
                </p:cNvSpPr>
                <p:nvPr/>
              </p:nvSpPr>
              <p:spPr bwMode="auto">
                <a:xfrm>
                  <a:off x="4108" y="3330"/>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84" name="Freeform 202"/>
                <p:cNvSpPr>
                  <a:spLocks/>
                </p:cNvSpPr>
                <p:nvPr/>
              </p:nvSpPr>
              <p:spPr bwMode="auto">
                <a:xfrm>
                  <a:off x="4150" y="3324"/>
                  <a:ext cx="30" cy="12"/>
                </a:xfrm>
                <a:custGeom>
                  <a:avLst/>
                  <a:gdLst>
                    <a:gd name="T0" fmla="*/ 6 w 30"/>
                    <a:gd name="T1" fmla="*/ 6 h 12"/>
                    <a:gd name="T2" fmla="*/ 0 w 30"/>
                    <a:gd name="T3" fmla="*/ 6 h 12"/>
                    <a:gd name="T4" fmla="*/ 6 w 30"/>
                    <a:gd name="T5" fmla="*/ 12 h 12"/>
                    <a:gd name="T6" fmla="*/ 6 w 30"/>
                    <a:gd name="T7" fmla="*/ 12 h 12"/>
                    <a:gd name="T8" fmla="*/ 30 w 30"/>
                    <a:gd name="T9" fmla="*/ 6 h 12"/>
                    <a:gd name="T10" fmla="*/ 30 w 30"/>
                    <a:gd name="T11" fmla="*/ 6 h 12"/>
                    <a:gd name="T12" fmla="*/ 30 w 30"/>
                    <a:gd name="T13" fmla="*/ 0 h 12"/>
                    <a:gd name="T14" fmla="*/ 6 w 30"/>
                    <a:gd name="T15" fmla="*/ 6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85" name="Freeform 203"/>
                <p:cNvSpPr>
                  <a:spLocks/>
                </p:cNvSpPr>
                <p:nvPr/>
              </p:nvSpPr>
              <p:spPr bwMode="auto">
                <a:xfrm>
                  <a:off x="4192" y="3318"/>
                  <a:ext cx="30" cy="12"/>
                </a:xfrm>
                <a:custGeom>
                  <a:avLst/>
                  <a:gdLst>
                    <a:gd name="T0" fmla="*/ 6 w 30"/>
                    <a:gd name="T1" fmla="*/ 6 h 12"/>
                    <a:gd name="T2" fmla="*/ 0 w 30"/>
                    <a:gd name="T3" fmla="*/ 6 h 12"/>
                    <a:gd name="T4" fmla="*/ 6 w 30"/>
                    <a:gd name="T5" fmla="*/ 12 h 12"/>
                    <a:gd name="T6" fmla="*/ 30 w 30"/>
                    <a:gd name="T7" fmla="*/ 6 h 12"/>
                    <a:gd name="T8" fmla="*/ 30 w 30"/>
                    <a:gd name="T9" fmla="*/ 0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86" name="Freeform 204"/>
                <p:cNvSpPr>
                  <a:spLocks/>
                </p:cNvSpPr>
                <p:nvPr/>
              </p:nvSpPr>
              <p:spPr bwMode="auto">
                <a:xfrm>
                  <a:off x="4234" y="3312"/>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87" name="Freeform 205"/>
                <p:cNvSpPr>
                  <a:spLocks/>
                </p:cNvSpPr>
                <p:nvPr/>
              </p:nvSpPr>
              <p:spPr bwMode="auto">
                <a:xfrm>
                  <a:off x="4276" y="3300"/>
                  <a:ext cx="30" cy="12"/>
                </a:xfrm>
                <a:custGeom>
                  <a:avLst/>
                  <a:gdLst>
                    <a:gd name="T0" fmla="*/ 6 w 30"/>
                    <a:gd name="T1" fmla="*/ 6 h 12"/>
                    <a:gd name="T2" fmla="*/ 0 w 30"/>
                    <a:gd name="T3" fmla="*/ 12 h 12"/>
                    <a:gd name="T4" fmla="*/ 6 w 30"/>
                    <a:gd name="T5" fmla="*/ 12 h 12"/>
                    <a:gd name="T6" fmla="*/ 24 w 30"/>
                    <a:gd name="T7" fmla="*/ 6 h 12"/>
                    <a:gd name="T8" fmla="*/ 30 w 30"/>
                    <a:gd name="T9" fmla="*/ 6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12"/>
                      </a:lnTo>
                      <a:lnTo>
                        <a:pt x="6" y="12"/>
                      </a:lnTo>
                      <a:lnTo>
                        <a:pt x="24" y="6"/>
                      </a:lnTo>
                      <a:lnTo>
                        <a:pt x="30" y="6"/>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88" name="Freeform 206"/>
                <p:cNvSpPr>
                  <a:spLocks/>
                </p:cNvSpPr>
                <p:nvPr/>
              </p:nvSpPr>
              <p:spPr bwMode="auto">
                <a:xfrm>
                  <a:off x="4318" y="3294"/>
                  <a:ext cx="30" cy="12"/>
                </a:xfrm>
                <a:custGeom>
                  <a:avLst/>
                  <a:gdLst>
                    <a:gd name="T0" fmla="*/ 0 w 30"/>
                    <a:gd name="T1" fmla="*/ 6 h 12"/>
                    <a:gd name="T2" fmla="*/ 0 w 30"/>
                    <a:gd name="T3" fmla="*/ 6 h 12"/>
                    <a:gd name="T4" fmla="*/ 0 w 30"/>
                    <a:gd name="T5" fmla="*/ 12 h 12"/>
                    <a:gd name="T6" fmla="*/ 6 w 30"/>
                    <a:gd name="T7" fmla="*/ 12 h 12"/>
                    <a:gd name="T8" fmla="*/ 24 w 30"/>
                    <a:gd name="T9" fmla="*/ 6 h 12"/>
                    <a:gd name="T10" fmla="*/ 30 w 30"/>
                    <a:gd name="T11" fmla="*/ 0 h 12"/>
                    <a:gd name="T12" fmla="*/ 24 w 30"/>
                    <a:gd name="T13" fmla="*/ 0 h 12"/>
                    <a:gd name="T14" fmla="*/ 6 w 30"/>
                    <a:gd name="T15" fmla="*/ 6 h 12"/>
                    <a:gd name="T16" fmla="*/ 0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0" y="6"/>
                      </a:moveTo>
                      <a:lnTo>
                        <a:pt x="0" y="6"/>
                      </a:lnTo>
                      <a:lnTo>
                        <a:pt x="0" y="12"/>
                      </a:lnTo>
                      <a:lnTo>
                        <a:pt x="6" y="12"/>
                      </a:lnTo>
                      <a:lnTo>
                        <a:pt x="24" y="6"/>
                      </a:lnTo>
                      <a:lnTo>
                        <a:pt x="30" y="0"/>
                      </a:lnTo>
                      <a:lnTo>
                        <a:pt x="24" y="0"/>
                      </a:lnTo>
                      <a:lnTo>
                        <a:pt x="6" y="6"/>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89" name="Freeform 207"/>
                <p:cNvSpPr>
                  <a:spLocks/>
                </p:cNvSpPr>
                <p:nvPr/>
              </p:nvSpPr>
              <p:spPr bwMode="auto">
                <a:xfrm>
                  <a:off x="4360" y="3282"/>
                  <a:ext cx="30" cy="12"/>
                </a:xfrm>
                <a:custGeom>
                  <a:avLst/>
                  <a:gdLst>
                    <a:gd name="T0" fmla="*/ 0 w 30"/>
                    <a:gd name="T1" fmla="*/ 6 h 12"/>
                    <a:gd name="T2" fmla="*/ 0 w 30"/>
                    <a:gd name="T3" fmla="*/ 6 h 12"/>
                    <a:gd name="T4" fmla="*/ 0 w 30"/>
                    <a:gd name="T5" fmla="*/ 12 h 12"/>
                    <a:gd name="T6" fmla="*/ 24 w 30"/>
                    <a:gd name="T7" fmla="*/ 6 h 12"/>
                    <a:gd name="T8" fmla="*/ 30 w 30"/>
                    <a:gd name="T9" fmla="*/ 0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6"/>
                      </a:ln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0" name="Freeform 208"/>
                <p:cNvSpPr>
                  <a:spLocks/>
                </p:cNvSpPr>
                <p:nvPr/>
              </p:nvSpPr>
              <p:spPr bwMode="auto">
                <a:xfrm>
                  <a:off x="4396" y="3270"/>
                  <a:ext cx="30" cy="12"/>
                </a:xfrm>
                <a:custGeom>
                  <a:avLst/>
                  <a:gdLst>
                    <a:gd name="T0" fmla="*/ 6 w 30"/>
                    <a:gd name="T1" fmla="*/ 6 h 12"/>
                    <a:gd name="T2" fmla="*/ 0 w 30"/>
                    <a:gd name="T3" fmla="*/ 12 h 12"/>
                    <a:gd name="T4" fmla="*/ 6 w 30"/>
                    <a:gd name="T5" fmla="*/ 12 h 12"/>
                    <a:gd name="T6" fmla="*/ 30 w 30"/>
                    <a:gd name="T7" fmla="*/ 6 h 12"/>
                    <a:gd name="T8" fmla="*/ 30 w 30"/>
                    <a:gd name="T9" fmla="*/ 0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12"/>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1" name="Freeform 209"/>
                <p:cNvSpPr>
                  <a:spLocks/>
                </p:cNvSpPr>
                <p:nvPr/>
              </p:nvSpPr>
              <p:spPr bwMode="auto">
                <a:xfrm>
                  <a:off x="4438" y="3258"/>
                  <a:ext cx="30" cy="12"/>
                </a:xfrm>
                <a:custGeom>
                  <a:avLst/>
                  <a:gdLst>
                    <a:gd name="T0" fmla="*/ 6 w 30"/>
                    <a:gd name="T1" fmla="*/ 6 h 12"/>
                    <a:gd name="T2" fmla="*/ 0 w 30"/>
                    <a:gd name="T3" fmla="*/ 6 h 12"/>
                    <a:gd name="T4" fmla="*/ 6 w 30"/>
                    <a:gd name="T5" fmla="*/ 12 h 12"/>
                    <a:gd name="T6" fmla="*/ 24 w 30"/>
                    <a:gd name="T7" fmla="*/ 6 h 12"/>
                    <a:gd name="T8" fmla="*/ 30 w 30"/>
                    <a:gd name="T9" fmla="*/ 0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24"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2" name="Freeform 210"/>
                <p:cNvSpPr>
                  <a:spLocks/>
                </p:cNvSpPr>
                <p:nvPr/>
              </p:nvSpPr>
              <p:spPr bwMode="auto">
                <a:xfrm>
                  <a:off x="4480" y="3240"/>
                  <a:ext cx="24" cy="18"/>
                </a:xfrm>
                <a:custGeom>
                  <a:avLst/>
                  <a:gdLst>
                    <a:gd name="T0" fmla="*/ 0 w 24"/>
                    <a:gd name="T1" fmla="*/ 12 h 18"/>
                    <a:gd name="T2" fmla="*/ 0 w 24"/>
                    <a:gd name="T3" fmla="*/ 12 h 18"/>
                    <a:gd name="T4" fmla="*/ 0 w 24"/>
                    <a:gd name="T5" fmla="*/ 18 h 18"/>
                    <a:gd name="T6" fmla="*/ 24 w 24"/>
                    <a:gd name="T7" fmla="*/ 6 h 18"/>
                    <a:gd name="T8" fmla="*/ 24 w 24"/>
                    <a:gd name="T9" fmla="*/ 6 h 18"/>
                    <a:gd name="T10" fmla="*/ 24 w 24"/>
                    <a:gd name="T11" fmla="*/ 0 h 18"/>
                    <a:gd name="T12" fmla="*/ 0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12"/>
                      </a:moveTo>
                      <a:lnTo>
                        <a:pt x="0" y="12"/>
                      </a:lnTo>
                      <a:lnTo>
                        <a:pt x="0" y="18"/>
                      </a:lnTo>
                      <a:lnTo>
                        <a:pt x="24"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3" name="Freeform 211"/>
                <p:cNvSpPr>
                  <a:spLocks/>
                </p:cNvSpPr>
                <p:nvPr/>
              </p:nvSpPr>
              <p:spPr bwMode="auto">
                <a:xfrm>
                  <a:off x="4516" y="3222"/>
                  <a:ext cx="30" cy="18"/>
                </a:xfrm>
                <a:custGeom>
                  <a:avLst/>
                  <a:gdLst>
                    <a:gd name="T0" fmla="*/ 6 w 30"/>
                    <a:gd name="T1" fmla="*/ 12 h 18"/>
                    <a:gd name="T2" fmla="*/ 0 w 30"/>
                    <a:gd name="T3" fmla="*/ 18 h 18"/>
                    <a:gd name="T4" fmla="*/ 6 w 30"/>
                    <a:gd name="T5" fmla="*/ 18 h 18"/>
                    <a:gd name="T6" fmla="*/ 18 w 30"/>
                    <a:gd name="T7" fmla="*/ 12 h 18"/>
                    <a:gd name="T8" fmla="*/ 24 w 30"/>
                    <a:gd name="T9" fmla="*/ 6 h 18"/>
                    <a:gd name="T10" fmla="*/ 30 w 30"/>
                    <a:gd name="T11" fmla="*/ 6 h 18"/>
                    <a:gd name="T12" fmla="*/ 24 w 30"/>
                    <a:gd name="T13" fmla="*/ 0 h 18"/>
                    <a:gd name="T14" fmla="*/ 18 w 30"/>
                    <a:gd name="T15" fmla="*/ 6 h 18"/>
                    <a:gd name="T16" fmla="*/ 6 w 30"/>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6" y="12"/>
                      </a:moveTo>
                      <a:lnTo>
                        <a:pt x="0" y="18"/>
                      </a:lnTo>
                      <a:lnTo>
                        <a:pt x="6" y="18"/>
                      </a:lnTo>
                      <a:lnTo>
                        <a:pt x="18" y="12"/>
                      </a:lnTo>
                      <a:lnTo>
                        <a:pt x="24" y="6"/>
                      </a:lnTo>
                      <a:lnTo>
                        <a:pt x="30" y="6"/>
                      </a:lnTo>
                      <a:lnTo>
                        <a:pt x="24" y="0"/>
                      </a:lnTo>
                      <a:lnTo>
                        <a:pt x="18" y="6"/>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4" name="Freeform 212"/>
                <p:cNvSpPr>
                  <a:spLocks/>
                </p:cNvSpPr>
                <p:nvPr/>
              </p:nvSpPr>
              <p:spPr bwMode="auto">
                <a:xfrm>
                  <a:off x="4558" y="3204"/>
                  <a:ext cx="24" cy="18"/>
                </a:xfrm>
                <a:custGeom>
                  <a:avLst/>
                  <a:gdLst>
                    <a:gd name="T0" fmla="*/ 0 w 24"/>
                    <a:gd name="T1" fmla="*/ 12 h 18"/>
                    <a:gd name="T2" fmla="*/ 0 w 24"/>
                    <a:gd name="T3" fmla="*/ 18 h 18"/>
                    <a:gd name="T4" fmla="*/ 0 w 24"/>
                    <a:gd name="T5" fmla="*/ 18 h 18"/>
                    <a:gd name="T6" fmla="*/ 24 w 24"/>
                    <a:gd name="T7" fmla="*/ 6 h 18"/>
                    <a:gd name="T8" fmla="*/ 24 w 24"/>
                    <a:gd name="T9" fmla="*/ 6 h 18"/>
                    <a:gd name="T10" fmla="*/ 24 w 24"/>
                    <a:gd name="T11" fmla="*/ 0 h 18"/>
                    <a:gd name="T12" fmla="*/ 0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12"/>
                      </a:moveTo>
                      <a:lnTo>
                        <a:pt x="0" y="18"/>
                      </a:lnTo>
                      <a:lnTo>
                        <a:pt x="24"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5" name="Freeform 213"/>
                <p:cNvSpPr>
                  <a:spLocks/>
                </p:cNvSpPr>
                <p:nvPr/>
              </p:nvSpPr>
              <p:spPr bwMode="auto">
                <a:xfrm>
                  <a:off x="4594" y="3186"/>
                  <a:ext cx="24" cy="18"/>
                </a:xfrm>
                <a:custGeom>
                  <a:avLst/>
                  <a:gdLst>
                    <a:gd name="T0" fmla="*/ 0 w 24"/>
                    <a:gd name="T1" fmla="*/ 12 h 18"/>
                    <a:gd name="T2" fmla="*/ 0 w 24"/>
                    <a:gd name="T3" fmla="*/ 18 h 18"/>
                    <a:gd name="T4" fmla="*/ 0 w 24"/>
                    <a:gd name="T5" fmla="*/ 18 h 18"/>
                    <a:gd name="T6" fmla="*/ 24 w 24"/>
                    <a:gd name="T7" fmla="*/ 6 h 18"/>
                    <a:gd name="T8" fmla="*/ 24 w 24"/>
                    <a:gd name="T9" fmla="*/ 0 h 18"/>
                    <a:gd name="T10" fmla="*/ 24 w 24"/>
                    <a:gd name="T11" fmla="*/ 0 h 18"/>
                    <a:gd name="T12" fmla="*/ 0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12"/>
                      </a:moveTo>
                      <a:lnTo>
                        <a:pt x="0" y="18"/>
                      </a:lnTo>
                      <a:lnTo>
                        <a:pt x="24"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6" name="Freeform 214"/>
                <p:cNvSpPr>
                  <a:spLocks/>
                </p:cNvSpPr>
                <p:nvPr/>
              </p:nvSpPr>
              <p:spPr bwMode="auto">
                <a:xfrm>
                  <a:off x="4630" y="3162"/>
                  <a:ext cx="24" cy="18"/>
                </a:xfrm>
                <a:custGeom>
                  <a:avLst/>
                  <a:gdLst>
                    <a:gd name="T0" fmla="*/ 0 w 24"/>
                    <a:gd name="T1" fmla="*/ 12 h 18"/>
                    <a:gd name="T2" fmla="*/ 0 w 24"/>
                    <a:gd name="T3" fmla="*/ 18 h 18"/>
                    <a:gd name="T4" fmla="*/ 0 w 24"/>
                    <a:gd name="T5" fmla="*/ 18 h 18"/>
                    <a:gd name="T6" fmla="*/ 6 w 24"/>
                    <a:gd name="T7" fmla="*/ 18 h 18"/>
                    <a:gd name="T8" fmla="*/ 24 w 24"/>
                    <a:gd name="T9" fmla="*/ 6 h 18"/>
                    <a:gd name="T10" fmla="*/ 24 w 24"/>
                    <a:gd name="T11" fmla="*/ 6 h 18"/>
                    <a:gd name="T12" fmla="*/ 24 w 24"/>
                    <a:gd name="T13" fmla="*/ 0 h 18"/>
                    <a:gd name="T14" fmla="*/ 6 w 24"/>
                    <a:gd name="T15" fmla="*/ 12 h 18"/>
                    <a:gd name="T16" fmla="*/ 0 w 24"/>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0" y="12"/>
                      </a:moveTo>
                      <a:lnTo>
                        <a:pt x="0" y="18"/>
                      </a:lnTo>
                      <a:lnTo>
                        <a:pt x="6" y="18"/>
                      </a:lnTo>
                      <a:lnTo>
                        <a:pt x="24" y="6"/>
                      </a:lnTo>
                      <a:lnTo>
                        <a:pt x="24" y="0"/>
                      </a:lnTo>
                      <a:lnTo>
                        <a:pt x="6" y="12"/>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7" name="Freeform 215"/>
                <p:cNvSpPr>
                  <a:spLocks/>
                </p:cNvSpPr>
                <p:nvPr/>
              </p:nvSpPr>
              <p:spPr bwMode="auto">
                <a:xfrm>
                  <a:off x="4660" y="3138"/>
                  <a:ext cx="30" cy="18"/>
                </a:xfrm>
                <a:custGeom>
                  <a:avLst/>
                  <a:gdLst>
                    <a:gd name="T0" fmla="*/ 6 w 30"/>
                    <a:gd name="T1" fmla="*/ 12 h 18"/>
                    <a:gd name="T2" fmla="*/ 0 w 30"/>
                    <a:gd name="T3" fmla="*/ 18 h 18"/>
                    <a:gd name="T4" fmla="*/ 6 w 30"/>
                    <a:gd name="T5" fmla="*/ 18 h 18"/>
                    <a:gd name="T6" fmla="*/ 18 w 30"/>
                    <a:gd name="T7" fmla="*/ 12 h 18"/>
                    <a:gd name="T8" fmla="*/ 24 w 30"/>
                    <a:gd name="T9" fmla="*/ 6 h 18"/>
                    <a:gd name="T10" fmla="*/ 30 w 30"/>
                    <a:gd name="T11" fmla="*/ 0 h 18"/>
                    <a:gd name="T12" fmla="*/ 24 w 30"/>
                    <a:gd name="T13" fmla="*/ 0 h 18"/>
                    <a:gd name="T14" fmla="*/ 18 w 30"/>
                    <a:gd name="T15" fmla="*/ 6 h 18"/>
                    <a:gd name="T16" fmla="*/ 6 w 30"/>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6" y="12"/>
                      </a:moveTo>
                      <a:lnTo>
                        <a:pt x="0" y="18"/>
                      </a:lnTo>
                      <a:lnTo>
                        <a:pt x="6" y="18"/>
                      </a:lnTo>
                      <a:lnTo>
                        <a:pt x="18" y="12"/>
                      </a:lnTo>
                      <a:lnTo>
                        <a:pt x="24" y="6"/>
                      </a:lnTo>
                      <a:lnTo>
                        <a:pt x="30" y="0"/>
                      </a:lnTo>
                      <a:lnTo>
                        <a:pt x="24" y="0"/>
                      </a:lnTo>
                      <a:lnTo>
                        <a:pt x="18" y="6"/>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8" name="Freeform 216"/>
                <p:cNvSpPr>
                  <a:spLocks/>
                </p:cNvSpPr>
                <p:nvPr/>
              </p:nvSpPr>
              <p:spPr bwMode="auto">
                <a:xfrm>
                  <a:off x="4696" y="3108"/>
                  <a:ext cx="18" cy="24"/>
                </a:xfrm>
                <a:custGeom>
                  <a:avLst/>
                  <a:gdLst>
                    <a:gd name="T0" fmla="*/ 0 w 18"/>
                    <a:gd name="T1" fmla="*/ 18 h 24"/>
                    <a:gd name="T2" fmla="*/ 0 w 18"/>
                    <a:gd name="T3" fmla="*/ 18 h 24"/>
                    <a:gd name="T4" fmla="*/ 0 w 18"/>
                    <a:gd name="T5" fmla="*/ 24 h 24"/>
                    <a:gd name="T6" fmla="*/ 18 w 18"/>
                    <a:gd name="T7" fmla="*/ 6 h 24"/>
                    <a:gd name="T8" fmla="*/ 18 w 18"/>
                    <a:gd name="T9" fmla="*/ 6 h 24"/>
                    <a:gd name="T10" fmla="*/ 18 w 18"/>
                    <a:gd name="T11" fmla="*/ 0 h 24"/>
                    <a:gd name="T12" fmla="*/ 18 w 18"/>
                    <a:gd name="T13" fmla="*/ 0 h 24"/>
                    <a:gd name="T14" fmla="*/ 12 w 18"/>
                    <a:gd name="T15" fmla="*/ 0 h 24"/>
                    <a:gd name="T16" fmla="*/ 12 w 18"/>
                    <a:gd name="T17" fmla="*/ 6 h 24"/>
                    <a:gd name="T18" fmla="*/ 18 w 18"/>
                    <a:gd name="T19" fmla="*/ 6 h 24"/>
                    <a:gd name="T20" fmla="*/ 18 w 18"/>
                    <a:gd name="T21" fmla="*/ 0 h 24"/>
                    <a:gd name="T22" fmla="*/ 0 w 18"/>
                    <a:gd name="T23" fmla="*/ 18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
                    <a:gd name="T37" fmla="*/ 0 h 24"/>
                    <a:gd name="T38" fmla="*/ 18 w 18"/>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 h="24">
                      <a:moveTo>
                        <a:pt x="0" y="18"/>
                      </a:moveTo>
                      <a:lnTo>
                        <a:pt x="0" y="18"/>
                      </a:lnTo>
                      <a:lnTo>
                        <a:pt x="0" y="24"/>
                      </a:lnTo>
                      <a:lnTo>
                        <a:pt x="18" y="6"/>
                      </a:lnTo>
                      <a:lnTo>
                        <a:pt x="18" y="0"/>
                      </a:lnTo>
                      <a:lnTo>
                        <a:pt x="12" y="0"/>
                      </a:lnTo>
                      <a:lnTo>
                        <a:pt x="12" y="6"/>
                      </a:lnTo>
                      <a:lnTo>
                        <a:pt x="18" y="6"/>
                      </a:lnTo>
                      <a:lnTo>
                        <a:pt x="18" y="0"/>
                      </a:lnTo>
                      <a:lnTo>
                        <a:pt x="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9" name="Freeform 217"/>
                <p:cNvSpPr>
                  <a:spLocks/>
                </p:cNvSpPr>
                <p:nvPr/>
              </p:nvSpPr>
              <p:spPr bwMode="auto">
                <a:xfrm>
                  <a:off x="4720" y="3072"/>
                  <a:ext cx="18" cy="24"/>
                </a:xfrm>
                <a:custGeom>
                  <a:avLst/>
                  <a:gdLst>
                    <a:gd name="T0" fmla="*/ 0 w 18"/>
                    <a:gd name="T1" fmla="*/ 24 h 24"/>
                    <a:gd name="T2" fmla="*/ 6 w 18"/>
                    <a:gd name="T3" fmla="*/ 24 h 24"/>
                    <a:gd name="T4" fmla="*/ 6 w 18"/>
                    <a:gd name="T5" fmla="*/ 24 h 24"/>
                    <a:gd name="T6" fmla="*/ 18 w 18"/>
                    <a:gd name="T7" fmla="*/ 6 h 24"/>
                    <a:gd name="T8" fmla="*/ 18 w 18"/>
                    <a:gd name="T9" fmla="*/ 0 h 24"/>
                    <a:gd name="T10" fmla="*/ 18 w 18"/>
                    <a:gd name="T11" fmla="*/ 0 h 24"/>
                    <a:gd name="T12" fmla="*/ 12 w 18"/>
                    <a:gd name="T13" fmla="*/ 0 h 24"/>
                    <a:gd name="T14" fmla="*/ 12 w 18"/>
                    <a:gd name="T15" fmla="*/ 6 h 24"/>
                    <a:gd name="T16" fmla="*/ 0 w 18"/>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0" y="24"/>
                      </a:moveTo>
                      <a:lnTo>
                        <a:pt x="6" y="24"/>
                      </a:lnTo>
                      <a:lnTo>
                        <a:pt x="18" y="6"/>
                      </a:lnTo>
                      <a:lnTo>
                        <a:pt x="18" y="0"/>
                      </a:lnTo>
                      <a:lnTo>
                        <a:pt x="12" y="0"/>
                      </a:lnTo>
                      <a:lnTo>
                        <a:pt x="12"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00" name="Freeform 218"/>
                <p:cNvSpPr>
                  <a:spLocks/>
                </p:cNvSpPr>
                <p:nvPr/>
              </p:nvSpPr>
              <p:spPr bwMode="auto">
                <a:xfrm>
                  <a:off x="4744" y="3030"/>
                  <a:ext cx="12" cy="30"/>
                </a:xfrm>
                <a:custGeom>
                  <a:avLst/>
                  <a:gdLst>
                    <a:gd name="T0" fmla="*/ 0 w 12"/>
                    <a:gd name="T1" fmla="*/ 30 h 30"/>
                    <a:gd name="T2" fmla="*/ 0 w 12"/>
                    <a:gd name="T3" fmla="*/ 30 h 30"/>
                    <a:gd name="T4" fmla="*/ 6 w 12"/>
                    <a:gd name="T5" fmla="*/ 30 h 30"/>
                    <a:gd name="T6" fmla="*/ 12 w 12"/>
                    <a:gd name="T7" fmla="*/ 12 h 30"/>
                    <a:gd name="T8" fmla="*/ 12 w 12"/>
                    <a:gd name="T9" fmla="*/ 6 h 30"/>
                    <a:gd name="T10" fmla="*/ 6 w 12"/>
                    <a:gd name="T11" fmla="*/ 0 h 30"/>
                    <a:gd name="T12" fmla="*/ 6 w 12"/>
                    <a:gd name="T13" fmla="*/ 6 h 30"/>
                    <a:gd name="T14" fmla="*/ 6 w 12"/>
                    <a:gd name="T15" fmla="*/ 12 h 30"/>
                    <a:gd name="T16" fmla="*/ 0 w 12"/>
                    <a:gd name="T17" fmla="*/ 3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0" y="30"/>
                      </a:moveTo>
                      <a:lnTo>
                        <a:pt x="0" y="30"/>
                      </a:lnTo>
                      <a:lnTo>
                        <a:pt x="6" y="30"/>
                      </a:lnTo>
                      <a:lnTo>
                        <a:pt x="12" y="12"/>
                      </a:lnTo>
                      <a:lnTo>
                        <a:pt x="12" y="6"/>
                      </a:lnTo>
                      <a:lnTo>
                        <a:pt x="6" y="0"/>
                      </a:lnTo>
                      <a:lnTo>
                        <a:pt x="6" y="6"/>
                      </a:lnTo>
                      <a:lnTo>
                        <a:pt x="6" y="12"/>
                      </a:lnTo>
                      <a:lnTo>
                        <a:pt x="0"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01" name="Freeform 219"/>
                <p:cNvSpPr>
                  <a:spLocks/>
                </p:cNvSpPr>
                <p:nvPr/>
              </p:nvSpPr>
              <p:spPr bwMode="auto">
                <a:xfrm>
                  <a:off x="4750" y="2994"/>
                  <a:ext cx="12" cy="30"/>
                </a:xfrm>
                <a:custGeom>
                  <a:avLst/>
                  <a:gdLst>
                    <a:gd name="T0" fmla="*/ 0 w 12"/>
                    <a:gd name="T1" fmla="*/ 24 h 30"/>
                    <a:gd name="T2" fmla="*/ 6 w 12"/>
                    <a:gd name="T3" fmla="*/ 30 h 30"/>
                    <a:gd name="T4" fmla="*/ 6 w 12"/>
                    <a:gd name="T5" fmla="*/ 24 h 30"/>
                    <a:gd name="T6" fmla="*/ 12 w 12"/>
                    <a:gd name="T7" fmla="*/ 12 h 30"/>
                    <a:gd name="T8" fmla="*/ 6 w 12"/>
                    <a:gd name="T9" fmla="*/ 0 h 30"/>
                    <a:gd name="T10" fmla="*/ 6 w 12"/>
                    <a:gd name="T11" fmla="*/ 0 h 30"/>
                    <a:gd name="T12" fmla="*/ 0 w 12"/>
                    <a:gd name="T13" fmla="*/ 0 h 30"/>
                    <a:gd name="T14" fmla="*/ 6 w 12"/>
                    <a:gd name="T15" fmla="*/ 12 h 30"/>
                    <a:gd name="T16" fmla="*/ 0 w 12"/>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0" y="24"/>
                      </a:moveTo>
                      <a:lnTo>
                        <a:pt x="6" y="30"/>
                      </a:lnTo>
                      <a:lnTo>
                        <a:pt x="6" y="24"/>
                      </a:lnTo>
                      <a:lnTo>
                        <a:pt x="12" y="12"/>
                      </a:lnTo>
                      <a:lnTo>
                        <a:pt x="6" y="0"/>
                      </a:lnTo>
                      <a:lnTo>
                        <a:pt x="0" y="0"/>
                      </a:lnTo>
                      <a:lnTo>
                        <a:pt x="6"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02" name="Freeform 220"/>
                <p:cNvSpPr>
                  <a:spLocks/>
                </p:cNvSpPr>
                <p:nvPr/>
              </p:nvSpPr>
              <p:spPr bwMode="auto">
                <a:xfrm>
                  <a:off x="4744" y="2952"/>
                  <a:ext cx="12" cy="30"/>
                </a:xfrm>
                <a:custGeom>
                  <a:avLst/>
                  <a:gdLst>
                    <a:gd name="T0" fmla="*/ 6 w 12"/>
                    <a:gd name="T1" fmla="*/ 24 h 30"/>
                    <a:gd name="T2" fmla="*/ 6 w 12"/>
                    <a:gd name="T3" fmla="*/ 30 h 30"/>
                    <a:gd name="T4" fmla="*/ 12 w 12"/>
                    <a:gd name="T5" fmla="*/ 24 h 30"/>
                    <a:gd name="T6" fmla="*/ 12 w 12"/>
                    <a:gd name="T7" fmla="*/ 18 h 30"/>
                    <a:gd name="T8" fmla="*/ 6 w 12"/>
                    <a:gd name="T9" fmla="*/ 0 h 30"/>
                    <a:gd name="T10" fmla="*/ 0 w 12"/>
                    <a:gd name="T11" fmla="*/ 0 h 30"/>
                    <a:gd name="T12" fmla="*/ 0 w 12"/>
                    <a:gd name="T13" fmla="*/ 0 h 30"/>
                    <a:gd name="T14" fmla="*/ 6 w 12"/>
                    <a:gd name="T15" fmla="*/ 18 h 30"/>
                    <a:gd name="T16" fmla="*/ 6 w 12"/>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6" y="24"/>
                      </a:moveTo>
                      <a:lnTo>
                        <a:pt x="6" y="30"/>
                      </a:lnTo>
                      <a:lnTo>
                        <a:pt x="12" y="24"/>
                      </a:lnTo>
                      <a:lnTo>
                        <a:pt x="12" y="18"/>
                      </a:lnTo>
                      <a:lnTo>
                        <a:pt x="6" y="0"/>
                      </a:lnTo>
                      <a:lnTo>
                        <a:pt x="0" y="0"/>
                      </a:lnTo>
                      <a:lnTo>
                        <a:pt x="6" y="18"/>
                      </a:lnTo>
                      <a:lnTo>
                        <a:pt x="6"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03" name="Freeform 221"/>
                <p:cNvSpPr>
                  <a:spLocks/>
                </p:cNvSpPr>
                <p:nvPr/>
              </p:nvSpPr>
              <p:spPr bwMode="auto">
                <a:xfrm>
                  <a:off x="4720" y="2916"/>
                  <a:ext cx="24" cy="24"/>
                </a:xfrm>
                <a:custGeom>
                  <a:avLst/>
                  <a:gdLst>
                    <a:gd name="T0" fmla="*/ 18 w 24"/>
                    <a:gd name="T1" fmla="*/ 24 h 24"/>
                    <a:gd name="T2" fmla="*/ 18 w 24"/>
                    <a:gd name="T3" fmla="*/ 24 h 24"/>
                    <a:gd name="T4" fmla="*/ 24 w 24"/>
                    <a:gd name="T5" fmla="*/ 24 h 24"/>
                    <a:gd name="T6" fmla="*/ 18 w 24"/>
                    <a:gd name="T7" fmla="*/ 18 h 24"/>
                    <a:gd name="T8" fmla="*/ 6 w 24"/>
                    <a:gd name="T9" fmla="*/ 0 h 24"/>
                    <a:gd name="T10" fmla="*/ 6 w 24"/>
                    <a:gd name="T11" fmla="*/ 0 h 24"/>
                    <a:gd name="T12" fmla="*/ 0 w 24"/>
                    <a:gd name="T13" fmla="*/ 0 h 24"/>
                    <a:gd name="T14" fmla="*/ 12 w 24"/>
                    <a:gd name="T15" fmla="*/ 18 h 24"/>
                    <a:gd name="T16" fmla="*/ 18 w 24"/>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18" y="24"/>
                      </a:moveTo>
                      <a:lnTo>
                        <a:pt x="18" y="24"/>
                      </a:lnTo>
                      <a:lnTo>
                        <a:pt x="24" y="24"/>
                      </a:lnTo>
                      <a:lnTo>
                        <a:pt x="18" y="18"/>
                      </a:lnTo>
                      <a:lnTo>
                        <a:pt x="6" y="0"/>
                      </a:lnTo>
                      <a:lnTo>
                        <a:pt x="0" y="0"/>
                      </a:lnTo>
                      <a:lnTo>
                        <a:pt x="12" y="18"/>
                      </a:lnTo>
                      <a:lnTo>
                        <a:pt x="18"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04" name="Freeform 222"/>
                <p:cNvSpPr>
                  <a:spLocks/>
                </p:cNvSpPr>
                <p:nvPr/>
              </p:nvSpPr>
              <p:spPr bwMode="auto">
                <a:xfrm>
                  <a:off x="4696" y="2880"/>
                  <a:ext cx="24" cy="24"/>
                </a:xfrm>
                <a:custGeom>
                  <a:avLst/>
                  <a:gdLst>
                    <a:gd name="T0" fmla="*/ 18 w 24"/>
                    <a:gd name="T1" fmla="*/ 24 h 24"/>
                    <a:gd name="T2" fmla="*/ 18 w 24"/>
                    <a:gd name="T3" fmla="*/ 24 h 24"/>
                    <a:gd name="T4" fmla="*/ 24 w 24"/>
                    <a:gd name="T5" fmla="*/ 24 h 24"/>
                    <a:gd name="T6" fmla="*/ 18 w 24"/>
                    <a:gd name="T7" fmla="*/ 18 h 24"/>
                    <a:gd name="T8" fmla="*/ 18 w 24"/>
                    <a:gd name="T9" fmla="*/ 12 h 24"/>
                    <a:gd name="T10" fmla="*/ 6 w 24"/>
                    <a:gd name="T11" fmla="*/ 0 h 24"/>
                    <a:gd name="T12" fmla="*/ 0 w 24"/>
                    <a:gd name="T13" fmla="*/ 6 h 24"/>
                    <a:gd name="T14" fmla="*/ 6 w 24"/>
                    <a:gd name="T15" fmla="*/ 6 h 24"/>
                    <a:gd name="T16" fmla="*/ 18 w 24"/>
                    <a:gd name="T17" fmla="*/ 18 h 24"/>
                    <a:gd name="T18" fmla="*/ 18 w 24"/>
                    <a:gd name="T19" fmla="*/ 18 h 24"/>
                    <a:gd name="T20" fmla="*/ 12 w 24"/>
                    <a:gd name="T21" fmla="*/ 18 h 24"/>
                    <a:gd name="T22" fmla="*/ 18 w 24"/>
                    <a:gd name="T23" fmla="*/ 24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18" y="24"/>
                      </a:moveTo>
                      <a:lnTo>
                        <a:pt x="18" y="24"/>
                      </a:lnTo>
                      <a:lnTo>
                        <a:pt x="24" y="24"/>
                      </a:lnTo>
                      <a:lnTo>
                        <a:pt x="18" y="18"/>
                      </a:lnTo>
                      <a:lnTo>
                        <a:pt x="18" y="12"/>
                      </a:lnTo>
                      <a:lnTo>
                        <a:pt x="6" y="0"/>
                      </a:lnTo>
                      <a:lnTo>
                        <a:pt x="0" y="6"/>
                      </a:lnTo>
                      <a:lnTo>
                        <a:pt x="6" y="6"/>
                      </a:lnTo>
                      <a:lnTo>
                        <a:pt x="18" y="18"/>
                      </a:lnTo>
                      <a:lnTo>
                        <a:pt x="12" y="18"/>
                      </a:lnTo>
                      <a:lnTo>
                        <a:pt x="18"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05" name="Freeform 223"/>
                <p:cNvSpPr>
                  <a:spLocks/>
                </p:cNvSpPr>
                <p:nvPr/>
              </p:nvSpPr>
              <p:spPr bwMode="auto">
                <a:xfrm>
                  <a:off x="4666" y="2850"/>
                  <a:ext cx="24" cy="24"/>
                </a:xfrm>
                <a:custGeom>
                  <a:avLst/>
                  <a:gdLst>
                    <a:gd name="T0" fmla="*/ 18 w 24"/>
                    <a:gd name="T1" fmla="*/ 24 h 24"/>
                    <a:gd name="T2" fmla="*/ 24 w 24"/>
                    <a:gd name="T3" fmla="*/ 24 h 24"/>
                    <a:gd name="T4" fmla="*/ 18 w 24"/>
                    <a:gd name="T5" fmla="*/ 18 h 24"/>
                    <a:gd name="T6" fmla="*/ 12 w 24"/>
                    <a:gd name="T7" fmla="*/ 12 h 24"/>
                    <a:gd name="T8" fmla="*/ 0 w 24"/>
                    <a:gd name="T9" fmla="*/ 0 h 24"/>
                    <a:gd name="T10" fmla="*/ 0 w 24"/>
                    <a:gd name="T11" fmla="*/ 6 h 24"/>
                    <a:gd name="T12" fmla="*/ 0 w 24"/>
                    <a:gd name="T13" fmla="*/ 6 h 24"/>
                    <a:gd name="T14" fmla="*/ 12 w 24"/>
                    <a:gd name="T15" fmla="*/ 18 h 24"/>
                    <a:gd name="T16" fmla="*/ 18 w 24"/>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18" y="24"/>
                      </a:moveTo>
                      <a:lnTo>
                        <a:pt x="24" y="24"/>
                      </a:lnTo>
                      <a:lnTo>
                        <a:pt x="18" y="18"/>
                      </a:lnTo>
                      <a:lnTo>
                        <a:pt x="12" y="12"/>
                      </a:lnTo>
                      <a:lnTo>
                        <a:pt x="0" y="0"/>
                      </a:lnTo>
                      <a:lnTo>
                        <a:pt x="0" y="6"/>
                      </a:lnTo>
                      <a:lnTo>
                        <a:pt x="12" y="18"/>
                      </a:lnTo>
                      <a:lnTo>
                        <a:pt x="18"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06" name="Freeform 224"/>
                <p:cNvSpPr>
                  <a:spLocks/>
                </p:cNvSpPr>
                <p:nvPr/>
              </p:nvSpPr>
              <p:spPr bwMode="auto">
                <a:xfrm>
                  <a:off x="4630" y="2826"/>
                  <a:ext cx="30" cy="24"/>
                </a:xfrm>
                <a:custGeom>
                  <a:avLst/>
                  <a:gdLst>
                    <a:gd name="T0" fmla="*/ 24 w 30"/>
                    <a:gd name="T1" fmla="*/ 24 h 24"/>
                    <a:gd name="T2" fmla="*/ 30 w 30"/>
                    <a:gd name="T3" fmla="*/ 18 h 24"/>
                    <a:gd name="T4" fmla="*/ 24 w 30"/>
                    <a:gd name="T5" fmla="*/ 18 h 24"/>
                    <a:gd name="T6" fmla="*/ 6 w 30"/>
                    <a:gd name="T7" fmla="*/ 6 h 24"/>
                    <a:gd name="T8" fmla="*/ 6 w 30"/>
                    <a:gd name="T9" fmla="*/ 0 h 24"/>
                    <a:gd name="T10" fmla="*/ 0 w 30"/>
                    <a:gd name="T11" fmla="*/ 6 h 24"/>
                    <a:gd name="T12" fmla="*/ 6 w 30"/>
                    <a:gd name="T13" fmla="*/ 6 h 24"/>
                    <a:gd name="T14" fmla="*/ 6 w 30"/>
                    <a:gd name="T15" fmla="*/ 12 h 24"/>
                    <a:gd name="T16" fmla="*/ 24 w 30"/>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24"/>
                    <a:gd name="T29" fmla="*/ 30 w 30"/>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24">
                      <a:moveTo>
                        <a:pt x="24" y="24"/>
                      </a:moveTo>
                      <a:lnTo>
                        <a:pt x="30" y="18"/>
                      </a:lnTo>
                      <a:lnTo>
                        <a:pt x="24" y="18"/>
                      </a:lnTo>
                      <a:lnTo>
                        <a:pt x="6" y="6"/>
                      </a:lnTo>
                      <a:lnTo>
                        <a:pt x="6" y="0"/>
                      </a:lnTo>
                      <a:lnTo>
                        <a:pt x="0" y="6"/>
                      </a:lnTo>
                      <a:lnTo>
                        <a:pt x="6" y="6"/>
                      </a:lnTo>
                      <a:lnTo>
                        <a:pt x="6" y="12"/>
                      </a:lnTo>
                      <a:lnTo>
                        <a:pt x="24"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07" name="Freeform 225"/>
                <p:cNvSpPr>
                  <a:spLocks/>
                </p:cNvSpPr>
                <p:nvPr/>
              </p:nvSpPr>
              <p:spPr bwMode="auto">
                <a:xfrm>
                  <a:off x="4594" y="2808"/>
                  <a:ext cx="30" cy="18"/>
                </a:xfrm>
                <a:custGeom>
                  <a:avLst/>
                  <a:gdLst>
                    <a:gd name="T0" fmla="*/ 24 w 30"/>
                    <a:gd name="T1" fmla="*/ 18 h 18"/>
                    <a:gd name="T2" fmla="*/ 30 w 30"/>
                    <a:gd name="T3" fmla="*/ 12 h 18"/>
                    <a:gd name="T4" fmla="*/ 24 w 30"/>
                    <a:gd name="T5" fmla="*/ 12 h 18"/>
                    <a:gd name="T6" fmla="*/ 6 w 30"/>
                    <a:gd name="T7" fmla="*/ 0 h 18"/>
                    <a:gd name="T8" fmla="*/ 0 w 30"/>
                    <a:gd name="T9" fmla="*/ 0 h 18"/>
                    <a:gd name="T10" fmla="*/ 6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2"/>
                      </a:lnTo>
                      <a:lnTo>
                        <a:pt x="24" y="12"/>
                      </a:lnTo>
                      <a:lnTo>
                        <a:pt x="6" y="0"/>
                      </a:lnTo>
                      <a:lnTo>
                        <a:pt x="0" y="0"/>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08" name="Freeform 226"/>
                <p:cNvSpPr>
                  <a:spLocks/>
                </p:cNvSpPr>
                <p:nvPr/>
              </p:nvSpPr>
              <p:spPr bwMode="auto">
                <a:xfrm>
                  <a:off x="4558" y="2784"/>
                  <a:ext cx="30" cy="18"/>
                </a:xfrm>
                <a:custGeom>
                  <a:avLst/>
                  <a:gdLst>
                    <a:gd name="T0" fmla="*/ 24 w 30"/>
                    <a:gd name="T1" fmla="*/ 18 h 18"/>
                    <a:gd name="T2" fmla="*/ 30 w 30"/>
                    <a:gd name="T3" fmla="*/ 18 h 18"/>
                    <a:gd name="T4" fmla="*/ 24 w 30"/>
                    <a:gd name="T5" fmla="*/ 12 h 18"/>
                    <a:gd name="T6" fmla="*/ 6 w 30"/>
                    <a:gd name="T7" fmla="*/ 0 h 18"/>
                    <a:gd name="T8" fmla="*/ 0 w 30"/>
                    <a:gd name="T9" fmla="*/ 6 h 18"/>
                    <a:gd name="T10" fmla="*/ 6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8"/>
                      </a:lnTo>
                      <a:lnTo>
                        <a:pt x="24" y="12"/>
                      </a:lnTo>
                      <a:lnTo>
                        <a:pt x="6" y="0"/>
                      </a:lnTo>
                      <a:lnTo>
                        <a:pt x="0" y="6"/>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09" name="Freeform 227"/>
                <p:cNvSpPr>
                  <a:spLocks/>
                </p:cNvSpPr>
                <p:nvPr/>
              </p:nvSpPr>
              <p:spPr bwMode="auto">
                <a:xfrm>
                  <a:off x="4522" y="2766"/>
                  <a:ext cx="24" cy="18"/>
                </a:xfrm>
                <a:custGeom>
                  <a:avLst/>
                  <a:gdLst>
                    <a:gd name="T0" fmla="*/ 24 w 24"/>
                    <a:gd name="T1" fmla="*/ 18 h 18"/>
                    <a:gd name="T2" fmla="*/ 24 w 24"/>
                    <a:gd name="T3" fmla="*/ 18 h 18"/>
                    <a:gd name="T4" fmla="*/ 24 w 24"/>
                    <a:gd name="T5" fmla="*/ 12 h 18"/>
                    <a:gd name="T6" fmla="*/ 12 w 24"/>
                    <a:gd name="T7" fmla="*/ 6 h 18"/>
                    <a:gd name="T8" fmla="*/ 0 w 24"/>
                    <a:gd name="T9" fmla="*/ 0 h 18"/>
                    <a:gd name="T10" fmla="*/ 0 w 24"/>
                    <a:gd name="T11" fmla="*/ 6 h 18"/>
                    <a:gd name="T12" fmla="*/ 0 w 24"/>
                    <a:gd name="T13" fmla="*/ 6 h 18"/>
                    <a:gd name="T14" fmla="*/ 12 w 24"/>
                    <a:gd name="T15" fmla="*/ 12 h 18"/>
                    <a:gd name="T16" fmla="*/ 24 w 24"/>
                    <a:gd name="T17" fmla="*/ 1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24" y="18"/>
                      </a:moveTo>
                      <a:lnTo>
                        <a:pt x="24" y="18"/>
                      </a:lnTo>
                      <a:lnTo>
                        <a:pt x="24" y="12"/>
                      </a:lnTo>
                      <a:lnTo>
                        <a:pt x="12" y="6"/>
                      </a:lnTo>
                      <a:lnTo>
                        <a:pt x="0" y="0"/>
                      </a:lnTo>
                      <a:lnTo>
                        <a:pt x="0" y="6"/>
                      </a:lnTo>
                      <a:lnTo>
                        <a:pt x="12" y="12"/>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0" name="Freeform 228"/>
                <p:cNvSpPr>
                  <a:spLocks/>
                </p:cNvSpPr>
                <p:nvPr/>
              </p:nvSpPr>
              <p:spPr bwMode="auto">
                <a:xfrm>
                  <a:off x="4480" y="2754"/>
                  <a:ext cx="30" cy="12"/>
                </a:xfrm>
                <a:custGeom>
                  <a:avLst/>
                  <a:gdLst>
                    <a:gd name="T0" fmla="*/ 30 w 30"/>
                    <a:gd name="T1" fmla="*/ 12 h 12"/>
                    <a:gd name="T2" fmla="*/ 30 w 30"/>
                    <a:gd name="T3" fmla="*/ 12 h 12"/>
                    <a:gd name="T4" fmla="*/ 30 w 30"/>
                    <a:gd name="T5" fmla="*/ 6 h 12"/>
                    <a:gd name="T6" fmla="*/ 6 w 30"/>
                    <a:gd name="T7" fmla="*/ 0 h 12"/>
                    <a:gd name="T8" fmla="*/ 0 w 30"/>
                    <a:gd name="T9" fmla="*/ 0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12"/>
                      </a:ln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1" name="Freeform 229"/>
                <p:cNvSpPr>
                  <a:spLocks/>
                </p:cNvSpPr>
                <p:nvPr/>
              </p:nvSpPr>
              <p:spPr bwMode="auto">
                <a:xfrm>
                  <a:off x="4444" y="2736"/>
                  <a:ext cx="30" cy="18"/>
                </a:xfrm>
                <a:custGeom>
                  <a:avLst/>
                  <a:gdLst>
                    <a:gd name="T0" fmla="*/ 24 w 30"/>
                    <a:gd name="T1" fmla="*/ 18 h 18"/>
                    <a:gd name="T2" fmla="*/ 30 w 30"/>
                    <a:gd name="T3" fmla="*/ 12 h 18"/>
                    <a:gd name="T4" fmla="*/ 24 w 30"/>
                    <a:gd name="T5" fmla="*/ 12 h 18"/>
                    <a:gd name="T6" fmla="*/ 0 w 30"/>
                    <a:gd name="T7" fmla="*/ 0 h 18"/>
                    <a:gd name="T8" fmla="*/ 0 w 30"/>
                    <a:gd name="T9" fmla="*/ 6 h 18"/>
                    <a:gd name="T10" fmla="*/ 0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2"/>
                      </a:lnTo>
                      <a:lnTo>
                        <a:pt x="24" y="12"/>
                      </a:lnTo>
                      <a:lnTo>
                        <a:pt x="0" y="0"/>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2" name="Freeform 230"/>
                <p:cNvSpPr>
                  <a:spLocks/>
                </p:cNvSpPr>
                <p:nvPr/>
              </p:nvSpPr>
              <p:spPr bwMode="auto">
                <a:xfrm>
                  <a:off x="4402" y="2724"/>
                  <a:ext cx="30" cy="12"/>
                </a:xfrm>
                <a:custGeom>
                  <a:avLst/>
                  <a:gdLst>
                    <a:gd name="T0" fmla="*/ 24 w 30"/>
                    <a:gd name="T1" fmla="*/ 12 h 12"/>
                    <a:gd name="T2" fmla="*/ 30 w 30"/>
                    <a:gd name="T3" fmla="*/ 12 h 12"/>
                    <a:gd name="T4" fmla="*/ 24 w 30"/>
                    <a:gd name="T5" fmla="*/ 6 h 12"/>
                    <a:gd name="T6" fmla="*/ 6 w 30"/>
                    <a:gd name="T7" fmla="*/ 0 h 12"/>
                    <a:gd name="T8" fmla="*/ 0 w 30"/>
                    <a:gd name="T9" fmla="*/ 6 h 12"/>
                    <a:gd name="T10" fmla="*/ 6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6"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3" name="Freeform 231"/>
                <p:cNvSpPr>
                  <a:spLocks/>
                </p:cNvSpPr>
                <p:nvPr/>
              </p:nvSpPr>
              <p:spPr bwMode="auto">
                <a:xfrm>
                  <a:off x="4360" y="2712"/>
                  <a:ext cx="30" cy="12"/>
                </a:xfrm>
                <a:custGeom>
                  <a:avLst/>
                  <a:gdLst>
                    <a:gd name="T0" fmla="*/ 30 w 30"/>
                    <a:gd name="T1" fmla="*/ 12 h 12"/>
                    <a:gd name="T2" fmla="*/ 30 w 30"/>
                    <a:gd name="T3" fmla="*/ 12 h 12"/>
                    <a:gd name="T4" fmla="*/ 30 w 30"/>
                    <a:gd name="T5" fmla="*/ 6 h 12"/>
                    <a:gd name="T6" fmla="*/ 6 w 30"/>
                    <a:gd name="T7" fmla="*/ 0 h 12"/>
                    <a:gd name="T8" fmla="*/ 0 w 30"/>
                    <a:gd name="T9" fmla="*/ 6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12"/>
                      </a:ln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4" name="Freeform 232"/>
                <p:cNvSpPr>
                  <a:spLocks/>
                </p:cNvSpPr>
                <p:nvPr/>
              </p:nvSpPr>
              <p:spPr bwMode="auto">
                <a:xfrm>
                  <a:off x="4324" y="2700"/>
                  <a:ext cx="24" cy="18"/>
                </a:xfrm>
                <a:custGeom>
                  <a:avLst/>
                  <a:gdLst>
                    <a:gd name="T0" fmla="*/ 24 w 24"/>
                    <a:gd name="T1" fmla="*/ 18 h 18"/>
                    <a:gd name="T2" fmla="*/ 24 w 24"/>
                    <a:gd name="T3" fmla="*/ 12 h 18"/>
                    <a:gd name="T4" fmla="*/ 24 w 24"/>
                    <a:gd name="T5" fmla="*/ 12 h 18"/>
                    <a:gd name="T6" fmla="*/ 0 w 24"/>
                    <a:gd name="T7" fmla="*/ 6 h 18"/>
                    <a:gd name="T8" fmla="*/ 0 w 24"/>
                    <a:gd name="T9" fmla="*/ 0 h 18"/>
                    <a:gd name="T10" fmla="*/ 0 w 24"/>
                    <a:gd name="T11" fmla="*/ 6 h 18"/>
                    <a:gd name="T12" fmla="*/ 0 w 24"/>
                    <a:gd name="T13" fmla="*/ 6 h 18"/>
                    <a:gd name="T14" fmla="*/ 0 w 24"/>
                    <a:gd name="T15" fmla="*/ 12 h 18"/>
                    <a:gd name="T16" fmla="*/ 24 w 24"/>
                    <a:gd name="T17" fmla="*/ 1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24" y="18"/>
                      </a:moveTo>
                      <a:lnTo>
                        <a:pt x="24" y="12"/>
                      </a:lnTo>
                      <a:lnTo>
                        <a:pt x="0" y="6"/>
                      </a:lnTo>
                      <a:lnTo>
                        <a:pt x="0" y="0"/>
                      </a:lnTo>
                      <a:lnTo>
                        <a:pt x="0" y="6"/>
                      </a:lnTo>
                      <a:lnTo>
                        <a:pt x="0" y="12"/>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5" name="Freeform 233"/>
                <p:cNvSpPr>
                  <a:spLocks/>
                </p:cNvSpPr>
                <p:nvPr/>
              </p:nvSpPr>
              <p:spPr bwMode="auto">
                <a:xfrm>
                  <a:off x="4282" y="2694"/>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6" name="Freeform 234"/>
                <p:cNvSpPr>
                  <a:spLocks/>
                </p:cNvSpPr>
                <p:nvPr/>
              </p:nvSpPr>
              <p:spPr bwMode="auto">
                <a:xfrm>
                  <a:off x="4240" y="2688"/>
                  <a:ext cx="30" cy="12"/>
                </a:xfrm>
                <a:custGeom>
                  <a:avLst/>
                  <a:gdLst>
                    <a:gd name="T0" fmla="*/ 24 w 30"/>
                    <a:gd name="T1" fmla="*/ 12 h 12"/>
                    <a:gd name="T2" fmla="*/ 30 w 30"/>
                    <a:gd name="T3" fmla="*/ 6 h 12"/>
                    <a:gd name="T4" fmla="*/ 24 w 30"/>
                    <a:gd name="T5" fmla="*/ 6 h 12"/>
                    <a:gd name="T6" fmla="*/ 0 w 30"/>
                    <a:gd name="T7" fmla="*/ 0 h 12"/>
                    <a:gd name="T8" fmla="*/ 0 w 30"/>
                    <a:gd name="T9" fmla="*/ 0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7" name="Freeform 235"/>
                <p:cNvSpPr>
                  <a:spLocks/>
                </p:cNvSpPr>
                <p:nvPr/>
              </p:nvSpPr>
              <p:spPr bwMode="auto">
                <a:xfrm>
                  <a:off x="4198" y="2676"/>
                  <a:ext cx="30" cy="12"/>
                </a:xfrm>
                <a:custGeom>
                  <a:avLst/>
                  <a:gdLst>
                    <a:gd name="T0" fmla="*/ 24 w 30"/>
                    <a:gd name="T1" fmla="*/ 12 h 12"/>
                    <a:gd name="T2" fmla="*/ 30 w 30"/>
                    <a:gd name="T3" fmla="*/ 12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8" name="Freeform 236"/>
                <p:cNvSpPr>
                  <a:spLocks/>
                </p:cNvSpPr>
                <p:nvPr/>
              </p:nvSpPr>
              <p:spPr bwMode="auto">
                <a:xfrm>
                  <a:off x="4156" y="2670"/>
                  <a:ext cx="30" cy="12"/>
                </a:xfrm>
                <a:custGeom>
                  <a:avLst/>
                  <a:gdLst>
                    <a:gd name="T0" fmla="*/ 30 w 30"/>
                    <a:gd name="T1" fmla="*/ 12 h 12"/>
                    <a:gd name="T2" fmla="*/ 30 w 30"/>
                    <a:gd name="T3" fmla="*/ 6 h 12"/>
                    <a:gd name="T4" fmla="*/ 30 w 30"/>
                    <a:gd name="T5" fmla="*/ 6 h 12"/>
                    <a:gd name="T6" fmla="*/ 6 w 30"/>
                    <a:gd name="T7" fmla="*/ 0 h 12"/>
                    <a:gd name="T8" fmla="*/ 0 w 30"/>
                    <a:gd name="T9" fmla="*/ 6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9" name="Freeform 237"/>
                <p:cNvSpPr>
                  <a:spLocks/>
                </p:cNvSpPr>
                <p:nvPr/>
              </p:nvSpPr>
              <p:spPr bwMode="auto">
                <a:xfrm>
                  <a:off x="4114" y="2664"/>
                  <a:ext cx="30" cy="12"/>
                </a:xfrm>
                <a:custGeom>
                  <a:avLst/>
                  <a:gdLst>
                    <a:gd name="T0" fmla="*/ 30 w 30"/>
                    <a:gd name="T1" fmla="*/ 12 h 12"/>
                    <a:gd name="T2" fmla="*/ 30 w 30"/>
                    <a:gd name="T3" fmla="*/ 6 h 12"/>
                    <a:gd name="T4" fmla="*/ 30 w 30"/>
                    <a:gd name="T5" fmla="*/ 6 h 12"/>
                    <a:gd name="T6" fmla="*/ 6 w 30"/>
                    <a:gd name="T7" fmla="*/ 0 h 12"/>
                    <a:gd name="T8" fmla="*/ 0 w 30"/>
                    <a:gd name="T9" fmla="*/ 6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0" name="Freeform 238"/>
                <p:cNvSpPr>
                  <a:spLocks/>
                </p:cNvSpPr>
                <p:nvPr/>
              </p:nvSpPr>
              <p:spPr bwMode="auto">
                <a:xfrm>
                  <a:off x="4072" y="2664"/>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1" name="Freeform 239"/>
                <p:cNvSpPr>
                  <a:spLocks/>
                </p:cNvSpPr>
                <p:nvPr/>
              </p:nvSpPr>
              <p:spPr bwMode="auto">
                <a:xfrm>
                  <a:off x="4030" y="2658"/>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2" name="Freeform 240"/>
                <p:cNvSpPr>
                  <a:spLocks/>
                </p:cNvSpPr>
                <p:nvPr/>
              </p:nvSpPr>
              <p:spPr bwMode="auto">
                <a:xfrm>
                  <a:off x="3987" y="2652"/>
                  <a:ext cx="31" cy="6"/>
                </a:xfrm>
                <a:custGeom>
                  <a:avLst/>
                  <a:gdLst>
                    <a:gd name="T0" fmla="*/ 31 w 31"/>
                    <a:gd name="T1" fmla="*/ 6 h 6"/>
                    <a:gd name="T2" fmla="*/ 31 w 31"/>
                    <a:gd name="T3" fmla="*/ 6 h 6"/>
                    <a:gd name="T4" fmla="*/ 31 w 31"/>
                    <a:gd name="T5" fmla="*/ 0 h 6"/>
                    <a:gd name="T6" fmla="*/ 7 w 31"/>
                    <a:gd name="T7" fmla="*/ 0 h 6"/>
                    <a:gd name="T8" fmla="*/ 0 w 31"/>
                    <a:gd name="T9" fmla="*/ 6 h 6"/>
                    <a:gd name="T10" fmla="*/ 7 w 31"/>
                    <a:gd name="T11" fmla="*/ 6 h 6"/>
                    <a:gd name="T12" fmla="*/ 31 w 31"/>
                    <a:gd name="T13" fmla="*/ 6 h 6"/>
                    <a:gd name="T14" fmla="*/ 0 60000 65536"/>
                    <a:gd name="T15" fmla="*/ 0 60000 65536"/>
                    <a:gd name="T16" fmla="*/ 0 60000 65536"/>
                    <a:gd name="T17" fmla="*/ 0 60000 65536"/>
                    <a:gd name="T18" fmla="*/ 0 60000 65536"/>
                    <a:gd name="T19" fmla="*/ 0 60000 65536"/>
                    <a:gd name="T20" fmla="*/ 0 60000 65536"/>
                    <a:gd name="T21" fmla="*/ 0 w 31"/>
                    <a:gd name="T22" fmla="*/ 0 h 6"/>
                    <a:gd name="T23" fmla="*/ 31 w 31"/>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6">
                      <a:moveTo>
                        <a:pt x="31" y="6"/>
                      </a:moveTo>
                      <a:lnTo>
                        <a:pt x="31" y="6"/>
                      </a:lnTo>
                      <a:lnTo>
                        <a:pt x="31" y="0"/>
                      </a:lnTo>
                      <a:lnTo>
                        <a:pt x="7" y="0"/>
                      </a:lnTo>
                      <a:lnTo>
                        <a:pt x="0" y="6"/>
                      </a:lnTo>
                      <a:lnTo>
                        <a:pt x="7" y="6"/>
                      </a:lnTo>
                      <a:lnTo>
                        <a:pt x="31"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3" name="Freeform 241"/>
                <p:cNvSpPr>
                  <a:spLocks/>
                </p:cNvSpPr>
                <p:nvPr/>
              </p:nvSpPr>
              <p:spPr bwMode="auto">
                <a:xfrm>
                  <a:off x="3945" y="2652"/>
                  <a:ext cx="30" cy="6"/>
                </a:xfrm>
                <a:custGeom>
                  <a:avLst/>
                  <a:gdLst>
                    <a:gd name="T0" fmla="*/ 30 w 30"/>
                    <a:gd name="T1" fmla="*/ 6 h 6"/>
                    <a:gd name="T2" fmla="*/ 30 w 30"/>
                    <a:gd name="T3" fmla="*/ 0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4" name="Freeform 242"/>
                <p:cNvSpPr>
                  <a:spLocks/>
                </p:cNvSpPr>
                <p:nvPr/>
              </p:nvSpPr>
              <p:spPr bwMode="auto">
                <a:xfrm>
                  <a:off x="3903" y="2646"/>
                  <a:ext cx="30" cy="6"/>
                </a:xfrm>
                <a:custGeom>
                  <a:avLst/>
                  <a:gdLst>
                    <a:gd name="T0" fmla="*/ 30 w 30"/>
                    <a:gd name="T1" fmla="*/ 6 h 6"/>
                    <a:gd name="T2" fmla="*/ 30 w 30"/>
                    <a:gd name="T3" fmla="*/ 6 h 6"/>
                    <a:gd name="T4" fmla="*/ 30 w 30"/>
                    <a:gd name="T5" fmla="*/ 0 h 6"/>
                    <a:gd name="T6" fmla="*/ 6 w 30"/>
                    <a:gd name="T7" fmla="*/ 0 h 6"/>
                    <a:gd name="T8" fmla="*/ 0 w 30"/>
                    <a:gd name="T9" fmla="*/ 6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6"/>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5" name="Freeform 243"/>
                <p:cNvSpPr>
                  <a:spLocks/>
                </p:cNvSpPr>
                <p:nvPr/>
              </p:nvSpPr>
              <p:spPr bwMode="auto">
                <a:xfrm>
                  <a:off x="3861" y="2646"/>
                  <a:ext cx="30" cy="6"/>
                </a:xfrm>
                <a:custGeom>
                  <a:avLst/>
                  <a:gdLst>
                    <a:gd name="T0" fmla="*/ 30 w 30"/>
                    <a:gd name="T1" fmla="*/ 6 h 6"/>
                    <a:gd name="T2" fmla="*/ 30 w 30"/>
                    <a:gd name="T3" fmla="*/ 6 h 6"/>
                    <a:gd name="T4" fmla="*/ 30 w 30"/>
                    <a:gd name="T5" fmla="*/ 0 h 6"/>
                    <a:gd name="T6" fmla="*/ 6 w 30"/>
                    <a:gd name="T7" fmla="*/ 0 h 6"/>
                    <a:gd name="T8" fmla="*/ 0 w 30"/>
                    <a:gd name="T9" fmla="*/ 6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6"/>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 name="Freeform 244"/>
                <p:cNvSpPr>
                  <a:spLocks/>
                </p:cNvSpPr>
                <p:nvPr/>
              </p:nvSpPr>
              <p:spPr bwMode="auto">
                <a:xfrm>
                  <a:off x="3819" y="2646"/>
                  <a:ext cx="30" cy="6"/>
                </a:xfrm>
                <a:custGeom>
                  <a:avLst/>
                  <a:gdLst>
                    <a:gd name="T0" fmla="*/ 30 w 30"/>
                    <a:gd name="T1" fmla="*/ 6 h 6"/>
                    <a:gd name="T2" fmla="*/ 30 w 30"/>
                    <a:gd name="T3" fmla="*/ 0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7" name="Freeform 245"/>
                <p:cNvSpPr>
                  <a:spLocks/>
                </p:cNvSpPr>
                <p:nvPr/>
              </p:nvSpPr>
              <p:spPr bwMode="auto">
                <a:xfrm>
                  <a:off x="3777" y="2646"/>
                  <a:ext cx="30" cy="6"/>
                </a:xfrm>
                <a:custGeom>
                  <a:avLst/>
                  <a:gdLst>
                    <a:gd name="T0" fmla="*/ 30 w 30"/>
                    <a:gd name="T1" fmla="*/ 6 h 6"/>
                    <a:gd name="T2" fmla="*/ 30 w 30"/>
                    <a:gd name="T3" fmla="*/ 0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254" name="Group 246"/>
              <p:cNvGrpSpPr>
                <a:grpSpLocks/>
              </p:cNvGrpSpPr>
              <p:nvPr/>
            </p:nvGrpSpPr>
            <p:grpSpPr bwMode="auto">
              <a:xfrm>
                <a:off x="2889" y="2694"/>
                <a:ext cx="1777" cy="624"/>
                <a:chOff x="2889" y="2694"/>
                <a:chExt cx="1777" cy="624"/>
              </a:xfrm>
            </p:grpSpPr>
            <p:sp>
              <p:nvSpPr>
                <p:cNvPr id="1328" name="Freeform 247"/>
                <p:cNvSpPr>
                  <a:spLocks/>
                </p:cNvSpPr>
                <p:nvPr/>
              </p:nvSpPr>
              <p:spPr bwMode="auto">
                <a:xfrm>
                  <a:off x="3753" y="2694"/>
                  <a:ext cx="48" cy="6"/>
                </a:xfrm>
                <a:custGeom>
                  <a:avLst/>
                  <a:gdLst>
                    <a:gd name="T0" fmla="*/ 24 w 48"/>
                    <a:gd name="T1" fmla="*/ 6 h 6"/>
                    <a:gd name="T2" fmla="*/ 48 w 48"/>
                    <a:gd name="T3" fmla="*/ 6 h 6"/>
                    <a:gd name="T4" fmla="*/ 48 w 48"/>
                    <a:gd name="T5" fmla="*/ 0 h 6"/>
                    <a:gd name="T6" fmla="*/ 48 w 48"/>
                    <a:gd name="T7" fmla="*/ 0 h 6"/>
                    <a:gd name="T8" fmla="*/ 24 w 48"/>
                    <a:gd name="T9" fmla="*/ 0 h 6"/>
                    <a:gd name="T10" fmla="*/ 0 w 48"/>
                    <a:gd name="T11" fmla="*/ 0 h 6"/>
                    <a:gd name="T12" fmla="*/ 0 w 48"/>
                    <a:gd name="T13" fmla="*/ 0 h 6"/>
                    <a:gd name="T14" fmla="*/ 0 w 48"/>
                    <a:gd name="T15" fmla="*/ 6 h 6"/>
                    <a:gd name="T16" fmla="*/ 24 w 48"/>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6"/>
                    <a:gd name="T29" fmla="*/ 48 w 48"/>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6">
                      <a:moveTo>
                        <a:pt x="24" y="6"/>
                      </a:moveTo>
                      <a:lnTo>
                        <a:pt x="48" y="6"/>
                      </a:lnTo>
                      <a:lnTo>
                        <a:pt x="48"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29" name="Freeform 248"/>
                <p:cNvSpPr>
                  <a:spLocks/>
                </p:cNvSpPr>
                <p:nvPr/>
              </p:nvSpPr>
              <p:spPr bwMode="auto">
                <a:xfrm>
                  <a:off x="3711" y="2694"/>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0" name="Freeform 249"/>
                <p:cNvSpPr>
                  <a:spLocks/>
                </p:cNvSpPr>
                <p:nvPr/>
              </p:nvSpPr>
              <p:spPr bwMode="auto">
                <a:xfrm>
                  <a:off x="3669" y="2694"/>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1" name="Freeform 250"/>
                <p:cNvSpPr>
                  <a:spLocks/>
                </p:cNvSpPr>
                <p:nvPr/>
              </p:nvSpPr>
              <p:spPr bwMode="auto">
                <a:xfrm>
                  <a:off x="3627" y="2694"/>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2" name="Freeform 251"/>
                <p:cNvSpPr>
                  <a:spLocks/>
                </p:cNvSpPr>
                <p:nvPr/>
              </p:nvSpPr>
              <p:spPr bwMode="auto">
                <a:xfrm>
                  <a:off x="3585" y="2694"/>
                  <a:ext cx="30" cy="12"/>
                </a:xfrm>
                <a:custGeom>
                  <a:avLst/>
                  <a:gdLst>
                    <a:gd name="T0" fmla="*/ 24 w 30"/>
                    <a:gd name="T1" fmla="*/ 6 h 12"/>
                    <a:gd name="T2" fmla="*/ 30 w 30"/>
                    <a:gd name="T3" fmla="*/ 6 h 12"/>
                    <a:gd name="T4" fmla="*/ 24 w 30"/>
                    <a:gd name="T5" fmla="*/ 0 h 12"/>
                    <a:gd name="T6" fmla="*/ 12 w 30"/>
                    <a:gd name="T7" fmla="*/ 6 h 12"/>
                    <a:gd name="T8" fmla="*/ 0 w 30"/>
                    <a:gd name="T9" fmla="*/ 6 h 12"/>
                    <a:gd name="T10" fmla="*/ 0 w 30"/>
                    <a:gd name="T11" fmla="*/ 6 h 12"/>
                    <a:gd name="T12" fmla="*/ 0 w 30"/>
                    <a:gd name="T13" fmla="*/ 12 h 12"/>
                    <a:gd name="T14" fmla="*/ 12 w 30"/>
                    <a:gd name="T15" fmla="*/ 12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6"/>
                      </a:lnTo>
                      <a:lnTo>
                        <a:pt x="24" y="0"/>
                      </a:lnTo>
                      <a:lnTo>
                        <a:pt x="12" y="6"/>
                      </a:lnTo>
                      <a:lnTo>
                        <a:pt x="0" y="6"/>
                      </a:lnTo>
                      <a:lnTo>
                        <a:pt x="0" y="12"/>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 name="Freeform 252"/>
                <p:cNvSpPr>
                  <a:spLocks/>
                </p:cNvSpPr>
                <p:nvPr/>
              </p:nvSpPr>
              <p:spPr bwMode="auto">
                <a:xfrm>
                  <a:off x="3543" y="2700"/>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 name="Freeform 253"/>
                <p:cNvSpPr>
                  <a:spLocks/>
                </p:cNvSpPr>
                <p:nvPr/>
              </p:nvSpPr>
              <p:spPr bwMode="auto">
                <a:xfrm>
                  <a:off x="3501" y="2706"/>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 name="Freeform 254"/>
                <p:cNvSpPr>
                  <a:spLocks/>
                </p:cNvSpPr>
                <p:nvPr/>
              </p:nvSpPr>
              <p:spPr bwMode="auto">
                <a:xfrm>
                  <a:off x="3459" y="2712"/>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 name="Freeform 255"/>
                <p:cNvSpPr>
                  <a:spLocks/>
                </p:cNvSpPr>
                <p:nvPr/>
              </p:nvSpPr>
              <p:spPr bwMode="auto">
                <a:xfrm>
                  <a:off x="3417" y="2712"/>
                  <a:ext cx="30" cy="12"/>
                </a:xfrm>
                <a:custGeom>
                  <a:avLst/>
                  <a:gdLst>
                    <a:gd name="T0" fmla="*/ 24 w 30"/>
                    <a:gd name="T1" fmla="*/ 6 h 12"/>
                    <a:gd name="T2" fmla="*/ 30 w 30"/>
                    <a:gd name="T3" fmla="*/ 6 h 12"/>
                    <a:gd name="T4" fmla="*/ 24 w 30"/>
                    <a:gd name="T5" fmla="*/ 0 h 12"/>
                    <a:gd name="T6" fmla="*/ 12 w 30"/>
                    <a:gd name="T7" fmla="*/ 6 h 12"/>
                    <a:gd name="T8" fmla="*/ 0 w 30"/>
                    <a:gd name="T9" fmla="*/ 6 h 12"/>
                    <a:gd name="T10" fmla="*/ 0 w 30"/>
                    <a:gd name="T11" fmla="*/ 6 h 12"/>
                    <a:gd name="T12" fmla="*/ 0 w 30"/>
                    <a:gd name="T13" fmla="*/ 12 h 12"/>
                    <a:gd name="T14" fmla="*/ 12 w 30"/>
                    <a:gd name="T15" fmla="*/ 12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6"/>
                      </a:lnTo>
                      <a:lnTo>
                        <a:pt x="24" y="0"/>
                      </a:lnTo>
                      <a:lnTo>
                        <a:pt x="12" y="6"/>
                      </a:lnTo>
                      <a:lnTo>
                        <a:pt x="0" y="6"/>
                      </a:lnTo>
                      <a:lnTo>
                        <a:pt x="0" y="12"/>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 name="Freeform 256"/>
                <p:cNvSpPr>
                  <a:spLocks/>
                </p:cNvSpPr>
                <p:nvPr/>
              </p:nvSpPr>
              <p:spPr bwMode="auto">
                <a:xfrm>
                  <a:off x="3375" y="2724"/>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 name="Freeform 257"/>
                <p:cNvSpPr>
                  <a:spLocks/>
                </p:cNvSpPr>
                <p:nvPr/>
              </p:nvSpPr>
              <p:spPr bwMode="auto">
                <a:xfrm>
                  <a:off x="3333" y="2730"/>
                  <a:ext cx="30" cy="12"/>
                </a:xfrm>
                <a:custGeom>
                  <a:avLst/>
                  <a:gdLst>
                    <a:gd name="T0" fmla="*/ 24 w 30"/>
                    <a:gd name="T1" fmla="*/ 6 h 12"/>
                    <a:gd name="T2" fmla="*/ 30 w 30"/>
                    <a:gd name="T3" fmla="*/ 0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 name="Freeform 258"/>
                <p:cNvSpPr>
                  <a:spLocks/>
                </p:cNvSpPr>
                <p:nvPr/>
              </p:nvSpPr>
              <p:spPr bwMode="auto">
                <a:xfrm>
                  <a:off x="3291" y="2736"/>
                  <a:ext cx="30" cy="12"/>
                </a:xfrm>
                <a:custGeom>
                  <a:avLst/>
                  <a:gdLst>
                    <a:gd name="T0" fmla="*/ 30 w 30"/>
                    <a:gd name="T1" fmla="*/ 6 h 12"/>
                    <a:gd name="T2" fmla="*/ 30 w 30"/>
                    <a:gd name="T3" fmla="*/ 6 h 12"/>
                    <a:gd name="T4" fmla="*/ 30 w 30"/>
                    <a:gd name="T5" fmla="*/ 0 h 12"/>
                    <a:gd name="T6" fmla="*/ 6 w 30"/>
                    <a:gd name="T7" fmla="*/ 6 h 12"/>
                    <a:gd name="T8" fmla="*/ 0 w 30"/>
                    <a:gd name="T9" fmla="*/ 6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6"/>
                      </a:lnTo>
                      <a:lnTo>
                        <a:pt x="30" y="0"/>
                      </a:lnTo>
                      <a:lnTo>
                        <a:pt x="6" y="6"/>
                      </a:lnTo>
                      <a:lnTo>
                        <a:pt x="0" y="6"/>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0" name="Freeform 259"/>
                <p:cNvSpPr>
                  <a:spLocks/>
                </p:cNvSpPr>
                <p:nvPr/>
              </p:nvSpPr>
              <p:spPr bwMode="auto">
                <a:xfrm>
                  <a:off x="3249" y="2742"/>
                  <a:ext cx="30" cy="12"/>
                </a:xfrm>
                <a:custGeom>
                  <a:avLst/>
                  <a:gdLst>
                    <a:gd name="T0" fmla="*/ 30 w 30"/>
                    <a:gd name="T1" fmla="*/ 6 h 12"/>
                    <a:gd name="T2" fmla="*/ 30 w 30"/>
                    <a:gd name="T3" fmla="*/ 6 h 12"/>
                    <a:gd name="T4" fmla="*/ 30 w 30"/>
                    <a:gd name="T5" fmla="*/ 0 h 12"/>
                    <a:gd name="T6" fmla="*/ 6 w 30"/>
                    <a:gd name="T7" fmla="*/ 6 h 12"/>
                    <a:gd name="T8" fmla="*/ 0 w 30"/>
                    <a:gd name="T9" fmla="*/ 12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6"/>
                      </a:lnTo>
                      <a:lnTo>
                        <a:pt x="30" y="0"/>
                      </a:lnTo>
                      <a:lnTo>
                        <a:pt x="6" y="6"/>
                      </a:lnTo>
                      <a:lnTo>
                        <a:pt x="0" y="12"/>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1" name="Freeform 260"/>
                <p:cNvSpPr>
                  <a:spLocks/>
                </p:cNvSpPr>
                <p:nvPr/>
              </p:nvSpPr>
              <p:spPr bwMode="auto">
                <a:xfrm>
                  <a:off x="3213" y="2754"/>
                  <a:ext cx="24" cy="12"/>
                </a:xfrm>
                <a:custGeom>
                  <a:avLst/>
                  <a:gdLst>
                    <a:gd name="T0" fmla="*/ 24 w 24"/>
                    <a:gd name="T1" fmla="*/ 6 h 12"/>
                    <a:gd name="T2" fmla="*/ 24 w 24"/>
                    <a:gd name="T3" fmla="*/ 6 h 12"/>
                    <a:gd name="T4" fmla="*/ 24 w 24"/>
                    <a:gd name="T5" fmla="*/ 0 h 12"/>
                    <a:gd name="T6" fmla="*/ 0 w 24"/>
                    <a:gd name="T7" fmla="*/ 6 h 12"/>
                    <a:gd name="T8" fmla="*/ 0 w 24"/>
                    <a:gd name="T9" fmla="*/ 12 h 12"/>
                    <a:gd name="T10" fmla="*/ 0 w 24"/>
                    <a:gd name="T11" fmla="*/ 12 h 12"/>
                    <a:gd name="T12" fmla="*/ 24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24" y="6"/>
                      </a:moveTo>
                      <a:lnTo>
                        <a:pt x="24"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2" name="Freeform 261"/>
                <p:cNvSpPr>
                  <a:spLocks/>
                </p:cNvSpPr>
                <p:nvPr/>
              </p:nvSpPr>
              <p:spPr bwMode="auto">
                <a:xfrm>
                  <a:off x="3171" y="2766"/>
                  <a:ext cx="30" cy="12"/>
                </a:xfrm>
                <a:custGeom>
                  <a:avLst/>
                  <a:gdLst>
                    <a:gd name="T0" fmla="*/ 24 w 30"/>
                    <a:gd name="T1" fmla="*/ 6 h 12"/>
                    <a:gd name="T2" fmla="*/ 30 w 30"/>
                    <a:gd name="T3" fmla="*/ 6 h 12"/>
                    <a:gd name="T4" fmla="*/ 24 w 30"/>
                    <a:gd name="T5" fmla="*/ 0 h 12"/>
                    <a:gd name="T6" fmla="*/ 0 w 30"/>
                    <a:gd name="T7" fmla="*/ 6 h 12"/>
                    <a:gd name="T8" fmla="*/ 0 w 30"/>
                    <a:gd name="T9" fmla="*/ 12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3" name="Freeform 262"/>
                <p:cNvSpPr>
                  <a:spLocks/>
                </p:cNvSpPr>
                <p:nvPr/>
              </p:nvSpPr>
              <p:spPr bwMode="auto">
                <a:xfrm>
                  <a:off x="3129" y="2778"/>
                  <a:ext cx="30" cy="12"/>
                </a:xfrm>
                <a:custGeom>
                  <a:avLst/>
                  <a:gdLst>
                    <a:gd name="T0" fmla="*/ 24 w 30"/>
                    <a:gd name="T1" fmla="*/ 6 h 12"/>
                    <a:gd name="T2" fmla="*/ 30 w 30"/>
                    <a:gd name="T3" fmla="*/ 6 h 12"/>
                    <a:gd name="T4" fmla="*/ 24 w 30"/>
                    <a:gd name="T5" fmla="*/ 0 h 12"/>
                    <a:gd name="T6" fmla="*/ 18 w 30"/>
                    <a:gd name="T7" fmla="*/ 6 h 12"/>
                    <a:gd name="T8" fmla="*/ 6 w 30"/>
                    <a:gd name="T9" fmla="*/ 6 h 12"/>
                    <a:gd name="T10" fmla="*/ 0 w 30"/>
                    <a:gd name="T11" fmla="*/ 12 h 12"/>
                    <a:gd name="T12" fmla="*/ 6 w 30"/>
                    <a:gd name="T13" fmla="*/ 12 h 12"/>
                    <a:gd name="T14" fmla="*/ 18 w 30"/>
                    <a:gd name="T15" fmla="*/ 12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6"/>
                      </a:lnTo>
                      <a:lnTo>
                        <a:pt x="24" y="0"/>
                      </a:lnTo>
                      <a:lnTo>
                        <a:pt x="18" y="6"/>
                      </a:lnTo>
                      <a:lnTo>
                        <a:pt x="6" y="6"/>
                      </a:lnTo>
                      <a:lnTo>
                        <a:pt x="0" y="12"/>
                      </a:lnTo>
                      <a:lnTo>
                        <a:pt x="6" y="12"/>
                      </a:lnTo>
                      <a:lnTo>
                        <a:pt x="18"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4" name="Freeform 263"/>
                <p:cNvSpPr>
                  <a:spLocks/>
                </p:cNvSpPr>
                <p:nvPr/>
              </p:nvSpPr>
              <p:spPr bwMode="auto">
                <a:xfrm>
                  <a:off x="3093" y="2796"/>
                  <a:ext cx="24" cy="12"/>
                </a:xfrm>
                <a:custGeom>
                  <a:avLst/>
                  <a:gdLst>
                    <a:gd name="T0" fmla="*/ 24 w 24"/>
                    <a:gd name="T1" fmla="*/ 6 h 12"/>
                    <a:gd name="T2" fmla="*/ 24 w 24"/>
                    <a:gd name="T3" fmla="*/ 0 h 12"/>
                    <a:gd name="T4" fmla="*/ 24 w 24"/>
                    <a:gd name="T5" fmla="*/ 0 h 12"/>
                    <a:gd name="T6" fmla="*/ 0 w 24"/>
                    <a:gd name="T7" fmla="*/ 6 h 12"/>
                    <a:gd name="T8" fmla="*/ 0 w 24"/>
                    <a:gd name="T9" fmla="*/ 6 h 12"/>
                    <a:gd name="T10" fmla="*/ 0 w 24"/>
                    <a:gd name="T11" fmla="*/ 12 h 12"/>
                    <a:gd name="T12" fmla="*/ 24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24" y="6"/>
                      </a:move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5" name="Freeform 264"/>
                <p:cNvSpPr>
                  <a:spLocks/>
                </p:cNvSpPr>
                <p:nvPr/>
              </p:nvSpPr>
              <p:spPr bwMode="auto">
                <a:xfrm>
                  <a:off x="3051" y="2808"/>
                  <a:ext cx="30" cy="18"/>
                </a:xfrm>
                <a:custGeom>
                  <a:avLst/>
                  <a:gdLst>
                    <a:gd name="T0" fmla="*/ 24 w 30"/>
                    <a:gd name="T1" fmla="*/ 6 h 18"/>
                    <a:gd name="T2" fmla="*/ 30 w 30"/>
                    <a:gd name="T3" fmla="*/ 6 h 18"/>
                    <a:gd name="T4" fmla="*/ 24 w 30"/>
                    <a:gd name="T5" fmla="*/ 0 h 18"/>
                    <a:gd name="T6" fmla="*/ 6 w 30"/>
                    <a:gd name="T7" fmla="*/ 12 h 18"/>
                    <a:gd name="T8" fmla="*/ 0 w 30"/>
                    <a:gd name="T9" fmla="*/ 12 h 18"/>
                    <a:gd name="T10" fmla="*/ 6 w 30"/>
                    <a:gd name="T11" fmla="*/ 18 h 18"/>
                    <a:gd name="T12" fmla="*/ 24 w 30"/>
                    <a:gd name="T13" fmla="*/ 6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6"/>
                      </a:moveTo>
                      <a:lnTo>
                        <a:pt x="30" y="6"/>
                      </a:lnTo>
                      <a:lnTo>
                        <a:pt x="24" y="0"/>
                      </a:lnTo>
                      <a:lnTo>
                        <a:pt x="6" y="12"/>
                      </a:lnTo>
                      <a:lnTo>
                        <a:pt x="0" y="12"/>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6" name="Freeform 265"/>
                <p:cNvSpPr>
                  <a:spLocks/>
                </p:cNvSpPr>
                <p:nvPr/>
              </p:nvSpPr>
              <p:spPr bwMode="auto">
                <a:xfrm>
                  <a:off x="3015" y="2826"/>
                  <a:ext cx="30" cy="18"/>
                </a:xfrm>
                <a:custGeom>
                  <a:avLst/>
                  <a:gdLst>
                    <a:gd name="T0" fmla="*/ 24 w 30"/>
                    <a:gd name="T1" fmla="*/ 6 h 18"/>
                    <a:gd name="T2" fmla="*/ 30 w 30"/>
                    <a:gd name="T3" fmla="*/ 6 h 18"/>
                    <a:gd name="T4" fmla="*/ 24 w 30"/>
                    <a:gd name="T5" fmla="*/ 0 h 18"/>
                    <a:gd name="T6" fmla="*/ 6 w 30"/>
                    <a:gd name="T7" fmla="*/ 12 h 18"/>
                    <a:gd name="T8" fmla="*/ 0 w 30"/>
                    <a:gd name="T9" fmla="*/ 18 h 18"/>
                    <a:gd name="T10" fmla="*/ 6 w 30"/>
                    <a:gd name="T11" fmla="*/ 18 h 18"/>
                    <a:gd name="T12" fmla="*/ 24 w 30"/>
                    <a:gd name="T13" fmla="*/ 6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6"/>
                      </a:moveTo>
                      <a:lnTo>
                        <a:pt x="30" y="6"/>
                      </a:lnTo>
                      <a:lnTo>
                        <a:pt x="24" y="0"/>
                      </a:lnTo>
                      <a:lnTo>
                        <a:pt x="6" y="12"/>
                      </a:lnTo>
                      <a:lnTo>
                        <a:pt x="0" y="18"/>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7" name="Freeform 266"/>
                <p:cNvSpPr>
                  <a:spLocks/>
                </p:cNvSpPr>
                <p:nvPr/>
              </p:nvSpPr>
              <p:spPr bwMode="auto">
                <a:xfrm>
                  <a:off x="2979" y="2850"/>
                  <a:ext cx="24" cy="18"/>
                </a:xfrm>
                <a:custGeom>
                  <a:avLst/>
                  <a:gdLst>
                    <a:gd name="T0" fmla="*/ 24 w 24"/>
                    <a:gd name="T1" fmla="*/ 6 h 18"/>
                    <a:gd name="T2" fmla="*/ 24 w 24"/>
                    <a:gd name="T3" fmla="*/ 0 h 18"/>
                    <a:gd name="T4" fmla="*/ 24 w 24"/>
                    <a:gd name="T5" fmla="*/ 0 h 18"/>
                    <a:gd name="T6" fmla="*/ 18 w 24"/>
                    <a:gd name="T7" fmla="*/ 0 h 18"/>
                    <a:gd name="T8" fmla="*/ 6 w 24"/>
                    <a:gd name="T9" fmla="*/ 12 h 18"/>
                    <a:gd name="T10" fmla="*/ 0 w 24"/>
                    <a:gd name="T11" fmla="*/ 12 h 18"/>
                    <a:gd name="T12" fmla="*/ 6 w 24"/>
                    <a:gd name="T13" fmla="*/ 18 h 18"/>
                    <a:gd name="T14" fmla="*/ 18 w 24"/>
                    <a:gd name="T15" fmla="*/ 6 h 18"/>
                    <a:gd name="T16" fmla="*/ 24 w 24"/>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24" y="6"/>
                      </a:moveTo>
                      <a:lnTo>
                        <a:pt x="24" y="0"/>
                      </a:lnTo>
                      <a:lnTo>
                        <a:pt x="18" y="0"/>
                      </a:lnTo>
                      <a:lnTo>
                        <a:pt x="6" y="12"/>
                      </a:lnTo>
                      <a:lnTo>
                        <a:pt x="0" y="12"/>
                      </a:lnTo>
                      <a:lnTo>
                        <a:pt x="6" y="18"/>
                      </a:lnTo>
                      <a:lnTo>
                        <a:pt x="18"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8" name="Freeform 267"/>
                <p:cNvSpPr>
                  <a:spLocks/>
                </p:cNvSpPr>
                <p:nvPr/>
              </p:nvSpPr>
              <p:spPr bwMode="auto">
                <a:xfrm>
                  <a:off x="2949" y="2874"/>
                  <a:ext cx="24" cy="18"/>
                </a:xfrm>
                <a:custGeom>
                  <a:avLst/>
                  <a:gdLst>
                    <a:gd name="T0" fmla="*/ 18 w 24"/>
                    <a:gd name="T1" fmla="*/ 6 h 18"/>
                    <a:gd name="T2" fmla="*/ 24 w 24"/>
                    <a:gd name="T3" fmla="*/ 0 h 18"/>
                    <a:gd name="T4" fmla="*/ 18 w 24"/>
                    <a:gd name="T5" fmla="*/ 0 h 18"/>
                    <a:gd name="T6" fmla="*/ 12 w 24"/>
                    <a:gd name="T7" fmla="*/ 6 h 18"/>
                    <a:gd name="T8" fmla="*/ 0 w 24"/>
                    <a:gd name="T9" fmla="*/ 12 h 18"/>
                    <a:gd name="T10" fmla="*/ 0 w 24"/>
                    <a:gd name="T11" fmla="*/ 18 h 18"/>
                    <a:gd name="T12" fmla="*/ 0 w 24"/>
                    <a:gd name="T13" fmla="*/ 18 h 18"/>
                    <a:gd name="T14" fmla="*/ 12 w 24"/>
                    <a:gd name="T15" fmla="*/ 12 h 18"/>
                    <a:gd name="T16" fmla="*/ 18 w 24"/>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18" y="6"/>
                      </a:moveTo>
                      <a:lnTo>
                        <a:pt x="24" y="0"/>
                      </a:lnTo>
                      <a:lnTo>
                        <a:pt x="18" y="0"/>
                      </a:lnTo>
                      <a:lnTo>
                        <a:pt x="12" y="6"/>
                      </a:lnTo>
                      <a:lnTo>
                        <a:pt x="0" y="12"/>
                      </a:lnTo>
                      <a:lnTo>
                        <a:pt x="0" y="18"/>
                      </a:lnTo>
                      <a:lnTo>
                        <a:pt x="12" y="12"/>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9" name="Freeform 268"/>
                <p:cNvSpPr>
                  <a:spLocks/>
                </p:cNvSpPr>
                <p:nvPr/>
              </p:nvSpPr>
              <p:spPr bwMode="auto">
                <a:xfrm>
                  <a:off x="2919" y="2898"/>
                  <a:ext cx="18" cy="24"/>
                </a:xfrm>
                <a:custGeom>
                  <a:avLst/>
                  <a:gdLst>
                    <a:gd name="T0" fmla="*/ 18 w 18"/>
                    <a:gd name="T1" fmla="*/ 6 h 24"/>
                    <a:gd name="T2" fmla="*/ 18 w 18"/>
                    <a:gd name="T3" fmla="*/ 6 h 24"/>
                    <a:gd name="T4" fmla="*/ 18 w 18"/>
                    <a:gd name="T5" fmla="*/ 0 h 24"/>
                    <a:gd name="T6" fmla="*/ 12 w 18"/>
                    <a:gd name="T7" fmla="*/ 6 h 24"/>
                    <a:gd name="T8" fmla="*/ 6 w 18"/>
                    <a:gd name="T9" fmla="*/ 12 h 24"/>
                    <a:gd name="T10" fmla="*/ 0 w 18"/>
                    <a:gd name="T11" fmla="*/ 24 h 24"/>
                    <a:gd name="T12" fmla="*/ 0 w 18"/>
                    <a:gd name="T13" fmla="*/ 24 h 24"/>
                    <a:gd name="T14" fmla="*/ 6 w 18"/>
                    <a:gd name="T15" fmla="*/ 24 h 24"/>
                    <a:gd name="T16" fmla="*/ 12 w 18"/>
                    <a:gd name="T17" fmla="*/ 12 h 24"/>
                    <a:gd name="T18" fmla="*/ 12 w 18"/>
                    <a:gd name="T19" fmla="*/ 12 h 24"/>
                    <a:gd name="T20" fmla="*/ 12 w 18"/>
                    <a:gd name="T21" fmla="*/ 12 h 24"/>
                    <a:gd name="T22" fmla="*/ 18 w 18"/>
                    <a:gd name="T23" fmla="*/ 6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
                    <a:gd name="T37" fmla="*/ 0 h 24"/>
                    <a:gd name="T38" fmla="*/ 18 w 18"/>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 h="24">
                      <a:moveTo>
                        <a:pt x="18" y="6"/>
                      </a:moveTo>
                      <a:lnTo>
                        <a:pt x="18" y="6"/>
                      </a:lnTo>
                      <a:lnTo>
                        <a:pt x="18" y="0"/>
                      </a:lnTo>
                      <a:lnTo>
                        <a:pt x="12" y="6"/>
                      </a:lnTo>
                      <a:lnTo>
                        <a:pt x="6" y="12"/>
                      </a:lnTo>
                      <a:lnTo>
                        <a:pt x="0" y="24"/>
                      </a:lnTo>
                      <a:lnTo>
                        <a:pt x="6" y="24"/>
                      </a:lnTo>
                      <a:lnTo>
                        <a:pt x="12" y="12"/>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0" name="Freeform 269"/>
                <p:cNvSpPr>
                  <a:spLocks/>
                </p:cNvSpPr>
                <p:nvPr/>
              </p:nvSpPr>
              <p:spPr bwMode="auto">
                <a:xfrm>
                  <a:off x="2895" y="2934"/>
                  <a:ext cx="18" cy="24"/>
                </a:xfrm>
                <a:custGeom>
                  <a:avLst/>
                  <a:gdLst>
                    <a:gd name="T0" fmla="*/ 18 w 18"/>
                    <a:gd name="T1" fmla="*/ 0 h 24"/>
                    <a:gd name="T2" fmla="*/ 18 w 18"/>
                    <a:gd name="T3" fmla="*/ 0 h 24"/>
                    <a:gd name="T4" fmla="*/ 12 w 18"/>
                    <a:gd name="T5" fmla="*/ 0 h 24"/>
                    <a:gd name="T6" fmla="*/ 12 w 18"/>
                    <a:gd name="T7" fmla="*/ 6 h 24"/>
                    <a:gd name="T8" fmla="*/ 0 w 18"/>
                    <a:gd name="T9" fmla="*/ 24 h 24"/>
                    <a:gd name="T10" fmla="*/ 6 w 18"/>
                    <a:gd name="T11" fmla="*/ 24 h 24"/>
                    <a:gd name="T12" fmla="*/ 6 w 18"/>
                    <a:gd name="T13" fmla="*/ 24 h 24"/>
                    <a:gd name="T14" fmla="*/ 18 w 18"/>
                    <a:gd name="T15" fmla="*/ 6 h 24"/>
                    <a:gd name="T16" fmla="*/ 18 w 1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18" y="0"/>
                      </a:moveTo>
                      <a:lnTo>
                        <a:pt x="18" y="0"/>
                      </a:lnTo>
                      <a:lnTo>
                        <a:pt x="12" y="0"/>
                      </a:lnTo>
                      <a:lnTo>
                        <a:pt x="12" y="6"/>
                      </a:lnTo>
                      <a:lnTo>
                        <a:pt x="0" y="24"/>
                      </a:lnTo>
                      <a:lnTo>
                        <a:pt x="6" y="24"/>
                      </a:lnTo>
                      <a:lnTo>
                        <a:pt x="18" y="6"/>
                      </a:lnTo>
                      <a:lnTo>
                        <a:pt x="1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1" name="Freeform 270"/>
                <p:cNvSpPr>
                  <a:spLocks/>
                </p:cNvSpPr>
                <p:nvPr/>
              </p:nvSpPr>
              <p:spPr bwMode="auto">
                <a:xfrm>
                  <a:off x="2889" y="2970"/>
                  <a:ext cx="6" cy="30"/>
                </a:xfrm>
                <a:custGeom>
                  <a:avLst/>
                  <a:gdLst>
                    <a:gd name="T0" fmla="*/ 6 w 6"/>
                    <a:gd name="T1" fmla="*/ 0 h 30"/>
                    <a:gd name="T2" fmla="*/ 6 w 6"/>
                    <a:gd name="T3" fmla="*/ 0 h 30"/>
                    <a:gd name="T4" fmla="*/ 0 w 6"/>
                    <a:gd name="T5" fmla="*/ 0 h 30"/>
                    <a:gd name="T6" fmla="*/ 0 w 6"/>
                    <a:gd name="T7" fmla="*/ 24 h 30"/>
                    <a:gd name="T8" fmla="*/ 0 w 6"/>
                    <a:gd name="T9" fmla="*/ 30 h 30"/>
                    <a:gd name="T10" fmla="*/ 6 w 6"/>
                    <a:gd name="T11" fmla="*/ 24 h 30"/>
                    <a:gd name="T12" fmla="*/ 6 w 6"/>
                    <a:gd name="T13" fmla="*/ 0 h 30"/>
                    <a:gd name="T14" fmla="*/ 0 60000 65536"/>
                    <a:gd name="T15" fmla="*/ 0 60000 65536"/>
                    <a:gd name="T16" fmla="*/ 0 60000 65536"/>
                    <a:gd name="T17" fmla="*/ 0 60000 65536"/>
                    <a:gd name="T18" fmla="*/ 0 60000 65536"/>
                    <a:gd name="T19" fmla="*/ 0 60000 65536"/>
                    <a:gd name="T20" fmla="*/ 0 60000 65536"/>
                    <a:gd name="T21" fmla="*/ 0 w 6"/>
                    <a:gd name="T22" fmla="*/ 0 h 30"/>
                    <a:gd name="T23" fmla="*/ 6 w 6"/>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0">
                      <a:moveTo>
                        <a:pt x="6" y="0"/>
                      </a:moveTo>
                      <a:lnTo>
                        <a:pt x="6" y="0"/>
                      </a:lnTo>
                      <a:lnTo>
                        <a:pt x="0" y="0"/>
                      </a:lnTo>
                      <a:lnTo>
                        <a:pt x="0" y="24"/>
                      </a:lnTo>
                      <a:lnTo>
                        <a:pt x="0" y="30"/>
                      </a:lnTo>
                      <a:lnTo>
                        <a:pt x="6" y="24"/>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2" name="Freeform 271"/>
                <p:cNvSpPr>
                  <a:spLocks/>
                </p:cNvSpPr>
                <p:nvPr/>
              </p:nvSpPr>
              <p:spPr bwMode="auto">
                <a:xfrm>
                  <a:off x="2889" y="3012"/>
                  <a:ext cx="12" cy="30"/>
                </a:xfrm>
                <a:custGeom>
                  <a:avLst/>
                  <a:gdLst>
                    <a:gd name="T0" fmla="*/ 6 w 12"/>
                    <a:gd name="T1" fmla="*/ 0 h 30"/>
                    <a:gd name="T2" fmla="*/ 0 w 12"/>
                    <a:gd name="T3" fmla="*/ 0 h 30"/>
                    <a:gd name="T4" fmla="*/ 0 w 12"/>
                    <a:gd name="T5" fmla="*/ 0 h 30"/>
                    <a:gd name="T6" fmla="*/ 0 w 12"/>
                    <a:gd name="T7" fmla="*/ 18 h 30"/>
                    <a:gd name="T8" fmla="*/ 6 w 12"/>
                    <a:gd name="T9" fmla="*/ 24 h 30"/>
                    <a:gd name="T10" fmla="*/ 6 w 12"/>
                    <a:gd name="T11" fmla="*/ 30 h 30"/>
                    <a:gd name="T12" fmla="*/ 12 w 12"/>
                    <a:gd name="T13" fmla="*/ 24 h 30"/>
                    <a:gd name="T14" fmla="*/ 6 w 12"/>
                    <a:gd name="T15" fmla="*/ 18 h 30"/>
                    <a:gd name="T16" fmla="*/ 6 w 1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6" y="0"/>
                      </a:moveTo>
                      <a:lnTo>
                        <a:pt x="0" y="0"/>
                      </a:lnTo>
                      <a:lnTo>
                        <a:pt x="0" y="18"/>
                      </a:lnTo>
                      <a:lnTo>
                        <a:pt x="6" y="24"/>
                      </a:lnTo>
                      <a:lnTo>
                        <a:pt x="6" y="30"/>
                      </a:lnTo>
                      <a:lnTo>
                        <a:pt x="12" y="24"/>
                      </a:lnTo>
                      <a:lnTo>
                        <a:pt x="6" y="18"/>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3" name="Freeform 272"/>
                <p:cNvSpPr>
                  <a:spLocks/>
                </p:cNvSpPr>
                <p:nvPr/>
              </p:nvSpPr>
              <p:spPr bwMode="auto">
                <a:xfrm>
                  <a:off x="2901" y="3048"/>
                  <a:ext cx="18" cy="30"/>
                </a:xfrm>
                <a:custGeom>
                  <a:avLst/>
                  <a:gdLst>
                    <a:gd name="T0" fmla="*/ 6 w 18"/>
                    <a:gd name="T1" fmla="*/ 6 h 30"/>
                    <a:gd name="T2" fmla="*/ 0 w 18"/>
                    <a:gd name="T3" fmla="*/ 0 h 30"/>
                    <a:gd name="T4" fmla="*/ 0 w 18"/>
                    <a:gd name="T5" fmla="*/ 6 h 30"/>
                    <a:gd name="T6" fmla="*/ 6 w 18"/>
                    <a:gd name="T7" fmla="*/ 18 h 30"/>
                    <a:gd name="T8" fmla="*/ 12 w 18"/>
                    <a:gd name="T9" fmla="*/ 24 h 30"/>
                    <a:gd name="T10" fmla="*/ 12 w 18"/>
                    <a:gd name="T11" fmla="*/ 30 h 30"/>
                    <a:gd name="T12" fmla="*/ 18 w 18"/>
                    <a:gd name="T13" fmla="*/ 24 h 30"/>
                    <a:gd name="T14" fmla="*/ 12 w 18"/>
                    <a:gd name="T15" fmla="*/ 18 h 30"/>
                    <a:gd name="T16" fmla="*/ 6 w 18"/>
                    <a:gd name="T17" fmla="*/ 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30"/>
                    <a:gd name="T29" fmla="*/ 18 w 18"/>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30">
                      <a:moveTo>
                        <a:pt x="6" y="6"/>
                      </a:moveTo>
                      <a:lnTo>
                        <a:pt x="0" y="0"/>
                      </a:lnTo>
                      <a:lnTo>
                        <a:pt x="0" y="6"/>
                      </a:lnTo>
                      <a:lnTo>
                        <a:pt x="6" y="18"/>
                      </a:lnTo>
                      <a:lnTo>
                        <a:pt x="12" y="24"/>
                      </a:lnTo>
                      <a:lnTo>
                        <a:pt x="12" y="30"/>
                      </a:lnTo>
                      <a:lnTo>
                        <a:pt x="18" y="24"/>
                      </a:lnTo>
                      <a:lnTo>
                        <a:pt x="12" y="18"/>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4" name="Freeform 273"/>
                <p:cNvSpPr>
                  <a:spLocks/>
                </p:cNvSpPr>
                <p:nvPr/>
              </p:nvSpPr>
              <p:spPr bwMode="auto">
                <a:xfrm>
                  <a:off x="2925" y="3084"/>
                  <a:ext cx="18" cy="24"/>
                </a:xfrm>
                <a:custGeom>
                  <a:avLst/>
                  <a:gdLst>
                    <a:gd name="T0" fmla="*/ 6 w 18"/>
                    <a:gd name="T1" fmla="*/ 6 h 24"/>
                    <a:gd name="T2" fmla="*/ 0 w 18"/>
                    <a:gd name="T3" fmla="*/ 0 h 24"/>
                    <a:gd name="T4" fmla="*/ 0 w 18"/>
                    <a:gd name="T5" fmla="*/ 6 h 24"/>
                    <a:gd name="T6" fmla="*/ 0 w 18"/>
                    <a:gd name="T7" fmla="*/ 12 h 24"/>
                    <a:gd name="T8" fmla="*/ 6 w 18"/>
                    <a:gd name="T9" fmla="*/ 12 h 24"/>
                    <a:gd name="T10" fmla="*/ 18 w 18"/>
                    <a:gd name="T11" fmla="*/ 24 h 24"/>
                    <a:gd name="T12" fmla="*/ 18 w 18"/>
                    <a:gd name="T13" fmla="*/ 24 h 24"/>
                    <a:gd name="T14" fmla="*/ 18 w 18"/>
                    <a:gd name="T15" fmla="*/ 18 h 24"/>
                    <a:gd name="T16" fmla="*/ 6 w 18"/>
                    <a:gd name="T17" fmla="*/ 6 h 24"/>
                    <a:gd name="T18" fmla="*/ 6 w 18"/>
                    <a:gd name="T19" fmla="*/ 12 h 24"/>
                    <a:gd name="T20" fmla="*/ 6 w 18"/>
                    <a:gd name="T21" fmla="*/ 12 h 24"/>
                    <a:gd name="T22" fmla="*/ 6 w 18"/>
                    <a:gd name="T23" fmla="*/ 6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
                    <a:gd name="T37" fmla="*/ 0 h 24"/>
                    <a:gd name="T38" fmla="*/ 18 w 18"/>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 h="24">
                      <a:moveTo>
                        <a:pt x="6" y="6"/>
                      </a:moveTo>
                      <a:lnTo>
                        <a:pt x="0" y="0"/>
                      </a:lnTo>
                      <a:lnTo>
                        <a:pt x="0" y="6"/>
                      </a:lnTo>
                      <a:lnTo>
                        <a:pt x="0" y="12"/>
                      </a:lnTo>
                      <a:lnTo>
                        <a:pt x="6" y="12"/>
                      </a:lnTo>
                      <a:lnTo>
                        <a:pt x="18" y="24"/>
                      </a:lnTo>
                      <a:lnTo>
                        <a:pt x="18" y="18"/>
                      </a:lnTo>
                      <a:lnTo>
                        <a:pt x="6" y="6"/>
                      </a:lnTo>
                      <a:lnTo>
                        <a:pt x="6" y="12"/>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5" name="Freeform 274"/>
                <p:cNvSpPr>
                  <a:spLocks/>
                </p:cNvSpPr>
                <p:nvPr/>
              </p:nvSpPr>
              <p:spPr bwMode="auto">
                <a:xfrm>
                  <a:off x="2955" y="3114"/>
                  <a:ext cx="24" cy="24"/>
                </a:xfrm>
                <a:custGeom>
                  <a:avLst/>
                  <a:gdLst>
                    <a:gd name="T0" fmla="*/ 0 w 24"/>
                    <a:gd name="T1" fmla="*/ 0 h 24"/>
                    <a:gd name="T2" fmla="*/ 0 w 24"/>
                    <a:gd name="T3" fmla="*/ 6 h 24"/>
                    <a:gd name="T4" fmla="*/ 0 w 24"/>
                    <a:gd name="T5" fmla="*/ 6 h 24"/>
                    <a:gd name="T6" fmla="*/ 6 w 24"/>
                    <a:gd name="T7" fmla="*/ 12 h 24"/>
                    <a:gd name="T8" fmla="*/ 18 w 24"/>
                    <a:gd name="T9" fmla="*/ 24 h 24"/>
                    <a:gd name="T10" fmla="*/ 24 w 24"/>
                    <a:gd name="T11" fmla="*/ 18 h 24"/>
                    <a:gd name="T12" fmla="*/ 18 w 24"/>
                    <a:gd name="T13" fmla="*/ 18 h 24"/>
                    <a:gd name="T14" fmla="*/ 6 w 24"/>
                    <a:gd name="T15" fmla="*/ 6 h 24"/>
                    <a:gd name="T16" fmla="*/ 0 w 24"/>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0" y="0"/>
                      </a:moveTo>
                      <a:lnTo>
                        <a:pt x="0" y="6"/>
                      </a:lnTo>
                      <a:lnTo>
                        <a:pt x="6" y="12"/>
                      </a:lnTo>
                      <a:lnTo>
                        <a:pt x="18" y="24"/>
                      </a:lnTo>
                      <a:lnTo>
                        <a:pt x="24" y="18"/>
                      </a:lnTo>
                      <a:lnTo>
                        <a:pt x="18" y="18"/>
                      </a:lnTo>
                      <a:lnTo>
                        <a:pt x="6"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6" name="Freeform 275"/>
                <p:cNvSpPr>
                  <a:spLocks/>
                </p:cNvSpPr>
                <p:nvPr/>
              </p:nvSpPr>
              <p:spPr bwMode="auto">
                <a:xfrm>
                  <a:off x="2985" y="3144"/>
                  <a:ext cx="24" cy="18"/>
                </a:xfrm>
                <a:custGeom>
                  <a:avLst/>
                  <a:gdLst>
                    <a:gd name="T0" fmla="*/ 6 w 24"/>
                    <a:gd name="T1" fmla="*/ 0 h 18"/>
                    <a:gd name="T2" fmla="*/ 0 w 24"/>
                    <a:gd name="T3" fmla="*/ 0 h 18"/>
                    <a:gd name="T4" fmla="*/ 6 w 24"/>
                    <a:gd name="T5" fmla="*/ 6 h 18"/>
                    <a:gd name="T6" fmla="*/ 12 w 24"/>
                    <a:gd name="T7" fmla="*/ 6 h 18"/>
                    <a:gd name="T8" fmla="*/ 24 w 24"/>
                    <a:gd name="T9" fmla="*/ 18 h 18"/>
                    <a:gd name="T10" fmla="*/ 24 w 24"/>
                    <a:gd name="T11" fmla="*/ 12 h 18"/>
                    <a:gd name="T12" fmla="*/ 24 w 24"/>
                    <a:gd name="T13" fmla="*/ 12 h 18"/>
                    <a:gd name="T14" fmla="*/ 12 w 24"/>
                    <a:gd name="T15" fmla="*/ 0 h 18"/>
                    <a:gd name="T16" fmla="*/ 6 w 24"/>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6" y="0"/>
                      </a:moveTo>
                      <a:lnTo>
                        <a:pt x="0" y="0"/>
                      </a:lnTo>
                      <a:lnTo>
                        <a:pt x="6" y="6"/>
                      </a:lnTo>
                      <a:lnTo>
                        <a:pt x="12" y="6"/>
                      </a:lnTo>
                      <a:lnTo>
                        <a:pt x="24" y="18"/>
                      </a:lnTo>
                      <a:lnTo>
                        <a:pt x="24" y="12"/>
                      </a:lnTo>
                      <a:lnTo>
                        <a:pt x="12"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7" name="Freeform 276"/>
                <p:cNvSpPr>
                  <a:spLocks/>
                </p:cNvSpPr>
                <p:nvPr/>
              </p:nvSpPr>
              <p:spPr bwMode="auto">
                <a:xfrm>
                  <a:off x="3021" y="3162"/>
                  <a:ext cx="30" cy="18"/>
                </a:xfrm>
                <a:custGeom>
                  <a:avLst/>
                  <a:gdLst>
                    <a:gd name="T0" fmla="*/ 6 w 30"/>
                    <a:gd name="T1" fmla="*/ 0 h 18"/>
                    <a:gd name="T2" fmla="*/ 0 w 30"/>
                    <a:gd name="T3" fmla="*/ 6 h 18"/>
                    <a:gd name="T4" fmla="*/ 6 w 30"/>
                    <a:gd name="T5" fmla="*/ 6 h 18"/>
                    <a:gd name="T6" fmla="*/ 18 w 30"/>
                    <a:gd name="T7" fmla="*/ 18 h 18"/>
                    <a:gd name="T8" fmla="*/ 24 w 30"/>
                    <a:gd name="T9" fmla="*/ 18 h 18"/>
                    <a:gd name="T10" fmla="*/ 30 w 30"/>
                    <a:gd name="T11" fmla="*/ 18 h 18"/>
                    <a:gd name="T12" fmla="*/ 24 w 30"/>
                    <a:gd name="T13" fmla="*/ 12 h 18"/>
                    <a:gd name="T14" fmla="*/ 18 w 30"/>
                    <a:gd name="T15" fmla="*/ 12 h 18"/>
                    <a:gd name="T16" fmla="*/ 6 w 30"/>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6" y="0"/>
                      </a:moveTo>
                      <a:lnTo>
                        <a:pt x="0" y="6"/>
                      </a:lnTo>
                      <a:lnTo>
                        <a:pt x="6" y="6"/>
                      </a:lnTo>
                      <a:lnTo>
                        <a:pt x="18" y="18"/>
                      </a:lnTo>
                      <a:lnTo>
                        <a:pt x="24" y="18"/>
                      </a:lnTo>
                      <a:lnTo>
                        <a:pt x="30" y="18"/>
                      </a:lnTo>
                      <a:lnTo>
                        <a:pt x="24" y="12"/>
                      </a:lnTo>
                      <a:lnTo>
                        <a:pt x="18"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8" name="Freeform 277"/>
                <p:cNvSpPr>
                  <a:spLocks/>
                </p:cNvSpPr>
                <p:nvPr/>
              </p:nvSpPr>
              <p:spPr bwMode="auto">
                <a:xfrm>
                  <a:off x="3057" y="3180"/>
                  <a:ext cx="30" cy="18"/>
                </a:xfrm>
                <a:custGeom>
                  <a:avLst/>
                  <a:gdLst>
                    <a:gd name="T0" fmla="*/ 6 w 30"/>
                    <a:gd name="T1" fmla="*/ 0 h 18"/>
                    <a:gd name="T2" fmla="*/ 0 w 30"/>
                    <a:gd name="T3" fmla="*/ 6 h 18"/>
                    <a:gd name="T4" fmla="*/ 6 w 30"/>
                    <a:gd name="T5" fmla="*/ 6 h 18"/>
                    <a:gd name="T6" fmla="*/ 24 w 30"/>
                    <a:gd name="T7" fmla="*/ 18 h 18"/>
                    <a:gd name="T8" fmla="*/ 30 w 30"/>
                    <a:gd name="T9" fmla="*/ 18 h 18"/>
                    <a:gd name="T10" fmla="*/ 24 w 30"/>
                    <a:gd name="T11" fmla="*/ 12 h 18"/>
                    <a:gd name="T12" fmla="*/ 6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0"/>
                      </a:moveTo>
                      <a:lnTo>
                        <a:pt x="0" y="6"/>
                      </a:lnTo>
                      <a:lnTo>
                        <a:pt x="6" y="6"/>
                      </a:lnTo>
                      <a:lnTo>
                        <a:pt x="24" y="18"/>
                      </a:lnTo>
                      <a:lnTo>
                        <a:pt x="30" y="18"/>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9" name="Freeform 278"/>
                <p:cNvSpPr>
                  <a:spLocks/>
                </p:cNvSpPr>
                <p:nvPr/>
              </p:nvSpPr>
              <p:spPr bwMode="auto">
                <a:xfrm>
                  <a:off x="3099" y="3198"/>
                  <a:ext cx="24" cy="18"/>
                </a:xfrm>
                <a:custGeom>
                  <a:avLst/>
                  <a:gdLst>
                    <a:gd name="T0" fmla="*/ 0 w 24"/>
                    <a:gd name="T1" fmla="*/ 0 h 18"/>
                    <a:gd name="T2" fmla="*/ 0 w 24"/>
                    <a:gd name="T3" fmla="*/ 6 h 18"/>
                    <a:gd name="T4" fmla="*/ 0 w 24"/>
                    <a:gd name="T5" fmla="*/ 6 h 18"/>
                    <a:gd name="T6" fmla="*/ 24 w 24"/>
                    <a:gd name="T7" fmla="*/ 18 h 18"/>
                    <a:gd name="T8" fmla="*/ 24 w 24"/>
                    <a:gd name="T9" fmla="*/ 12 h 18"/>
                    <a:gd name="T10" fmla="*/ 24 w 24"/>
                    <a:gd name="T11" fmla="*/ 12 h 18"/>
                    <a:gd name="T12" fmla="*/ 0 w 24"/>
                    <a:gd name="T13" fmla="*/ 0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0"/>
                      </a:moveTo>
                      <a:lnTo>
                        <a:pt x="0" y="6"/>
                      </a:lnTo>
                      <a:lnTo>
                        <a:pt x="24" y="18"/>
                      </a:lnTo>
                      <a:lnTo>
                        <a:pt x="24"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60" name="Freeform 279"/>
                <p:cNvSpPr>
                  <a:spLocks/>
                </p:cNvSpPr>
                <p:nvPr/>
              </p:nvSpPr>
              <p:spPr bwMode="auto">
                <a:xfrm>
                  <a:off x="3135" y="3216"/>
                  <a:ext cx="30" cy="12"/>
                </a:xfrm>
                <a:custGeom>
                  <a:avLst/>
                  <a:gdLst>
                    <a:gd name="T0" fmla="*/ 6 w 30"/>
                    <a:gd name="T1" fmla="*/ 0 h 12"/>
                    <a:gd name="T2" fmla="*/ 0 w 30"/>
                    <a:gd name="T3" fmla="*/ 0 h 12"/>
                    <a:gd name="T4" fmla="*/ 6 w 30"/>
                    <a:gd name="T5" fmla="*/ 6 h 12"/>
                    <a:gd name="T6" fmla="*/ 12 w 30"/>
                    <a:gd name="T7" fmla="*/ 6 h 12"/>
                    <a:gd name="T8" fmla="*/ 24 w 30"/>
                    <a:gd name="T9" fmla="*/ 12 h 12"/>
                    <a:gd name="T10" fmla="*/ 30 w 30"/>
                    <a:gd name="T11" fmla="*/ 12 h 12"/>
                    <a:gd name="T12" fmla="*/ 24 w 30"/>
                    <a:gd name="T13" fmla="*/ 6 h 12"/>
                    <a:gd name="T14" fmla="*/ 12 w 30"/>
                    <a:gd name="T15" fmla="*/ 0 h 12"/>
                    <a:gd name="T16" fmla="*/ 6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0"/>
                      </a:moveTo>
                      <a:lnTo>
                        <a:pt x="0" y="0"/>
                      </a:lnTo>
                      <a:lnTo>
                        <a:pt x="6" y="6"/>
                      </a:lnTo>
                      <a:lnTo>
                        <a:pt x="12" y="6"/>
                      </a:lnTo>
                      <a:lnTo>
                        <a:pt x="24" y="12"/>
                      </a:lnTo>
                      <a:lnTo>
                        <a:pt x="30" y="12"/>
                      </a:lnTo>
                      <a:lnTo>
                        <a:pt x="24" y="6"/>
                      </a:lnTo>
                      <a:lnTo>
                        <a:pt x="12"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61" name="Freeform 280"/>
                <p:cNvSpPr>
                  <a:spLocks/>
                </p:cNvSpPr>
                <p:nvPr/>
              </p:nvSpPr>
              <p:spPr bwMode="auto">
                <a:xfrm>
                  <a:off x="3177" y="3228"/>
                  <a:ext cx="30" cy="12"/>
                </a:xfrm>
                <a:custGeom>
                  <a:avLst/>
                  <a:gdLst>
                    <a:gd name="T0" fmla="*/ 0 w 30"/>
                    <a:gd name="T1" fmla="*/ 0 h 12"/>
                    <a:gd name="T2" fmla="*/ 0 w 30"/>
                    <a:gd name="T3" fmla="*/ 0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0"/>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62" name="Freeform 281"/>
                <p:cNvSpPr>
                  <a:spLocks/>
                </p:cNvSpPr>
                <p:nvPr/>
              </p:nvSpPr>
              <p:spPr bwMode="auto">
                <a:xfrm>
                  <a:off x="3219" y="3240"/>
                  <a:ext cx="24" cy="12"/>
                </a:xfrm>
                <a:custGeom>
                  <a:avLst/>
                  <a:gdLst>
                    <a:gd name="T0" fmla="*/ 0 w 24"/>
                    <a:gd name="T1" fmla="*/ 0 h 12"/>
                    <a:gd name="T2" fmla="*/ 0 w 24"/>
                    <a:gd name="T3" fmla="*/ 0 h 12"/>
                    <a:gd name="T4" fmla="*/ 0 w 24"/>
                    <a:gd name="T5" fmla="*/ 6 h 12"/>
                    <a:gd name="T6" fmla="*/ 24 w 24"/>
                    <a:gd name="T7" fmla="*/ 12 h 12"/>
                    <a:gd name="T8" fmla="*/ 24 w 24"/>
                    <a:gd name="T9" fmla="*/ 6 h 12"/>
                    <a:gd name="T10" fmla="*/ 24 w 24"/>
                    <a:gd name="T11" fmla="*/ 6 h 12"/>
                    <a:gd name="T12" fmla="*/ 0 w 24"/>
                    <a:gd name="T13" fmla="*/ 0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0"/>
                      </a:moveTo>
                      <a:lnTo>
                        <a:pt x="0" y="0"/>
                      </a:lnTo>
                      <a:lnTo>
                        <a:pt x="0" y="6"/>
                      </a:lnTo>
                      <a:lnTo>
                        <a:pt x="24"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63" name="Freeform 282"/>
                <p:cNvSpPr>
                  <a:spLocks/>
                </p:cNvSpPr>
                <p:nvPr/>
              </p:nvSpPr>
              <p:spPr bwMode="auto">
                <a:xfrm>
                  <a:off x="3255" y="3252"/>
                  <a:ext cx="30" cy="12"/>
                </a:xfrm>
                <a:custGeom>
                  <a:avLst/>
                  <a:gdLst>
                    <a:gd name="T0" fmla="*/ 6 w 30"/>
                    <a:gd name="T1" fmla="*/ 0 h 12"/>
                    <a:gd name="T2" fmla="*/ 0 w 30"/>
                    <a:gd name="T3" fmla="*/ 0 h 12"/>
                    <a:gd name="T4" fmla="*/ 6 w 30"/>
                    <a:gd name="T5" fmla="*/ 6 h 12"/>
                    <a:gd name="T6" fmla="*/ 24 w 30"/>
                    <a:gd name="T7" fmla="*/ 12 h 12"/>
                    <a:gd name="T8" fmla="*/ 30 w 30"/>
                    <a:gd name="T9" fmla="*/ 12 h 12"/>
                    <a:gd name="T10" fmla="*/ 30 w 30"/>
                    <a:gd name="T11" fmla="*/ 6 h 12"/>
                    <a:gd name="T12" fmla="*/ 30 w 30"/>
                    <a:gd name="T13" fmla="*/ 6 h 12"/>
                    <a:gd name="T14" fmla="*/ 24 w 30"/>
                    <a:gd name="T15" fmla="*/ 6 h 12"/>
                    <a:gd name="T16" fmla="*/ 6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0"/>
                      </a:moveTo>
                      <a:lnTo>
                        <a:pt x="0" y="0"/>
                      </a:lnTo>
                      <a:lnTo>
                        <a:pt x="6" y="6"/>
                      </a:lnTo>
                      <a:lnTo>
                        <a:pt x="24" y="12"/>
                      </a:lnTo>
                      <a:lnTo>
                        <a:pt x="30" y="12"/>
                      </a:lnTo>
                      <a:lnTo>
                        <a:pt x="30" y="6"/>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64" name="Freeform 283"/>
                <p:cNvSpPr>
                  <a:spLocks/>
                </p:cNvSpPr>
                <p:nvPr/>
              </p:nvSpPr>
              <p:spPr bwMode="auto">
                <a:xfrm>
                  <a:off x="3297" y="3258"/>
                  <a:ext cx="30" cy="12"/>
                </a:xfrm>
                <a:custGeom>
                  <a:avLst/>
                  <a:gdLst>
                    <a:gd name="T0" fmla="*/ 6 w 30"/>
                    <a:gd name="T1" fmla="*/ 0 h 12"/>
                    <a:gd name="T2" fmla="*/ 0 w 30"/>
                    <a:gd name="T3" fmla="*/ 6 h 12"/>
                    <a:gd name="T4" fmla="*/ 6 w 30"/>
                    <a:gd name="T5" fmla="*/ 6 h 12"/>
                    <a:gd name="T6" fmla="*/ 30 w 30"/>
                    <a:gd name="T7" fmla="*/ 12 h 12"/>
                    <a:gd name="T8" fmla="*/ 30 w 30"/>
                    <a:gd name="T9" fmla="*/ 12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65" name="Freeform 284"/>
                <p:cNvSpPr>
                  <a:spLocks/>
                </p:cNvSpPr>
                <p:nvPr/>
              </p:nvSpPr>
              <p:spPr bwMode="auto">
                <a:xfrm>
                  <a:off x="3339" y="3270"/>
                  <a:ext cx="30" cy="6"/>
                </a:xfrm>
                <a:custGeom>
                  <a:avLst/>
                  <a:gdLst>
                    <a:gd name="T0" fmla="*/ 6 w 30"/>
                    <a:gd name="T1" fmla="*/ 0 h 6"/>
                    <a:gd name="T2" fmla="*/ 0 w 30"/>
                    <a:gd name="T3" fmla="*/ 0 h 6"/>
                    <a:gd name="T4" fmla="*/ 6 w 30"/>
                    <a:gd name="T5" fmla="*/ 6 h 6"/>
                    <a:gd name="T6" fmla="*/ 24 w 30"/>
                    <a:gd name="T7" fmla="*/ 6 h 6"/>
                    <a:gd name="T8" fmla="*/ 30 w 30"/>
                    <a:gd name="T9" fmla="*/ 6 h 6"/>
                    <a:gd name="T10" fmla="*/ 24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24" y="6"/>
                      </a:lnTo>
                      <a:lnTo>
                        <a:pt x="30" y="6"/>
                      </a:lnTo>
                      <a:lnTo>
                        <a:pt x="24"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66" name="Freeform 285"/>
                <p:cNvSpPr>
                  <a:spLocks/>
                </p:cNvSpPr>
                <p:nvPr/>
              </p:nvSpPr>
              <p:spPr bwMode="auto">
                <a:xfrm>
                  <a:off x="3381" y="3276"/>
                  <a:ext cx="30" cy="12"/>
                </a:xfrm>
                <a:custGeom>
                  <a:avLst/>
                  <a:gdLst>
                    <a:gd name="T0" fmla="*/ 0 w 30"/>
                    <a:gd name="T1" fmla="*/ 0 h 12"/>
                    <a:gd name="T2" fmla="*/ 0 w 30"/>
                    <a:gd name="T3" fmla="*/ 0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0"/>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67" name="Freeform 286"/>
                <p:cNvSpPr>
                  <a:spLocks/>
                </p:cNvSpPr>
                <p:nvPr/>
              </p:nvSpPr>
              <p:spPr bwMode="auto">
                <a:xfrm>
                  <a:off x="3423" y="3282"/>
                  <a:ext cx="30" cy="12"/>
                </a:xfrm>
                <a:custGeom>
                  <a:avLst/>
                  <a:gdLst>
                    <a:gd name="T0" fmla="*/ 0 w 30"/>
                    <a:gd name="T1" fmla="*/ 0 h 12"/>
                    <a:gd name="T2" fmla="*/ 0 w 30"/>
                    <a:gd name="T3" fmla="*/ 6 h 12"/>
                    <a:gd name="T4" fmla="*/ 0 w 30"/>
                    <a:gd name="T5" fmla="*/ 6 h 12"/>
                    <a:gd name="T6" fmla="*/ 6 w 30"/>
                    <a:gd name="T7" fmla="*/ 6 h 12"/>
                    <a:gd name="T8" fmla="*/ 24 w 30"/>
                    <a:gd name="T9" fmla="*/ 12 h 12"/>
                    <a:gd name="T10" fmla="*/ 30 w 30"/>
                    <a:gd name="T11" fmla="*/ 6 h 12"/>
                    <a:gd name="T12" fmla="*/ 24 w 30"/>
                    <a:gd name="T13" fmla="*/ 6 h 12"/>
                    <a:gd name="T14" fmla="*/ 6 w 30"/>
                    <a:gd name="T15" fmla="*/ 0 h 12"/>
                    <a:gd name="T16" fmla="*/ 0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0" y="0"/>
                      </a:moveTo>
                      <a:lnTo>
                        <a:pt x="0" y="6"/>
                      </a:lnTo>
                      <a:lnTo>
                        <a:pt x="6" y="6"/>
                      </a:lnTo>
                      <a:lnTo>
                        <a:pt x="24" y="12"/>
                      </a:lnTo>
                      <a:lnTo>
                        <a:pt x="30" y="6"/>
                      </a:lnTo>
                      <a:lnTo>
                        <a:pt x="24" y="6"/>
                      </a:lnTo>
                      <a:lnTo>
                        <a:pt x="6"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68" name="Freeform 287"/>
                <p:cNvSpPr>
                  <a:spLocks/>
                </p:cNvSpPr>
                <p:nvPr/>
              </p:nvSpPr>
              <p:spPr bwMode="auto">
                <a:xfrm>
                  <a:off x="3465" y="3288"/>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69" name="Freeform 288"/>
                <p:cNvSpPr>
                  <a:spLocks/>
                </p:cNvSpPr>
                <p:nvPr/>
              </p:nvSpPr>
              <p:spPr bwMode="auto">
                <a:xfrm>
                  <a:off x="3507" y="3294"/>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0" name="Freeform 289"/>
                <p:cNvSpPr>
                  <a:spLocks/>
                </p:cNvSpPr>
                <p:nvPr/>
              </p:nvSpPr>
              <p:spPr bwMode="auto">
                <a:xfrm>
                  <a:off x="3549" y="3300"/>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1" name="Freeform 290"/>
                <p:cNvSpPr>
                  <a:spLocks/>
                </p:cNvSpPr>
                <p:nvPr/>
              </p:nvSpPr>
              <p:spPr bwMode="auto">
                <a:xfrm>
                  <a:off x="3591" y="3300"/>
                  <a:ext cx="30" cy="12"/>
                </a:xfrm>
                <a:custGeom>
                  <a:avLst/>
                  <a:gdLst>
                    <a:gd name="T0" fmla="*/ 0 w 30"/>
                    <a:gd name="T1" fmla="*/ 0 h 12"/>
                    <a:gd name="T2" fmla="*/ 0 w 30"/>
                    <a:gd name="T3" fmla="*/ 6 h 12"/>
                    <a:gd name="T4" fmla="*/ 0 w 30"/>
                    <a:gd name="T5" fmla="*/ 6 h 12"/>
                    <a:gd name="T6" fmla="*/ 6 w 30"/>
                    <a:gd name="T7" fmla="*/ 6 h 12"/>
                    <a:gd name="T8" fmla="*/ 24 w 30"/>
                    <a:gd name="T9" fmla="*/ 12 h 12"/>
                    <a:gd name="T10" fmla="*/ 30 w 30"/>
                    <a:gd name="T11" fmla="*/ 6 h 12"/>
                    <a:gd name="T12" fmla="*/ 24 w 30"/>
                    <a:gd name="T13" fmla="*/ 6 h 12"/>
                    <a:gd name="T14" fmla="*/ 6 w 30"/>
                    <a:gd name="T15" fmla="*/ 0 h 12"/>
                    <a:gd name="T16" fmla="*/ 0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0" y="0"/>
                      </a:moveTo>
                      <a:lnTo>
                        <a:pt x="0" y="6"/>
                      </a:lnTo>
                      <a:lnTo>
                        <a:pt x="6" y="6"/>
                      </a:lnTo>
                      <a:lnTo>
                        <a:pt x="24" y="12"/>
                      </a:lnTo>
                      <a:lnTo>
                        <a:pt x="30" y="6"/>
                      </a:lnTo>
                      <a:lnTo>
                        <a:pt x="24" y="6"/>
                      </a:lnTo>
                      <a:lnTo>
                        <a:pt x="6"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2" name="Freeform 291"/>
                <p:cNvSpPr>
                  <a:spLocks/>
                </p:cNvSpPr>
                <p:nvPr/>
              </p:nvSpPr>
              <p:spPr bwMode="auto">
                <a:xfrm>
                  <a:off x="3633" y="3306"/>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3" name="Freeform 292"/>
                <p:cNvSpPr>
                  <a:spLocks/>
                </p:cNvSpPr>
                <p:nvPr/>
              </p:nvSpPr>
              <p:spPr bwMode="auto">
                <a:xfrm>
                  <a:off x="3675" y="3306"/>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4" name="Freeform 293"/>
                <p:cNvSpPr>
                  <a:spLocks/>
                </p:cNvSpPr>
                <p:nvPr/>
              </p:nvSpPr>
              <p:spPr bwMode="auto">
                <a:xfrm>
                  <a:off x="3717" y="3306"/>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5" name="Freeform 294"/>
                <p:cNvSpPr>
                  <a:spLocks/>
                </p:cNvSpPr>
                <p:nvPr/>
              </p:nvSpPr>
              <p:spPr bwMode="auto">
                <a:xfrm>
                  <a:off x="3759" y="3306"/>
                  <a:ext cx="30" cy="12"/>
                </a:xfrm>
                <a:custGeom>
                  <a:avLst/>
                  <a:gdLst>
                    <a:gd name="T0" fmla="*/ 0 w 30"/>
                    <a:gd name="T1" fmla="*/ 0 h 12"/>
                    <a:gd name="T2" fmla="*/ 0 w 30"/>
                    <a:gd name="T3" fmla="*/ 6 h 12"/>
                    <a:gd name="T4" fmla="*/ 0 w 30"/>
                    <a:gd name="T5" fmla="*/ 6 h 12"/>
                    <a:gd name="T6" fmla="*/ 18 w 30"/>
                    <a:gd name="T7" fmla="*/ 12 h 12"/>
                    <a:gd name="T8" fmla="*/ 24 w 30"/>
                    <a:gd name="T9" fmla="*/ 6 h 12"/>
                    <a:gd name="T10" fmla="*/ 30 w 30"/>
                    <a:gd name="T11" fmla="*/ 6 h 12"/>
                    <a:gd name="T12" fmla="*/ 24 w 30"/>
                    <a:gd name="T13" fmla="*/ 0 h 12"/>
                    <a:gd name="T14" fmla="*/ 18 w 30"/>
                    <a:gd name="T15" fmla="*/ 6 h 12"/>
                    <a:gd name="T16" fmla="*/ 0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0" y="0"/>
                      </a:moveTo>
                      <a:lnTo>
                        <a:pt x="0" y="6"/>
                      </a:lnTo>
                      <a:lnTo>
                        <a:pt x="18" y="12"/>
                      </a:lnTo>
                      <a:lnTo>
                        <a:pt x="24" y="6"/>
                      </a:lnTo>
                      <a:lnTo>
                        <a:pt x="30" y="6"/>
                      </a:lnTo>
                      <a:lnTo>
                        <a:pt x="24" y="0"/>
                      </a:lnTo>
                      <a:lnTo>
                        <a:pt x="18"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6" name="Freeform 295"/>
                <p:cNvSpPr>
                  <a:spLocks/>
                </p:cNvSpPr>
                <p:nvPr/>
              </p:nvSpPr>
              <p:spPr bwMode="auto">
                <a:xfrm>
                  <a:off x="3801" y="3306"/>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7" name="Freeform 296"/>
                <p:cNvSpPr>
                  <a:spLocks/>
                </p:cNvSpPr>
                <p:nvPr/>
              </p:nvSpPr>
              <p:spPr bwMode="auto">
                <a:xfrm>
                  <a:off x="3843" y="3306"/>
                  <a:ext cx="30" cy="6"/>
                </a:xfrm>
                <a:custGeom>
                  <a:avLst/>
                  <a:gdLst>
                    <a:gd name="T0" fmla="*/ 0 w 30"/>
                    <a:gd name="T1" fmla="*/ 0 h 6"/>
                    <a:gd name="T2" fmla="*/ 0 w 30"/>
                    <a:gd name="T3" fmla="*/ 6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8" name="Freeform 297"/>
                <p:cNvSpPr>
                  <a:spLocks/>
                </p:cNvSpPr>
                <p:nvPr/>
              </p:nvSpPr>
              <p:spPr bwMode="auto">
                <a:xfrm>
                  <a:off x="3885" y="3306"/>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9" name="Freeform 298"/>
                <p:cNvSpPr>
                  <a:spLocks/>
                </p:cNvSpPr>
                <p:nvPr/>
              </p:nvSpPr>
              <p:spPr bwMode="auto">
                <a:xfrm>
                  <a:off x="3927" y="3300"/>
                  <a:ext cx="30" cy="12"/>
                </a:xfrm>
                <a:custGeom>
                  <a:avLst/>
                  <a:gdLst>
                    <a:gd name="T0" fmla="*/ 0 w 30"/>
                    <a:gd name="T1" fmla="*/ 6 h 12"/>
                    <a:gd name="T2" fmla="*/ 0 w 30"/>
                    <a:gd name="T3" fmla="*/ 6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6"/>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80" name="Freeform 299"/>
                <p:cNvSpPr>
                  <a:spLocks/>
                </p:cNvSpPr>
                <p:nvPr/>
              </p:nvSpPr>
              <p:spPr bwMode="auto">
                <a:xfrm>
                  <a:off x="3969" y="3300"/>
                  <a:ext cx="31" cy="6"/>
                </a:xfrm>
                <a:custGeom>
                  <a:avLst/>
                  <a:gdLst>
                    <a:gd name="T0" fmla="*/ 0 w 31"/>
                    <a:gd name="T1" fmla="*/ 0 h 6"/>
                    <a:gd name="T2" fmla="*/ 0 w 31"/>
                    <a:gd name="T3" fmla="*/ 6 h 6"/>
                    <a:gd name="T4" fmla="*/ 0 w 31"/>
                    <a:gd name="T5" fmla="*/ 6 h 6"/>
                    <a:gd name="T6" fmla="*/ 25 w 31"/>
                    <a:gd name="T7" fmla="*/ 6 h 6"/>
                    <a:gd name="T8" fmla="*/ 31 w 31"/>
                    <a:gd name="T9" fmla="*/ 0 h 6"/>
                    <a:gd name="T10" fmla="*/ 25 w 31"/>
                    <a:gd name="T11" fmla="*/ 0 h 6"/>
                    <a:gd name="T12" fmla="*/ 0 w 31"/>
                    <a:gd name="T13" fmla="*/ 0 h 6"/>
                    <a:gd name="T14" fmla="*/ 0 60000 65536"/>
                    <a:gd name="T15" fmla="*/ 0 60000 65536"/>
                    <a:gd name="T16" fmla="*/ 0 60000 65536"/>
                    <a:gd name="T17" fmla="*/ 0 60000 65536"/>
                    <a:gd name="T18" fmla="*/ 0 60000 65536"/>
                    <a:gd name="T19" fmla="*/ 0 60000 65536"/>
                    <a:gd name="T20" fmla="*/ 0 60000 65536"/>
                    <a:gd name="T21" fmla="*/ 0 w 31"/>
                    <a:gd name="T22" fmla="*/ 0 h 6"/>
                    <a:gd name="T23" fmla="*/ 31 w 31"/>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6">
                      <a:moveTo>
                        <a:pt x="0" y="0"/>
                      </a:moveTo>
                      <a:lnTo>
                        <a:pt x="0" y="6"/>
                      </a:lnTo>
                      <a:lnTo>
                        <a:pt x="25" y="6"/>
                      </a:lnTo>
                      <a:lnTo>
                        <a:pt x="31" y="0"/>
                      </a:lnTo>
                      <a:lnTo>
                        <a:pt x="25"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81" name="Freeform 300"/>
                <p:cNvSpPr>
                  <a:spLocks/>
                </p:cNvSpPr>
                <p:nvPr/>
              </p:nvSpPr>
              <p:spPr bwMode="auto">
                <a:xfrm>
                  <a:off x="4006" y="3294"/>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82" name="Freeform 301"/>
                <p:cNvSpPr>
                  <a:spLocks/>
                </p:cNvSpPr>
                <p:nvPr/>
              </p:nvSpPr>
              <p:spPr bwMode="auto">
                <a:xfrm>
                  <a:off x="4048" y="3288"/>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83" name="Freeform 302"/>
                <p:cNvSpPr>
                  <a:spLocks/>
                </p:cNvSpPr>
                <p:nvPr/>
              </p:nvSpPr>
              <p:spPr bwMode="auto">
                <a:xfrm>
                  <a:off x="4090" y="3282"/>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84" name="Freeform 303"/>
                <p:cNvSpPr>
                  <a:spLocks/>
                </p:cNvSpPr>
                <p:nvPr/>
              </p:nvSpPr>
              <p:spPr bwMode="auto">
                <a:xfrm>
                  <a:off x="4132" y="3276"/>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85" name="Freeform 304"/>
                <p:cNvSpPr>
                  <a:spLocks/>
                </p:cNvSpPr>
                <p:nvPr/>
              </p:nvSpPr>
              <p:spPr bwMode="auto">
                <a:xfrm>
                  <a:off x="4174" y="3270"/>
                  <a:ext cx="30" cy="12"/>
                </a:xfrm>
                <a:custGeom>
                  <a:avLst/>
                  <a:gdLst>
                    <a:gd name="T0" fmla="*/ 6 w 30"/>
                    <a:gd name="T1" fmla="*/ 6 h 12"/>
                    <a:gd name="T2" fmla="*/ 0 w 30"/>
                    <a:gd name="T3" fmla="*/ 6 h 12"/>
                    <a:gd name="T4" fmla="*/ 6 w 30"/>
                    <a:gd name="T5" fmla="*/ 12 h 12"/>
                    <a:gd name="T6" fmla="*/ 30 w 30"/>
                    <a:gd name="T7" fmla="*/ 6 h 12"/>
                    <a:gd name="T8" fmla="*/ 30 w 30"/>
                    <a:gd name="T9" fmla="*/ 0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86" name="Freeform 305"/>
                <p:cNvSpPr>
                  <a:spLocks/>
                </p:cNvSpPr>
                <p:nvPr/>
              </p:nvSpPr>
              <p:spPr bwMode="auto">
                <a:xfrm>
                  <a:off x="4216" y="3264"/>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87" name="Freeform 306"/>
                <p:cNvSpPr>
                  <a:spLocks/>
                </p:cNvSpPr>
                <p:nvPr/>
              </p:nvSpPr>
              <p:spPr bwMode="auto">
                <a:xfrm>
                  <a:off x="4258" y="3252"/>
                  <a:ext cx="30" cy="12"/>
                </a:xfrm>
                <a:custGeom>
                  <a:avLst/>
                  <a:gdLst>
                    <a:gd name="T0" fmla="*/ 0 w 30"/>
                    <a:gd name="T1" fmla="*/ 6 h 12"/>
                    <a:gd name="T2" fmla="*/ 0 w 30"/>
                    <a:gd name="T3" fmla="*/ 12 h 12"/>
                    <a:gd name="T4" fmla="*/ 0 w 30"/>
                    <a:gd name="T5" fmla="*/ 12 h 12"/>
                    <a:gd name="T6" fmla="*/ 12 w 30"/>
                    <a:gd name="T7" fmla="*/ 12 h 12"/>
                    <a:gd name="T8" fmla="*/ 24 w 30"/>
                    <a:gd name="T9" fmla="*/ 6 h 12"/>
                    <a:gd name="T10" fmla="*/ 30 w 30"/>
                    <a:gd name="T11" fmla="*/ 6 h 12"/>
                    <a:gd name="T12" fmla="*/ 24 w 30"/>
                    <a:gd name="T13" fmla="*/ 0 h 12"/>
                    <a:gd name="T14" fmla="*/ 12 w 30"/>
                    <a:gd name="T15" fmla="*/ 6 h 12"/>
                    <a:gd name="T16" fmla="*/ 0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0" y="6"/>
                      </a:moveTo>
                      <a:lnTo>
                        <a:pt x="0" y="12"/>
                      </a:lnTo>
                      <a:lnTo>
                        <a:pt x="12" y="12"/>
                      </a:lnTo>
                      <a:lnTo>
                        <a:pt x="24" y="6"/>
                      </a:lnTo>
                      <a:lnTo>
                        <a:pt x="30" y="6"/>
                      </a:lnTo>
                      <a:lnTo>
                        <a:pt x="24" y="0"/>
                      </a:lnTo>
                      <a:lnTo>
                        <a:pt x="12" y="6"/>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88" name="Freeform 307"/>
                <p:cNvSpPr>
                  <a:spLocks/>
                </p:cNvSpPr>
                <p:nvPr/>
              </p:nvSpPr>
              <p:spPr bwMode="auto">
                <a:xfrm>
                  <a:off x="4300" y="3240"/>
                  <a:ext cx="30" cy="12"/>
                </a:xfrm>
                <a:custGeom>
                  <a:avLst/>
                  <a:gdLst>
                    <a:gd name="T0" fmla="*/ 0 w 30"/>
                    <a:gd name="T1" fmla="*/ 6 h 12"/>
                    <a:gd name="T2" fmla="*/ 0 w 30"/>
                    <a:gd name="T3" fmla="*/ 12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89" name="Freeform 308"/>
                <p:cNvSpPr>
                  <a:spLocks/>
                </p:cNvSpPr>
                <p:nvPr/>
              </p:nvSpPr>
              <p:spPr bwMode="auto">
                <a:xfrm>
                  <a:off x="4336" y="3228"/>
                  <a:ext cx="30" cy="12"/>
                </a:xfrm>
                <a:custGeom>
                  <a:avLst/>
                  <a:gdLst>
                    <a:gd name="T0" fmla="*/ 6 w 30"/>
                    <a:gd name="T1" fmla="*/ 6 h 12"/>
                    <a:gd name="T2" fmla="*/ 0 w 30"/>
                    <a:gd name="T3" fmla="*/ 12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12"/>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0" name="Freeform 309"/>
                <p:cNvSpPr>
                  <a:spLocks/>
                </p:cNvSpPr>
                <p:nvPr/>
              </p:nvSpPr>
              <p:spPr bwMode="auto">
                <a:xfrm>
                  <a:off x="4378" y="3216"/>
                  <a:ext cx="30" cy="12"/>
                </a:xfrm>
                <a:custGeom>
                  <a:avLst/>
                  <a:gdLst>
                    <a:gd name="T0" fmla="*/ 6 w 30"/>
                    <a:gd name="T1" fmla="*/ 6 h 12"/>
                    <a:gd name="T2" fmla="*/ 0 w 30"/>
                    <a:gd name="T3" fmla="*/ 12 h 12"/>
                    <a:gd name="T4" fmla="*/ 6 w 30"/>
                    <a:gd name="T5" fmla="*/ 12 h 12"/>
                    <a:gd name="T6" fmla="*/ 24 w 30"/>
                    <a:gd name="T7" fmla="*/ 6 h 12"/>
                    <a:gd name="T8" fmla="*/ 24 w 30"/>
                    <a:gd name="T9" fmla="*/ 6 h 12"/>
                    <a:gd name="T10" fmla="*/ 30 w 30"/>
                    <a:gd name="T11" fmla="*/ 6 h 12"/>
                    <a:gd name="T12" fmla="*/ 24 w 30"/>
                    <a:gd name="T13" fmla="*/ 0 h 12"/>
                    <a:gd name="T14" fmla="*/ 24 w 30"/>
                    <a:gd name="T15" fmla="*/ 0 h 12"/>
                    <a:gd name="T16" fmla="*/ 6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6"/>
                      </a:moveTo>
                      <a:lnTo>
                        <a:pt x="0" y="12"/>
                      </a:lnTo>
                      <a:lnTo>
                        <a:pt x="6" y="12"/>
                      </a:lnTo>
                      <a:lnTo>
                        <a:pt x="24" y="6"/>
                      </a:lnTo>
                      <a:lnTo>
                        <a:pt x="30" y="6"/>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1" name="Freeform 310"/>
                <p:cNvSpPr>
                  <a:spLocks/>
                </p:cNvSpPr>
                <p:nvPr/>
              </p:nvSpPr>
              <p:spPr bwMode="auto">
                <a:xfrm>
                  <a:off x="4420" y="3204"/>
                  <a:ext cx="30" cy="12"/>
                </a:xfrm>
                <a:custGeom>
                  <a:avLst/>
                  <a:gdLst>
                    <a:gd name="T0" fmla="*/ 0 w 30"/>
                    <a:gd name="T1" fmla="*/ 6 h 12"/>
                    <a:gd name="T2" fmla="*/ 0 w 30"/>
                    <a:gd name="T3" fmla="*/ 12 h 12"/>
                    <a:gd name="T4" fmla="*/ 0 w 30"/>
                    <a:gd name="T5" fmla="*/ 12 h 12"/>
                    <a:gd name="T6" fmla="*/ 24 w 30"/>
                    <a:gd name="T7" fmla="*/ 6 h 12"/>
                    <a:gd name="T8" fmla="*/ 30 w 30"/>
                    <a:gd name="T9" fmla="*/ 0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2" name="Freeform 311"/>
                <p:cNvSpPr>
                  <a:spLocks/>
                </p:cNvSpPr>
                <p:nvPr/>
              </p:nvSpPr>
              <p:spPr bwMode="auto">
                <a:xfrm>
                  <a:off x="4456" y="3186"/>
                  <a:ext cx="30" cy="12"/>
                </a:xfrm>
                <a:custGeom>
                  <a:avLst/>
                  <a:gdLst>
                    <a:gd name="T0" fmla="*/ 6 w 30"/>
                    <a:gd name="T1" fmla="*/ 6 h 12"/>
                    <a:gd name="T2" fmla="*/ 0 w 30"/>
                    <a:gd name="T3" fmla="*/ 12 h 12"/>
                    <a:gd name="T4" fmla="*/ 6 w 30"/>
                    <a:gd name="T5" fmla="*/ 12 h 12"/>
                    <a:gd name="T6" fmla="*/ 24 w 30"/>
                    <a:gd name="T7" fmla="*/ 6 h 12"/>
                    <a:gd name="T8" fmla="*/ 30 w 30"/>
                    <a:gd name="T9" fmla="*/ 0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12"/>
                      </a:lnTo>
                      <a:lnTo>
                        <a:pt x="6" y="12"/>
                      </a:lnTo>
                      <a:lnTo>
                        <a:pt x="24"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3" name="Freeform 312"/>
                <p:cNvSpPr>
                  <a:spLocks/>
                </p:cNvSpPr>
                <p:nvPr/>
              </p:nvSpPr>
              <p:spPr bwMode="auto">
                <a:xfrm>
                  <a:off x="4498" y="3168"/>
                  <a:ext cx="24" cy="18"/>
                </a:xfrm>
                <a:custGeom>
                  <a:avLst/>
                  <a:gdLst>
                    <a:gd name="T0" fmla="*/ 0 w 24"/>
                    <a:gd name="T1" fmla="*/ 12 h 18"/>
                    <a:gd name="T2" fmla="*/ 0 w 24"/>
                    <a:gd name="T3" fmla="*/ 12 h 18"/>
                    <a:gd name="T4" fmla="*/ 0 w 24"/>
                    <a:gd name="T5" fmla="*/ 18 h 18"/>
                    <a:gd name="T6" fmla="*/ 12 w 24"/>
                    <a:gd name="T7" fmla="*/ 12 h 18"/>
                    <a:gd name="T8" fmla="*/ 24 w 24"/>
                    <a:gd name="T9" fmla="*/ 6 h 18"/>
                    <a:gd name="T10" fmla="*/ 24 w 24"/>
                    <a:gd name="T11" fmla="*/ 0 h 18"/>
                    <a:gd name="T12" fmla="*/ 24 w 24"/>
                    <a:gd name="T13" fmla="*/ 0 h 18"/>
                    <a:gd name="T14" fmla="*/ 12 w 24"/>
                    <a:gd name="T15" fmla="*/ 6 h 18"/>
                    <a:gd name="T16" fmla="*/ 0 w 24"/>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0" y="12"/>
                      </a:moveTo>
                      <a:lnTo>
                        <a:pt x="0" y="12"/>
                      </a:lnTo>
                      <a:lnTo>
                        <a:pt x="0" y="18"/>
                      </a:lnTo>
                      <a:lnTo>
                        <a:pt x="12" y="12"/>
                      </a:lnTo>
                      <a:lnTo>
                        <a:pt x="24" y="6"/>
                      </a:lnTo>
                      <a:lnTo>
                        <a:pt x="24" y="0"/>
                      </a:lnTo>
                      <a:lnTo>
                        <a:pt x="12" y="6"/>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4" name="Freeform 313"/>
                <p:cNvSpPr>
                  <a:spLocks/>
                </p:cNvSpPr>
                <p:nvPr/>
              </p:nvSpPr>
              <p:spPr bwMode="auto">
                <a:xfrm>
                  <a:off x="4534" y="3144"/>
                  <a:ext cx="24" cy="18"/>
                </a:xfrm>
                <a:custGeom>
                  <a:avLst/>
                  <a:gdLst>
                    <a:gd name="T0" fmla="*/ 0 w 24"/>
                    <a:gd name="T1" fmla="*/ 12 h 18"/>
                    <a:gd name="T2" fmla="*/ 0 w 24"/>
                    <a:gd name="T3" fmla="*/ 18 h 18"/>
                    <a:gd name="T4" fmla="*/ 0 w 24"/>
                    <a:gd name="T5" fmla="*/ 18 h 18"/>
                    <a:gd name="T6" fmla="*/ 18 w 24"/>
                    <a:gd name="T7" fmla="*/ 6 h 18"/>
                    <a:gd name="T8" fmla="*/ 24 w 24"/>
                    <a:gd name="T9" fmla="*/ 6 h 18"/>
                    <a:gd name="T10" fmla="*/ 24 w 24"/>
                    <a:gd name="T11" fmla="*/ 6 h 18"/>
                    <a:gd name="T12" fmla="*/ 24 w 24"/>
                    <a:gd name="T13" fmla="*/ 0 h 18"/>
                    <a:gd name="T14" fmla="*/ 18 w 24"/>
                    <a:gd name="T15" fmla="*/ 0 h 18"/>
                    <a:gd name="T16" fmla="*/ 0 w 24"/>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0" y="12"/>
                      </a:moveTo>
                      <a:lnTo>
                        <a:pt x="0" y="18"/>
                      </a:lnTo>
                      <a:lnTo>
                        <a:pt x="18" y="6"/>
                      </a:lnTo>
                      <a:lnTo>
                        <a:pt x="24" y="6"/>
                      </a:lnTo>
                      <a:lnTo>
                        <a:pt x="24" y="0"/>
                      </a:lnTo>
                      <a:lnTo>
                        <a:pt x="18"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5" name="Freeform 314"/>
                <p:cNvSpPr>
                  <a:spLocks/>
                </p:cNvSpPr>
                <p:nvPr/>
              </p:nvSpPr>
              <p:spPr bwMode="auto">
                <a:xfrm>
                  <a:off x="4570" y="3120"/>
                  <a:ext cx="24" cy="18"/>
                </a:xfrm>
                <a:custGeom>
                  <a:avLst/>
                  <a:gdLst>
                    <a:gd name="T0" fmla="*/ 0 w 24"/>
                    <a:gd name="T1" fmla="*/ 12 h 18"/>
                    <a:gd name="T2" fmla="*/ 0 w 24"/>
                    <a:gd name="T3" fmla="*/ 18 h 18"/>
                    <a:gd name="T4" fmla="*/ 0 w 24"/>
                    <a:gd name="T5" fmla="*/ 18 h 18"/>
                    <a:gd name="T6" fmla="*/ 18 w 24"/>
                    <a:gd name="T7" fmla="*/ 6 h 18"/>
                    <a:gd name="T8" fmla="*/ 24 w 24"/>
                    <a:gd name="T9" fmla="*/ 0 h 18"/>
                    <a:gd name="T10" fmla="*/ 18 w 24"/>
                    <a:gd name="T11" fmla="*/ 0 h 18"/>
                    <a:gd name="T12" fmla="*/ 0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12"/>
                      </a:moveTo>
                      <a:lnTo>
                        <a:pt x="0" y="18"/>
                      </a:lnTo>
                      <a:lnTo>
                        <a:pt x="18" y="6"/>
                      </a:lnTo>
                      <a:lnTo>
                        <a:pt x="24" y="0"/>
                      </a:lnTo>
                      <a:lnTo>
                        <a:pt x="18"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6" name="Freeform 315"/>
                <p:cNvSpPr>
                  <a:spLocks/>
                </p:cNvSpPr>
                <p:nvPr/>
              </p:nvSpPr>
              <p:spPr bwMode="auto">
                <a:xfrm>
                  <a:off x="4600" y="3090"/>
                  <a:ext cx="24" cy="24"/>
                </a:xfrm>
                <a:custGeom>
                  <a:avLst/>
                  <a:gdLst>
                    <a:gd name="T0" fmla="*/ 0 w 24"/>
                    <a:gd name="T1" fmla="*/ 18 h 24"/>
                    <a:gd name="T2" fmla="*/ 0 w 24"/>
                    <a:gd name="T3" fmla="*/ 18 h 24"/>
                    <a:gd name="T4" fmla="*/ 0 w 24"/>
                    <a:gd name="T5" fmla="*/ 24 h 24"/>
                    <a:gd name="T6" fmla="*/ 18 w 24"/>
                    <a:gd name="T7" fmla="*/ 6 h 24"/>
                    <a:gd name="T8" fmla="*/ 24 w 24"/>
                    <a:gd name="T9" fmla="*/ 6 h 24"/>
                    <a:gd name="T10" fmla="*/ 18 w 24"/>
                    <a:gd name="T11" fmla="*/ 0 h 24"/>
                    <a:gd name="T12" fmla="*/ 0 w 24"/>
                    <a:gd name="T13" fmla="*/ 18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8"/>
                      </a:moveTo>
                      <a:lnTo>
                        <a:pt x="0" y="18"/>
                      </a:lnTo>
                      <a:lnTo>
                        <a:pt x="0" y="24"/>
                      </a:lnTo>
                      <a:lnTo>
                        <a:pt x="18" y="6"/>
                      </a:lnTo>
                      <a:lnTo>
                        <a:pt x="24" y="6"/>
                      </a:lnTo>
                      <a:lnTo>
                        <a:pt x="18" y="0"/>
                      </a:lnTo>
                      <a:lnTo>
                        <a:pt x="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7" name="Freeform 316"/>
                <p:cNvSpPr>
                  <a:spLocks/>
                </p:cNvSpPr>
                <p:nvPr/>
              </p:nvSpPr>
              <p:spPr bwMode="auto">
                <a:xfrm>
                  <a:off x="4630" y="3054"/>
                  <a:ext cx="18" cy="30"/>
                </a:xfrm>
                <a:custGeom>
                  <a:avLst/>
                  <a:gdLst>
                    <a:gd name="T0" fmla="*/ 0 w 18"/>
                    <a:gd name="T1" fmla="*/ 24 h 30"/>
                    <a:gd name="T2" fmla="*/ 0 w 18"/>
                    <a:gd name="T3" fmla="*/ 30 h 30"/>
                    <a:gd name="T4" fmla="*/ 6 w 18"/>
                    <a:gd name="T5" fmla="*/ 24 h 30"/>
                    <a:gd name="T6" fmla="*/ 18 w 18"/>
                    <a:gd name="T7" fmla="*/ 12 h 30"/>
                    <a:gd name="T8" fmla="*/ 18 w 18"/>
                    <a:gd name="T9" fmla="*/ 6 h 30"/>
                    <a:gd name="T10" fmla="*/ 12 w 18"/>
                    <a:gd name="T11" fmla="*/ 0 h 30"/>
                    <a:gd name="T12" fmla="*/ 12 w 18"/>
                    <a:gd name="T13" fmla="*/ 6 h 30"/>
                    <a:gd name="T14" fmla="*/ 12 w 18"/>
                    <a:gd name="T15" fmla="*/ 12 h 30"/>
                    <a:gd name="T16" fmla="*/ 0 w 18"/>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30"/>
                    <a:gd name="T29" fmla="*/ 18 w 18"/>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30">
                      <a:moveTo>
                        <a:pt x="0" y="24"/>
                      </a:moveTo>
                      <a:lnTo>
                        <a:pt x="0" y="30"/>
                      </a:lnTo>
                      <a:lnTo>
                        <a:pt x="6" y="24"/>
                      </a:lnTo>
                      <a:lnTo>
                        <a:pt x="18" y="12"/>
                      </a:lnTo>
                      <a:lnTo>
                        <a:pt x="18" y="6"/>
                      </a:lnTo>
                      <a:lnTo>
                        <a:pt x="12" y="0"/>
                      </a:lnTo>
                      <a:lnTo>
                        <a:pt x="12" y="6"/>
                      </a:lnTo>
                      <a:lnTo>
                        <a:pt x="12"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8" name="Freeform 317"/>
                <p:cNvSpPr>
                  <a:spLocks/>
                </p:cNvSpPr>
                <p:nvPr/>
              </p:nvSpPr>
              <p:spPr bwMode="auto">
                <a:xfrm>
                  <a:off x="4648" y="3018"/>
                  <a:ext cx="12" cy="30"/>
                </a:xfrm>
                <a:custGeom>
                  <a:avLst/>
                  <a:gdLst>
                    <a:gd name="T0" fmla="*/ 0 w 12"/>
                    <a:gd name="T1" fmla="*/ 24 h 30"/>
                    <a:gd name="T2" fmla="*/ 6 w 12"/>
                    <a:gd name="T3" fmla="*/ 30 h 30"/>
                    <a:gd name="T4" fmla="*/ 6 w 12"/>
                    <a:gd name="T5" fmla="*/ 24 h 30"/>
                    <a:gd name="T6" fmla="*/ 12 w 12"/>
                    <a:gd name="T7" fmla="*/ 12 h 30"/>
                    <a:gd name="T8" fmla="*/ 12 w 12"/>
                    <a:gd name="T9" fmla="*/ 0 h 30"/>
                    <a:gd name="T10" fmla="*/ 12 w 12"/>
                    <a:gd name="T11" fmla="*/ 0 h 30"/>
                    <a:gd name="T12" fmla="*/ 6 w 12"/>
                    <a:gd name="T13" fmla="*/ 0 h 30"/>
                    <a:gd name="T14" fmla="*/ 6 w 12"/>
                    <a:gd name="T15" fmla="*/ 12 h 30"/>
                    <a:gd name="T16" fmla="*/ 0 w 12"/>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0" y="24"/>
                      </a:moveTo>
                      <a:lnTo>
                        <a:pt x="6" y="30"/>
                      </a:lnTo>
                      <a:lnTo>
                        <a:pt x="6" y="24"/>
                      </a:lnTo>
                      <a:lnTo>
                        <a:pt x="12" y="12"/>
                      </a:lnTo>
                      <a:lnTo>
                        <a:pt x="12" y="0"/>
                      </a:lnTo>
                      <a:lnTo>
                        <a:pt x="6" y="0"/>
                      </a:lnTo>
                      <a:lnTo>
                        <a:pt x="6"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9" name="Freeform 318"/>
                <p:cNvSpPr>
                  <a:spLocks/>
                </p:cNvSpPr>
                <p:nvPr/>
              </p:nvSpPr>
              <p:spPr bwMode="auto">
                <a:xfrm>
                  <a:off x="4654" y="2976"/>
                  <a:ext cx="12" cy="30"/>
                </a:xfrm>
                <a:custGeom>
                  <a:avLst/>
                  <a:gdLst>
                    <a:gd name="T0" fmla="*/ 0 w 12"/>
                    <a:gd name="T1" fmla="*/ 24 h 30"/>
                    <a:gd name="T2" fmla="*/ 6 w 12"/>
                    <a:gd name="T3" fmla="*/ 30 h 30"/>
                    <a:gd name="T4" fmla="*/ 6 w 12"/>
                    <a:gd name="T5" fmla="*/ 24 h 30"/>
                    <a:gd name="T6" fmla="*/ 12 w 12"/>
                    <a:gd name="T7" fmla="*/ 24 h 30"/>
                    <a:gd name="T8" fmla="*/ 6 w 12"/>
                    <a:gd name="T9" fmla="*/ 0 h 30"/>
                    <a:gd name="T10" fmla="*/ 0 w 12"/>
                    <a:gd name="T11" fmla="*/ 0 h 30"/>
                    <a:gd name="T12" fmla="*/ 0 w 12"/>
                    <a:gd name="T13" fmla="*/ 0 h 30"/>
                    <a:gd name="T14" fmla="*/ 6 w 12"/>
                    <a:gd name="T15" fmla="*/ 24 h 30"/>
                    <a:gd name="T16" fmla="*/ 0 w 12"/>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0" y="24"/>
                      </a:moveTo>
                      <a:lnTo>
                        <a:pt x="6" y="30"/>
                      </a:lnTo>
                      <a:lnTo>
                        <a:pt x="6" y="24"/>
                      </a:lnTo>
                      <a:lnTo>
                        <a:pt x="12" y="24"/>
                      </a:lnTo>
                      <a:lnTo>
                        <a:pt x="6" y="0"/>
                      </a:lnTo>
                      <a:lnTo>
                        <a:pt x="0" y="0"/>
                      </a:lnTo>
                      <a:lnTo>
                        <a:pt x="6" y="24"/>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0" name="Freeform 319"/>
                <p:cNvSpPr>
                  <a:spLocks/>
                </p:cNvSpPr>
                <p:nvPr/>
              </p:nvSpPr>
              <p:spPr bwMode="auto">
                <a:xfrm>
                  <a:off x="4642" y="2934"/>
                  <a:ext cx="12" cy="30"/>
                </a:xfrm>
                <a:custGeom>
                  <a:avLst/>
                  <a:gdLst>
                    <a:gd name="T0" fmla="*/ 6 w 12"/>
                    <a:gd name="T1" fmla="*/ 24 h 30"/>
                    <a:gd name="T2" fmla="*/ 12 w 12"/>
                    <a:gd name="T3" fmla="*/ 30 h 30"/>
                    <a:gd name="T4" fmla="*/ 12 w 12"/>
                    <a:gd name="T5" fmla="*/ 24 h 30"/>
                    <a:gd name="T6" fmla="*/ 6 w 12"/>
                    <a:gd name="T7" fmla="*/ 6 h 30"/>
                    <a:gd name="T8" fmla="*/ 0 w 12"/>
                    <a:gd name="T9" fmla="*/ 0 h 30"/>
                    <a:gd name="T10" fmla="*/ 0 w 12"/>
                    <a:gd name="T11" fmla="*/ 6 h 30"/>
                    <a:gd name="T12" fmla="*/ 6 w 12"/>
                    <a:gd name="T13" fmla="*/ 24 h 30"/>
                    <a:gd name="T14" fmla="*/ 0 60000 65536"/>
                    <a:gd name="T15" fmla="*/ 0 60000 65536"/>
                    <a:gd name="T16" fmla="*/ 0 60000 65536"/>
                    <a:gd name="T17" fmla="*/ 0 60000 65536"/>
                    <a:gd name="T18" fmla="*/ 0 60000 65536"/>
                    <a:gd name="T19" fmla="*/ 0 60000 65536"/>
                    <a:gd name="T20" fmla="*/ 0 60000 65536"/>
                    <a:gd name="T21" fmla="*/ 0 w 12"/>
                    <a:gd name="T22" fmla="*/ 0 h 30"/>
                    <a:gd name="T23" fmla="*/ 12 w 12"/>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30">
                      <a:moveTo>
                        <a:pt x="6" y="24"/>
                      </a:moveTo>
                      <a:lnTo>
                        <a:pt x="12" y="30"/>
                      </a:lnTo>
                      <a:lnTo>
                        <a:pt x="12" y="24"/>
                      </a:lnTo>
                      <a:lnTo>
                        <a:pt x="6" y="6"/>
                      </a:lnTo>
                      <a:lnTo>
                        <a:pt x="0" y="0"/>
                      </a:lnTo>
                      <a:lnTo>
                        <a:pt x="0" y="6"/>
                      </a:lnTo>
                      <a:lnTo>
                        <a:pt x="6"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1" name="Freeform 320"/>
                <p:cNvSpPr>
                  <a:spLocks/>
                </p:cNvSpPr>
                <p:nvPr/>
              </p:nvSpPr>
              <p:spPr bwMode="auto">
                <a:xfrm>
                  <a:off x="4612" y="2904"/>
                  <a:ext cx="24" cy="24"/>
                </a:xfrm>
                <a:custGeom>
                  <a:avLst/>
                  <a:gdLst>
                    <a:gd name="T0" fmla="*/ 18 w 24"/>
                    <a:gd name="T1" fmla="*/ 18 h 24"/>
                    <a:gd name="T2" fmla="*/ 18 w 24"/>
                    <a:gd name="T3" fmla="*/ 24 h 24"/>
                    <a:gd name="T4" fmla="*/ 24 w 24"/>
                    <a:gd name="T5" fmla="*/ 18 h 24"/>
                    <a:gd name="T6" fmla="*/ 12 w 24"/>
                    <a:gd name="T7" fmla="*/ 6 h 24"/>
                    <a:gd name="T8" fmla="*/ 6 w 24"/>
                    <a:gd name="T9" fmla="*/ 0 h 24"/>
                    <a:gd name="T10" fmla="*/ 6 w 24"/>
                    <a:gd name="T11" fmla="*/ 0 h 24"/>
                    <a:gd name="T12" fmla="*/ 0 w 24"/>
                    <a:gd name="T13" fmla="*/ 0 h 24"/>
                    <a:gd name="T14" fmla="*/ 6 w 24"/>
                    <a:gd name="T15" fmla="*/ 6 h 24"/>
                    <a:gd name="T16" fmla="*/ 6 w 24"/>
                    <a:gd name="T17" fmla="*/ 6 h 24"/>
                    <a:gd name="T18" fmla="*/ 6 w 24"/>
                    <a:gd name="T19" fmla="*/ 6 h 24"/>
                    <a:gd name="T20" fmla="*/ 6 w 24"/>
                    <a:gd name="T21" fmla="*/ 6 h 24"/>
                    <a:gd name="T22" fmla="*/ 18 w 24"/>
                    <a:gd name="T23" fmla="*/ 18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18" y="18"/>
                      </a:moveTo>
                      <a:lnTo>
                        <a:pt x="18" y="24"/>
                      </a:lnTo>
                      <a:lnTo>
                        <a:pt x="24" y="18"/>
                      </a:lnTo>
                      <a:lnTo>
                        <a:pt x="12" y="6"/>
                      </a:lnTo>
                      <a:lnTo>
                        <a:pt x="6" y="0"/>
                      </a:lnTo>
                      <a:lnTo>
                        <a:pt x="0" y="0"/>
                      </a:lnTo>
                      <a:lnTo>
                        <a:pt x="6" y="6"/>
                      </a:lnTo>
                      <a:lnTo>
                        <a:pt x="18"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2" name="Freeform 321"/>
                <p:cNvSpPr>
                  <a:spLocks/>
                </p:cNvSpPr>
                <p:nvPr/>
              </p:nvSpPr>
              <p:spPr bwMode="auto">
                <a:xfrm>
                  <a:off x="4582" y="2874"/>
                  <a:ext cx="24" cy="24"/>
                </a:xfrm>
                <a:custGeom>
                  <a:avLst/>
                  <a:gdLst>
                    <a:gd name="T0" fmla="*/ 24 w 24"/>
                    <a:gd name="T1" fmla="*/ 24 h 24"/>
                    <a:gd name="T2" fmla="*/ 24 w 24"/>
                    <a:gd name="T3" fmla="*/ 18 h 24"/>
                    <a:gd name="T4" fmla="*/ 24 w 24"/>
                    <a:gd name="T5" fmla="*/ 18 h 24"/>
                    <a:gd name="T6" fmla="*/ 6 w 24"/>
                    <a:gd name="T7" fmla="*/ 6 h 24"/>
                    <a:gd name="T8" fmla="*/ 6 w 24"/>
                    <a:gd name="T9" fmla="*/ 0 h 24"/>
                    <a:gd name="T10" fmla="*/ 0 w 24"/>
                    <a:gd name="T11" fmla="*/ 6 h 24"/>
                    <a:gd name="T12" fmla="*/ 6 w 24"/>
                    <a:gd name="T13" fmla="*/ 6 h 24"/>
                    <a:gd name="T14" fmla="*/ 6 w 24"/>
                    <a:gd name="T15" fmla="*/ 12 h 24"/>
                    <a:gd name="T16" fmla="*/ 24 w 24"/>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24" y="24"/>
                      </a:moveTo>
                      <a:lnTo>
                        <a:pt x="24" y="18"/>
                      </a:lnTo>
                      <a:lnTo>
                        <a:pt x="6" y="6"/>
                      </a:lnTo>
                      <a:lnTo>
                        <a:pt x="6" y="0"/>
                      </a:lnTo>
                      <a:lnTo>
                        <a:pt x="0" y="6"/>
                      </a:lnTo>
                      <a:lnTo>
                        <a:pt x="6" y="6"/>
                      </a:lnTo>
                      <a:lnTo>
                        <a:pt x="6" y="12"/>
                      </a:lnTo>
                      <a:lnTo>
                        <a:pt x="24"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3" name="Freeform 322"/>
                <p:cNvSpPr>
                  <a:spLocks/>
                </p:cNvSpPr>
                <p:nvPr/>
              </p:nvSpPr>
              <p:spPr bwMode="auto">
                <a:xfrm>
                  <a:off x="4546" y="2850"/>
                  <a:ext cx="30" cy="18"/>
                </a:xfrm>
                <a:custGeom>
                  <a:avLst/>
                  <a:gdLst>
                    <a:gd name="T0" fmla="*/ 24 w 30"/>
                    <a:gd name="T1" fmla="*/ 18 h 18"/>
                    <a:gd name="T2" fmla="*/ 30 w 30"/>
                    <a:gd name="T3" fmla="*/ 18 h 18"/>
                    <a:gd name="T4" fmla="*/ 24 w 30"/>
                    <a:gd name="T5" fmla="*/ 12 h 18"/>
                    <a:gd name="T6" fmla="*/ 6 w 30"/>
                    <a:gd name="T7" fmla="*/ 0 h 18"/>
                    <a:gd name="T8" fmla="*/ 6 w 30"/>
                    <a:gd name="T9" fmla="*/ 0 h 18"/>
                    <a:gd name="T10" fmla="*/ 0 w 30"/>
                    <a:gd name="T11" fmla="*/ 6 h 18"/>
                    <a:gd name="T12" fmla="*/ 6 w 30"/>
                    <a:gd name="T13" fmla="*/ 6 h 18"/>
                    <a:gd name="T14" fmla="*/ 6 w 30"/>
                    <a:gd name="T15" fmla="*/ 6 h 18"/>
                    <a:gd name="T16" fmla="*/ 24 w 30"/>
                    <a:gd name="T17" fmla="*/ 1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24" y="18"/>
                      </a:moveTo>
                      <a:lnTo>
                        <a:pt x="30" y="18"/>
                      </a:lnTo>
                      <a:lnTo>
                        <a:pt x="24" y="12"/>
                      </a:lnTo>
                      <a:lnTo>
                        <a:pt x="6" y="0"/>
                      </a:lnTo>
                      <a:lnTo>
                        <a:pt x="0" y="6"/>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4" name="Freeform 323"/>
                <p:cNvSpPr>
                  <a:spLocks/>
                </p:cNvSpPr>
                <p:nvPr/>
              </p:nvSpPr>
              <p:spPr bwMode="auto">
                <a:xfrm>
                  <a:off x="4510" y="2832"/>
                  <a:ext cx="30" cy="18"/>
                </a:xfrm>
                <a:custGeom>
                  <a:avLst/>
                  <a:gdLst>
                    <a:gd name="T0" fmla="*/ 24 w 30"/>
                    <a:gd name="T1" fmla="*/ 18 h 18"/>
                    <a:gd name="T2" fmla="*/ 30 w 30"/>
                    <a:gd name="T3" fmla="*/ 12 h 18"/>
                    <a:gd name="T4" fmla="*/ 24 w 30"/>
                    <a:gd name="T5" fmla="*/ 12 h 18"/>
                    <a:gd name="T6" fmla="*/ 6 w 30"/>
                    <a:gd name="T7" fmla="*/ 0 h 18"/>
                    <a:gd name="T8" fmla="*/ 0 w 30"/>
                    <a:gd name="T9" fmla="*/ 0 h 18"/>
                    <a:gd name="T10" fmla="*/ 6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2"/>
                      </a:lnTo>
                      <a:lnTo>
                        <a:pt x="24" y="12"/>
                      </a:lnTo>
                      <a:lnTo>
                        <a:pt x="6" y="0"/>
                      </a:lnTo>
                      <a:lnTo>
                        <a:pt x="0" y="0"/>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5" name="Freeform 324"/>
                <p:cNvSpPr>
                  <a:spLocks/>
                </p:cNvSpPr>
                <p:nvPr/>
              </p:nvSpPr>
              <p:spPr bwMode="auto">
                <a:xfrm>
                  <a:off x="4474" y="2814"/>
                  <a:ext cx="30" cy="12"/>
                </a:xfrm>
                <a:custGeom>
                  <a:avLst/>
                  <a:gdLst>
                    <a:gd name="T0" fmla="*/ 24 w 30"/>
                    <a:gd name="T1" fmla="*/ 12 h 12"/>
                    <a:gd name="T2" fmla="*/ 30 w 30"/>
                    <a:gd name="T3" fmla="*/ 12 h 12"/>
                    <a:gd name="T4" fmla="*/ 24 w 30"/>
                    <a:gd name="T5" fmla="*/ 6 h 12"/>
                    <a:gd name="T6" fmla="*/ 0 w 30"/>
                    <a:gd name="T7" fmla="*/ 0 h 12"/>
                    <a:gd name="T8" fmla="*/ 0 w 30"/>
                    <a:gd name="T9" fmla="*/ 0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6" name="Freeform 325"/>
                <p:cNvSpPr>
                  <a:spLocks/>
                </p:cNvSpPr>
                <p:nvPr/>
              </p:nvSpPr>
              <p:spPr bwMode="auto">
                <a:xfrm>
                  <a:off x="4438" y="2796"/>
                  <a:ext cx="24" cy="12"/>
                </a:xfrm>
                <a:custGeom>
                  <a:avLst/>
                  <a:gdLst>
                    <a:gd name="T0" fmla="*/ 24 w 24"/>
                    <a:gd name="T1" fmla="*/ 12 h 12"/>
                    <a:gd name="T2" fmla="*/ 24 w 24"/>
                    <a:gd name="T3" fmla="*/ 12 h 12"/>
                    <a:gd name="T4" fmla="*/ 24 w 24"/>
                    <a:gd name="T5" fmla="*/ 6 h 12"/>
                    <a:gd name="T6" fmla="*/ 18 w 24"/>
                    <a:gd name="T7" fmla="*/ 6 h 12"/>
                    <a:gd name="T8" fmla="*/ 0 w 24"/>
                    <a:gd name="T9" fmla="*/ 0 h 12"/>
                    <a:gd name="T10" fmla="*/ 0 w 24"/>
                    <a:gd name="T11" fmla="*/ 0 h 12"/>
                    <a:gd name="T12" fmla="*/ 0 w 24"/>
                    <a:gd name="T13" fmla="*/ 6 h 12"/>
                    <a:gd name="T14" fmla="*/ 18 w 24"/>
                    <a:gd name="T15" fmla="*/ 12 h 12"/>
                    <a:gd name="T16" fmla="*/ 24 w 24"/>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2"/>
                    <a:gd name="T29" fmla="*/ 24 w 24"/>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2">
                      <a:moveTo>
                        <a:pt x="24" y="12"/>
                      </a:moveTo>
                      <a:lnTo>
                        <a:pt x="24" y="12"/>
                      </a:lnTo>
                      <a:lnTo>
                        <a:pt x="24" y="6"/>
                      </a:lnTo>
                      <a:lnTo>
                        <a:pt x="18" y="6"/>
                      </a:lnTo>
                      <a:lnTo>
                        <a:pt x="0" y="0"/>
                      </a:lnTo>
                      <a:lnTo>
                        <a:pt x="0" y="6"/>
                      </a:lnTo>
                      <a:lnTo>
                        <a:pt x="18" y="12"/>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7" name="Freeform 326"/>
                <p:cNvSpPr>
                  <a:spLocks/>
                </p:cNvSpPr>
                <p:nvPr/>
              </p:nvSpPr>
              <p:spPr bwMode="auto">
                <a:xfrm>
                  <a:off x="4396" y="2778"/>
                  <a:ext cx="30" cy="18"/>
                </a:xfrm>
                <a:custGeom>
                  <a:avLst/>
                  <a:gdLst>
                    <a:gd name="T0" fmla="*/ 24 w 30"/>
                    <a:gd name="T1" fmla="*/ 18 h 18"/>
                    <a:gd name="T2" fmla="*/ 30 w 30"/>
                    <a:gd name="T3" fmla="*/ 12 h 18"/>
                    <a:gd name="T4" fmla="*/ 24 w 30"/>
                    <a:gd name="T5" fmla="*/ 12 h 18"/>
                    <a:gd name="T6" fmla="*/ 6 w 30"/>
                    <a:gd name="T7" fmla="*/ 6 h 18"/>
                    <a:gd name="T8" fmla="*/ 0 w 30"/>
                    <a:gd name="T9" fmla="*/ 0 h 18"/>
                    <a:gd name="T10" fmla="*/ 0 w 30"/>
                    <a:gd name="T11" fmla="*/ 6 h 18"/>
                    <a:gd name="T12" fmla="*/ 0 w 30"/>
                    <a:gd name="T13" fmla="*/ 6 h 18"/>
                    <a:gd name="T14" fmla="*/ 6 w 30"/>
                    <a:gd name="T15" fmla="*/ 12 h 18"/>
                    <a:gd name="T16" fmla="*/ 24 w 30"/>
                    <a:gd name="T17" fmla="*/ 1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24" y="18"/>
                      </a:moveTo>
                      <a:lnTo>
                        <a:pt x="30" y="12"/>
                      </a:lnTo>
                      <a:lnTo>
                        <a:pt x="24" y="12"/>
                      </a:lnTo>
                      <a:lnTo>
                        <a:pt x="6" y="6"/>
                      </a:lnTo>
                      <a:lnTo>
                        <a:pt x="0" y="0"/>
                      </a:lnTo>
                      <a:lnTo>
                        <a:pt x="0" y="6"/>
                      </a:lnTo>
                      <a:lnTo>
                        <a:pt x="6" y="12"/>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8" name="Freeform 327"/>
                <p:cNvSpPr>
                  <a:spLocks/>
                </p:cNvSpPr>
                <p:nvPr/>
              </p:nvSpPr>
              <p:spPr bwMode="auto">
                <a:xfrm>
                  <a:off x="4354" y="2766"/>
                  <a:ext cx="30" cy="18"/>
                </a:xfrm>
                <a:custGeom>
                  <a:avLst/>
                  <a:gdLst>
                    <a:gd name="T0" fmla="*/ 30 w 30"/>
                    <a:gd name="T1" fmla="*/ 18 h 18"/>
                    <a:gd name="T2" fmla="*/ 30 w 30"/>
                    <a:gd name="T3" fmla="*/ 12 h 18"/>
                    <a:gd name="T4" fmla="*/ 30 w 30"/>
                    <a:gd name="T5" fmla="*/ 12 h 18"/>
                    <a:gd name="T6" fmla="*/ 6 w 30"/>
                    <a:gd name="T7" fmla="*/ 0 h 18"/>
                    <a:gd name="T8" fmla="*/ 0 w 30"/>
                    <a:gd name="T9" fmla="*/ 6 h 18"/>
                    <a:gd name="T10" fmla="*/ 6 w 30"/>
                    <a:gd name="T11" fmla="*/ 6 h 18"/>
                    <a:gd name="T12" fmla="*/ 30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30" y="18"/>
                      </a:moveTo>
                      <a:lnTo>
                        <a:pt x="30" y="12"/>
                      </a:lnTo>
                      <a:lnTo>
                        <a:pt x="6" y="0"/>
                      </a:lnTo>
                      <a:lnTo>
                        <a:pt x="0" y="6"/>
                      </a:lnTo>
                      <a:lnTo>
                        <a:pt x="6" y="6"/>
                      </a:lnTo>
                      <a:lnTo>
                        <a:pt x="3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9" name="Freeform 328"/>
                <p:cNvSpPr>
                  <a:spLocks/>
                </p:cNvSpPr>
                <p:nvPr/>
              </p:nvSpPr>
              <p:spPr bwMode="auto">
                <a:xfrm>
                  <a:off x="4318" y="2760"/>
                  <a:ext cx="24" cy="12"/>
                </a:xfrm>
                <a:custGeom>
                  <a:avLst/>
                  <a:gdLst>
                    <a:gd name="T0" fmla="*/ 24 w 24"/>
                    <a:gd name="T1" fmla="*/ 12 h 12"/>
                    <a:gd name="T2" fmla="*/ 24 w 24"/>
                    <a:gd name="T3" fmla="*/ 6 h 12"/>
                    <a:gd name="T4" fmla="*/ 24 w 24"/>
                    <a:gd name="T5" fmla="*/ 6 h 12"/>
                    <a:gd name="T6" fmla="*/ 0 w 24"/>
                    <a:gd name="T7" fmla="*/ 0 h 12"/>
                    <a:gd name="T8" fmla="*/ 0 w 24"/>
                    <a:gd name="T9" fmla="*/ 0 h 12"/>
                    <a:gd name="T10" fmla="*/ 0 w 24"/>
                    <a:gd name="T11" fmla="*/ 6 h 12"/>
                    <a:gd name="T12" fmla="*/ 24 w 24"/>
                    <a:gd name="T13" fmla="*/ 12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24" y="12"/>
                      </a:move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0" name="Freeform 329"/>
                <p:cNvSpPr>
                  <a:spLocks/>
                </p:cNvSpPr>
                <p:nvPr/>
              </p:nvSpPr>
              <p:spPr bwMode="auto">
                <a:xfrm>
                  <a:off x="4276" y="2748"/>
                  <a:ext cx="30" cy="12"/>
                </a:xfrm>
                <a:custGeom>
                  <a:avLst/>
                  <a:gdLst>
                    <a:gd name="T0" fmla="*/ 24 w 30"/>
                    <a:gd name="T1" fmla="*/ 12 h 12"/>
                    <a:gd name="T2" fmla="*/ 30 w 30"/>
                    <a:gd name="T3" fmla="*/ 6 h 12"/>
                    <a:gd name="T4" fmla="*/ 24 w 30"/>
                    <a:gd name="T5" fmla="*/ 6 h 12"/>
                    <a:gd name="T6" fmla="*/ 0 w 30"/>
                    <a:gd name="T7" fmla="*/ 0 h 12"/>
                    <a:gd name="T8" fmla="*/ 0 w 30"/>
                    <a:gd name="T9" fmla="*/ 0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1" name="Freeform 330"/>
                <p:cNvSpPr>
                  <a:spLocks/>
                </p:cNvSpPr>
                <p:nvPr/>
              </p:nvSpPr>
              <p:spPr bwMode="auto">
                <a:xfrm>
                  <a:off x="4234" y="2736"/>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2" name="Freeform 331"/>
                <p:cNvSpPr>
                  <a:spLocks/>
                </p:cNvSpPr>
                <p:nvPr/>
              </p:nvSpPr>
              <p:spPr bwMode="auto">
                <a:xfrm>
                  <a:off x="4192" y="2730"/>
                  <a:ext cx="30" cy="12"/>
                </a:xfrm>
                <a:custGeom>
                  <a:avLst/>
                  <a:gdLst>
                    <a:gd name="T0" fmla="*/ 24 w 30"/>
                    <a:gd name="T1" fmla="*/ 12 h 12"/>
                    <a:gd name="T2" fmla="*/ 30 w 30"/>
                    <a:gd name="T3" fmla="*/ 6 h 12"/>
                    <a:gd name="T4" fmla="*/ 24 w 30"/>
                    <a:gd name="T5" fmla="*/ 6 h 12"/>
                    <a:gd name="T6" fmla="*/ 6 w 30"/>
                    <a:gd name="T7" fmla="*/ 0 h 12"/>
                    <a:gd name="T8" fmla="*/ 0 w 30"/>
                    <a:gd name="T9" fmla="*/ 0 h 12"/>
                    <a:gd name="T10" fmla="*/ 6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6" y="0"/>
                      </a:lnTo>
                      <a:lnTo>
                        <a:pt x="0" y="0"/>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3" name="Freeform 332"/>
                <p:cNvSpPr>
                  <a:spLocks/>
                </p:cNvSpPr>
                <p:nvPr/>
              </p:nvSpPr>
              <p:spPr bwMode="auto">
                <a:xfrm>
                  <a:off x="4150" y="2724"/>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4" name="Freeform 333"/>
                <p:cNvSpPr>
                  <a:spLocks/>
                </p:cNvSpPr>
                <p:nvPr/>
              </p:nvSpPr>
              <p:spPr bwMode="auto">
                <a:xfrm>
                  <a:off x="4108" y="2712"/>
                  <a:ext cx="30" cy="12"/>
                </a:xfrm>
                <a:custGeom>
                  <a:avLst/>
                  <a:gdLst>
                    <a:gd name="T0" fmla="*/ 30 w 30"/>
                    <a:gd name="T1" fmla="*/ 12 h 12"/>
                    <a:gd name="T2" fmla="*/ 30 w 30"/>
                    <a:gd name="T3" fmla="*/ 12 h 12"/>
                    <a:gd name="T4" fmla="*/ 30 w 30"/>
                    <a:gd name="T5" fmla="*/ 6 h 12"/>
                    <a:gd name="T6" fmla="*/ 12 w 30"/>
                    <a:gd name="T7" fmla="*/ 6 h 12"/>
                    <a:gd name="T8" fmla="*/ 6 w 30"/>
                    <a:gd name="T9" fmla="*/ 0 h 12"/>
                    <a:gd name="T10" fmla="*/ 0 w 30"/>
                    <a:gd name="T11" fmla="*/ 6 h 12"/>
                    <a:gd name="T12" fmla="*/ 6 w 30"/>
                    <a:gd name="T13" fmla="*/ 6 h 12"/>
                    <a:gd name="T14" fmla="*/ 12 w 30"/>
                    <a:gd name="T15" fmla="*/ 12 h 12"/>
                    <a:gd name="T16" fmla="*/ 30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30" y="12"/>
                      </a:moveTo>
                      <a:lnTo>
                        <a:pt x="30" y="12"/>
                      </a:lnTo>
                      <a:lnTo>
                        <a:pt x="30" y="6"/>
                      </a:lnTo>
                      <a:lnTo>
                        <a:pt x="12" y="6"/>
                      </a:lnTo>
                      <a:lnTo>
                        <a:pt x="6" y="0"/>
                      </a:lnTo>
                      <a:lnTo>
                        <a:pt x="0" y="6"/>
                      </a:lnTo>
                      <a:lnTo>
                        <a:pt x="6" y="6"/>
                      </a:lnTo>
                      <a:lnTo>
                        <a:pt x="12" y="12"/>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5" name="Freeform 334"/>
                <p:cNvSpPr>
                  <a:spLocks/>
                </p:cNvSpPr>
                <p:nvPr/>
              </p:nvSpPr>
              <p:spPr bwMode="auto">
                <a:xfrm>
                  <a:off x="4066" y="2712"/>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6" name="Freeform 335"/>
                <p:cNvSpPr>
                  <a:spLocks/>
                </p:cNvSpPr>
                <p:nvPr/>
              </p:nvSpPr>
              <p:spPr bwMode="auto">
                <a:xfrm>
                  <a:off x="4024" y="2706"/>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7" name="Freeform 336"/>
                <p:cNvSpPr>
                  <a:spLocks/>
                </p:cNvSpPr>
                <p:nvPr/>
              </p:nvSpPr>
              <p:spPr bwMode="auto">
                <a:xfrm>
                  <a:off x="3981" y="2700"/>
                  <a:ext cx="31" cy="12"/>
                </a:xfrm>
                <a:custGeom>
                  <a:avLst/>
                  <a:gdLst>
                    <a:gd name="T0" fmla="*/ 31 w 31"/>
                    <a:gd name="T1" fmla="*/ 12 h 12"/>
                    <a:gd name="T2" fmla="*/ 31 w 31"/>
                    <a:gd name="T3" fmla="*/ 6 h 12"/>
                    <a:gd name="T4" fmla="*/ 31 w 31"/>
                    <a:gd name="T5" fmla="*/ 6 h 12"/>
                    <a:gd name="T6" fmla="*/ 6 w 31"/>
                    <a:gd name="T7" fmla="*/ 0 h 12"/>
                    <a:gd name="T8" fmla="*/ 0 w 31"/>
                    <a:gd name="T9" fmla="*/ 6 h 12"/>
                    <a:gd name="T10" fmla="*/ 6 w 31"/>
                    <a:gd name="T11" fmla="*/ 6 h 12"/>
                    <a:gd name="T12" fmla="*/ 31 w 31"/>
                    <a:gd name="T13" fmla="*/ 12 h 12"/>
                    <a:gd name="T14" fmla="*/ 0 60000 65536"/>
                    <a:gd name="T15" fmla="*/ 0 60000 65536"/>
                    <a:gd name="T16" fmla="*/ 0 60000 65536"/>
                    <a:gd name="T17" fmla="*/ 0 60000 65536"/>
                    <a:gd name="T18" fmla="*/ 0 60000 65536"/>
                    <a:gd name="T19" fmla="*/ 0 60000 65536"/>
                    <a:gd name="T20" fmla="*/ 0 60000 65536"/>
                    <a:gd name="T21" fmla="*/ 0 w 31"/>
                    <a:gd name="T22" fmla="*/ 0 h 12"/>
                    <a:gd name="T23" fmla="*/ 31 w 3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12">
                      <a:moveTo>
                        <a:pt x="31" y="12"/>
                      </a:moveTo>
                      <a:lnTo>
                        <a:pt x="31" y="6"/>
                      </a:lnTo>
                      <a:lnTo>
                        <a:pt x="6" y="0"/>
                      </a:lnTo>
                      <a:lnTo>
                        <a:pt x="0" y="6"/>
                      </a:lnTo>
                      <a:lnTo>
                        <a:pt x="6" y="6"/>
                      </a:lnTo>
                      <a:lnTo>
                        <a:pt x="31"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8" name="Freeform 337"/>
                <p:cNvSpPr>
                  <a:spLocks/>
                </p:cNvSpPr>
                <p:nvPr/>
              </p:nvSpPr>
              <p:spPr bwMode="auto">
                <a:xfrm>
                  <a:off x="3939" y="2700"/>
                  <a:ext cx="30" cy="6"/>
                </a:xfrm>
                <a:custGeom>
                  <a:avLst/>
                  <a:gdLst>
                    <a:gd name="T0" fmla="*/ 30 w 30"/>
                    <a:gd name="T1" fmla="*/ 6 h 6"/>
                    <a:gd name="T2" fmla="*/ 30 w 30"/>
                    <a:gd name="T3" fmla="*/ 0 h 6"/>
                    <a:gd name="T4" fmla="*/ 30 w 30"/>
                    <a:gd name="T5" fmla="*/ 0 h 6"/>
                    <a:gd name="T6" fmla="*/ 18 w 30"/>
                    <a:gd name="T7" fmla="*/ 0 h 6"/>
                    <a:gd name="T8" fmla="*/ 6 w 30"/>
                    <a:gd name="T9" fmla="*/ 0 h 6"/>
                    <a:gd name="T10" fmla="*/ 0 w 30"/>
                    <a:gd name="T11" fmla="*/ 0 h 6"/>
                    <a:gd name="T12" fmla="*/ 6 w 30"/>
                    <a:gd name="T13" fmla="*/ 6 h 6"/>
                    <a:gd name="T14" fmla="*/ 18 w 30"/>
                    <a:gd name="T15" fmla="*/ 6 h 6"/>
                    <a:gd name="T16" fmla="*/ 30 w 30"/>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30" y="6"/>
                      </a:moveTo>
                      <a:lnTo>
                        <a:pt x="30" y="0"/>
                      </a:lnTo>
                      <a:lnTo>
                        <a:pt x="18" y="0"/>
                      </a:lnTo>
                      <a:lnTo>
                        <a:pt x="6" y="0"/>
                      </a:lnTo>
                      <a:lnTo>
                        <a:pt x="0" y="0"/>
                      </a:lnTo>
                      <a:lnTo>
                        <a:pt x="6" y="6"/>
                      </a:lnTo>
                      <a:lnTo>
                        <a:pt x="18"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9" name="Freeform 338"/>
                <p:cNvSpPr>
                  <a:spLocks/>
                </p:cNvSpPr>
                <p:nvPr/>
              </p:nvSpPr>
              <p:spPr bwMode="auto">
                <a:xfrm>
                  <a:off x="3897" y="2694"/>
                  <a:ext cx="30" cy="6"/>
                </a:xfrm>
                <a:custGeom>
                  <a:avLst/>
                  <a:gdLst>
                    <a:gd name="T0" fmla="*/ 30 w 30"/>
                    <a:gd name="T1" fmla="*/ 6 h 6"/>
                    <a:gd name="T2" fmla="*/ 30 w 30"/>
                    <a:gd name="T3" fmla="*/ 6 h 6"/>
                    <a:gd name="T4" fmla="*/ 30 w 30"/>
                    <a:gd name="T5" fmla="*/ 0 h 6"/>
                    <a:gd name="T6" fmla="*/ 6 w 30"/>
                    <a:gd name="T7" fmla="*/ 0 h 6"/>
                    <a:gd name="T8" fmla="*/ 0 w 30"/>
                    <a:gd name="T9" fmla="*/ 6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6"/>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0" name="Freeform 339"/>
                <p:cNvSpPr>
                  <a:spLocks/>
                </p:cNvSpPr>
                <p:nvPr/>
              </p:nvSpPr>
              <p:spPr bwMode="auto">
                <a:xfrm>
                  <a:off x="3855" y="2694"/>
                  <a:ext cx="30" cy="6"/>
                </a:xfrm>
                <a:custGeom>
                  <a:avLst/>
                  <a:gdLst>
                    <a:gd name="T0" fmla="*/ 30 w 30"/>
                    <a:gd name="T1" fmla="*/ 6 h 6"/>
                    <a:gd name="T2" fmla="*/ 30 w 30"/>
                    <a:gd name="T3" fmla="*/ 6 h 6"/>
                    <a:gd name="T4" fmla="*/ 30 w 30"/>
                    <a:gd name="T5" fmla="*/ 0 h 6"/>
                    <a:gd name="T6" fmla="*/ 6 w 30"/>
                    <a:gd name="T7" fmla="*/ 0 h 6"/>
                    <a:gd name="T8" fmla="*/ 0 w 30"/>
                    <a:gd name="T9" fmla="*/ 6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6"/>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1" name="Freeform 340"/>
                <p:cNvSpPr>
                  <a:spLocks/>
                </p:cNvSpPr>
                <p:nvPr/>
              </p:nvSpPr>
              <p:spPr bwMode="auto">
                <a:xfrm>
                  <a:off x="3813" y="2694"/>
                  <a:ext cx="30" cy="6"/>
                </a:xfrm>
                <a:custGeom>
                  <a:avLst/>
                  <a:gdLst>
                    <a:gd name="T0" fmla="*/ 30 w 30"/>
                    <a:gd name="T1" fmla="*/ 6 h 6"/>
                    <a:gd name="T2" fmla="*/ 30 w 30"/>
                    <a:gd name="T3" fmla="*/ 0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255" name="Group 341"/>
              <p:cNvGrpSpPr>
                <a:grpSpLocks/>
              </p:cNvGrpSpPr>
              <p:nvPr/>
            </p:nvGrpSpPr>
            <p:grpSpPr bwMode="auto">
              <a:xfrm>
                <a:off x="3177" y="2790"/>
                <a:ext cx="1195" cy="426"/>
                <a:chOff x="3177" y="2790"/>
                <a:chExt cx="1195" cy="426"/>
              </a:xfrm>
            </p:grpSpPr>
            <p:sp>
              <p:nvSpPr>
                <p:cNvPr id="1264" name="Freeform 342"/>
                <p:cNvSpPr>
                  <a:spLocks/>
                </p:cNvSpPr>
                <p:nvPr/>
              </p:nvSpPr>
              <p:spPr bwMode="auto">
                <a:xfrm>
                  <a:off x="3747" y="2790"/>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 name="T14" fmla="*/ 0 60000 65536"/>
                    <a:gd name="T15" fmla="*/ 0 60000 65536"/>
                    <a:gd name="T16" fmla="*/ 0 60000 65536"/>
                    <a:gd name="T17" fmla="*/ 0 60000 65536"/>
                    <a:gd name="T18" fmla="*/ 0 60000 65536"/>
                    <a:gd name="T19" fmla="*/ 0 60000 65536"/>
                    <a:gd name="T20" fmla="*/ 0 60000 65536"/>
                    <a:gd name="T21" fmla="*/ 0 w 24"/>
                    <a:gd name="T22" fmla="*/ 0 h 6"/>
                    <a:gd name="T23" fmla="*/ 24 w 2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
                      <a:moveTo>
                        <a:pt x="24" y="6"/>
                      </a:move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5" name="Freeform 343"/>
                <p:cNvSpPr>
                  <a:spLocks/>
                </p:cNvSpPr>
                <p:nvPr/>
              </p:nvSpPr>
              <p:spPr bwMode="auto">
                <a:xfrm>
                  <a:off x="3705" y="2790"/>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6" name="Freeform 344"/>
                <p:cNvSpPr>
                  <a:spLocks/>
                </p:cNvSpPr>
                <p:nvPr/>
              </p:nvSpPr>
              <p:spPr bwMode="auto">
                <a:xfrm>
                  <a:off x="3663" y="2790"/>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7" name="Freeform 345"/>
                <p:cNvSpPr>
                  <a:spLocks/>
                </p:cNvSpPr>
                <p:nvPr/>
              </p:nvSpPr>
              <p:spPr bwMode="auto">
                <a:xfrm>
                  <a:off x="3621" y="2790"/>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8" name="Freeform 346"/>
                <p:cNvSpPr>
                  <a:spLocks/>
                </p:cNvSpPr>
                <p:nvPr/>
              </p:nvSpPr>
              <p:spPr bwMode="auto">
                <a:xfrm>
                  <a:off x="3579" y="2796"/>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9" name="Freeform 347"/>
                <p:cNvSpPr>
                  <a:spLocks/>
                </p:cNvSpPr>
                <p:nvPr/>
              </p:nvSpPr>
              <p:spPr bwMode="auto">
                <a:xfrm>
                  <a:off x="3537" y="2802"/>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0 w 30"/>
                    <a:gd name="T13" fmla="*/ 6 h 6"/>
                    <a:gd name="T14" fmla="*/ 0 w 30"/>
                    <a:gd name="T15" fmla="*/ 6 h 6"/>
                    <a:gd name="T16" fmla="*/ 24 w 30"/>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0" name="Freeform 348"/>
                <p:cNvSpPr>
                  <a:spLocks/>
                </p:cNvSpPr>
                <p:nvPr/>
              </p:nvSpPr>
              <p:spPr bwMode="auto">
                <a:xfrm>
                  <a:off x="3495" y="2808"/>
                  <a:ext cx="30" cy="12"/>
                </a:xfrm>
                <a:custGeom>
                  <a:avLst/>
                  <a:gdLst>
                    <a:gd name="T0" fmla="*/ 24 w 30"/>
                    <a:gd name="T1" fmla="*/ 6 h 12"/>
                    <a:gd name="T2" fmla="*/ 30 w 30"/>
                    <a:gd name="T3" fmla="*/ 0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1" name="Freeform 349"/>
                <p:cNvSpPr>
                  <a:spLocks/>
                </p:cNvSpPr>
                <p:nvPr/>
              </p:nvSpPr>
              <p:spPr bwMode="auto">
                <a:xfrm>
                  <a:off x="3453" y="2814"/>
                  <a:ext cx="30" cy="12"/>
                </a:xfrm>
                <a:custGeom>
                  <a:avLst/>
                  <a:gdLst>
                    <a:gd name="T0" fmla="*/ 24 w 30"/>
                    <a:gd name="T1" fmla="*/ 6 h 12"/>
                    <a:gd name="T2" fmla="*/ 30 w 30"/>
                    <a:gd name="T3" fmla="*/ 6 h 12"/>
                    <a:gd name="T4" fmla="*/ 24 w 30"/>
                    <a:gd name="T5" fmla="*/ 0 h 12"/>
                    <a:gd name="T6" fmla="*/ 0 w 30"/>
                    <a:gd name="T7" fmla="*/ 6 h 12"/>
                    <a:gd name="T8" fmla="*/ 0 w 30"/>
                    <a:gd name="T9" fmla="*/ 12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2" name="Freeform 350"/>
                <p:cNvSpPr>
                  <a:spLocks/>
                </p:cNvSpPr>
                <p:nvPr/>
              </p:nvSpPr>
              <p:spPr bwMode="auto">
                <a:xfrm>
                  <a:off x="3411" y="2826"/>
                  <a:ext cx="30" cy="12"/>
                </a:xfrm>
                <a:custGeom>
                  <a:avLst/>
                  <a:gdLst>
                    <a:gd name="T0" fmla="*/ 24 w 30"/>
                    <a:gd name="T1" fmla="*/ 6 h 12"/>
                    <a:gd name="T2" fmla="*/ 30 w 30"/>
                    <a:gd name="T3" fmla="*/ 0 h 12"/>
                    <a:gd name="T4" fmla="*/ 24 w 30"/>
                    <a:gd name="T5" fmla="*/ 0 h 12"/>
                    <a:gd name="T6" fmla="*/ 6 w 30"/>
                    <a:gd name="T7" fmla="*/ 6 h 12"/>
                    <a:gd name="T8" fmla="*/ 0 w 30"/>
                    <a:gd name="T9" fmla="*/ 6 h 12"/>
                    <a:gd name="T10" fmla="*/ 6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6" y="6"/>
                      </a:lnTo>
                      <a:lnTo>
                        <a:pt x="0" y="6"/>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3" name="Freeform 351"/>
                <p:cNvSpPr>
                  <a:spLocks/>
                </p:cNvSpPr>
                <p:nvPr/>
              </p:nvSpPr>
              <p:spPr bwMode="auto">
                <a:xfrm>
                  <a:off x="3369" y="2838"/>
                  <a:ext cx="30" cy="12"/>
                </a:xfrm>
                <a:custGeom>
                  <a:avLst/>
                  <a:gdLst>
                    <a:gd name="T0" fmla="*/ 30 w 30"/>
                    <a:gd name="T1" fmla="*/ 6 h 12"/>
                    <a:gd name="T2" fmla="*/ 30 w 30"/>
                    <a:gd name="T3" fmla="*/ 0 h 12"/>
                    <a:gd name="T4" fmla="*/ 30 w 30"/>
                    <a:gd name="T5" fmla="*/ 0 h 12"/>
                    <a:gd name="T6" fmla="*/ 6 w 30"/>
                    <a:gd name="T7" fmla="*/ 6 h 12"/>
                    <a:gd name="T8" fmla="*/ 0 w 30"/>
                    <a:gd name="T9" fmla="*/ 6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0"/>
                      </a:lnTo>
                      <a:lnTo>
                        <a:pt x="6" y="6"/>
                      </a:lnTo>
                      <a:lnTo>
                        <a:pt x="0" y="6"/>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4" name="Freeform 352"/>
                <p:cNvSpPr>
                  <a:spLocks/>
                </p:cNvSpPr>
                <p:nvPr/>
              </p:nvSpPr>
              <p:spPr bwMode="auto">
                <a:xfrm>
                  <a:off x="3333" y="2850"/>
                  <a:ext cx="30" cy="12"/>
                </a:xfrm>
                <a:custGeom>
                  <a:avLst/>
                  <a:gdLst>
                    <a:gd name="T0" fmla="*/ 24 w 30"/>
                    <a:gd name="T1" fmla="*/ 6 h 12"/>
                    <a:gd name="T2" fmla="*/ 30 w 30"/>
                    <a:gd name="T3" fmla="*/ 0 h 12"/>
                    <a:gd name="T4" fmla="*/ 24 w 30"/>
                    <a:gd name="T5" fmla="*/ 0 h 12"/>
                    <a:gd name="T6" fmla="*/ 18 w 30"/>
                    <a:gd name="T7" fmla="*/ 0 h 12"/>
                    <a:gd name="T8" fmla="*/ 0 w 30"/>
                    <a:gd name="T9" fmla="*/ 6 h 12"/>
                    <a:gd name="T10" fmla="*/ 0 w 30"/>
                    <a:gd name="T11" fmla="*/ 12 h 12"/>
                    <a:gd name="T12" fmla="*/ 0 w 30"/>
                    <a:gd name="T13" fmla="*/ 12 h 12"/>
                    <a:gd name="T14" fmla="*/ 18 w 30"/>
                    <a:gd name="T15" fmla="*/ 6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0"/>
                      </a:lnTo>
                      <a:lnTo>
                        <a:pt x="24" y="0"/>
                      </a:lnTo>
                      <a:lnTo>
                        <a:pt x="18" y="0"/>
                      </a:lnTo>
                      <a:lnTo>
                        <a:pt x="0" y="6"/>
                      </a:lnTo>
                      <a:lnTo>
                        <a:pt x="0" y="12"/>
                      </a:lnTo>
                      <a:lnTo>
                        <a:pt x="18"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5" name="Freeform 353"/>
                <p:cNvSpPr>
                  <a:spLocks/>
                </p:cNvSpPr>
                <p:nvPr/>
              </p:nvSpPr>
              <p:spPr bwMode="auto">
                <a:xfrm>
                  <a:off x="3291" y="2862"/>
                  <a:ext cx="30" cy="18"/>
                </a:xfrm>
                <a:custGeom>
                  <a:avLst/>
                  <a:gdLst>
                    <a:gd name="T0" fmla="*/ 30 w 30"/>
                    <a:gd name="T1" fmla="*/ 6 h 18"/>
                    <a:gd name="T2" fmla="*/ 30 w 30"/>
                    <a:gd name="T3" fmla="*/ 6 h 18"/>
                    <a:gd name="T4" fmla="*/ 30 w 30"/>
                    <a:gd name="T5" fmla="*/ 0 h 18"/>
                    <a:gd name="T6" fmla="*/ 6 w 30"/>
                    <a:gd name="T7" fmla="*/ 12 h 18"/>
                    <a:gd name="T8" fmla="*/ 0 w 30"/>
                    <a:gd name="T9" fmla="*/ 12 h 18"/>
                    <a:gd name="T10" fmla="*/ 6 w 30"/>
                    <a:gd name="T11" fmla="*/ 18 h 18"/>
                    <a:gd name="T12" fmla="*/ 30 w 30"/>
                    <a:gd name="T13" fmla="*/ 6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30" y="6"/>
                      </a:moveTo>
                      <a:lnTo>
                        <a:pt x="30" y="6"/>
                      </a:lnTo>
                      <a:lnTo>
                        <a:pt x="30" y="0"/>
                      </a:lnTo>
                      <a:lnTo>
                        <a:pt x="6" y="12"/>
                      </a:lnTo>
                      <a:lnTo>
                        <a:pt x="0" y="12"/>
                      </a:lnTo>
                      <a:lnTo>
                        <a:pt x="6" y="18"/>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6" name="Freeform 354"/>
                <p:cNvSpPr>
                  <a:spLocks/>
                </p:cNvSpPr>
                <p:nvPr/>
              </p:nvSpPr>
              <p:spPr bwMode="auto">
                <a:xfrm>
                  <a:off x="3255" y="2880"/>
                  <a:ext cx="30" cy="18"/>
                </a:xfrm>
                <a:custGeom>
                  <a:avLst/>
                  <a:gdLst>
                    <a:gd name="T0" fmla="*/ 24 w 30"/>
                    <a:gd name="T1" fmla="*/ 6 h 18"/>
                    <a:gd name="T2" fmla="*/ 30 w 30"/>
                    <a:gd name="T3" fmla="*/ 6 h 18"/>
                    <a:gd name="T4" fmla="*/ 24 w 30"/>
                    <a:gd name="T5" fmla="*/ 0 h 18"/>
                    <a:gd name="T6" fmla="*/ 24 w 30"/>
                    <a:gd name="T7" fmla="*/ 0 h 18"/>
                    <a:gd name="T8" fmla="*/ 6 w 30"/>
                    <a:gd name="T9" fmla="*/ 12 h 18"/>
                    <a:gd name="T10" fmla="*/ 0 w 30"/>
                    <a:gd name="T11" fmla="*/ 18 h 18"/>
                    <a:gd name="T12" fmla="*/ 6 w 30"/>
                    <a:gd name="T13" fmla="*/ 18 h 18"/>
                    <a:gd name="T14" fmla="*/ 24 w 30"/>
                    <a:gd name="T15" fmla="*/ 6 h 18"/>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8"/>
                    <a:gd name="T26" fmla="*/ 30 w 30"/>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8">
                      <a:moveTo>
                        <a:pt x="24" y="6"/>
                      </a:moveTo>
                      <a:lnTo>
                        <a:pt x="30" y="6"/>
                      </a:lnTo>
                      <a:lnTo>
                        <a:pt x="24" y="0"/>
                      </a:lnTo>
                      <a:lnTo>
                        <a:pt x="6" y="12"/>
                      </a:lnTo>
                      <a:lnTo>
                        <a:pt x="0" y="18"/>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7" name="Freeform 355"/>
                <p:cNvSpPr>
                  <a:spLocks/>
                </p:cNvSpPr>
                <p:nvPr/>
              </p:nvSpPr>
              <p:spPr bwMode="auto">
                <a:xfrm>
                  <a:off x="3225" y="2904"/>
                  <a:ext cx="24" cy="18"/>
                </a:xfrm>
                <a:custGeom>
                  <a:avLst/>
                  <a:gdLst>
                    <a:gd name="T0" fmla="*/ 18 w 24"/>
                    <a:gd name="T1" fmla="*/ 6 h 18"/>
                    <a:gd name="T2" fmla="*/ 24 w 24"/>
                    <a:gd name="T3" fmla="*/ 6 h 18"/>
                    <a:gd name="T4" fmla="*/ 18 w 24"/>
                    <a:gd name="T5" fmla="*/ 0 h 18"/>
                    <a:gd name="T6" fmla="*/ 0 w 24"/>
                    <a:gd name="T7" fmla="*/ 12 h 18"/>
                    <a:gd name="T8" fmla="*/ 0 w 24"/>
                    <a:gd name="T9" fmla="*/ 18 h 18"/>
                    <a:gd name="T10" fmla="*/ 0 w 24"/>
                    <a:gd name="T11" fmla="*/ 18 h 18"/>
                    <a:gd name="T12" fmla="*/ 18 w 24"/>
                    <a:gd name="T13" fmla="*/ 6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18" y="6"/>
                      </a:moveTo>
                      <a:lnTo>
                        <a:pt x="24" y="6"/>
                      </a:lnTo>
                      <a:lnTo>
                        <a:pt x="18" y="0"/>
                      </a:lnTo>
                      <a:lnTo>
                        <a:pt x="0" y="12"/>
                      </a:lnTo>
                      <a:lnTo>
                        <a:pt x="0" y="18"/>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8" name="Freeform 356"/>
                <p:cNvSpPr>
                  <a:spLocks/>
                </p:cNvSpPr>
                <p:nvPr/>
              </p:nvSpPr>
              <p:spPr bwMode="auto">
                <a:xfrm>
                  <a:off x="3195" y="2928"/>
                  <a:ext cx="24" cy="30"/>
                </a:xfrm>
                <a:custGeom>
                  <a:avLst/>
                  <a:gdLst>
                    <a:gd name="T0" fmla="*/ 24 w 24"/>
                    <a:gd name="T1" fmla="*/ 6 h 30"/>
                    <a:gd name="T2" fmla="*/ 18 w 24"/>
                    <a:gd name="T3" fmla="*/ 0 h 30"/>
                    <a:gd name="T4" fmla="*/ 18 w 24"/>
                    <a:gd name="T5" fmla="*/ 6 h 30"/>
                    <a:gd name="T6" fmla="*/ 0 w 24"/>
                    <a:gd name="T7" fmla="*/ 24 h 30"/>
                    <a:gd name="T8" fmla="*/ 0 w 24"/>
                    <a:gd name="T9" fmla="*/ 30 h 30"/>
                    <a:gd name="T10" fmla="*/ 6 w 24"/>
                    <a:gd name="T11" fmla="*/ 24 h 30"/>
                    <a:gd name="T12" fmla="*/ 24 w 24"/>
                    <a:gd name="T13" fmla="*/ 6 h 30"/>
                    <a:gd name="T14" fmla="*/ 0 60000 65536"/>
                    <a:gd name="T15" fmla="*/ 0 60000 65536"/>
                    <a:gd name="T16" fmla="*/ 0 60000 65536"/>
                    <a:gd name="T17" fmla="*/ 0 60000 65536"/>
                    <a:gd name="T18" fmla="*/ 0 60000 65536"/>
                    <a:gd name="T19" fmla="*/ 0 60000 65536"/>
                    <a:gd name="T20" fmla="*/ 0 60000 65536"/>
                    <a:gd name="T21" fmla="*/ 0 w 24"/>
                    <a:gd name="T22" fmla="*/ 0 h 30"/>
                    <a:gd name="T23" fmla="*/ 24 w 24"/>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0">
                      <a:moveTo>
                        <a:pt x="24" y="6"/>
                      </a:moveTo>
                      <a:lnTo>
                        <a:pt x="18" y="0"/>
                      </a:lnTo>
                      <a:lnTo>
                        <a:pt x="18" y="6"/>
                      </a:lnTo>
                      <a:lnTo>
                        <a:pt x="0" y="24"/>
                      </a:lnTo>
                      <a:lnTo>
                        <a:pt x="0" y="30"/>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9" name="Freeform 357"/>
                <p:cNvSpPr>
                  <a:spLocks/>
                </p:cNvSpPr>
                <p:nvPr/>
              </p:nvSpPr>
              <p:spPr bwMode="auto">
                <a:xfrm>
                  <a:off x="3177" y="2964"/>
                  <a:ext cx="12" cy="30"/>
                </a:xfrm>
                <a:custGeom>
                  <a:avLst/>
                  <a:gdLst>
                    <a:gd name="T0" fmla="*/ 12 w 12"/>
                    <a:gd name="T1" fmla="*/ 0 h 30"/>
                    <a:gd name="T2" fmla="*/ 12 w 12"/>
                    <a:gd name="T3" fmla="*/ 0 h 30"/>
                    <a:gd name="T4" fmla="*/ 6 w 12"/>
                    <a:gd name="T5" fmla="*/ 0 h 30"/>
                    <a:gd name="T6" fmla="*/ 0 w 12"/>
                    <a:gd name="T7" fmla="*/ 18 h 30"/>
                    <a:gd name="T8" fmla="*/ 0 w 12"/>
                    <a:gd name="T9" fmla="*/ 24 h 30"/>
                    <a:gd name="T10" fmla="*/ 0 w 12"/>
                    <a:gd name="T11" fmla="*/ 30 h 30"/>
                    <a:gd name="T12" fmla="*/ 6 w 12"/>
                    <a:gd name="T13" fmla="*/ 24 h 30"/>
                    <a:gd name="T14" fmla="*/ 6 w 12"/>
                    <a:gd name="T15" fmla="*/ 18 h 30"/>
                    <a:gd name="T16" fmla="*/ 12 w 1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12" y="0"/>
                      </a:moveTo>
                      <a:lnTo>
                        <a:pt x="12" y="0"/>
                      </a:lnTo>
                      <a:lnTo>
                        <a:pt x="6" y="0"/>
                      </a:lnTo>
                      <a:lnTo>
                        <a:pt x="0" y="18"/>
                      </a:lnTo>
                      <a:lnTo>
                        <a:pt x="0" y="24"/>
                      </a:lnTo>
                      <a:lnTo>
                        <a:pt x="0" y="30"/>
                      </a:lnTo>
                      <a:lnTo>
                        <a:pt x="6" y="24"/>
                      </a:lnTo>
                      <a:lnTo>
                        <a:pt x="6" y="18"/>
                      </a:lnTo>
                      <a:lnTo>
                        <a:pt x="1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80" name="Freeform 358"/>
                <p:cNvSpPr>
                  <a:spLocks/>
                </p:cNvSpPr>
                <p:nvPr/>
              </p:nvSpPr>
              <p:spPr bwMode="auto">
                <a:xfrm>
                  <a:off x="3177" y="3006"/>
                  <a:ext cx="6" cy="30"/>
                </a:xfrm>
                <a:custGeom>
                  <a:avLst/>
                  <a:gdLst>
                    <a:gd name="T0" fmla="*/ 6 w 6"/>
                    <a:gd name="T1" fmla="*/ 0 h 30"/>
                    <a:gd name="T2" fmla="*/ 0 w 6"/>
                    <a:gd name="T3" fmla="*/ 0 h 30"/>
                    <a:gd name="T4" fmla="*/ 0 w 6"/>
                    <a:gd name="T5" fmla="*/ 0 h 30"/>
                    <a:gd name="T6" fmla="*/ 0 w 6"/>
                    <a:gd name="T7" fmla="*/ 24 h 30"/>
                    <a:gd name="T8" fmla="*/ 0 w 6"/>
                    <a:gd name="T9" fmla="*/ 24 h 30"/>
                    <a:gd name="T10" fmla="*/ 6 w 6"/>
                    <a:gd name="T11" fmla="*/ 30 h 30"/>
                    <a:gd name="T12" fmla="*/ 6 w 6"/>
                    <a:gd name="T13" fmla="*/ 24 h 30"/>
                    <a:gd name="T14" fmla="*/ 6 w 6"/>
                    <a:gd name="T15" fmla="*/ 24 h 30"/>
                    <a:gd name="T16" fmla="*/ 6 w 6"/>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0"/>
                    <a:gd name="T29" fmla="*/ 6 w 6"/>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0">
                      <a:moveTo>
                        <a:pt x="6" y="0"/>
                      </a:moveTo>
                      <a:lnTo>
                        <a:pt x="0" y="0"/>
                      </a:lnTo>
                      <a:lnTo>
                        <a:pt x="0" y="24"/>
                      </a:lnTo>
                      <a:lnTo>
                        <a:pt x="6" y="30"/>
                      </a:lnTo>
                      <a:lnTo>
                        <a:pt x="6" y="24"/>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81" name="Freeform 359"/>
                <p:cNvSpPr>
                  <a:spLocks/>
                </p:cNvSpPr>
                <p:nvPr/>
              </p:nvSpPr>
              <p:spPr bwMode="auto">
                <a:xfrm>
                  <a:off x="3183" y="3042"/>
                  <a:ext cx="24" cy="24"/>
                </a:xfrm>
                <a:custGeom>
                  <a:avLst/>
                  <a:gdLst>
                    <a:gd name="T0" fmla="*/ 6 w 24"/>
                    <a:gd name="T1" fmla="*/ 6 h 24"/>
                    <a:gd name="T2" fmla="*/ 6 w 24"/>
                    <a:gd name="T3" fmla="*/ 0 h 24"/>
                    <a:gd name="T4" fmla="*/ 0 w 24"/>
                    <a:gd name="T5" fmla="*/ 6 h 24"/>
                    <a:gd name="T6" fmla="*/ 6 w 24"/>
                    <a:gd name="T7" fmla="*/ 6 h 24"/>
                    <a:gd name="T8" fmla="*/ 18 w 24"/>
                    <a:gd name="T9" fmla="*/ 24 h 24"/>
                    <a:gd name="T10" fmla="*/ 24 w 24"/>
                    <a:gd name="T11" fmla="*/ 24 h 24"/>
                    <a:gd name="T12" fmla="*/ 24 w 24"/>
                    <a:gd name="T13" fmla="*/ 24 h 24"/>
                    <a:gd name="T14" fmla="*/ 12 w 24"/>
                    <a:gd name="T15" fmla="*/ 6 h 24"/>
                    <a:gd name="T16" fmla="*/ 6 w 24"/>
                    <a:gd name="T17" fmla="*/ 6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6" y="6"/>
                      </a:moveTo>
                      <a:lnTo>
                        <a:pt x="6" y="0"/>
                      </a:lnTo>
                      <a:lnTo>
                        <a:pt x="0" y="6"/>
                      </a:lnTo>
                      <a:lnTo>
                        <a:pt x="6" y="6"/>
                      </a:lnTo>
                      <a:lnTo>
                        <a:pt x="18" y="24"/>
                      </a:lnTo>
                      <a:lnTo>
                        <a:pt x="24" y="24"/>
                      </a:lnTo>
                      <a:lnTo>
                        <a:pt x="12" y="6"/>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82" name="Freeform 360"/>
                <p:cNvSpPr>
                  <a:spLocks/>
                </p:cNvSpPr>
                <p:nvPr/>
              </p:nvSpPr>
              <p:spPr bwMode="auto">
                <a:xfrm>
                  <a:off x="3213" y="3078"/>
                  <a:ext cx="24" cy="18"/>
                </a:xfrm>
                <a:custGeom>
                  <a:avLst/>
                  <a:gdLst>
                    <a:gd name="T0" fmla="*/ 6 w 24"/>
                    <a:gd name="T1" fmla="*/ 0 h 18"/>
                    <a:gd name="T2" fmla="*/ 6 w 24"/>
                    <a:gd name="T3" fmla="*/ 0 h 18"/>
                    <a:gd name="T4" fmla="*/ 0 w 24"/>
                    <a:gd name="T5" fmla="*/ 0 h 18"/>
                    <a:gd name="T6" fmla="*/ 6 w 24"/>
                    <a:gd name="T7" fmla="*/ 12 h 18"/>
                    <a:gd name="T8" fmla="*/ 12 w 24"/>
                    <a:gd name="T9" fmla="*/ 12 h 18"/>
                    <a:gd name="T10" fmla="*/ 24 w 24"/>
                    <a:gd name="T11" fmla="*/ 18 h 18"/>
                    <a:gd name="T12" fmla="*/ 24 w 24"/>
                    <a:gd name="T13" fmla="*/ 18 h 18"/>
                    <a:gd name="T14" fmla="*/ 24 w 24"/>
                    <a:gd name="T15" fmla="*/ 12 h 18"/>
                    <a:gd name="T16" fmla="*/ 12 w 24"/>
                    <a:gd name="T17" fmla="*/ 6 h 18"/>
                    <a:gd name="T18" fmla="*/ 12 w 24"/>
                    <a:gd name="T19" fmla="*/ 12 h 18"/>
                    <a:gd name="T20" fmla="*/ 12 w 24"/>
                    <a:gd name="T21" fmla="*/ 12 h 18"/>
                    <a:gd name="T22" fmla="*/ 6 w 24"/>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18"/>
                    <a:gd name="T38" fmla="*/ 24 w 24"/>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18">
                      <a:moveTo>
                        <a:pt x="6" y="0"/>
                      </a:moveTo>
                      <a:lnTo>
                        <a:pt x="6" y="0"/>
                      </a:lnTo>
                      <a:lnTo>
                        <a:pt x="0" y="0"/>
                      </a:lnTo>
                      <a:lnTo>
                        <a:pt x="6" y="12"/>
                      </a:lnTo>
                      <a:lnTo>
                        <a:pt x="12" y="12"/>
                      </a:lnTo>
                      <a:lnTo>
                        <a:pt x="24" y="18"/>
                      </a:lnTo>
                      <a:lnTo>
                        <a:pt x="24" y="12"/>
                      </a:lnTo>
                      <a:lnTo>
                        <a:pt x="12" y="6"/>
                      </a:lnTo>
                      <a:lnTo>
                        <a:pt x="12"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83" name="Freeform 361"/>
                <p:cNvSpPr>
                  <a:spLocks/>
                </p:cNvSpPr>
                <p:nvPr/>
              </p:nvSpPr>
              <p:spPr bwMode="auto">
                <a:xfrm>
                  <a:off x="3249" y="3102"/>
                  <a:ext cx="24" cy="18"/>
                </a:xfrm>
                <a:custGeom>
                  <a:avLst/>
                  <a:gdLst>
                    <a:gd name="T0" fmla="*/ 0 w 24"/>
                    <a:gd name="T1" fmla="*/ 0 h 18"/>
                    <a:gd name="T2" fmla="*/ 0 w 24"/>
                    <a:gd name="T3" fmla="*/ 0 h 18"/>
                    <a:gd name="T4" fmla="*/ 0 w 24"/>
                    <a:gd name="T5" fmla="*/ 6 h 18"/>
                    <a:gd name="T6" fmla="*/ 18 w 24"/>
                    <a:gd name="T7" fmla="*/ 18 h 18"/>
                    <a:gd name="T8" fmla="*/ 24 w 24"/>
                    <a:gd name="T9" fmla="*/ 18 h 18"/>
                    <a:gd name="T10" fmla="*/ 18 w 24"/>
                    <a:gd name="T11" fmla="*/ 12 h 18"/>
                    <a:gd name="T12" fmla="*/ 0 w 24"/>
                    <a:gd name="T13" fmla="*/ 0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0"/>
                      </a:moveTo>
                      <a:lnTo>
                        <a:pt x="0" y="0"/>
                      </a:lnTo>
                      <a:lnTo>
                        <a:pt x="0" y="6"/>
                      </a:lnTo>
                      <a:lnTo>
                        <a:pt x="18" y="18"/>
                      </a:lnTo>
                      <a:lnTo>
                        <a:pt x="24" y="18"/>
                      </a:lnTo>
                      <a:lnTo>
                        <a:pt x="18"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84" name="Freeform 362"/>
                <p:cNvSpPr>
                  <a:spLocks/>
                </p:cNvSpPr>
                <p:nvPr/>
              </p:nvSpPr>
              <p:spPr bwMode="auto">
                <a:xfrm>
                  <a:off x="3285" y="3120"/>
                  <a:ext cx="24" cy="18"/>
                </a:xfrm>
                <a:custGeom>
                  <a:avLst/>
                  <a:gdLst>
                    <a:gd name="T0" fmla="*/ 0 w 24"/>
                    <a:gd name="T1" fmla="*/ 0 h 18"/>
                    <a:gd name="T2" fmla="*/ 0 w 24"/>
                    <a:gd name="T3" fmla="*/ 6 h 18"/>
                    <a:gd name="T4" fmla="*/ 0 w 24"/>
                    <a:gd name="T5" fmla="*/ 6 h 18"/>
                    <a:gd name="T6" fmla="*/ 24 w 24"/>
                    <a:gd name="T7" fmla="*/ 18 h 18"/>
                    <a:gd name="T8" fmla="*/ 24 w 24"/>
                    <a:gd name="T9" fmla="*/ 18 h 18"/>
                    <a:gd name="T10" fmla="*/ 24 w 24"/>
                    <a:gd name="T11" fmla="*/ 12 h 18"/>
                    <a:gd name="T12" fmla="*/ 0 w 24"/>
                    <a:gd name="T13" fmla="*/ 0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0"/>
                      </a:moveTo>
                      <a:lnTo>
                        <a:pt x="0" y="6"/>
                      </a:lnTo>
                      <a:lnTo>
                        <a:pt x="24" y="18"/>
                      </a:lnTo>
                      <a:lnTo>
                        <a:pt x="24"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85" name="Freeform 363"/>
                <p:cNvSpPr>
                  <a:spLocks/>
                </p:cNvSpPr>
                <p:nvPr/>
              </p:nvSpPr>
              <p:spPr bwMode="auto">
                <a:xfrm>
                  <a:off x="3321" y="3138"/>
                  <a:ext cx="30" cy="18"/>
                </a:xfrm>
                <a:custGeom>
                  <a:avLst/>
                  <a:gdLst>
                    <a:gd name="T0" fmla="*/ 0 w 30"/>
                    <a:gd name="T1" fmla="*/ 0 h 18"/>
                    <a:gd name="T2" fmla="*/ 0 w 30"/>
                    <a:gd name="T3" fmla="*/ 6 h 18"/>
                    <a:gd name="T4" fmla="*/ 0 w 30"/>
                    <a:gd name="T5" fmla="*/ 6 h 18"/>
                    <a:gd name="T6" fmla="*/ 24 w 30"/>
                    <a:gd name="T7" fmla="*/ 18 h 18"/>
                    <a:gd name="T8" fmla="*/ 30 w 30"/>
                    <a:gd name="T9" fmla="*/ 12 h 18"/>
                    <a:gd name="T10" fmla="*/ 24 w 30"/>
                    <a:gd name="T11" fmla="*/ 12 h 18"/>
                    <a:gd name="T12" fmla="*/ 0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0" y="0"/>
                      </a:moveTo>
                      <a:lnTo>
                        <a:pt x="0" y="6"/>
                      </a:lnTo>
                      <a:lnTo>
                        <a:pt x="24" y="18"/>
                      </a:lnTo>
                      <a:lnTo>
                        <a:pt x="30" y="12"/>
                      </a:lnTo>
                      <a:lnTo>
                        <a:pt x="24"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86" name="Freeform 364"/>
                <p:cNvSpPr>
                  <a:spLocks/>
                </p:cNvSpPr>
                <p:nvPr/>
              </p:nvSpPr>
              <p:spPr bwMode="auto">
                <a:xfrm>
                  <a:off x="3357" y="3156"/>
                  <a:ext cx="30" cy="12"/>
                </a:xfrm>
                <a:custGeom>
                  <a:avLst/>
                  <a:gdLst>
                    <a:gd name="T0" fmla="*/ 6 w 30"/>
                    <a:gd name="T1" fmla="*/ 0 h 12"/>
                    <a:gd name="T2" fmla="*/ 0 w 30"/>
                    <a:gd name="T3" fmla="*/ 0 h 12"/>
                    <a:gd name="T4" fmla="*/ 6 w 30"/>
                    <a:gd name="T5" fmla="*/ 6 h 12"/>
                    <a:gd name="T6" fmla="*/ 30 w 30"/>
                    <a:gd name="T7" fmla="*/ 12 h 12"/>
                    <a:gd name="T8" fmla="*/ 30 w 30"/>
                    <a:gd name="T9" fmla="*/ 6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87" name="Freeform 365"/>
                <p:cNvSpPr>
                  <a:spLocks/>
                </p:cNvSpPr>
                <p:nvPr/>
              </p:nvSpPr>
              <p:spPr bwMode="auto">
                <a:xfrm>
                  <a:off x="3399" y="3168"/>
                  <a:ext cx="30" cy="12"/>
                </a:xfrm>
                <a:custGeom>
                  <a:avLst/>
                  <a:gdLst>
                    <a:gd name="T0" fmla="*/ 6 w 30"/>
                    <a:gd name="T1" fmla="*/ 0 h 12"/>
                    <a:gd name="T2" fmla="*/ 0 w 30"/>
                    <a:gd name="T3" fmla="*/ 0 h 12"/>
                    <a:gd name="T4" fmla="*/ 6 w 30"/>
                    <a:gd name="T5" fmla="*/ 6 h 12"/>
                    <a:gd name="T6" fmla="*/ 30 w 30"/>
                    <a:gd name="T7" fmla="*/ 12 h 12"/>
                    <a:gd name="T8" fmla="*/ 30 w 30"/>
                    <a:gd name="T9" fmla="*/ 6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88" name="Freeform 366"/>
                <p:cNvSpPr>
                  <a:spLocks/>
                </p:cNvSpPr>
                <p:nvPr/>
              </p:nvSpPr>
              <p:spPr bwMode="auto">
                <a:xfrm>
                  <a:off x="3441" y="3180"/>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89" name="Freeform 367"/>
                <p:cNvSpPr>
                  <a:spLocks/>
                </p:cNvSpPr>
                <p:nvPr/>
              </p:nvSpPr>
              <p:spPr bwMode="auto">
                <a:xfrm>
                  <a:off x="3483" y="3186"/>
                  <a:ext cx="30" cy="12"/>
                </a:xfrm>
                <a:custGeom>
                  <a:avLst/>
                  <a:gdLst>
                    <a:gd name="T0" fmla="*/ 0 w 30"/>
                    <a:gd name="T1" fmla="*/ 0 h 12"/>
                    <a:gd name="T2" fmla="*/ 0 w 30"/>
                    <a:gd name="T3" fmla="*/ 0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0"/>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90" name="Freeform 368"/>
                <p:cNvSpPr>
                  <a:spLocks/>
                </p:cNvSpPr>
                <p:nvPr/>
              </p:nvSpPr>
              <p:spPr bwMode="auto">
                <a:xfrm>
                  <a:off x="3525" y="3192"/>
                  <a:ext cx="30" cy="12"/>
                </a:xfrm>
                <a:custGeom>
                  <a:avLst/>
                  <a:gdLst>
                    <a:gd name="T0" fmla="*/ 0 w 30"/>
                    <a:gd name="T1" fmla="*/ 0 h 12"/>
                    <a:gd name="T2" fmla="*/ 0 w 30"/>
                    <a:gd name="T3" fmla="*/ 6 h 12"/>
                    <a:gd name="T4" fmla="*/ 0 w 30"/>
                    <a:gd name="T5" fmla="*/ 6 h 12"/>
                    <a:gd name="T6" fmla="*/ 12 w 30"/>
                    <a:gd name="T7" fmla="*/ 12 h 12"/>
                    <a:gd name="T8" fmla="*/ 24 w 30"/>
                    <a:gd name="T9" fmla="*/ 12 h 12"/>
                    <a:gd name="T10" fmla="*/ 30 w 30"/>
                    <a:gd name="T11" fmla="*/ 6 h 12"/>
                    <a:gd name="T12" fmla="*/ 24 w 30"/>
                    <a:gd name="T13" fmla="*/ 6 h 12"/>
                    <a:gd name="T14" fmla="*/ 12 w 30"/>
                    <a:gd name="T15" fmla="*/ 6 h 12"/>
                    <a:gd name="T16" fmla="*/ 0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0" y="0"/>
                      </a:moveTo>
                      <a:lnTo>
                        <a:pt x="0" y="6"/>
                      </a:lnTo>
                      <a:lnTo>
                        <a:pt x="12" y="12"/>
                      </a:lnTo>
                      <a:lnTo>
                        <a:pt x="24" y="12"/>
                      </a:lnTo>
                      <a:lnTo>
                        <a:pt x="30" y="6"/>
                      </a:lnTo>
                      <a:lnTo>
                        <a:pt x="24" y="6"/>
                      </a:lnTo>
                      <a:lnTo>
                        <a:pt x="12"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91" name="Freeform 369"/>
                <p:cNvSpPr>
                  <a:spLocks/>
                </p:cNvSpPr>
                <p:nvPr/>
              </p:nvSpPr>
              <p:spPr bwMode="auto">
                <a:xfrm>
                  <a:off x="3567" y="3198"/>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92" name="Freeform 370"/>
                <p:cNvSpPr>
                  <a:spLocks/>
                </p:cNvSpPr>
                <p:nvPr/>
              </p:nvSpPr>
              <p:spPr bwMode="auto">
                <a:xfrm>
                  <a:off x="3609" y="3204"/>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93" name="Freeform 371"/>
                <p:cNvSpPr>
                  <a:spLocks/>
                </p:cNvSpPr>
                <p:nvPr/>
              </p:nvSpPr>
              <p:spPr bwMode="auto">
                <a:xfrm>
                  <a:off x="3651" y="3210"/>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94" name="Freeform 372"/>
                <p:cNvSpPr>
                  <a:spLocks/>
                </p:cNvSpPr>
                <p:nvPr/>
              </p:nvSpPr>
              <p:spPr bwMode="auto">
                <a:xfrm>
                  <a:off x="3687" y="3210"/>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95" name="Freeform 373"/>
                <p:cNvSpPr>
                  <a:spLocks/>
                </p:cNvSpPr>
                <p:nvPr/>
              </p:nvSpPr>
              <p:spPr bwMode="auto">
                <a:xfrm>
                  <a:off x="3729" y="3210"/>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96" name="Freeform 374"/>
                <p:cNvSpPr>
                  <a:spLocks/>
                </p:cNvSpPr>
                <p:nvPr/>
              </p:nvSpPr>
              <p:spPr bwMode="auto">
                <a:xfrm>
                  <a:off x="3771" y="3210"/>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97" name="Freeform 375"/>
                <p:cNvSpPr>
                  <a:spLocks/>
                </p:cNvSpPr>
                <p:nvPr/>
              </p:nvSpPr>
              <p:spPr bwMode="auto">
                <a:xfrm>
                  <a:off x="3813" y="3210"/>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98" name="Freeform 376"/>
                <p:cNvSpPr>
                  <a:spLocks/>
                </p:cNvSpPr>
                <p:nvPr/>
              </p:nvSpPr>
              <p:spPr bwMode="auto">
                <a:xfrm>
                  <a:off x="3855" y="3210"/>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99" name="Freeform 377"/>
                <p:cNvSpPr>
                  <a:spLocks/>
                </p:cNvSpPr>
                <p:nvPr/>
              </p:nvSpPr>
              <p:spPr bwMode="auto">
                <a:xfrm>
                  <a:off x="3897" y="3204"/>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00" name="Freeform 378"/>
                <p:cNvSpPr>
                  <a:spLocks/>
                </p:cNvSpPr>
                <p:nvPr/>
              </p:nvSpPr>
              <p:spPr bwMode="auto">
                <a:xfrm>
                  <a:off x="3939" y="3198"/>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01" name="Freeform 379"/>
                <p:cNvSpPr>
                  <a:spLocks/>
                </p:cNvSpPr>
                <p:nvPr/>
              </p:nvSpPr>
              <p:spPr bwMode="auto">
                <a:xfrm>
                  <a:off x="3981" y="3192"/>
                  <a:ext cx="31" cy="12"/>
                </a:xfrm>
                <a:custGeom>
                  <a:avLst/>
                  <a:gdLst>
                    <a:gd name="T0" fmla="*/ 6 w 31"/>
                    <a:gd name="T1" fmla="*/ 6 h 12"/>
                    <a:gd name="T2" fmla="*/ 0 w 31"/>
                    <a:gd name="T3" fmla="*/ 12 h 12"/>
                    <a:gd name="T4" fmla="*/ 6 w 31"/>
                    <a:gd name="T5" fmla="*/ 12 h 12"/>
                    <a:gd name="T6" fmla="*/ 25 w 31"/>
                    <a:gd name="T7" fmla="*/ 12 h 12"/>
                    <a:gd name="T8" fmla="*/ 31 w 31"/>
                    <a:gd name="T9" fmla="*/ 6 h 12"/>
                    <a:gd name="T10" fmla="*/ 31 w 31"/>
                    <a:gd name="T11" fmla="*/ 6 h 12"/>
                    <a:gd name="T12" fmla="*/ 31 w 31"/>
                    <a:gd name="T13" fmla="*/ 0 h 12"/>
                    <a:gd name="T14" fmla="*/ 25 w 31"/>
                    <a:gd name="T15" fmla="*/ 6 h 12"/>
                    <a:gd name="T16" fmla="*/ 6 w 31"/>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12"/>
                    <a:gd name="T29" fmla="*/ 31 w 31"/>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12">
                      <a:moveTo>
                        <a:pt x="6" y="6"/>
                      </a:moveTo>
                      <a:lnTo>
                        <a:pt x="0" y="12"/>
                      </a:lnTo>
                      <a:lnTo>
                        <a:pt x="6" y="12"/>
                      </a:lnTo>
                      <a:lnTo>
                        <a:pt x="25" y="12"/>
                      </a:lnTo>
                      <a:lnTo>
                        <a:pt x="31" y="6"/>
                      </a:lnTo>
                      <a:lnTo>
                        <a:pt x="31" y="0"/>
                      </a:lnTo>
                      <a:lnTo>
                        <a:pt x="25" y="6"/>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02" name="Freeform 380"/>
                <p:cNvSpPr>
                  <a:spLocks/>
                </p:cNvSpPr>
                <p:nvPr/>
              </p:nvSpPr>
              <p:spPr bwMode="auto">
                <a:xfrm>
                  <a:off x="4024" y="3186"/>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03" name="Freeform 381"/>
                <p:cNvSpPr>
                  <a:spLocks/>
                </p:cNvSpPr>
                <p:nvPr/>
              </p:nvSpPr>
              <p:spPr bwMode="auto">
                <a:xfrm>
                  <a:off x="4066" y="3180"/>
                  <a:ext cx="30" cy="12"/>
                </a:xfrm>
                <a:custGeom>
                  <a:avLst/>
                  <a:gdLst>
                    <a:gd name="T0" fmla="*/ 6 w 30"/>
                    <a:gd name="T1" fmla="*/ 6 h 12"/>
                    <a:gd name="T2" fmla="*/ 0 w 30"/>
                    <a:gd name="T3" fmla="*/ 6 h 12"/>
                    <a:gd name="T4" fmla="*/ 6 w 30"/>
                    <a:gd name="T5" fmla="*/ 12 h 12"/>
                    <a:gd name="T6" fmla="*/ 30 w 30"/>
                    <a:gd name="T7" fmla="*/ 6 h 12"/>
                    <a:gd name="T8" fmla="*/ 30 w 30"/>
                    <a:gd name="T9" fmla="*/ 0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04" name="Freeform 382"/>
                <p:cNvSpPr>
                  <a:spLocks/>
                </p:cNvSpPr>
                <p:nvPr/>
              </p:nvSpPr>
              <p:spPr bwMode="auto">
                <a:xfrm>
                  <a:off x="4108" y="3168"/>
                  <a:ext cx="30" cy="12"/>
                </a:xfrm>
                <a:custGeom>
                  <a:avLst/>
                  <a:gdLst>
                    <a:gd name="T0" fmla="*/ 6 w 30"/>
                    <a:gd name="T1" fmla="*/ 6 h 12"/>
                    <a:gd name="T2" fmla="*/ 0 w 30"/>
                    <a:gd name="T3" fmla="*/ 12 h 12"/>
                    <a:gd name="T4" fmla="*/ 6 w 30"/>
                    <a:gd name="T5" fmla="*/ 12 h 12"/>
                    <a:gd name="T6" fmla="*/ 24 w 30"/>
                    <a:gd name="T7" fmla="*/ 6 h 12"/>
                    <a:gd name="T8" fmla="*/ 30 w 30"/>
                    <a:gd name="T9" fmla="*/ 6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12"/>
                      </a:lnTo>
                      <a:lnTo>
                        <a:pt x="6" y="12"/>
                      </a:lnTo>
                      <a:lnTo>
                        <a:pt x="24" y="6"/>
                      </a:lnTo>
                      <a:lnTo>
                        <a:pt x="30" y="6"/>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05" name="Freeform 383"/>
                <p:cNvSpPr>
                  <a:spLocks/>
                </p:cNvSpPr>
                <p:nvPr/>
              </p:nvSpPr>
              <p:spPr bwMode="auto">
                <a:xfrm>
                  <a:off x="4150" y="3156"/>
                  <a:ext cx="30" cy="12"/>
                </a:xfrm>
                <a:custGeom>
                  <a:avLst/>
                  <a:gdLst>
                    <a:gd name="T0" fmla="*/ 0 w 30"/>
                    <a:gd name="T1" fmla="*/ 6 h 12"/>
                    <a:gd name="T2" fmla="*/ 0 w 30"/>
                    <a:gd name="T3" fmla="*/ 12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06" name="Freeform 384"/>
                <p:cNvSpPr>
                  <a:spLocks/>
                </p:cNvSpPr>
                <p:nvPr/>
              </p:nvSpPr>
              <p:spPr bwMode="auto">
                <a:xfrm>
                  <a:off x="4186" y="3144"/>
                  <a:ext cx="30" cy="12"/>
                </a:xfrm>
                <a:custGeom>
                  <a:avLst/>
                  <a:gdLst>
                    <a:gd name="T0" fmla="*/ 6 w 30"/>
                    <a:gd name="T1" fmla="*/ 6 h 12"/>
                    <a:gd name="T2" fmla="*/ 0 w 30"/>
                    <a:gd name="T3" fmla="*/ 12 h 12"/>
                    <a:gd name="T4" fmla="*/ 6 w 30"/>
                    <a:gd name="T5" fmla="*/ 12 h 12"/>
                    <a:gd name="T6" fmla="*/ 12 w 30"/>
                    <a:gd name="T7" fmla="*/ 12 h 12"/>
                    <a:gd name="T8" fmla="*/ 30 w 30"/>
                    <a:gd name="T9" fmla="*/ 6 h 12"/>
                    <a:gd name="T10" fmla="*/ 30 w 30"/>
                    <a:gd name="T11" fmla="*/ 0 h 12"/>
                    <a:gd name="T12" fmla="*/ 30 w 30"/>
                    <a:gd name="T13" fmla="*/ 0 h 12"/>
                    <a:gd name="T14" fmla="*/ 12 w 30"/>
                    <a:gd name="T15" fmla="*/ 6 h 12"/>
                    <a:gd name="T16" fmla="*/ 6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6"/>
                      </a:moveTo>
                      <a:lnTo>
                        <a:pt x="0" y="12"/>
                      </a:lnTo>
                      <a:lnTo>
                        <a:pt x="6" y="12"/>
                      </a:lnTo>
                      <a:lnTo>
                        <a:pt x="12" y="12"/>
                      </a:lnTo>
                      <a:lnTo>
                        <a:pt x="30" y="6"/>
                      </a:lnTo>
                      <a:lnTo>
                        <a:pt x="30" y="0"/>
                      </a:lnTo>
                      <a:lnTo>
                        <a:pt x="12" y="6"/>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07" name="Freeform 385"/>
                <p:cNvSpPr>
                  <a:spLocks/>
                </p:cNvSpPr>
                <p:nvPr/>
              </p:nvSpPr>
              <p:spPr bwMode="auto">
                <a:xfrm>
                  <a:off x="4228" y="3126"/>
                  <a:ext cx="30" cy="18"/>
                </a:xfrm>
                <a:custGeom>
                  <a:avLst/>
                  <a:gdLst>
                    <a:gd name="T0" fmla="*/ 0 w 30"/>
                    <a:gd name="T1" fmla="*/ 12 h 18"/>
                    <a:gd name="T2" fmla="*/ 0 w 30"/>
                    <a:gd name="T3" fmla="*/ 12 h 18"/>
                    <a:gd name="T4" fmla="*/ 0 w 30"/>
                    <a:gd name="T5" fmla="*/ 18 h 18"/>
                    <a:gd name="T6" fmla="*/ 24 w 30"/>
                    <a:gd name="T7" fmla="*/ 6 h 18"/>
                    <a:gd name="T8" fmla="*/ 30 w 30"/>
                    <a:gd name="T9" fmla="*/ 6 h 18"/>
                    <a:gd name="T10" fmla="*/ 24 w 30"/>
                    <a:gd name="T11" fmla="*/ 0 h 18"/>
                    <a:gd name="T12" fmla="*/ 0 w 30"/>
                    <a:gd name="T13" fmla="*/ 12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0" y="12"/>
                      </a:moveTo>
                      <a:lnTo>
                        <a:pt x="0" y="12"/>
                      </a:lnTo>
                      <a:lnTo>
                        <a:pt x="0" y="18"/>
                      </a:lnTo>
                      <a:lnTo>
                        <a:pt x="24" y="6"/>
                      </a:lnTo>
                      <a:lnTo>
                        <a:pt x="30"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08" name="Freeform 386"/>
                <p:cNvSpPr>
                  <a:spLocks/>
                </p:cNvSpPr>
                <p:nvPr/>
              </p:nvSpPr>
              <p:spPr bwMode="auto">
                <a:xfrm>
                  <a:off x="4264" y="3108"/>
                  <a:ext cx="30" cy="18"/>
                </a:xfrm>
                <a:custGeom>
                  <a:avLst/>
                  <a:gdLst>
                    <a:gd name="T0" fmla="*/ 6 w 30"/>
                    <a:gd name="T1" fmla="*/ 12 h 18"/>
                    <a:gd name="T2" fmla="*/ 0 w 30"/>
                    <a:gd name="T3" fmla="*/ 12 h 18"/>
                    <a:gd name="T4" fmla="*/ 6 w 30"/>
                    <a:gd name="T5" fmla="*/ 18 h 18"/>
                    <a:gd name="T6" fmla="*/ 24 w 30"/>
                    <a:gd name="T7" fmla="*/ 6 h 18"/>
                    <a:gd name="T8" fmla="*/ 30 w 30"/>
                    <a:gd name="T9" fmla="*/ 0 h 18"/>
                    <a:gd name="T10" fmla="*/ 24 w 30"/>
                    <a:gd name="T11" fmla="*/ 0 h 18"/>
                    <a:gd name="T12" fmla="*/ 6 w 30"/>
                    <a:gd name="T13" fmla="*/ 12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12"/>
                      </a:moveTo>
                      <a:lnTo>
                        <a:pt x="0" y="12"/>
                      </a:lnTo>
                      <a:lnTo>
                        <a:pt x="6" y="18"/>
                      </a:lnTo>
                      <a:lnTo>
                        <a:pt x="24" y="6"/>
                      </a:lnTo>
                      <a:lnTo>
                        <a:pt x="30" y="0"/>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09" name="Freeform 387"/>
                <p:cNvSpPr>
                  <a:spLocks/>
                </p:cNvSpPr>
                <p:nvPr/>
              </p:nvSpPr>
              <p:spPr bwMode="auto">
                <a:xfrm>
                  <a:off x="4300" y="3084"/>
                  <a:ext cx="30" cy="18"/>
                </a:xfrm>
                <a:custGeom>
                  <a:avLst/>
                  <a:gdLst>
                    <a:gd name="T0" fmla="*/ 6 w 30"/>
                    <a:gd name="T1" fmla="*/ 12 h 18"/>
                    <a:gd name="T2" fmla="*/ 0 w 30"/>
                    <a:gd name="T3" fmla="*/ 18 h 18"/>
                    <a:gd name="T4" fmla="*/ 6 w 30"/>
                    <a:gd name="T5" fmla="*/ 18 h 18"/>
                    <a:gd name="T6" fmla="*/ 24 w 30"/>
                    <a:gd name="T7" fmla="*/ 6 h 18"/>
                    <a:gd name="T8" fmla="*/ 30 w 30"/>
                    <a:gd name="T9" fmla="*/ 6 h 18"/>
                    <a:gd name="T10" fmla="*/ 30 w 30"/>
                    <a:gd name="T11" fmla="*/ 0 h 18"/>
                    <a:gd name="T12" fmla="*/ 24 w 30"/>
                    <a:gd name="T13" fmla="*/ 0 h 18"/>
                    <a:gd name="T14" fmla="*/ 24 w 30"/>
                    <a:gd name="T15" fmla="*/ 0 h 18"/>
                    <a:gd name="T16" fmla="*/ 24 w 30"/>
                    <a:gd name="T17" fmla="*/ 6 h 18"/>
                    <a:gd name="T18" fmla="*/ 24 w 30"/>
                    <a:gd name="T19" fmla="*/ 6 h 18"/>
                    <a:gd name="T20" fmla="*/ 24 w 30"/>
                    <a:gd name="T21" fmla="*/ 0 h 18"/>
                    <a:gd name="T22" fmla="*/ 6 w 30"/>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0"/>
                    <a:gd name="T37" fmla="*/ 0 h 18"/>
                    <a:gd name="T38" fmla="*/ 30 w 3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 h="18">
                      <a:moveTo>
                        <a:pt x="6" y="12"/>
                      </a:moveTo>
                      <a:lnTo>
                        <a:pt x="0" y="18"/>
                      </a:lnTo>
                      <a:lnTo>
                        <a:pt x="6" y="18"/>
                      </a:lnTo>
                      <a:lnTo>
                        <a:pt x="24" y="6"/>
                      </a:lnTo>
                      <a:lnTo>
                        <a:pt x="30" y="6"/>
                      </a:lnTo>
                      <a:lnTo>
                        <a:pt x="30" y="0"/>
                      </a:lnTo>
                      <a:lnTo>
                        <a:pt x="24" y="0"/>
                      </a:lnTo>
                      <a:lnTo>
                        <a:pt x="24"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10" name="Freeform 388"/>
                <p:cNvSpPr>
                  <a:spLocks/>
                </p:cNvSpPr>
                <p:nvPr/>
              </p:nvSpPr>
              <p:spPr bwMode="auto">
                <a:xfrm>
                  <a:off x="4336" y="3054"/>
                  <a:ext cx="18" cy="24"/>
                </a:xfrm>
                <a:custGeom>
                  <a:avLst/>
                  <a:gdLst>
                    <a:gd name="T0" fmla="*/ 0 w 18"/>
                    <a:gd name="T1" fmla="*/ 18 h 24"/>
                    <a:gd name="T2" fmla="*/ 0 w 18"/>
                    <a:gd name="T3" fmla="*/ 24 h 24"/>
                    <a:gd name="T4" fmla="*/ 6 w 18"/>
                    <a:gd name="T5" fmla="*/ 18 h 24"/>
                    <a:gd name="T6" fmla="*/ 18 w 18"/>
                    <a:gd name="T7" fmla="*/ 0 h 24"/>
                    <a:gd name="T8" fmla="*/ 18 w 18"/>
                    <a:gd name="T9" fmla="*/ 0 h 24"/>
                    <a:gd name="T10" fmla="*/ 12 w 18"/>
                    <a:gd name="T11" fmla="*/ 0 h 24"/>
                    <a:gd name="T12" fmla="*/ 0 w 18"/>
                    <a:gd name="T13" fmla="*/ 18 h 24"/>
                    <a:gd name="T14" fmla="*/ 0 60000 65536"/>
                    <a:gd name="T15" fmla="*/ 0 60000 65536"/>
                    <a:gd name="T16" fmla="*/ 0 60000 65536"/>
                    <a:gd name="T17" fmla="*/ 0 60000 65536"/>
                    <a:gd name="T18" fmla="*/ 0 60000 65536"/>
                    <a:gd name="T19" fmla="*/ 0 60000 65536"/>
                    <a:gd name="T20" fmla="*/ 0 60000 65536"/>
                    <a:gd name="T21" fmla="*/ 0 w 18"/>
                    <a:gd name="T22" fmla="*/ 0 h 24"/>
                    <a:gd name="T23" fmla="*/ 18 w 18"/>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24">
                      <a:moveTo>
                        <a:pt x="0" y="18"/>
                      </a:moveTo>
                      <a:lnTo>
                        <a:pt x="0" y="24"/>
                      </a:lnTo>
                      <a:lnTo>
                        <a:pt x="6" y="18"/>
                      </a:lnTo>
                      <a:lnTo>
                        <a:pt x="18" y="0"/>
                      </a:lnTo>
                      <a:lnTo>
                        <a:pt x="12" y="0"/>
                      </a:lnTo>
                      <a:lnTo>
                        <a:pt x="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11" name="Freeform 389"/>
                <p:cNvSpPr>
                  <a:spLocks/>
                </p:cNvSpPr>
                <p:nvPr/>
              </p:nvSpPr>
              <p:spPr bwMode="auto">
                <a:xfrm>
                  <a:off x="4360" y="3018"/>
                  <a:ext cx="12" cy="24"/>
                </a:xfrm>
                <a:custGeom>
                  <a:avLst/>
                  <a:gdLst>
                    <a:gd name="T0" fmla="*/ 0 w 12"/>
                    <a:gd name="T1" fmla="*/ 24 h 24"/>
                    <a:gd name="T2" fmla="*/ 0 w 12"/>
                    <a:gd name="T3" fmla="*/ 24 h 24"/>
                    <a:gd name="T4" fmla="*/ 6 w 12"/>
                    <a:gd name="T5" fmla="*/ 24 h 24"/>
                    <a:gd name="T6" fmla="*/ 12 w 12"/>
                    <a:gd name="T7" fmla="*/ 12 h 24"/>
                    <a:gd name="T8" fmla="*/ 12 w 12"/>
                    <a:gd name="T9" fmla="*/ 0 h 24"/>
                    <a:gd name="T10" fmla="*/ 12 w 12"/>
                    <a:gd name="T11" fmla="*/ 0 h 24"/>
                    <a:gd name="T12" fmla="*/ 6 w 12"/>
                    <a:gd name="T13" fmla="*/ 0 h 24"/>
                    <a:gd name="T14" fmla="*/ 6 w 12"/>
                    <a:gd name="T15" fmla="*/ 12 h 24"/>
                    <a:gd name="T16" fmla="*/ 0 w 12"/>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24"/>
                    <a:gd name="T29" fmla="*/ 12 w 12"/>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24">
                      <a:moveTo>
                        <a:pt x="0" y="24"/>
                      </a:moveTo>
                      <a:lnTo>
                        <a:pt x="0" y="24"/>
                      </a:lnTo>
                      <a:lnTo>
                        <a:pt x="6" y="24"/>
                      </a:lnTo>
                      <a:lnTo>
                        <a:pt x="12" y="12"/>
                      </a:lnTo>
                      <a:lnTo>
                        <a:pt x="12" y="0"/>
                      </a:lnTo>
                      <a:lnTo>
                        <a:pt x="6" y="0"/>
                      </a:lnTo>
                      <a:lnTo>
                        <a:pt x="6"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12" name="Freeform 390"/>
                <p:cNvSpPr>
                  <a:spLocks/>
                </p:cNvSpPr>
                <p:nvPr/>
              </p:nvSpPr>
              <p:spPr bwMode="auto">
                <a:xfrm>
                  <a:off x="4366" y="2976"/>
                  <a:ext cx="6" cy="30"/>
                </a:xfrm>
                <a:custGeom>
                  <a:avLst/>
                  <a:gdLst>
                    <a:gd name="T0" fmla="*/ 0 w 6"/>
                    <a:gd name="T1" fmla="*/ 24 h 30"/>
                    <a:gd name="T2" fmla="*/ 6 w 6"/>
                    <a:gd name="T3" fmla="*/ 30 h 30"/>
                    <a:gd name="T4" fmla="*/ 6 w 6"/>
                    <a:gd name="T5" fmla="*/ 24 h 30"/>
                    <a:gd name="T6" fmla="*/ 6 w 6"/>
                    <a:gd name="T7" fmla="*/ 6 h 30"/>
                    <a:gd name="T8" fmla="*/ 6 w 6"/>
                    <a:gd name="T9" fmla="*/ 0 h 30"/>
                    <a:gd name="T10" fmla="*/ 0 w 6"/>
                    <a:gd name="T11" fmla="*/ 0 h 30"/>
                    <a:gd name="T12" fmla="*/ 0 w 6"/>
                    <a:gd name="T13" fmla="*/ 0 h 30"/>
                    <a:gd name="T14" fmla="*/ 0 w 6"/>
                    <a:gd name="T15" fmla="*/ 6 h 30"/>
                    <a:gd name="T16" fmla="*/ 0 w 6"/>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0"/>
                    <a:gd name="T29" fmla="*/ 6 w 6"/>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0">
                      <a:moveTo>
                        <a:pt x="0" y="24"/>
                      </a:moveTo>
                      <a:lnTo>
                        <a:pt x="6" y="30"/>
                      </a:lnTo>
                      <a:lnTo>
                        <a:pt x="6" y="24"/>
                      </a:lnTo>
                      <a:lnTo>
                        <a:pt x="6" y="6"/>
                      </a:lnTo>
                      <a:lnTo>
                        <a:pt x="6" y="0"/>
                      </a:lnTo>
                      <a:lnTo>
                        <a:pt x="0" y="0"/>
                      </a:lnTo>
                      <a:lnTo>
                        <a:pt x="0"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13" name="Freeform 391"/>
                <p:cNvSpPr>
                  <a:spLocks/>
                </p:cNvSpPr>
                <p:nvPr/>
              </p:nvSpPr>
              <p:spPr bwMode="auto">
                <a:xfrm>
                  <a:off x="4342" y="2940"/>
                  <a:ext cx="18" cy="24"/>
                </a:xfrm>
                <a:custGeom>
                  <a:avLst/>
                  <a:gdLst>
                    <a:gd name="T0" fmla="*/ 12 w 18"/>
                    <a:gd name="T1" fmla="*/ 18 h 24"/>
                    <a:gd name="T2" fmla="*/ 18 w 18"/>
                    <a:gd name="T3" fmla="*/ 24 h 24"/>
                    <a:gd name="T4" fmla="*/ 18 w 18"/>
                    <a:gd name="T5" fmla="*/ 18 h 24"/>
                    <a:gd name="T6" fmla="*/ 6 w 18"/>
                    <a:gd name="T7" fmla="*/ 0 h 24"/>
                    <a:gd name="T8" fmla="*/ 0 w 18"/>
                    <a:gd name="T9" fmla="*/ 0 h 24"/>
                    <a:gd name="T10" fmla="*/ 0 w 18"/>
                    <a:gd name="T11" fmla="*/ 0 h 24"/>
                    <a:gd name="T12" fmla="*/ 12 w 18"/>
                    <a:gd name="T13" fmla="*/ 18 h 24"/>
                    <a:gd name="T14" fmla="*/ 0 60000 65536"/>
                    <a:gd name="T15" fmla="*/ 0 60000 65536"/>
                    <a:gd name="T16" fmla="*/ 0 60000 65536"/>
                    <a:gd name="T17" fmla="*/ 0 60000 65536"/>
                    <a:gd name="T18" fmla="*/ 0 60000 65536"/>
                    <a:gd name="T19" fmla="*/ 0 60000 65536"/>
                    <a:gd name="T20" fmla="*/ 0 60000 65536"/>
                    <a:gd name="T21" fmla="*/ 0 w 18"/>
                    <a:gd name="T22" fmla="*/ 0 h 24"/>
                    <a:gd name="T23" fmla="*/ 18 w 18"/>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24">
                      <a:moveTo>
                        <a:pt x="12" y="18"/>
                      </a:moveTo>
                      <a:lnTo>
                        <a:pt x="18" y="24"/>
                      </a:lnTo>
                      <a:lnTo>
                        <a:pt x="18" y="18"/>
                      </a:lnTo>
                      <a:lnTo>
                        <a:pt x="6" y="0"/>
                      </a:lnTo>
                      <a:lnTo>
                        <a:pt x="0" y="0"/>
                      </a:lnTo>
                      <a:lnTo>
                        <a:pt x="12"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14" name="Freeform 392"/>
                <p:cNvSpPr>
                  <a:spLocks/>
                </p:cNvSpPr>
                <p:nvPr/>
              </p:nvSpPr>
              <p:spPr bwMode="auto">
                <a:xfrm>
                  <a:off x="4312" y="2910"/>
                  <a:ext cx="24" cy="24"/>
                </a:xfrm>
                <a:custGeom>
                  <a:avLst/>
                  <a:gdLst>
                    <a:gd name="T0" fmla="*/ 18 w 24"/>
                    <a:gd name="T1" fmla="*/ 18 h 24"/>
                    <a:gd name="T2" fmla="*/ 18 w 24"/>
                    <a:gd name="T3" fmla="*/ 24 h 24"/>
                    <a:gd name="T4" fmla="*/ 24 w 24"/>
                    <a:gd name="T5" fmla="*/ 18 h 24"/>
                    <a:gd name="T6" fmla="*/ 18 w 24"/>
                    <a:gd name="T7" fmla="*/ 12 h 24"/>
                    <a:gd name="T8" fmla="*/ 12 w 24"/>
                    <a:gd name="T9" fmla="*/ 6 h 24"/>
                    <a:gd name="T10" fmla="*/ 0 w 24"/>
                    <a:gd name="T11" fmla="*/ 0 h 24"/>
                    <a:gd name="T12" fmla="*/ 0 w 24"/>
                    <a:gd name="T13" fmla="*/ 6 h 24"/>
                    <a:gd name="T14" fmla="*/ 0 w 24"/>
                    <a:gd name="T15" fmla="*/ 6 h 24"/>
                    <a:gd name="T16" fmla="*/ 12 w 24"/>
                    <a:gd name="T17" fmla="*/ 12 h 24"/>
                    <a:gd name="T18" fmla="*/ 12 w 24"/>
                    <a:gd name="T19" fmla="*/ 12 h 24"/>
                    <a:gd name="T20" fmla="*/ 12 w 24"/>
                    <a:gd name="T21" fmla="*/ 12 h 24"/>
                    <a:gd name="T22" fmla="*/ 18 w 24"/>
                    <a:gd name="T23" fmla="*/ 18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18" y="18"/>
                      </a:moveTo>
                      <a:lnTo>
                        <a:pt x="18" y="24"/>
                      </a:lnTo>
                      <a:lnTo>
                        <a:pt x="24" y="18"/>
                      </a:lnTo>
                      <a:lnTo>
                        <a:pt x="18" y="12"/>
                      </a:lnTo>
                      <a:lnTo>
                        <a:pt x="12" y="6"/>
                      </a:lnTo>
                      <a:lnTo>
                        <a:pt x="0" y="0"/>
                      </a:lnTo>
                      <a:lnTo>
                        <a:pt x="0" y="6"/>
                      </a:lnTo>
                      <a:lnTo>
                        <a:pt x="12" y="12"/>
                      </a:lnTo>
                      <a:lnTo>
                        <a:pt x="18"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15" name="Freeform 393"/>
                <p:cNvSpPr>
                  <a:spLocks/>
                </p:cNvSpPr>
                <p:nvPr/>
              </p:nvSpPr>
              <p:spPr bwMode="auto">
                <a:xfrm>
                  <a:off x="4276" y="2886"/>
                  <a:ext cx="24" cy="18"/>
                </a:xfrm>
                <a:custGeom>
                  <a:avLst/>
                  <a:gdLst>
                    <a:gd name="T0" fmla="*/ 24 w 24"/>
                    <a:gd name="T1" fmla="*/ 18 h 18"/>
                    <a:gd name="T2" fmla="*/ 24 w 24"/>
                    <a:gd name="T3" fmla="*/ 18 h 18"/>
                    <a:gd name="T4" fmla="*/ 24 w 24"/>
                    <a:gd name="T5" fmla="*/ 12 h 18"/>
                    <a:gd name="T6" fmla="*/ 0 w 24"/>
                    <a:gd name="T7" fmla="*/ 0 h 18"/>
                    <a:gd name="T8" fmla="*/ 0 w 24"/>
                    <a:gd name="T9" fmla="*/ 6 h 18"/>
                    <a:gd name="T10" fmla="*/ 0 w 24"/>
                    <a:gd name="T11" fmla="*/ 6 h 18"/>
                    <a:gd name="T12" fmla="*/ 24 w 24"/>
                    <a:gd name="T13" fmla="*/ 18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18"/>
                      </a:moveTo>
                      <a:lnTo>
                        <a:pt x="24" y="18"/>
                      </a:lnTo>
                      <a:lnTo>
                        <a:pt x="24" y="12"/>
                      </a:lnTo>
                      <a:lnTo>
                        <a:pt x="0" y="0"/>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16" name="Freeform 394"/>
                <p:cNvSpPr>
                  <a:spLocks/>
                </p:cNvSpPr>
                <p:nvPr/>
              </p:nvSpPr>
              <p:spPr bwMode="auto">
                <a:xfrm>
                  <a:off x="4240" y="2868"/>
                  <a:ext cx="24" cy="18"/>
                </a:xfrm>
                <a:custGeom>
                  <a:avLst/>
                  <a:gdLst>
                    <a:gd name="T0" fmla="*/ 24 w 24"/>
                    <a:gd name="T1" fmla="*/ 18 h 18"/>
                    <a:gd name="T2" fmla="*/ 24 w 24"/>
                    <a:gd name="T3" fmla="*/ 12 h 18"/>
                    <a:gd name="T4" fmla="*/ 24 w 24"/>
                    <a:gd name="T5" fmla="*/ 12 h 18"/>
                    <a:gd name="T6" fmla="*/ 0 w 24"/>
                    <a:gd name="T7" fmla="*/ 0 h 18"/>
                    <a:gd name="T8" fmla="*/ 0 w 24"/>
                    <a:gd name="T9" fmla="*/ 6 h 18"/>
                    <a:gd name="T10" fmla="*/ 0 w 24"/>
                    <a:gd name="T11" fmla="*/ 6 h 18"/>
                    <a:gd name="T12" fmla="*/ 24 w 24"/>
                    <a:gd name="T13" fmla="*/ 18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18"/>
                      </a:moveTo>
                      <a:lnTo>
                        <a:pt x="24" y="12"/>
                      </a:lnTo>
                      <a:lnTo>
                        <a:pt x="0" y="0"/>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17" name="Freeform 395"/>
                <p:cNvSpPr>
                  <a:spLocks/>
                </p:cNvSpPr>
                <p:nvPr/>
              </p:nvSpPr>
              <p:spPr bwMode="auto">
                <a:xfrm>
                  <a:off x="4198" y="2850"/>
                  <a:ext cx="30" cy="18"/>
                </a:xfrm>
                <a:custGeom>
                  <a:avLst/>
                  <a:gdLst>
                    <a:gd name="T0" fmla="*/ 24 w 30"/>
                    <a:gd name="T1" fmla="*/ 18 h 18"/>
                    <a:gd name="T2" fmla="*/ 30 w 30"/>
                    <a:gd name="T3" fmla="*/ 18 h 18"/>
                    <a:gd name="T4" fmla="*/ 24 w 30"/>
                    <a:gd name="T5" fmla="*/ 12 h 18"/>
                    <a:gd name="T6" fmla="*/ 6 w 30"/>
                    <a:gd name="T7" fmla="*/ 0 h 18"/>
                    <a:gd name="T8" fmla="*/ 0 w 30"/>
                    <a:gd name="T9" fmla="*/ 6 h 18"/>
                    <a:gd name="T10" fmla="*/ 6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8"/>
                      </a:lnTo>
                      <a:lnTo>
                        <a:pt x="24" y="12"/>
                      </a:lnTo>
                      <a:lnTo>
                        <a:pt x="6" y="0"/>
                      </a:lnTo>
                      <a:lnTo>
                        <a:pt x="0" y="6"/>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18" name="Freeform 396"/>
                <p:cNvSpPr>
                  <a:spLocks/>
                </p:cNvSpPr>
                <p:nvPr/>
              </p:nvSpPr>
              <p:spPr bwMode="auto">
                <a:xfrm>
                  <a:off x="4156" y="2838"/>
                  <a:ext cx="30" cy="12"/>
                </a:xfrm>
                <a:custGeom>
                  <a:avLst/>
                  <a:gdLst>
                    <a:gd name="T0" fmla="*/ 30 w 30"/>
                    <a:gd name="T1" fmla="*/ 12 h 12"/>
                    <a:gd name="T2" fmla="*/ 30 w 30"/>
                    <a:gd name="T3" fmla="*/ 12 h 12"/>
                    <a:gd name="T4" fmla="*/ 30 w 30"/>
                    <a:gd name="T5" fmla="*/ 6 h 12"/>
                    <a:gd name="T6" fmla="*/ 6 w 30"/>
                    <a:gd name="T7" fmla="*/ 0 h 12"/>
                    <a:gd name="T8" fmla="*/ 0 w 30"/>
                    <a:gd name="T9" fmla="*/ 6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12"/>
                      </a:ln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19" name="Freeform 397"/>
                <p:cNvSpPr>
                  <a:spLocks/>
                </p:cNvSpPr>
                <p:nvPr/>
              </p:nvSpPr>
              <p:spPr bwMode="auto">
                <a:xfrm>
                  <a:off x="4120" y="2826"/>
                  <a:ext cx="30" cy="12"/>
                </a:xfrm>
                <a:custGeom>
                  <a:avLst/>
                  <a:gdLst>
                    <a:gd name="T0" fmla="*/ 24 w 30"/>
                    <a:gd name="T1" fmla="*/ 12 h 12"/>
                    <a:gd name="T2" fmla="*/ 30 w 30"/>
                    <a:gd name="T3" fmla="*/ 12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20" name="Freeform 398"/>
                <p:cNvSpPr>
                  <a:spLocks/>
                </p:cNvSpPr>
                <p:nvPr/>
              </p:nvSpPr>
              <p:spPr bwMode="auto">
                <a:xfrm>
                  <a:off x="4078" y="2820"/>
                  <a:ext cx="30" cy="12"/>
                </a:xfrm>
                <a:custGeom>
                  <a:avLst/>
                  <a:gdLst>
                    <a:gd name="T0" fmla="*/ 24 w 30"/>
                    <a:gd name="T1" fmla="*/ 12 h 12"/>
                    <a:gd name="T2" fmla="*/ 30 w 30"/>
                    <a:gd name="T3" fmla="*/ 6 h 12"/>
                    <a:gd name="T4" fmla="*/ 24 w 30"/>
                    <a:gd name="T5" fmla="*/ 6 h 12"/>
                    <a:gd name="T6" fmla="*/ 0 w 30"/>
                    <a:gd name="T7" fmla="*/ 0 h 12"/>
                    <a:gd name="T8" fmla="*/ 0 w 30"/>
                    <a:gd name="T9" fmla="*/ 0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21" name="Freeform 399"/>
                <p:cNvSpPr>
                  <a:spLocks/>
                </p:cNvSpPr>
                <p:nvPr/>
              </p:nvSpPr>
              <p:spPr bwMode="auto">
                <a:xfrm>
                  <a:off x="4036" y="2808"/>
                  <a:ext cx="30" cy="12"/>
                </a:xfrm>
                <a:custGeom>
                  <a:avLst/>
                  <a:gdLst>
                    <a:gd name="T0" fmla="*/ 24 w 30"/>
                    <a:gd name="T1" fmla="*/ 12 h 12"/>
                    <a:gd name="T2" fmla="*/ 30 w 30"/>
                    <a:gd name="T3" fmla="*/ 12 h 12"/>
                    <a:gd name="T4" fmla="*/ 24 w 30"/>
                    <a:gd name="T5" fmla="*/ 6 h 12"/>
                    <a:gd name="T6" fmla="*/ 6 w 30"/>
                    <a:gd name="T7" fmla="*/ 0 h 12"/>
                    <a:gd name="T8" fmla="*/ 0 w 30"/>
                    <a:gd name="T9" fmla="*/ 6 h 12"/>
                    <a:gd name="T10" fmla="*/ 6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6"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22" name="Freeform 400"/>
                <p:cNvSpPr>
                  <a:spLocks/>
                </p:cNvSpPr>
                <p:nvPr/>
              </p:nvSpPr>
              <p:spPr bwMode="auto">
                <a:xfrm>
                  <a:off x="3994" y="2802"/>
                  <a:ext cx="30" cy="12"/>
                </a:xfrm>
                <a:custGeom>
                  <a:avLst/>
                  <a:gdLst>
                    <a:gd name="T0" fmla="*/ 30 w 30"/>
                    <a:gd name="T1" fmla="*/ 12 h 12"/>
                    <a:gd name="T2" fmla="*/ 30 w 30"/>
                    <a:gd name="T3" fmla="*/ 6 h 12"/>
                    <a:gd name="T4" fmla="*/ 30 w 30"/>
                    <a:gd name="T5" fmla="*/ 6 h 12"/>
                    <a:gd name="T6" fmla="*/ 12 w 30"/>
                    <a:gd name="T7" fmla="*/ 0 h 12"/>
                    <a:gd name="T8" fmla="*/ 6 w 30"/>
                    <a:gd name="T9" fmla="*/ 0 h 12"/>
                    <a:gd name="T10" fmla="*/ 0 w 30"/>
                    <a:gd name="T11" fmla="*/ 6 h 12"/>
                    <a:gd name="T12" fmla="*/ 6 w 30"/>
                    <a:gd name="T13" fmla="*/ 6 h 12"/>
                    <a:gd name="T14" fmla="*/ 12 w 30"/>
                    <a:gd name="T15" fmla="*/ 6 h 12"/>
                    <a:gd name="T16" fmla="*/ 30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30" y="12"/>
                      </a:moveTo>
                      <a:lnTo>
                        <a:pt x="30" y="6"/>
                      </a:lnTo>
                      <a:lnTo>
                        <a:pt x="12" y="0"/>
                      </a:lnTo>
                      <a:lnTo>
                        <a:pt x="6" y="0"/>
                      </a:lnTo>
                      <a:lnTo>
                        <a:pt x="0" y="6"/>
                      </a:lnTo>
                      <a:lnTo>
                        <a:pt x="6" y="6"/>
                      </a:lnTo>
                      <a:lnTo>
                        <a:pt x="12"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23" name="Freeform 401"/>
                <p:cNvSpPr>
                  <a:spLocks/>
                </p:cNvSpPr>
                <p:nvPr/>
              </p:nvSpPr>
              <p:spPr bwMode="auto">
                <a:xfrm>
                  <a:off x="3951" y="2796"/>
                  <a:ext cx="30" cy="12"/>
                </a:xfrm>
                <a:custGeom>
                  <a:avLst/>
                  <a:gdLst>
                    <a:gd name="T0" fmla="*/ 30 w 30"/>
                    <a:gd name="T1" fmla="*/ 12 h 12"/>
                    <a:gd name="T2" fmla="*/ 30 w 30"/>
                    <a:gd name="T3" fmla="*/ 6 h 12"/>
                    <a:gd name="T4" fmla="*/ 30 w 30"/>
                    <a:gd name="T5" fmla="*/ 6 h 12"/>
                    <a:gd name="T6" fmla="*/ 6 w 30"/>
                    <a:gd name="T7" fmla="*/ 0 h 12"/>
                    <a:gd name="T8" fmla="*/ 0 w 30"/>
                    <a:gd name="T9" fmla="*/ 6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24" name="Freeform 402"/>
                <p:cNvSpPr>
                  <a:spLocks/>
                </p:cNvSpPr>
                <p:nvPr/>
              </p:nvSpPr>
              <p:spPr bwMode="auto">
                <a:xfrm>
                  <a:off x="3909" y="2796"/>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25" name="Freeform 403"/>
                <p:cNvSpPr>
                  <a:spLocks/>
                </p:cNvSpPr>
                <p:nvPr/>
              </p:nvSpPr>
              <p:spPr bwMode="auto">
                <a:xfrm>
                  <a:off x="3867" y="2790"/>
                  <a:ext cx="30" cy="6"/>
                </a:xfrm>
                <a:custGeom>
                  <a:avLst/>
                  <a:gdLst>
                    <a:gd name="T0" fmla="*/ 30 w 30"/>
                    <a:gd name="T1" fmla="*/ 6 h 6"/>
                    <a:gd name="T2" fmla="*/ 30 w 30"/>
                    <a:gd name="T3" fmla="*/ 6 h 6"/>
                    <a:gd name="T4" fmla="*/ 30 w 30"/>
                    <a:gd name="T5" fmla="*/ 0 h 6"/>
                    <a:gd name="T6" fmla="*/ 24 w 30"/>
                    <a:gd name="T7" fmla="*/ 0 h 6"/>
                    <a:gd name="T8" fmla="*/ 6 w 30"/>
                    <a:gd name="T9" fmla="*/ 0 h 6"/>
                    <a:gd name="T10" fmla="*/ 0 w 30"/>
                    <a:gd name="T11" fmla="*/ 6 h 6"/>
                    <a:gd name="T12" fmla="*/ 6 w 30"/>
                    <a:gd name="T13" fmla="*/ 6 h 6"/>
                    <a:gd name="T14" fmla="*/ 24 w 30"/>
                    <a:gd name="T15" fmla="*/ 6 h 6"/>
                    <a:gd name="T16" fmla="*/ 30 w 30"/>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30" y="6"/>
                      </a:moveTo>
                      <a:lnTo>
                        <a:pt x="30" y="6"/>
                      </a:lnTo>
                      <a:lnTo>
                        <a:pt x="30" y="0"/>
                      </a:lnTo>
                      <a:lnTo>
                        <a:pt x="24" y="0"/>
                      </a:lnTo>
                      <a:lnTo>
                        <a:pt x="6" y="0"/>
                      </a:lnTo>
                      <a:lnTo>
                        <a:pt x="0" y="6"/>
                      </a:lnTo>
                      <a:lnTo>
                        <a:pt x="6" y="6"/>
                      </a:lnTo>
                      <a:lnTo>
                        <a:pt x="24"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26" name="Freeform 404"/>
                <p:cNvSpPr>
                  <a:spLocks/>
                </p:cNvSpPr>
                <p:nvPr/>
              </p:nvSpPr>
              <p:spPr bwMode="auto">
                <a:xfrm>
                  <a:off x="3825" y="2790"/>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27" name="Freeform 405"/>
                <p:cNvSpPr>
                  <a:spLocks/>
                </p:cNvSpPr>
                <p:nvPr/>
              </p:nvSpPr>
              <p:spPr bwMode="auto">
                <a:xfrm>
                  <a:off x="3783" y="2790"/>
                  <a:ext cx="30" cy="6"/>
                </a:xfrm>
                <a:custGeom>
                  <a:avLst/>
                  <a:gdLst>
                    <a:gd name="T0" fmla="*/ 30 w 30"/>
                    <a:gd name="T1" fmla="*/ 6 h 6"/>
                    <a:gd name="T2" fmla="*/ 30 w 30"/>
                    <a:gd name="T3" fmla="*/ 0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256" name="Oval 406"/>
              <p:cNvSpPr>
                <a:spLocks noChangeArrowheads="1"/>
              </p:cNvSpPr>
              <p:nvPr/>
            </p:nvSpPr>
            <p:spPr bwMode="auto">
              <a:xfrm>
                <a:off x="3465" y="2886"/>
                <a:ext cx="625" cy="240"/>
              </a:xfrm>
              <a:prstGeom prst="ellipse">
                <a:avLst/>
              </a:prstGeom>
              <a:solidFill>
                <a:srgbClr val="FFFFFF"/>
              </a:solidFill>
              <a:ln w="9525">
                <a:solidFill>
                  <a:srgbClr val="000000"/>
                </a:solidFill>
                <a:round/>
                <a:headEnd/>
                <a:tailEnd/>
              </a:ln>
            </p:spPr>
            <p:txBody>
              <a:bodyPr/>
              <a:lstStyle/>
              <a:p>
                <a:endParaRPr lang="ar-SA"/>
              </a:p>
            </p:txBody>
          </p:sp>
          <p:grpSp>
            <p:nvGrpSpPr>
              <p:cNvPr id="1257" name="Group 407"/>
              <p:cNvGrpSpPr>
                <a:grpSpLocks/>
              </p:cNvGrpSpPr>
              <p:nvPr/>
            </p:nvGrpSpPr>
            <p:grpSpPr bwMode="auto">
              <a:xfrm>
                <a:off x="3651" y="2934"/>
                <a:ext cx="246" cy="144"/>
                <a:chOff x="3651" y="2934"/>
                <a:chExt cx="246" cy="144"/>
              </a:xfrm>
            </p:grpSpPr>
            <p:sp>
              <p:nvSpPr>
                <p:cNvPr id="1260" name="Oval 408"/>
                <p:cNvSpPr>
                  <a:spLocks noChangeArrowheads="1"/>
                </p:cNvSpPr>
                <p:nvPr/>
              </p:nvSpPr>
              <p:spPr bwMode="auto">
                <a:xfrm>
                  <a:off x="3651" y="2982"/>
                  <a:ext cx="246" cy="96"/>
                </a:xfrm>
                <a:prstGeom prst="ellipse">
                  <a:avLst/>
                </a:prstGeom>
                <a:solidFill>
                  <a:srgbClr val="FFFFFF"/>
                </a:solidFill>
                <a:ln w="9525">
                  <a:solidFill>
                    <a:srgbClr val="000000"/>
                  </a:solidFill>
                  <a:round/>
                  <a:headEnd/>
                  <a:tailEnd/>
                </a:ln>
              </p:spPr>
              <p:txBody>
                <a:bodyPr/>
                <a:lstStyle/>
                <a:p>
                  <a:endParaRPr lang="ar-SA"/>
                </a:p>
              </p:txBody>
            </p:sp>
            <p:sp>
              <p:nvSpPr>
                <p:cNvPr id="1261" name="Oval 409"/>
                <p:cNvSpPr>
                  <a:spLocks noChangeArrowheads="1"/>
                </p:cNvSpPr>
                <p:nvPr/>
              </p:nvSpPr>
              <p:spPr bwMode="auto">
                <a:xfrm>
                  <a:off x="3651" y="2934"/>
                  <a:ext cx="246" cy="96"/>
                </a:xfrm>
                <a:prstGeom prst="ellipse">
                  <a:avLst/>
                </a:prstGeom>
                <a:solidFill>
                  <a:srgbClr val="FFFFFF"/>
                </a:solidFill>
                <a:ln w="9525">
                  <a:solidFill>
                    <a:srgbClr val="000000"/>
                  </a:solidFill>
                  <a:round/>
                  <a:headEnd/>
                  <a:tailEnd/>
                </a:ln>
              </p:spPr>
              <p:txBody>
                <a:bodyPr/>
                <a:lstStyle/>
                <a:p>
                  <a:endParaRPr lang="ar-SA"/>
                </a:p>
              </p:txBody>
            </p:sp>
            <p:sp>
              <p:nvSpPr>
                <p:cNvPr id="1262" name="Line 410"/>
                <p:cNvSpPr>
                  <a:spLocks noChangeShapeType="1"/>
                </p:cNvSpPr>
                <p:nvPr/>
              </p:nvSpPr>
              <p:spPr bwMode="auto">
                <a:xfrm>
                  <a:off x="3651" y="2982"/>
                  <a:ext cx="1" cy="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3" name="Line 411"/>
                <p:cNvSpPr>
                  <a:spLocks noChangeShapeType="1"/>
                </p:cNvSpPr>
                <p:nvPr/>
              </p:nvSpPr>
              <p:spPr bwMode="auto">
                <a:xfrm>
                  <a:off x="3891" y="2982"/>
                  <a:ext cx="1" cy="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58" name="Freeform 412"/>
              <p:cNvSpPr>
                <a:spLocks/>
              </p:cNvSpPr>
              <p:nvPr/>
            </p:nvSpPr>
            <p:spPr bwMode="auto">
              <a:xfrm>
                <a:off x="4348" y="2754"/>
                <a:ext cx="906" cy="402"/>
              </a:xfrm>
              <a:custGeom>
                <a:avLst/>
                <a:gdLst>
                  <a:gd name="T0" fmla="*/ 18 w 906"/>
                  <a:gd name="T1" fmla="*/ 0 h 402"/>
                  <a:gd name="T2" fmla="*/ 0 w 906"/>
                  <a:gd name="T3" fmla="*/ 42 h 402"/>
                  <a:gd name="T4" fmla="*/ 888 w 906"/>
                  <a:gd name="T5" fmla="*/ 402 h 402"/>
                  <a:gd name="T6" fmla="*/ 906 w 906"/>
                  <a:gd name="T7" fmla="*/ 360 h 402"/>
                  <a:gd name="T8" fmla="*/ 18 w 906"/>
                  <a:gd name="T9" fmla="*/ 0 h 402"/>
                  <a:gd name="T10" fmla="*/ 0 60000 65536"/>
                  <a:gd name="T11" fmla="*/ 0 60000 65536"/>
                  <a:gd name="T12" fmla="*/ 0 60000 65536"/>
                  <a:gd name="T13" fmla="*/ 0 60000 65536"/>
                  <a:gd name="T14" fmla="*/ 0 60000 65536"/>
                  <a:gd name="T15" fmla="*/ 0 w 906"/>
                  <a:gd name="T16" fmla="*/ 0 h 402"/>
                  <a:gd name="T17" fmla="*/ 906 w 906"/>
                  <a:gd name="T18" fmla="*/ 402 h 402"/>
                </a:gdLst>
                <a:ahLst/>
                <a:cxnLst>
                  <a:cxn ang="T10">
                    <a:pos x="T0" y="T1"/>
                  </a:cxn>
                  <a:cxn ang="T11">
                    <a:pos x="T2" y="T3"/>
                  </a:cxn>
                  <a:cxn ang="T12">
                    <a:pos x="T4" y="T5"/>
                  </a:cxn>
                  <a:cxn ang="T13">
                    <a:pos x="T6" y="T7"/>
                  </a:cxn>
                  <a:cxn ang="T14">
                    <a:pos x="T8" y="T9"/>
                  </a:cxn>
                </a:cxnLst>
                <a:rect l="T15" t="T16" r="T17" b="T18"/>
                <a:pathLst>
                  <a:path w="906" h="402">
                    <a:moveTo>
                      <a:pt x="18" y="0"/>
                    </a:moveTo>
                    <a:lnTo>
                      <a:pt x="0" y="42"/>
                    </a:lnTo>
                    <a:lnTo>
                      <a:pt x="888" y="402"/>
                    </a:lnTo>
                    <a:lnTo>
                      <a:pt x="906" y="360"/>
                    </a:lnTo>
                    <a:lnTo>
                      <a:pt x="18" y="0"/>
                    </a:lnTo>
                    <a:close/>
                  </a:path>
                </a:pathLst>
              </a:custGeom>
              <a:solidFill>
                <a:srgbClr val="FFFFFF"/>
              </a:solidFill>
              <a:ln w="9525">
                <a:solidFill>
                  <a:srgbClr val="000000"/>
                </a:solidFill>
                <a:round/>
                <a:headEnd/>
                <a:tailEnd/>
              </a:ln>
            </p:spPr>
            <p:txBody>
              <a:bodyPr/>
              <a:lstStyle/>
              <a:p>
                <a:endParaRPr lang="en-US"/>
              </a:p>
            </p:txBody>
          </p:sp>
          <p:sp>
            <p:nvSpPr>
              <p:cNvPr id="1259" name="Freeform 413"/>
              <p:cNvSpPr>
                <a:spLocks/>
              </p:cNvSpPr>
              <p:nvPr/>
            </p:nvSpPr>
            <p:spPr bwMode="auto">
              <a:xfrm>
                <a:off x="4324" y="2736"/>
                <a:ext cx="144" cy="102"/>
              </a:xfrm>
              <a:custGeom>
                <a:avLst/>
                <a:gdLst>
                  <a:gd name="T0" fmla="*/ 84 w 144"/>
                  <a:gd name="T1" fmla="*/ 6 h 102"/>
                  <a:gd name="T2" fmla="*/ 54 w 144"/>
                  <a:gd name="T3" fmla="*/ 0 h 102"/>
                  <a:gd name="T4" fmla="*/ 30 w 144"/>
                  <a:gd name="T5" fmla="*/ 6 h 102"/>
                  <a:gd name="T6" fmla="*/ 12 w 144"/>
                  <a:gd name="T7" fmla="*/ 18 h 102"/>
                  <a:gd name="T8" fmla="*/ 0 w 144"/>
                  <a:gd name="T9" fmla="*/ 36 h 102"/>
                  <a:gd name="T10" fmla="*/ 0 w 144"/>
                  <a:gd name="T11" fmla="*/ 54 h 102"/>
                  <a:gd name="T12" fmla="*/ 12 w 144"/>
                  <a:gd name="T13" fmla="*/ 72 h 102"/>
                  <a:gd name="T14" fmla="*/ 36 w 144"/>
                  <a:gd name="T15" fmla="*/ 90 h 102"/>
                  <a:gd name="T16" fmla="*/ 60 w 144"/>
                  <a:gd name="T17" fmla="*/ 96 h 102"/>
                  <a:gd name="T18" fmla="*/ 90 w 144"/>
                  <a:gd name="T19" fmla="*/ 102 h 102"/>
                  <a:gd name="T20" fmla="*/ 114 w 144"/>
                  <a:gd name="T21" fmla="*/ 96 h 102"/>
                  <a:gd name="T22" fmla="*/ 132 w 144"/>
                  <a:gd name="T23" fmla="*/ 90 h 102"/>
                  <a:gd name="T24" fmla="*/ 144 w 144"/>
                  <a:gd name="T25" fmla="*/ 72 h 102"/>
                  <a:gd name="T26" fmla="*/ 144 w 144"/>
                  <a:gd name="T27" fmla="*/ 48 h 102"/>
                  <a:gd name="T28" fmla="*/ 132 w 144"/>
                  <a:gd name="T29" fmla="*/ 30 h 102"/>
                  <a:gd name="T30" fmla="*/ 108 w 144"/>
                  <a:gd name="T31" fmla="*/ 12 h 102"/>
                  <a:gd name="T32" fmla="*/ 84 w 144"/>
                  <a:gd name="T33" fmla="*/ 6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4"/>
                  <a:gd name="T52" fmla="*/ 0 h 102"/>
                  <a:gd name="T53" fmla="*/ 144 w 144"/>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4" h="102">
                    <a:moveTo>
                      <a:pt x="84" y="6"/>
                    </a:moveTo>
                    <a:lnTo>
                      <a:pt x="54" y="0"/>
                    </a:lnTo>
                    <a:lnTo>
                      <a:pt x="30" y="6"/>
                    </a:lnTo>
                    <a:lnTo>
                      <a:pt x="12" y="18"/>
                    </a:lnTo>
                    <a:lnTo>
                      <a:pt x="0" y="36"/>
                    </a:lnTo>
                    <a:lnTo>
                      <a:pt x="0" y="54"/>
                    </a:lnTo>
                    <a:lnTo>
                      <a:pt x="12" y="72"/>
                    </a:lnTo>
                    <a:lnTo>
                      <a:pt x="36" y="90"/>
                    </a:lnTo>
                    <a:lnTo>
                      <a:pt x="60" y="96"/>
                    </a:lnTo>
                    <a:lnTo>
                      <a:pt x="90" y="102"/>
                    </a:lnTo>
                    <a:lnTo>
                      <a:pt x="114" y="96"/>
                    </a:lnTo>
                    <a:lnTo>
                      <a:pt x="132" y="90"/>
                    </a:lnTo>
                    <a:lnTo>
                      <a:pt x="144" y="72"/>
                    </a:lnTo>
                    <a:lnTo>
                      <a:pt x="144" y="48"/>
                    </a:lnTo>
                    <a:lnTo>
                      <a:pt x="132" y="30"/>
                    </a:lnTo>
                    <a:lnTo>
                      <a:pt x="108" y="12"/>
                    </a:lnTo>
                    <a:lnTo>
                      <a:pt x="84" y="6"/>
                    </a:lnTo>
                    <a:close/>
                  </a:path>
                </a:pathLst>
              </a:custGeom>
              <a:solidFill>
                <a:srgbClr val="FFFFFF"/>
              </a:solidFill>
              <a:ln w="9525">
                <a:solidFill>
                  <a:srgbClr val="000000"/>
                </a:solidFill>
                <a:round/>
                <a:headEnd/>
                <a:tailEnd/>
              </a:ln>
            </p:spPr>
            <p:txBody>
              <a:bodyPr/>
              <a:lstStyle/>
              <a:p>
                <a:endParaRPr lang="en-US"/>
              </a:p>
            </p:txBody>
          </p:sp>
        </p:grpSp>
        <p:grpSp>
          <p:nvGrpSpPr>
            <p:cNvPr id="9" name="Group 414"/>
            <p:cNvGrpSpPr>
              <a:grpSpLocks/>
            </p:cNvGrpSpPr>
            <p:nvPr/>
          </p:nvGrpSpPr>
          <p:grpSpPr bwMode="auto">
            <a:xfrm>
              <a:off x="2601" y="2405"/>
              <a:ext cx="2653" cy="961"/>
              <a:chOff x="2601" y="2405"/>
              <a:chExt cx="2653" cy="961"/>
            </a:xfrm>
          </p:grpSpPr>
          <p:sp>
            <p:nvSpPr>
              <p:cNvPr id="855" name="Oval 415"/>
              <p:cNvSpPr>
                <a:spLocks noChangeArrowheads="1"/>
              </p:cNvSpPr>
              <p:nvPr/>
            </p:nvSpPr>
            <p:spPr bwMode="auto">
              <a:xfrm>
                <a:off x="2601" y="2453"/>
                <a:ext cx="2353" cy="913"/>
              </a:xfrm>
              <a:prstGeom prst="ellipse">
                <a:avLst/>
              </a:prstGeom>
              <a:solidFill>
                <a:srgbClr val="969696"/>
              </a:solidFill>
              <a:ln w="9525">
                <a:solidFill>
                  <a:srgbClr val="000000"/>
                </a:solidFill>
                <a:round/>
                <a:headEnd/>
                <a:tailEnd/>
              </a:ln>
            </p:spPr>
            <p:txBody>
              <a:bodyPr/>
              <a:lstStyle/>
              <a:p>
                <a:endParaRPr lang="ar-SA"/>
              </a:p>
            </p:txBody>
          </p:sp>
          <p:sp>
            <p:nvSpPr>
              <p:cNvPr id="856" name="Oval 416"/>
              <p:cNvSpPr>
                <a:spLocks noChangeArrowheads="1"/>
              </p:cNvSpPr>
              <p:nvPr/>
            </p:nvSpPr>
            <p:spPr bwMode="auto">
              <a:xfrm>
                <a:off x="2601" y="2405"/>
                <a:ext cx="2353" cy="913"/>
              </a:xfrm>
              <a:prstGeom prst="ellipse">
                <a:avLst/>
              </a:prstGeom>
              <a:solidFill>
                <a:srgbClr val="FFFFFF"/>
              </a:solidFill>
              <a:ln w="9525">
                <a:solidFill>
                  <a:srgbClr val="000000"/>
                </a:solidFill>
                <a:round/>
                <a:headEnd/>
                <a:tailEnd/>
              </a:ln>
            </p:spPr>
            <p:txBody>
              <a:bodyPr/>
              <a:lstStyle/>
              <a:p>
                <a:endParaRPr lang="ar-SA"/>
              </a:p>
            </p:txBody>
          </p:sp>
          <p:grpSp>
            <p:nvGrpSpPr>
              <p:cNvPr id="857" name="Group 417"/>
              <p:cNvGrpSpPr>
                <a:grpSpLocks/>
              </p:cNvGrpSpPr>
              <p:nvPr/>
            </p:nvGrpSpPr>
            <p:grpSpPr bwMode="auto">
              <a:xfrm>
                <a:off x="2697" y="2453"/>
                <a:ext cx="2161" cy="817"/>
                <a:chOff x="2697" y="2453"/>
                <a:chExt cx="2161" cy="817"/>
              </a:xfrm>
            </p:grpSpPr>
            <p:sp>
              <p:nvSpPr>
                <p:cNvPr id="1133" name="Freeform 418"/>
                <p:cNvSpPr>
                  <a:spLocks/>
                </p:cNvSpPr>
                <p:nvPr/>
              </p:nvSpPr>
              <p:spPr bwMode="auto">
                <a:xfrm>
                  <a:off x="3753" y="2453"/>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 name="T14" fmla="*/ 0 60000 65536"/>
                    <a:gd name="T15" fmla="*/ 0 60000 65536"/>
                    <a:gd name="T16" fmla="*/ 0 60000 65536"/>
                    <a:gd name="T17" fmla="*/ 0 60000 65536"/>
                    <a:gd name="T18" fmla="*/ 0 60000 65536"/>
                    <a:gd name="T19" fmla="*/ 0 60000 65536"/>
                    <a:gd name="T20" fmla="*/ 0 60000 65536"/>
                    <a:gd name="T21" fmla="*/ 0 w 24"/>
                    <a:gd name="T22" fmla="*/ 0 h 6"/>
                    <a:gd name="T23" fmla="*/ 24 w 2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
                      <a:moveTo>
                        <a:pt x="24" y="6"/>
                      </a:move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4" name="Freeform 419"/>
                <p:cNvSpPr>
                  <a:spLocks/>
                </p:cNvSpPr>
                <p:nvPr/>
              </p:nvSpPr>
              <p:spPr bwMode="auto">
                <a:xfrm>
                  <a:off x="3711" y="2453"/>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5" name="Freeform 420"/>
                <p:cNvSpPr>
                  <a:spLocks/>
                </p:cNvSpPr>
                <p:nvPr/>
              </p:nvSpPr>
              <p:spPr bwMode="auto">
                <a:xfrm>
                  <a:off x="3669" y="2453"/>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6" name="Freeform 421"/>
                <p:cNvSpPr>
                  <a:spLocks/>
                </p:cNvSpPr>
                <p:nvPr/>
              </p:nvSpPr>
              <p:spPr bwMode="auto">
                <a:xfrm>
                  <a:off x="3627" y="2453"/>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7" name="Freeform 422"/>
                <p:cNvSpPr>
                  <a:spLocks/>
                </p:cNvSpPr>
                <p:nvPr/>
              </p:nvSpPr>
              <p:spPr bwMode="auto">
                <a:xfrm>
                  <a:off x="3585" y="2459"/>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8" name="Freeform 423"/>
                <p:cNvSpPr>
                  <a:spLocks/>
                </p:cNvSpPr>
                <p:nvPr/>
              </p:nvSpPr>
              <p:spPr bwMode="auto">
                <a:xfrm>
                  <a:off x="3543" y="2459"/>
                  <a:ext cx="30" cy="6"/>
                </a:xfrm>
                <a:custGeom>
                  <a:avLst/>
                  <a:gdLst>
                    <a:gd name="T0" fmla="*/ 24 w 30"/>
                    <a:gd name="T1" fmla="*/ 6 h 6"/>
                    <a:gd name="T2" fmla="*/ 30 w 30"/>
                    <a:gd name="T3" fmla="*/ 0 h 6"/>
                    <a:gd name="T4" fmla="*/ 24 w 30"/>
                    <a:gd name="T5" fmla="*/ 0 h 6"/>
                    <a:gd name="T6" fmla="*/ 18 w 30"/>
                    <a:gd name="T7" fmla="*/ 0 h 6"/>
                    <a:gd name="T8" fmla="*/ 0 w 30"/>
                    <a:gd name="T9" fmla="*/ 0 h 6"/>
                    <a:gd name="T10" fmla="*/ 0 w 30"/>
                    <a:gd name="T11" fmla="*/ 6 h 6"/>
                    <a:gd name="T12" fmla="*/ 0 w 30"/>
                    <a:gd name="T13" fmla="*/ 6 h 6"/>
                    <a:gd name="T14" fmla="*/ 18 w 30"/>
                    <a:gd name="T15" fmla="*/ 6 h 6"/>
                    <a:gd name="T16" fmla="*/ 24 w 30"/>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24" y="6"/>
                      </a:moveTo>
                      <a:lnTo>
                        <a:pt x="30" y="0"/>
                      </a:lnTo>
                      <a:lnTo>
                        <a:pt x="24" y="0"/>
                      </a:lnTo>
                      <a:lnTo>
                        <a:pt x="18" y="0"/>
                      </a:lnTo>
                      <a:lnTo>
                        <a:pt x="0" y="0"/>
                      </a:lnTo>
                      <a:lnTo>
                        <a:pt x="0" y="6"/>
                      </a:lnTo>
                      <a:lnTo>
                        <a:pt x="18"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9" name="Freeform 424"/>
                <p:cNvSpPr>
                  <a:spLocks/>
                </p:cNvSpPr>
                <p:nvPr/>
              </p:nvSpPr>
              <p:spPr bwMode="auto">
                <a:xfrm>
                  <a:off x="3501" y="2465"/>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0" name="Freeform 425"/>
                <p:cNvSpPr>
                  <a:spLocks/>
                </p:cNvSpPr>
                <p:nvPr/>
              </p:nvSpPr>
              <p:spPr bwMode="auto">
                <a:xfrm>
                  <a:off x="3459" y="2465"/>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1" name="Freeform 426"/>
                <p:cNvSpPr>
                  <a:spLocks/>
                </p:cNvSpPr>
                <p:nvPr/>
              </p:nvSpPr>
              <p:spPr bwMode="auto">
                <a:xfrm>
                  <a:off x="3417" y="2471"/>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2" name="Freeform 427"/>
                <p:cNvSpPr>
                  <a:spLocks/>
                </p:cNvSpPr>
                <p:nvPr/>
              </p:nvSpPr>
              <p:spPr bwMode="auto">
                <a:xfrm>
                  <a:off x="3375" y="2477"/>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3" name="Freeform 428"/>
                <p:cNvSpPr>
                  <a:spLocks/>
                </p:cNvSpPr>
                <p:nvPr/>
              </p:nvSpPr>
              <p:spPr bwMode="auto">
                <a:xfrm>
                  <a:off x="3333" y="2483"/>
                  <a:ext cx="30" cy="12"/>
                </a:xfrm>
                <a:custGeom>
                  <a:avLst/>
                  <a:gdLst>
                    <a:gd name="T0" fmla="*/ 24 w 30"/>
                    <a:gd name="T1" fmla="*/ 6 h 12"/>
                    <a:gd name="T2" fmla="*/ 30 w 30"/>
                    <a:gd name="T3" fmla="*/ 0 h 12"/>
                    <a:gd name="T4" fmla="*/ 24 w 30"/>
                    <a:gd name="T5" fmla="*/ 0 h 12"/>
                    <a:gd name="T6" fmla="*/ 24 w 30"/>
                    <a:gd name="T7" fmla="*/ 0 h 12"/>
                    <a:gd name="T8" fmla="*/ 0 w 30"/>
                    <a:gd name="T9" fmla="*/ 6 h 12"/>
                    <a:gd name="T10" fmla="*/ 0 w 30"/>
                    <a:gd name="T11" fmla="*/ 6 h 12"/>
                    <a:gd name="T12" fmla="*/ 0 w 30"/>
                    <a:gd name="T13" fmla="*/ 12 h 12"/>
                    <a:gd name="T14" fmla="*/ 24 w 30"/>
                    <a:gd name="T15" fmla="*/ 6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24" y="6"/>
                      </a:moveTo>
                      <a:lnTo>
                        <a:pt x="30" y="0"/>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 name="Freeform 429"/>
                <p:cNvSpPr>
                  <a:spLocks/>
                </p:cNvSpPr>
                <p:nvPr/>
              </p:nvSpPr>
              <p:spPr bwMode="auto">
                <a:xfrm>
                  <a:off x="3291" y="2489"/>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 name="Freeform 430"/>
                <p:cNvSpPr>
                  <a:spLocks/>
                </p:cNvSpPr>
                <p:nvPr/>
              </p:nvSpPr>
              <p:spPr bwMode="auto">
                <a:xfrm>
                  <a:off x="3249" y="2501"/>
                  <a:ext cx="30" cy="6"/>
                </a:xfrm>
                <a:custGeom>
                  <a:avLst/>
                  <a:gdLst>
                    <a:gd name="T0" fmla="*/ 30 w 30"/>
                    <a:gd name="T1" fmla="*/ 6 h 6"/>
                    <a:gd name="T2" fmla="*/ 30 w 30"/>
                    <a:gd name="T3" fmla="*/ 0 h 6"/>
                    <a:gd name="T4" fmla="*/ 30 w 30"/>
                    <a:gd name="T5" fmla="*/ 0 h 6"/>
                    <a:gd name="T6" fmla="*/ 6 w 30"/>
                    <a:gd name="T7" fmla="*/ 0 h 6"/>
                    <a:gd name="T8" fmla="*/ 0 w 30"/>
                    <a:gd name="T9" fmla="*/ 6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0"/>
                      </a:lnTo>
                      <a:lnTo>
                        <a:pt x="6" y="0"/>
                      </a:lnTo>
                      <a:lnTo>
                        <a:pt x="0" y="6"/>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6" name="Freeform 431"/>
                <p:cNvSpPr>
                  <a:spLocks/>
                </p:cNvSpPr>
                <p:nvPr/>
              </p:nvSpPr>
              <p:spPr bwMode="auto">
                <a:xfrm>
                  <a:off x="3207" y="2507"/>
                  <a:ext cx="30" cy="13"/>
                </a:xfrm>
                <a:custGeom>
                  <a:avLst/>
                  <a:gdLst>
                    <a:gd name="T0" fmla="*/ 30 w 30"/>
                    <a:gd name="T1" fmla="*/ 7 h 13"/>
                    <a:gd name="T2" fmla="*/ 30 w 30"/>
                    <a:gd name="T3" fmla="*/ 0 h 13"/>
                    <a:gd name="T4" fmla="*/ 30 w 30"/>
                    <a:gd name="T5" fmla="*/ 0 h 13"/>
                    <a:gd name="T6" fmla="*/ 6 w 30"/>
                    <a:gd name="T7" fmla="*/ 7 h 13"/>
                    <a:gd name="T8" fmla="*/ 0 w 30"/>
                    <a:gd name="T9" fmla="*/ 7 h 13"/>
                    <a:gd name="T10" fmla="*/ 6 w 30"/>
                    <a:gd name="T11" fmla="*/ 13 h 13"/>
                    <a:gd name="T12" fmla="*/ 30 w 30"/>
                    <a:gd name="T13" fmla="*/ 7 h 13"/>
                    <a:gd name="T14" fmla="*/ 0 60000 65536"/>
                    <a:gd name="T15" fmla="*/ 0 60000 65536"/>
                    <a:gd name="T16" fmla="*/ 0 60000 65536"/>
                    <a:gd name="T17" fmla="*/ 0 60000 65536"/>
                    <a:gd name="T18" fmla="*/ 0 60000 65536"/>
                    <a:gd name="T19" fmla="*/ 0 60000 65536"/>
                    <a:gd name="T20" fmla="*/ 0 60000 65536"/>
                    <a:gd name="T21" fmla="*/ 0 w 30"/>
                    <a:gd name="T22" fmla="*/ 0 h 13"/>
                    <a:gd name="T23" fmla="*/ 30 w 30"/>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3">
                      <a:moveTo>
                        <a:pt x="30" y="7"/>
                      </a:moveTo>
                      <a:lnTo>
                        <a:pt x="30" y="0"/>
                      </a:lnTo>
                      <a:lnTo>
                        <a:pt x="6" y="7"/>
                      </a:lnTo>
                      <a:lnTo>
                        <a:pt x="0" y="7"/>
                      </a:lnTo>
                      <a:lnTo>
                        <a:pt x="6" y="13"/>
                      </a:lnTo>
                      <a:lnTo>
                        <a:pt x="30"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7" name="Freeform 432"/>
                <p:cNvSpPr>
                  <a:spLocks/>
                </p:cNvSpPr>
                <p:nvPr/>
              </p:nvSpPr>
              <p:spPr bwMode="auto">
                <a:xfrm>
                  <a:off x="3165" y="2514"/>
                  <a:ext cx="30" cy="12"/>
                </a:xfrm>
                <a:custGeom>
                  <a:avLst/>
                  <a:gdLst>
                    <a:gd name="T0" fmla="*/ 30 w 30"/>
                    <a:gd name="T1" fmla="*/ 6 h 12"/>
                    <a:gd name="T2" fmla="*/ 30 w 30"/>
                    <a:gd name="T3" fmla="*/ 6 h 12"/>
                    <a:gd name="T4" fmla="*/ 30 w 30"/>
                    <a:gd name="T5" fmla="*/ 0 h 12"/>
                    <a:gd name="T6" fmla="*/ 12 w 30"/>
                    <a:gd name="T7" fmla="*/ 6 h 12"/>
                    <a:gd name="T8" fmla="*/ 6 w 30"/>
                    <a:gd name="T9" fmla="*/ 6 h 12"/>
                    <a:gd name="T10" fmla="*/ 0 w 30"/>
                    <a:gd name="T11" fmla="*/ 12 h 12"/>
                    <a:gd name="T12" fmla="*/ 6 w 30"/>
                    <a:gd name="T13" fmla="*/ 12 h 12"/>
                    <a:gd name="T14" fmla="*/ 12 w 30"/>
                    <a:gd name="T15" fmla="*/ 12 h 12"/>
                    <a:gd name="T16" fmla="*/ 30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30" y="6"/>
                      </a:moveTo>
                      <a:lnTo>
                        <a:pt x="30" y="6"/>
                      </a:lnTo>
                      <a:lnTo>
                        <a:pt x="30" y="0"/>
                      </a:lnTo>
                      <a:lnTo>
                        <a:pt x="12" y="6"/>
                      </a:lnTo>
                      <a:lnTo>
                        <a:pt x="6" y="6"/>
                      </a:lnTo>
                      <a:lnTo>
                        <a:pt x="0" y="12"/>
                      </a:lnTo>
                      <a:lnTo>
                        <a:pt x="6" y="12"/>
                      </a:lnTo>
                      <a:lnTo>
                        <a:pt x="12"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8" name="Freeform 433"/>
                <p:cNvSpPr>
                  <a:spLocks/>
                </p:cNvSpPr>
                <p:nvPr/>
              </p:nvSpPr>
              <p:spPr bwMode="auto">
                <a:xfrm>
                  <a:off x="3129" y="2526"/>
                  <a:ext cx="30" cy="12"/>
                </a:xfrm>
                <a:custGeom>
                  <a:avLst/>
                  <a:gdLst>
                    <a:gd name="T0" fmla="*/ 24 w 30"/>
                    <a:gd name="T1" fmla="*/ 6 h 12"/>
                    <a:gd name="T2" fmla="*/ 30 w 30"/>
                    <a:gd name="T3" fmla="*/ 0 h 12"/>
                    <a:gd name="T4" fmla="*/ 24 w 30"/>
                    <a:gd name="T5" fmla="*/ 0 h 12"/>
                    <a:gd name="T6" fmla="*/ 0 w 30"/>
                    <a:gd name="T7" fmla="*/ 6 h 12"/>
                    <a:gd name="T8" fmla="*/ 0 w 30"/>
                    <a:gd name="T9" fmla="*/ 12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9" name="Freeform 434"/>
                <p:cNvSpPr>
                  <a:spLocks/>
                </p:cNvSpPr>
                <p:nvPr/>
              </p:nvSpPr>
              <p:spPr bwMode="auto">
                <a:xfrm>
                  <a:off x="3087" y="2538"/>
                  <a:ext cx="30" cy="12"/>
                </a:xfrm>
                <a:custGeom>
                  <a:avLst/>
                  <a:gdLst>
                    <a:gd name="T0" fmla="*/ 24 w 30"/>
                    <a:gd name="T1" fmla="*/ 6 h 12"/>
                    <a:gd name="T2" fmla="*/ 30 w 30"/>
                    <a:gd name="T3" fmla="*/ 0 h 12"/>
                    <a:gd name="T4" fmla="*/ 24 w 30"/>
                    <a:gd name="T5" fmla="*/ 0 h 12"/>
                    <a:gd name="T6" fmla="*/ 6 w 30"/>
                    <a:gd name="T7" fmla="*/ 6 h 12"/>
                    <a:gd name="T8" fmla="*/ 0 w 30"/>
                    <a:gd name="T9" fmla="*/ 6 h 12"/>
                    <a:gd name="T10" fmla="*/ 0 w 30"/>
                    <a:gd name="T11" fmla="*/ 6 h 12"/>
                    <a:gd name="T12" fmla="*/ 0 w 30"/>
                    <a:gd name="T13" fmla="*/ 12 h 12"/>
                    <a:gd name="T14" fmla="*/ 6 w 30"/>
                    <a:gd name="T15" fmla="*/ 12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0"/>
                      </a:lnTo>
                      <a:lnTo>
                        <a:pt x="24" y="0"/>
                      </a:lnTo>
                      <a:lnTo>
                        <a:pt x="6" y="6"/>
                      </a:lnTo>
                      <a:lnTo>
                        <a:pt x="0" y="6"/>
                      </a:lnTo>
                      <a:lnTo>
                        <a:pt x="0" y="12"/>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0" name="Freeform 435"/>
                <p:cNvSpPr>
                  <a:spLocks/>
                </p:cNvSpPr>
                <p:nvPr/>
              </p:nvSpPr>
              <p:spPr bwMode="auto">
                <a:xfrm>
                  <a:off x="3045" y="2550"/>
                  <a:ext cx="30" cy="12"/>
                </a:xfrm>
                <a:custGeom>
                  <a:avLst/>
                  <a:gdLst>
                    <a:gd name="T0" fmla="*/ 30 w 30"/>
                    <a:gd name="T1" fmla="*/ 6 h 12"/>
                    <a:gd name="T2" fmla="*/ 30 w 30"/>
                    <a:gd name="T3" fmla="*/ 0 h 12"/>
                    <a:gd name="T4" fmla="*/ 30 w 30"/>
                    <a:gd name="T5" fmla="*/ 0 h 12"/>
                    <a:gd name="T6" fmla="*/ 6 w 30"/>
                    <a:gd name="T7" fmla="*/ 6 h 12"/>
                    <a:gd name="T8" fmla="*/ 0 w 30"/>
                    <a:gd name="T9" fmla="*/ 12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0"/>
                      </a:lnTo>
                      <a:lnTo>
                        <a:pt x="6" y="6"/>
                      </a:lnTo>
                      <a:lnTo>
                        <a:pt x="0" y="12"/>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1" name="Freeform 436"/>
                <p:cNvSpPr>
                  <a:spLocks/>
                </p:cNvSpPr>
                <p:nvPr/>
              </p:nvSpPr>
              <p:spPr bwMode="auto">
                <a:xfrm>
                  <a:off x="3009" y="2562"/>
                  <a:ext cx="24" cy="18"/>
                </a:xfrm>
                <a:custGeom>
                  <a:avLst/>
                  <a:gdLst>
                    <a:gd name="T0" fmla="*/ 24 w 24"/>
                    <a:gd name="T1" fmla="*/ 6 h 18"/>
                    <a:gd name="T2" fmla="*/ 24 w 24"/>
                    <a:gd name="T3" fmla="*/ 6 h 18"/>
                    <a:gd name="T4" fmla="*/ 24 w 24"/>
                    <a:gd name="T5" fmla="*/ 0 h 18"/>
                    <a:gd name="T6" fmla="*/ 6 w 24"/>
                    <a:gd name="T7" fmla="*/ 6 h 18"/>
                    <a:gd name="T8" fmla="*/ 0 w 24"/>
                    <a:gd name="T9" fmla="*/ 12 h 18"/>
                    <a:gd name="T10" fmla="*/ 0 w 24"/>
                    <a:gd name="T11" fmla="*/ 12 h 18"/>
                    <a:gd name="T12" fmla="*/ 0 w 24"/>
                    <a:gd name="T13" fmla="*/ 18 h 18"/>
                    <a:gd name="T14" fmla="*/ 6 w 24"/>
                    <a:gd name="T15" fmla="*/ 12 h 18"/>
                    <a:gd name="T16" fmla="*/ 24 w 24"/>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24" y="6"/>
                      </a:moveTo>
                      <a:lnTo>
                        <a:pt x="24" y="6"/>
                      </a:lnTo>
                      <a:lnTo>
                        <a:pt x="24" y="0"/>
                      </a:lnTo>
                      <a:lnTo>
                        <a:pt x="6" y="6"/>
                      </a:lnTo>
                      <a:lnTo>
                        <a:pt x="0" y="12"/>
                      </a:lnTo>
                      <a:lnTo>
                        <a:pt x="0" y="18"/>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2" name="Freeform 437"/>
                <p:cNvSpPr>
                  <a:spLocks/>
                </p:cNvSpPr>
                <p:nvPr/>
              </p:nvSpPr>
              <p:spPr bwMode="auto">
                <a:xfrm>
                  <a:off x="2967" y="2580"/>
                  <a:ext cx="30" cy="12"/>
                </a:xfrm>
                <a:custGeom>
                  <a:avLst/>
                  <a:gdLst>
                    <a:gd name="T0" fmla="*/ 24 w 30"/>
                    <a:gd name="T1" fmla="*/ 6 h 12"/>
                    <a:gd name="T2" fmla="*/ 30 w 30"/>
                    <a:gd name="T3" fmla="*/ 0 h 12"/>
                    <a:gd name="T4" fmla="*/ 24 w 30"/>
                    <a:gd name="T5" fmla="*/ 0 h 12"/>
                    <a:gd name="T6" fmla="*/ 6 w 30"/>
                    <a:gd name="T7" fmla="*/ 6 h 12"/>
                    <a:gd name="T8" fmla="*/ 0 w 30"/>
                    <a:gd name="T9" fmla="*/ 12 h 12"/>
                    <a:gd name="T10" fmla="*/ 6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6" y="6"/>
                      </a:lnTo>
                      <a:lnTo>
                        <a:pt x="0" y="12"/>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3" name="Freeform 438"/>
                <p:cNvSpPr>
                  <a:spLocks/>
                </p:cNvSpPr>
                <p:nvPr/>
              </p:nvSpPr>
              <p:spPr bwMode="auto">
                <a:xfrm>
                  <a:off x="2931" y="2592"/>
                  <a:ext cx="24" cy="18"/>
                </a:xfrm>
                <a:custGeom>
                  <a:avLst/>
                  <a:gdLst>
                    <a:gd name="T0" fmla="*/ 24 w 24"/>
                    <a:gd name="T1" fmla="*/ 6 h 18"/>
                    <a:gd name="T2" fmla="*/ 24 w 24"/>
                    <a:gd name="T3" fmla="*/ 6 h 18"/>
                    <a:gd name="T4" fmla="*/ 24 w 24"/>
                    <a:gd name="T5" fmla="*/ 0 h 18"/>
                    <a:gd name="T6" fmla="*/ 12 w 24"/>
                    <a:gd name="T7" fmla="*/ 6 h 18"/>
                    <a:gd name="T8" fmla="*/ 0 w 24"/>
                    <a:gd name="T9" fmla="*/ 12 h 18"/>
                    <a:gd name="T10" fmla="*/ 0 w 24"/>
                    <a:gd name="T11" fmla="*/ 18 h 18"/>
                    <a:gd name="T12" fmla="*/ 0 w 24"/>
                    <a:gd name="T13" fmla="*/ 18 h 18"/>
                    <a:gd name="T14" fmla="*/ 12 w 24"/>
                    <a:gd name="T15" fmla="*/ 12 h 18"/>
                    <a:gd name="T16" fmla="*/ 24 w 24"/>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24" y="6"/>
                      </a:moveTo>
                      <a:lnTo>
                        <a:pt x="24" y="6"/>
                      </a:lnTo>
                      <a:lnTo>
                        <a:pt x="24" y="0"/>
                      </a:lnTo>
                      <a:lnTo>
                        <a:pt x="12" y="6"/>
                      </a:lnTo>
                      <a:lnTo>
                        <a:pt x="0" y="12"/>
                      </a:lnTo>
                      <a:lnTo>
                        <a:pt x="0" y="18"/>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4" name="Freeform 439"/>
                <p:cNvSpPr>
                  <a:spLocks/>
                </p:cNvSpPr>
                <p:nvPr/>
              </p:nvSpPr>
              <p:spPr bwMode="auto">
                <a:xfrm>
                  <a:off x="2895" y="2610"/>
                  <a:ext cx="24" cy="18"/>
                </a:xfrm>
                <a:custGeom>
                  <a:avLst/>
                  <a:gdLst>
                    <a:gd name="T0" fmla="*/ 24 w 24"/>
                    <a:gd name="T1" fmla="*/ 6 h 18"/>
                    <a:gd name="T2" fmla="*/ 24 w 24"/>
                    <a:gd name="T3" fmla="*/ 6 h 18"/>
                    <a:gd name="T4" fmla="*/ 24 w 24"/>
                    <a:gd name="T5" fmla="*/ 0 h 18"/>
                    <a:gd name="T6" fmla="*/ 0 w 24"/>
                    <a:gd name="T7" fmla="*/ 12 h 18"/>
                    <a:gd name="T8" fmla="*/ 0 w 24"/>
                    <a:gd name="T9" fmla="*/ 18 h 18"/>
                    <a:gd name="T10" fmla="*/ 0 w 24"/>
                    <a:gd name="T11" fmla="*/ 18 h 18"/>
                    <a:gd name="T12" fmla="*/ 24 w 24"/>
                    <a:gd name="T13" fmla="*/ 6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6"/>
                      </a:moveTo>
                      <a:lnTo>
                        <a:pt x="24" y="6"/>
                      </a:lnTo>
                      <a:lnTo>
                        <a:pt x="24" y="0"/>
                      </a:lnTo>
                      <a:lnTo>
                        <a:pt x="0" y="12"/>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5" name="Freeform 440"/>
                <p:cNvSpPr>
                  <a:spLocks/>
                </p:cNvSpPr>
                <p:nvPr/>
              </p:nvSpPr>
              <p:spPr bwMode="auto">
                <a:xfrm>
                  <a:off x="2859" y="2634"/>
                  <a:ext cx="24" cy="18"/>
                </a:xfrm>
                <a:custGeom>
                  <a:avLst/>
                  <a:gdLst>
                    <a:gd name="T0" fmla="*/ 18 w 24"/>
                    <a:gd name="T1" fmla="*/ 6 h 18"/>
                    <a:gd name="T2" fmla="*/ 24 w 24"/>
                    <a:gd name="T3" fmla="*/ 0 h 18"/>
                    <a:gd name="T4" fmla="*/ 18 w 24"/>
                    <a:gd name="T5" fmla="*/ 0 h 18"/>
                    <a:gd name="T6" fmla="*/ 0 w 24"/>
                    <a:gd name="T7" fmla="*/ 12 h 18"/>
                    <a:gd name="T8" fmla="*/ 0 w 24"/>
                    <a:gd name="T9" fmla="*/ 12 h 18"/>
                    <a:gd name="T10" fmla="*/ 0 w 24"/>
                    <a:gd name="T11" fmla="*/ 18 h 18"/>
                    <a:gd name="T12" fmla="*/ 18 w 24"/>
                    <a:gd name="T13" fmla="*/ 6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18" y="6"/>
                      </a:moveTo>
                      <a:lnTo>
                        <a:pt x="24" y="0"/>
                      </a:lnTo>
                      <a:lnTo>
                        <a:pt x="18" y="0"/>
                      </a:lnTo>
                      <a:lnTo>
                        <a:pt x="0" y="12"/>
                      </a:lnTo>
                      <a:lnTo>
                        <a:pt x="0" y="18"/>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6" name="Freeform 441"/>
                <p:cNvSpPr>
                  <a:spLocks/>
                </p:cNvSpPr>
                <p:nvPr/>
              </p:nvSpPr>
              <p:spPr bwMode="auto">
                <a:xfrm>
                  <a:off x="2823" y="2652"/>
                  <a:ext cx="24" cy="18"/>
                </a:xfrm>
                <a:custGeom>
                  <a:avLst/>
                  <a:gdLst>
                    <a:gd name="T0" fmla="*/ 18 w 24"/>
                    <a:gd name="T1" fmla="*/ 6 h 18"/>
                    <a:gd name="T2" fmla="*/ 24 w 24"/>
                    <a:gd name="T3" fmla="*/ 6 h 18"/>
                    <a:gd name="T4" fmla="*/ 18 w 24"/>
                    <a:gd name="T5" fmla="*/ 0 h 18"/>
                    <a:gd name="T6" fmla="*/ 6 w 24"/>
                    <a:gd name="T7" fmla="*/ 12 h 18"/>
                    <a:gd name="T8" fmla="*/ 0 w 24"/>
                    <a:gd name="T9" fmla="*/ 12 h 18"/>
                    <a:gd name="T10" fmla="*/ 0 w 24"/>
                    <a:gd name="T11" fmla="*/ 18 h 18"/>
                    <a:gd name="T12" fmla="*/ 0 w 24"/>
                    <a:gd name="T13" fmla="*/ 18 h 18"/>
                    <a:gd name="T14" fmla="*/ 6 w 24"/>
                    <a:gd name="T15" fmla="*/ 18 h 18"/>
                    <a:gd name="T16" fmla="*/ 18 w 24"/>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18" y="6"/>
                      </a:moveTo>
                      <a:lnTo>
                        <a:pt x="24" y="6"/>
                      </a:lnTo>
                      <a:lnTo>
                        <a:pt x="18" y="0"/>
                      </a:lnTo>
                      <a:lnTo>
                        <a:pt x="6" y="12"/>
                      </a:lnTo>
                      <a:lnTo>
                        <a:pt x="0" y="12"/>
                      </a:lnTo>
                      <a:lnTo>
                        <a:pt x="0" y="18"/>
                      </a:lnTo>
                      <a:lnTo>
                        <a:pt x="6" y="18"/>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7" name="Freeform 442"/>
                <p:cNvSpPr>
                  <a:spLocks/>
                </p:cNvSpPr>
                <p:nvPr/>
              </p:nvSpPr>
              <p:spPr bwMode="auto">
                <a:xfrm>
                  <a:off x="2787" y="2676"/>
                  <a:ext cx="24" cy="24"/>
                </a:xfrm>
                <a:custGeom>
                  <a:avLst/>
                  <a:gdLst>
                    <a:gd name="T0" fmla="*/ 24 w 24"/>
                    <a:gd name="T1" fmla="*/ 6 h 24"/>
                    <a:gd name="T2" fmla="*/ 24 w 24"/>
                    <a:gd name="T3" fmla="*/ 6 h 24"/>
                    <a:gd name="T4" fmla="*/ 24 w 24"/>
                    <a:gd name="T5" fmla="*/ 0 h 24"/>
                    <a:gd name="T6" fmla="*/ 6 w 24"/>
                    <a:gd name="T7" fmla="*/ 18 h 24"/>
                    <a:gd name="T8" fmla="*/ 0 w 24"/>
                    <a:gd name="T9" fmla="*/ 18 h 24"/>
                    <a:gd name="T10" fmla="*/ 6 w 24"/>
                    <a:gd name="T11" fmla="*/ 24 h 24"/>
                    <a:gd name="T12" fmla="*/ 24 w 24"/>
                    <a:gd name="T13" fmla="*/ 6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24" y="6"/>
                      </a:moveTo>
                      <a:lnTo>
                        <a:pt x="24" y="6"/>
                      </a:lnTo>
                      <a:lnTo>
                        <a:pt x="24" y="0"/>
                      </a:lnTo>
                      <a:lnTo>
                        <a:pt x="6" y="18"/>
                      </a:lnTo>
                      <a:lnTo>
                        <a:pt x="0" y="18"/>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8" name="Freeform 443"/>
                <p:cNvSpPr>
                  <a:spLocks/>
                </p:cNvSpPr>
                <p:nvPr/>
              </p:nvSpPr>
              <p:spPr bwMode="auto">
                <a:xfrm>
                  <a:off x="2757" y="2706"/>
                  <a:ext cx="24" cy="24"/>
                </a:xfrm>
                <a:custGeom>
                  <a:avLst/>
                  <a:gdLst>
                    <a:gd name="T0" fmla="*/ 24 w 24"/>
                    <a:gd name="T1" fmla="*/ 0 h 24"/>
                    <a:gd name="T2" fmla="*/ 18 w 24"/>
                    <a:gd name="T3" fmla="*/ 0 h 24"/>
                    <a:gd name="T4" fmla="*/ 18 w 24"/>
                    <a:gd name="T5" fmla="*/ 0 h 24"/>
                    <a:gd name="T6" fmla="*/ 0 w 24"/>
                    <a:gd name="T7" fmla="*/ 18 h 24"/>
                    <a:gd name="T8" fmla="*/ 6 w 24"/>
                    <a:gd name="T9" fmla="*/ 24 h 24"/>
                    <a:gd name="T10" fmla="*/ 6 w 24"/>
                    <a:gd name="T11" fmla="*/ 18 h 24"/>
                    <a:gd name="T12" fmla="*/ 24 w 24"/>
                    <a:gd name="T13" fmla="*/ 0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24" y="0"/>
                      </a:moveTo>
                      <a:lnTo>
                        <a:pt x="18" y="0"/>
                      </a:lnTo>
                      <a:lnTo>
                        <a:pt x="0" y="18"/>
                      </a:lnTo>
                      <a:lnTo>
                        <a:pt x="6" y="24"/>
                      </a:lnTo>
                      <a:lnTo>
                        <a:pt x="6" y="18"/>
                      </a:lnTo>
                      <a:lnTo>
                        <a:pt x="2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9" name="Freeform 444"/>
                <p:cNvSpPr>
                  <a:spLocks/>
                </p:cNvSpPr>
                <p:nvPr/>
              </p:nvSpPr>
              <p:spPr bwMode="auto">
                <a:xfrm>
                  <a:off x="2733" y="2736"/>
                  <a:ext cx="18" cy="24"/>
                </a:xfrm>
                <a:custGeom>
                  <a:avLst/>
                  <a:gdLst>
                    <a:gd name="T0" fmla="*/ 18 w 18"/>
                    <a:gd name="T1" fmla="*/ 0 h 24"/>
                    <a:gd name="T2" fmla="*/ 12 w 18"/>
                    <a:gd name="T3" fmla="*/ 0 h 24"/>
                    <a:gd name="T4" fmla="*/ 12 w 18"/>
                    <a:gd name="T5" fmla="*/ 0 h 24"/>
                    <a:gd name="T6" fmla="*/ 12 w 18"/>
                    <a:gd name="T7" fmla="*/ 6 h 24"/>
                    <a:gd name="T8" fmla="*/ 0 w 18"/>
                    <a:gd name="T9" fmla="*/ 24 h 24"/>
                    <a:gd name="T10" fmla="*/ 0 w 18"/>
                    <a:gd name="T11" fmla="*/ 24 h 24"/>
                    <a:gd name="T12" fmla="*/ 6 w 18"/>
                    <a:gd name="T13" fmla="*/ 24 h 24"/>
                    <a:gd name="T14" fmla="*/ 18 w 18"/>
                    <a:gd name="T15" fmla="*/ 6 h 24"/>
                    <a:gd name="T16" fmla="*/ 18 w 1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18" y="0"/>
                      </a:moveTo>
                      <a:lnTo>
                        <a:pt x="12" y="0"/>
                      </a:lnTo>
                      <a:lnTo>
                        <a:pt x="12" y="6"/>
                      </a:lnTo>
                      <a:lnTo>
                        <a:pt x="0" y="24"/>
                      </a:lnTo>
                      <a:lnTo>
                        <a:pt x="6" y="24"/>
                      </a:lnTo>
                      <a:lnTo>
                        <a:pt x="18" y="6"/>
                      </a:lnTo>
                      <a:lnTo>
                        <a:pt x="1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0" name="Freeform 445"/>
                <p:cNvSpPr>
                  <a:spLocks/>
                </p:cNvSpPr>
                <p:nvPr/>
              </p:nvSpPr>
              <p:spPr bwMode="auto">
                <a:xfrm>
                  <a:off x="2709" y="2772"/>
                  <a:ext cx="18" cy="24"/>
                </a:xfrm>
                <a:custGeom>
                  <a:avLst/>
                  <a:gdLst>
                    <a:gd name="T0" fmla="*/ 18 w 18"/>
                    <a:gd name="T1" fmla="*/ 0 h 24"/>
                    <a:gd name="T2" fmla="*/ 12 w 18"/>
                    <a:gd name="T3" fmla="*/ 0 h 24"/>
                    <a:gd name="T4" fmla="*/ 12 w 18"/>
                    <a:gd name="T5" fmla="*/ 0 h 24"/>
                    <a:gd name="T6" fmla="*/ 6 w 18"/>
                    <a:gd name="T7" fmla="*/ 6 h 24"/>
                    <a:gd name="T8" fmla="*/ 0 w 18"/>
                    <a:gd name="T9" fmla="*/ 24 h 24"/>
                    <a:gd name="T10" fmla="*/ 6 w 18"/>
                    <a:gd name="T11" fmla="*/ 24 h 24"/>
                    <a:gd name="T12" fmla="*/ 6 w 18"/>
                    <a:gd name="T13" fmla="*/ 24 h 24"/>
                    <a:gd name="T14" fmla="*/ 12 w 18"/>
                    <a:gd name="T15" fmla="*/ 6 h 24"/>
                    <a:gd name="T16" fmla="*/ 18 w 1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18" y="0"/>
                      </a:moveTo>
                      <a:lnTo>
                        <a:pt x="12" y="0"/>
                      </a:lnTo>
                      <a:lnTo>
                        <a:pt x="6" y="6"/>
                      </a:lnTo>
                      <a:lnTo>
                        <a:pt x="0" y="24"/>
                      </a:lnTo>
                      <a:lnTo>
                        <a:pt x="6" y="24"/>
                      </a:lnTo>
                      <a:lnTo>
                        <a:pt x="12" y="6"/>
                      </a:lnTo>
                      <a:lnTo>
                        <a:pt x="1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1" name="Freeform 446"/>
                <p:cNvSpPr>
                  <a:spLocks/>
                </p:cNvSpPr>
                <p:nvPr/>
              </p:nvSpPr>
              <p:spPr bwMode="auto">
                <a:xfrm>
                  <a:off x="2697" y="2808"/>
                  <a:ext cx="12" cy="30"/>
                </a:xfrm>
                <a:custGeom>
                  <a:avLst/>
                  <a:gdLst>
                    <a:gd name="T0" fmla="*/ 12 w 12"/>
                    <a:gd name="T1" fmla="*/ 0 h 30"/>
                    <a:gd name="T2" fmla="*/ 12 w 12"/>
                    <a:gd name="T3" fmla="*/ 0 h 30"/>
                    <a:gd name="T4" fmla="*/ 6 w 12"/>
                    <a:gd name="T5" fmla="*/ 0 h 30"/>
                    <a:gd name="T6" fmla="*/ 0 w 12"/>
                    <a:gd name="T7" fmla="*/ 12 h 30"/>
                    <a:gd name="T8" fmla="*/ 0 w 12"/>
                    <a:gd name="T9" fmla="*/ 24 h 30"/>
                    <a:gd name="T10" fmla="*/ 6 w 12"/>
                    <a:gd name="T11" fmla="*/ 30 h 30"/>
                    <a:gd name="T12" fmla="*/ 6 w 12"/>
                    <a:gd name="T13" fmla="*/ 24 h 30"/>
                    <a:gd name="T14" fmla="*/ 6 w 12"/>
                    <a:gd name="T15" fmla="*/ 12 h 30"/>
                    <a:gd name="T16" fmla="*/ 12 w 1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12" y="0"/>
                      </a:moveTo>
                      <a:lnTo>
                        <a:pt x="12" y="0"/>
                      </a:lnTo>
                      <a:lnTo>
                        <a:pt x="6" y="0"/>
                      </a:lnTo>
                      <a:lnTo>
                        <a:pt x="0" y="12"/>
                      </a:lnTo>
                      <a:lnTo>
                        <a:pt x="0" y="24"/>
                      </a:lnTo>
                      <a:lnTo>
                        <a:pt x="6" y="30"/>
                      </a:lnTo>
                      <a:lnTo>
                        <a:pt x="6" y="24"/>
                      </a:lnTo>
                      <a:lnTo>
                        <a:pt x="6" y="12"/>
                      </a:lnTo>
                      <a:lnTo>
                        <a:pt x="1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2" name="Freeform 447"/>
                <p:cNvSpPr>
                  <a:spLocks/>
                </p:cNvSpPr>
                <p:nvPr/>
              </p:nvSpPr>
              <p:spPr bwMode="auto">
                <a:xfrm>
                  <a:off x="2697" y="2850"/>
                  <a:ext cx="6" cy="30"/>
                </a:xfrm>
                <a:custGeom>
                  <a:avLst/>
                  <a:gdLst>
                    <a:gd name="T0" fmla="*/ 6 w 6"/>
                    <a:gd name="T1" fmla="*/ 0 h 30"/>
                    <a:gd name="T2" fmla="*/ 0 w 6"/>
                    <a:gd name="T3" fmla="*/ 0 h 30"/>
                    <a:gd name="T4" fmla="*/ 0 w 6"/>
                    <a:gd name="T5" fmla="*/ 0 h 30"/>
                    <a:gd name="T6" fmla="*/ 0 w 6"/>
                    <a:gd name="T7" fmla="*/ 12 h 30"/>
                    <a:gd name="T8" fmla="*/ 0 w 6"/>
                    <a:gd name="T9" fmla="*/ 24 h 30"/>
                    <a:gd name="T10" fmla="*/ 0 w 6"/>
                    <a:gd name="T11" fmla="*/ 30 h 30"/>
                    <a:gd name="T12" fmla="*/ 6 w 6"/>
                    <a:gd name="T13" fmla="*/ 24 h 30"/>
                    <a:gd name="T14" fmla="*/ 6 w 6"/>
                    <a:gd name="T15" fmla="*/ 12 h 30"/>
                    <a:gd name="T16" fmla="*/ 6 w 6"/>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0"/>
                    <a:gd name="T29" fmla="*/ 6 w 6"/>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0">
                      <a:moveTo>
                        <a:pt x="6" y="0"/>
                      </a:moveTo>
                      <a:lnTo>
                        <a:pt x="0" y="0"/>
                      </a:lnTo>
                      <a:lnTo>
                        <a:pt x="0" y="12"/>
                      </a:lnTo>
                      <a:lnTo>
                        <a:pt x="0" y="24"/>
                      </a:lnTo>
                      <a:lnTo>
                        <a:pt x="0" y="30"/>
                      </a:lnTo>
                      <a:lnTo>
                        <a:pt x="6" y="24"/>
                      </a:lnTo>
                      <a:lnTo>
                        <a:pt x="6"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3" name="Freeform 448"/>
                <p:cNvSpPr>
                  <a:spLocks/>
                </p:cNvSpPr>
                <p:nvPr/>
              </p:nvSpPr>
              <p:spPr bwMode="auto">
                <a:xfrm>
                  <a:off x="2697" y="2892"/>
                  <a:ext cx="12" cy="24"/>
                </a:xfrm>
                <a:custGeom>
                  <a:avLst/>
                  <a:gdLst>
                    <a:gd name="T0" fmla="*/ 6 w 12"/>
                    <a:gd name="T1" fmla="*/ 0 h 24"/>
                    <a:gd name="T2" fmla="*/ 6 w 12"/>
                    <a:gd name="T3" fmla="*/ 0 h 24"/>
                    <a:gd name="T4" fmla="*/ 0 w 12"/>
                    <a:gd name="T5" fmla="*/ 0 h 24"/>
                    <a:gd name="T6" fmla="*/ 0 w 12"/>
                    <a:gd name="T7" fmla="*/ 12 h 24"/>
                    <a:gd name="T8" fmla="*/ 6 w 12"/>
                    <a:gd name="T9" fmla="*/ 24 h 24"/>
                    <a:gd name="T10" fmla="*/ 12 w 12"/>
                    <a:gd name="T11" fmla="*/ 24 h 24"/>
                    <a:gd name="T12" fmla="*/ 12 w 12"/>
                    <a:gd name="T13" fmla="*/ 24 h 24"/>
                    <a:gd name="T14" fmla="*/ 6 w 12"/>
                    <a:gd name="T15" fmla="*/ 12 h 24"/>
                    <a:gd name="T16" fmla="*/ 6 w 12"/>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24"/>
                    <a:gd name="T29" fmla="*/ 12 w 12"/>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24">
                      <a:moveTo>
                        <a:pt x="6" y="0"/>
                      </a:moveTo>
                      <a:lnTo>
                        <a:pt x="6" y="0"/>
                      </a:lnTo>
                      <a:lnTo>
                        <a:pt x="0" y="0"/>
                      </a:lnTo>
                      <a:lnTo>
                        <a:pt x="0" y="12"/>
                      </a:lnTo>
                      <a:lnTo>
                        <a:pt x="6" y="24"/>
                      </a:lnTo>
                      <a:lnTo>
                        <a:pt x="12" y="24"/>
                      </a:lnTo>
                      <a:lnTo>
                        <a:pt x="6"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4" name="Freeform 449"/>
                <p:cNvSpPr>
                  <a:spLocks/>
                </p:cNvSpPr>
                <p:nvPr/>
              </p:nvSpPr>
              <p:spPr bwMode="auto">
                <a:xfrm>
                  <a:off x="2709" y="2928"/>
                  <a:ext cx="18" cy="30"/>
                </a:xfrm>
                <a:custGeom>
                  <a:avLst/>
                  <a:gdLst>
                    <a:gd name="T0" fmla="*/ 6 w 18"/>
                    <a:gd name="T1" fmla="*/ 6 h 30"/>
                    <a:gd name="T2" fmla="*/ 6 w 18"/>
                    <a:gd name="T3" fmla="*/ 0 h 30"/>
                    <a:gd name="T4" fmla="*/ 0 w 18"/>
                    <a:gd name="T5" fmla="*/ 6 h 30"/>
                    <a:gd name="T6" fmla="*/ 6 w 18"/>
                    <a:gd name="T7" fmla="*/ 18 h 30"/>
                    <a:gd name="T8" fmla="*/ 12 w 18"/>
                    <a:gd name="T9" fmla="*/ 24 h 30"/>
                    <a:gd name="T10" fmla="*/ 18 w 18"/>
                    <a:gd name="T11" fmla="*/ 30 h 30"/>
                    <a:gd name="T12" fmla="*/ 18 w 18"/>
                    <a:gd name="T13" fmla="*/ 24 h 30"/>
                    <a:gd name="T14" fmla="*/ 12 w 18"/>
                    <a:gd name="T15" fmla="*/ 18 h 30"/>
                    <a:gd name="T16" fmla="*/ 6 w 18"/>
                    <a:gd name="T17" fmla="*/ 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30"/>
                    <a:gd name="T29" fmla="*/ 18 w 18"/>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30">
                      <a:moveTo>
                        <a:pt x="6" y="6"/>
                      </a:moveTo>
                      <a:lnTo>
                        <a:pt x="6" y="0"/>
                      </a:lnTo>
                      <a:lnTo>
                        <a:pt x="0" y="6"/>
                      </a:lnTo>
                      <a:lnTo>
                        <a:pt x="6" y="18"/>
                      </a:lnTo>
                      <a:lnTo>
                        <a:pt x="12" y="24"/>
                      </a:lnTo>
                      <a:lnTo>
                        <a:pt x="18" y="30"/>
                      </a:lnTo>
                      <a:lnTo>
                        <a:pt x="18" y="24"/>
                      </a:lnTo>
                      <a:lnTo>
                        <a:pt x="12" y="18"/>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5" name="Freeform 450"/>
                <p:cNvSpPr>
                  <a:spLocks/>
                </p:cNvSpPr>
                <p:nvPr/>
              </p:nvSpPr>
              <p:spPr bwMode="auto">
                <a:xfrm>
                  <a:off x="2733" y="2964"/>
                  <a:ext cx="18" cy="24"/>
                </a:xfrm>
                <a:custGeom>
                  <a:avLst/>
                  <a:gdLst>
                    <a:gd name="T0" fmla="*/ 6 w 18"/>
                    <a:gd name="T1" fmla="*/ 6 h 24"/>
                    <a:gd name="T2" fmla="*/ 6 w 18"/>
                    <a:gd name="T3" fmla="*/ 0 h 24"/>
                    <a:gd name="T4" fmla="*/ 0 w 18"/>
                    <a:gd name="T5" fmla="*/ 6 h 24"/>
                    <a:gd name="T6" fmla="*/ 12 w 18"/>
                    <a:gd name="T7" fmla="*/ 18 h 24"/>
                    <a:gd name="T8" fmla="*/ 12 w 18"/>
                    <a:gd name="T9" fmla="*/ 24 h 24"/>
                    <a:gd name="T10" fmla="*/ 18 w 18"/>
                    <a:gd name="T11" fmla="*/ 24 h 24"/>
                    <a:gd name="T12" fmla="*/ 18 w 18"/>
                    <a:gd name="T13" fmla="*/ 24 h 24"/>
                    <a:gd name="T14" fmla="*/ 18 w 18"/>
                    <a:gd name="T15" fmla="*/ 18 h 24"/>
                    <a:gd name="T16" fmla="*/ 6 w 18"/>
                    <a:gd name="T17" fmla="*/ 6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6" y="6"/>
                      </a:moveTo>
                      <a:lnTo>
                        <a:pt x="6" y="0"/>
                      </a:lnTo>
                      <a:lnTo>
                        <a:pt x="0" y="6"/>
                      </a:lnTo>
                      <a:lnTo>
                        <a:pt x="12" y="18"/>
                      </a:lnTo>
                      <a:lnTo>
                        <a:pt x="12" y="24"/>
                      </a:lnTo>
                      <a:lnTo>
                        <a:pt x="18" y="24"/>
                      </a:lnTo>
                      <a:lnTo>
                        <a:pt x="18" y="18"/>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6" name="Freeform 451"/>
                <p:cNvSpPr>
                  <a:spLocks/>
                </p:cNvSpPr>
                <p:nvPr/>
              </p:nvSpPr>
              <p:spPr bwMode="auto">
                <a:xfrm>
                  <a:off x="2763" y="2994"/>
                  <a:ext cx="18" cy="24"/>
                </a:xfrm>
                <a:custGeom>
                  <a:avLst/>
                  <a:gdLst>
                    <a:gd name="T0" fmla="*/ 6 w 18"/>
                    <a:gd name="T1" fmla="*/ 6 h 24"/>
                    <a:gd name="T2" fmla="*/ 0 w 18"/>
                    <a:gd name="T3" fmla="*/ 0 h 24"/>
                    <a:gd name="T4" fmla="*/ 0 w 18"/>
                    <a:gd name="T5" fmla="*/ 6 h 24"/>
                    <a:gd name="T6" fmla="*/ 12 w 18"/>
                    <a:gd name="T7" fmla="*/ 24 h 24"/>
                    <a:gd name="T8" fmla="*/ 18 w 18"/>
                    <a:gd name="T9" fmla="*/ 24 h 24"/>
                    <a:gd name="T10" fmla="*/ 18 w 18"/>
                    <a:gd name="T11" fmla="*/ 24 h 24"/>
                    <a:gd name="T12" fmla="*/ 6 w 18"/>
                    <a:gd name="T13" fmla="*/ 6 h 24"/>
                    <a:gd name="T14" fmla="*/ 0 60000 65536"/>
                    <a:gd name="T15" fmla="*/ 0 60000 65536"/>
                    <a:gd name="T16" fmla="*/ 0 60000 65536"/>
                    <a:gd name="T17" fmla="*/ 0 60000 65536"/>
                    <a:gd name="T18" fmla="*/ 0 60000 65536"/>
                    <a:gd name="T19" fmla="*/ 0 60000 65536"/>
                    <a:gd name="T20" fmla="*/ 0 60000 65536"/>
                    <a:gd name="T21" fmla="*/ 0 w 18"/>
                    <a:gd name="T22" fmla="*/ 0 h 24"/>
                    <a:gd name="T23" fmla="*/ 18 w 18"/>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24">
                      <a:moveTo>
                        <a:pt x="6" y="6"/>
                      </a:moveTo>
                      <a:lnTo>
                        <a:pt x="0" y="0"/>
                      </a:lnTo>
                      <a:lnTo>
                        <a:pt x="0" y="6"/>
                      </a:lnTo>
                      <a:lnTo>
                        <a:pt x="12" y="24"/>
                      </a:lnTo>
                      <a:lnTo>
                        <a:pt x="18" y="24"/>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7" name="Freeform 452"/>
                <p:cNvSpPr>
                  <a:spLocks/>
                </p:cNvSpPr>
                <p:nvPr/>
              </p:nvSpPr>
              <p:spPr bwMode="auto">
                <a:xfrm>
                  <a:off x="2793" y="3024"/>
                  <a:ext cx="24" cy="24"/>
                </a:xfrm>
                <a:custGeom>
                  <a:avLst/>
                  <a:gdLst>
                    <a:gd name="T0" fmla="*/ 0 w 24"/>
                    <a:gd name="T1" fmla="*/ 0 h 24"/>
                    <a:gd name="T2" fmla="*/ 0 w 24"/>
                    <a:gd name="T3" fmla="*/ 6 h 24"/>
                    <a:gd name="T4" fmla="*/ 0 w 24"/>
                    <a:gd name="T5" fmla="*/ 6 h 24"/>
                    <a:gd name="T6" fmla="*/ 18 w 24"/>
                    <a:gd name="T7" fmla="*/ 24 h 24"/>
                    <a:gd name="T8" fmla="*/ 24 w 24"/>
                    <a:gd name="T9" fmla="*/ 18 h 24"/>
                    <a:gd name="T10" fmla="*/ 18 w 24"/>
                    <a:gd name="T11" fmla="*/ 18 h 24"/>
                    <a:gd name="T12" fmla="*/ 0 w 24"/>
                    <a:gd name="T13" fmla="*/ 0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0"/>
                      </a:moveTo>
                      <a:lnTo>
                        <a:pt x="0" y="6"/>
                      </a:lnTo>
                      <a:lnTo>
                        <a:pt x="18" y="24"/>
                      </a:lnTo>
                      <a:lnTo>
                        <a:pt x="24" y="18"/>
                      </a:lnTo>
                      <a:lnTo>
                        <a:pt x="18" y="18"/>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8" name="Freeform 453"/>
                <p:cNvSpPr>
                  <a:spLocks/>
                </p:cNvSpPr>
                <p:nvPr/>
              </p:nvSpPr>
              <p:spPr bwMode="auto">
                <a:xfrm>
                  <a:off x="2823" y="3048"/>
                  <a:ext cx="30" cy="24"/>
                </a:xfrm>
                <a:custGeom>
                  <a:avLst/>
                  <a:gdLst>
                    <a:gd name="T0" fmla="*/ 6 w 30"/>
                    <a:gd name="T1" fmla="*/ 0 h 24"/>
                    <a:gd name="T2" fmla="*/ 0 w 30"/>
                    <a:gd name="T3" fmla="*/ 6 h 24"/>
                    <a:gd name="T4" fmla="*/ 6 w 30"/>
                    <a:gd name="T5" fmla="*/ 6 h 24"/>
                    <a:gd name="T6" fmla="*/ 6 w 30"/>
                    <a:gd name="T7" fmla="*/ 6 h 24"/>
                    <a:gd name="T8" fmla="*/ 24 w 30"/>
                    <a:gd name="T9" fmla="*/ 24 h 24"/>
                    <a:gd name="T10" fmla="*/ 30 w 30"/>
                    <a:gd name="T11" fmla="*/ 18 h 24"/>
                    <a:gd name="T12" fmla="*/ 24 w 30"/>
                    <a:gd name="T13" fmla="*/ 18 h 24"/>
                    <a:gd name="T14" fmla="*/ 6 w 30"/>
                    <a:gd name="T15" fmla="*/ 0 h 24"/>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24"/>
                    <a:gd name="T26" fmla="*/ 30 w 3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24">
                      <a:moveTo>
                        <a:pt x="6" y="0"/>
                      </a:moveTo>
                      <a:lnTo>
                        <a:pt x="0" y="6"/>
                      </a:lnTo>
                      <a:lnTo>
                        <a:pt x="6" y="6"/>
                      </a:lnTo>
                      <a:lnTo>
                        <a:pt x="24" y="24"/>
                      </a:lnTo>
                      <a:lnTo>
                        <a:pt x="30" y="18"/>
                      </a:lnTo>
                      <a:lnTo>
                        <a:pt x="24" y="18"/>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9" name="Freeform 454"/>
                <p:cNvSpPr>
                  <a:spLocks/>
                </p:cNvSpPr>
                <p:nvPr/>
              </p:nvSpPr>
              <p:spPr bwMode="auto">
                <a:xfrm>
                  <a:off x="2859" y="3072"/>
                  <a:ext cx="30" cy="18"/>
                </a:xfrm>
                <a:custGeom>
                  <a:avLst/>
                  <a:gdLst>
                    <a:gd name="T0" fmla="*/ 6 w 30"/>
                    <a:gd name="T1" fmla="*/ 0 h 18"/>
                    <a:gd name="T2" fmla="*/ 0 w 30"/>
                    <a:gd name="T3" fmla="*/ 6 h 18"/>
                    <a:gd name="T4" fmla="*/ 6 w 30"/>
                    <a:gd name="T5" fmla="*/ 6 h 18"/>
                    <a:gd name="T6" fmla="*/ 24 w 30"/>
                    <a:gd name="T7" fmla="*/ 18 h 18"/>
                    <a:gd name="T8" fmla="*/ 24 w 30"/>
                    <a:gd name="T9" fmla="*/ 18 h 18"/>
                    <a:gd name="T10" fmla="*/ 30 w 30"/>
                    <a:gd name="T11" fmla="*/ 18 h 18"/>
                    <a:gd name="T12" fmla="*/ 24 w 30"/>
                    <a:gd name="T13" fmla="*/ 12 h 18"/>
                    <a:gd name="T14" fmla="*/ 24 w 30"/>
                    <a:gd name="T15" fmla="*/ 12 h 18"/>
                    <a:gd name="T16" fmla="*/ 6 w 30"/>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6" y="0"/>
                      </a:moveTo>
                      <a:lnTo>
                        <a:pt x="0" y="6"/>
                      </a:lnTo>
                      <a:lnTo>
                        <a:pt x="6" y="6"/>
                      </a:lnTo>
                      <a:lnTo>
                        <a:pt x="24" y="18"/>
                      </a:lnTo>
                      <a:lnTo>
                        <a:pt x="30" y="18"/>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0" name="Freeform 455"/>
                <p:cNvSpPr>
                  <a:spLocks/>
                </p:cNvSpPr>
                <p:nvPr/>
              </p:nvSpPr>
              <p:spPr bwMode="auto">
                <a:xfrm>
                  <a:off x="2895" y="3090"/>
                  <a:ext cx="30" cy="18"/>
                </a:xfrm>
                <a:custGeom>
                  <a:avLst/>
                  <a:gdLst>
                    <a:gd name="T0" fmla="*/ 6 w 30"/>
                    <a:gd name="T1" fmla="*/ 0 h 18"/>
                    <a:gd name="T2" fmla="*/ 0 w 30"/>
                    <a:gd name="T3" fmla="*/ 6 h 18"/>
                    <a:gd name="T4" fmla="*/ 6 w 30"/>
                    <a:gd name="T5" fmla="*/ 6 h 18"/>
                    <a:gd name="T6" fmla="*/ 24 w 30"/>
                    <a:gd name="T7" fmla="*/ 18 h 18"/>
                    <a:gd name="T8" fmla="*/ 30 w 30"/>
                    <a:gd name="T9" fmla="*/ 18 h 18"/>
                    <a:gd name="T10" fmla="*/ 24 w 30"/>
                    <a:gd name="T11" fmla="*/ 12 h 18"/>
                    <a:gd name="T12" fmla="*/ 6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0"/>
                      </a:moveTo>
                      <a:lnTo>
                        <a:pt x="0" y="6"/>
                      </a:lnTo>
                      <a:lnTo>
                        <a:pt x="6" y="6"/>
                      </a:lnTo>
                      <a:lnTo>
                        <a:pt x="24" y="18"/>
                      </a:lnTo>
                      <a:lnTo>
                        <a:pt x="30" y="18"/>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1" name="Freeform 456"/>
                <p:cNvSpPr>
                  <a:spLocks/>
                </p:cNvSpPr>
                <p:nvPr/>
              </p:nvSpPr>
              <p:spPr bwMode="auto">
                <a:xfrm>
                  <a:off x="2937" y="3114"/>
                  <a:ext cx="24" cy="12"/>
                </a:xfrm>
                <a:custGeom>
                  <a:avLst/>
                  <a:gdLst>
                    <a:gd name="T0" fmla="*/ 0 w 24"/>
                    <a:gd name="T1" fmla="*/ 0 h 12"/>
                    <a:gd name="T2" fmla="*/ 0 w 24"/>
                    <a:gd name="T3" fmla="*/ 0 h 12"/>
                    <a:gd name="T4" fmla="*/ 0 w 24"/>
                    <a:gd name="T5" fmla="*/ 6 h 12"/>
                    <a:gd name="T6" fmla="*/ 6 w 24"/>
                    <a:gd name="T7" fmla="*/ 6 h 12"/>
                    <a:gd name="T8" fmla="*/ 24 w 24"/>
                    <a:gd name="T9" fmla="*/ 12 h 12"/>
                    <a:gd name="T10" fmla="*/ 24 w 24"/>
                    <a:gd name="T11" fmla="*/ 12 h 12"/>
                    <a:gd name="T12" fmla="*/ 24 w 24"/>
                    <a:gd name="T13" fmla="*/ 6 h 12"/>
                    <a:gd name="T14" fmla="*/ 6 w 24"/>
                    <a:gd name="T15" fmla="*/ 0 h 12"/>
                    <a:gd name="T16" fmla="*/ 0 w 24"/>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2"/>
                    <a:gd name="T29" fmla="*/ 24 w 24"/>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2">
                      <a:moveTo>
                        <a:pt x="0" y="0"/>
                      </a:moveTo>
                      <a:lnTo>
                        <a:pt x="0" y="0"/>
                      </a:lnTo>
                      <a:lnTo>
                        <a:pt x="0" y="6"/>
                      </a:lnTo>
                      <a:lnTo>
                        <a:pt x="6" y="6"/>
                      </a:lnTo>
                      <a:lnTo>
                        <a:pt x="24" y="12"/>
                      </a:lnTo>
                      <a:lnTo>
                        <a:pt x="24" y="6"/>
                      </a:lnTo>
                      <a:lnTo>
                        <a:pt x="6"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2" name="Freeform 457"/>
                <p:cNvSpPr>
                  <a:spLocks/>
                </p:cNvSpPr>
                <p:nvPr/>
              </p:nvSpPr>
              <p:spPr bwMode="auto">
                <a:xfrm>
                  <a:off x="2973" y="3126"/>
                  <a:ext cx="30" cy="18"/>
                </a:xfrm>
                <a:custGeom>
                  <a:avLst/>
                  <a:gdLst>
                    <a:gd name="T0" fmla="*/ 6 w 30"/>
                    <a:gd name="T1" fmla="*/ 0 h 18"/>
                    <a:gd name="T2" fmla="*/ 0 w 30"/>
                    <a:gd name="T3" fmla="*/ 6 h 18"/>
                    <a:gd name="T4" fmla="*/ 6 w 30"/>
                    <a:gd name="T5" fmla="*/ 6 h 18"/>
                    <a:gd name="T6" fmla="*/ 24 w 30"/>
                    <a:gd name="T7" fmla="*/ 18 h 18"/>
                    <a:gd name="T8" fmla="*/ 30 w 30"/>
                    <a:gd name="T9" fmla="*/ 12 h 18"/>
                    <a:gd name="T10" fmla="*/ 24 w 30"/>
                    <a:gd name="T11" fmla="*/ 12 h 18"/>
                    <a:gd name="T12" fmla="*/ 6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0"/>
                      </a:moveTo>
                      <a:lnTo>
                        <a:pt x="0" y="6"/>
                      </a:lnTo>
                      <a:lnTo>
                        <a:pt x="6" y="6"/>
                      </a:lnTo>
                      <a:lnTo>
                        <a:pt x="24" y="18"/>
                      </a:lnTo>
                      <a:lnTo>
                        <a:pt x="30" y="12"/>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3" name="Freeform 458"/>
                <p:cNvSpPr>
                  <a:spLocks/>
                </p:cNvSpPr>
                <p:nvPr/>
              </p:nvSpPr>
              <p:spPr bwMode="auto">
                <a:xfrm>
                  <a:off x="3015" y="3144"/>
                  <a:ext cx="24" cy="12"/>
                </a:xfrm>
                <a:custGeom>
                  <a:avLst/>
                  <a:gdLst>
                    <a:gd name="T0" fmla="*/ 0 w 24"/>
                    <a:gd name="T1" fmla="*/ 0 h 12"/>
                    <a:gd name="T2" fmla="*/ 0 w 24"/>
                    <a:gd name="T3" fmla="*/ 0 h 12"/>
                    <a:gd name="T4" fmla="*/ 0 w 24"/>
                    <a:gd name="T5" fmla="*/ 6 h 12"/>
                    <a:gd name="T6" fmla="*/ 24 w 24"/>
                    <a:gd name="T7" fmla="*/ 12 h 12"/>
                    <a:gd name="T8" fmla="*/ 24 w 24"/>
                    <a:gd name="T9" fmla="*/ 12 h 12"/>
                    <a:gd name="T10" fmla="*/ 24 w 24"/>
                    <a:gd name="T11" fmla="*/ 6 h 12"/>
                    <a:gd name="T12" fmla="*/ 0 w 24"/>
                    <a:gd name="T13" fmla="*/ 0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0"/>
                      </a:moveTo>
                      <a:lnTo>
                        <a:pt x="0" y="0"/>
                      </a:lnTo>
                      <a:lnTo>
                        <a:pt x="0" y="6"/>
                      </a:lnTo>
                      <a:lnTo>
                        <a:pt x="24"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4" name="Freeform 459"/>
                <p:cNvSpPr>
                  <a:spLocks/>
                </p:cNvSpPr>
                <p:nvPr/>
              </p:nvSpPr>
              <p:spPr bwMode="auto">
                <a:xfrm>
                  <a:off x="3051" y="3156"/>
                  <a:ext cx="30" cy="12"/>
                </a:xfrm>
                <a:custGeom>
                  <a:avLst/>
                  <a:gdLst>
                    <a:gd name="T0" fmla="*/ 6 w 30"/>
                    <a:gd name="T1" fmla="*/ 0 h 12"/>
                    <a:gd name="T2" fmla="*/ 0 w 30"/>
                    <a:gd name="T3" fmla="*/ 6 h 12"/>
                    <a:gd name="T4" fmla="*/ 6 w 30"/>
                    <a:gd name="T5" fmla="*/ 6 h 12"/>
                    <a:gd name="T6" fmla="*/ 30 w 30"/>
                    <a:gd name="T7" fmla="*/ 12 h 12"/>
                    <a:gd name="T8" fmla="*/ 30 w 30"/>
                    <a:gd name="T9" fmla="*/ 12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5" name="Freeform 460"/>
                <p:cNvSpPr>
                  <a:spLocks/>
                </p:cNvSpPr>
                <p:nvPr/>
              </p:nvSpPr>
              <p:spPr bwMode="auto">
                <a:xfrm>
                  <a:off x="3093" y="3168"/>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6" name="Freeform 461"/>
                <p:cNvSpPr>
                  <a:spLocks/>
                </p:cNvSpPr>
                <p:nvPr/>
              </p:nvSpPr>
              <p:spPr bwMode="auto">
                <a:xfrm>
                  <a:off x="3135" y="3180"/>
                  <a:ext cx="24" cy="12"/>
                </a:xfrm>
                <a:custGeom>
                  <a:avLst/>
                  <a:gdLst>
                    <a:gd name="T0" fmla="*/ 0 w 24"/>
                    <a:gd name="T1" fmla="*/ 0 h 12"/>
                    <a:gd name="T2" fmla="*/ 0 w 24"/>
                    <a:gd name="T3" fmla="*/ 6 h 12"/>
                    <a:gd name="T4" fmla="*/ 0 w 24"/>
                    <a:gd name="T5" fmla="*/ 6 h 12"/>
                    <a:gd name="T6" fmla="*/ 24 w 24"/>
                    <a:gd name="T7" fmla="*/ 12 h 12"/>
                    <a:gd name="T8" fmla="*/ 24 w 24"/>
                    <a:gd name="T9" fmla="*/ 12 h 12"/>
                    <a:gd name="T10" fmla="*/ 24 w 24"/>
                    <a:gd name="T11" fmla="*/ 6 h 12"/>
                    <a:gd name="T12" fmla="*/ 0 w 24"/>
                    <a:gd name="T13" fmla="*/ 0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0"/>
                      </a:moveTo>
                      <a:lnTo>
                        <a:pt x="0" y="6"/>
                      </a:lnTo>
                      <a:lnTo>
                        <a:pt x="24"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7" name="Freeform 462"/>
                <p:cNvSpPr>
                  <a:spLocks/>
                </p:cNvSpPr>
                <p:nvPr/>
              </p:nvSpPr>
              <p:spPr bwMode="auto">
                <a:xfrm>
                  <a:off x="3171" y="3192"/>
                  <a:ext cx="30" cy="12"/>
                </a:xfrm>
                <a:custGeom>
                  <a:avLst/>
                  <a:gdLst>
                    <a:gd name="T0" fmla="*/ 6 w 30"/>
                    <a:gd name="T1" fmla="*/ 0 h 12"/>
                    <a:gd name="T2" fmla="*/ 0 w 30"/>
                    <a:gd name="T3" fmla="*/ 6 h 12"/>
                    <a:gd name="T4" fmla="*/ 6 w 30"/>
                    <a:gd name="T5" fmla="*/ 6 h 12"/>
                    <a:gd name="T6" fmla="*/ 30 w 30"/>
                    <a:gd name="T7" fmla="*/ 12 h 12"/>
                    <a:gd name="T8" fmla="*/ 30 w 30"/>
                    <a:gd name="T9" fmla="*/ 6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8" name="Freeform 463"/>
                <p:cNvSpPr>
                  <a:spLocks/>
                </p:cNvSpPr>
                <p:nvPr/>
              </p:nvSpPr>
              <p:spPr bwMode="auto">
                <a:xfrm>
                  <a:off x="3213" y="3204"/>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9" name="Freeform 464"/>
                <p:cNvSpPr>
                  <a:spLocks/>
                </p:cNvSpPr>
                <p:nvPr/>
              </p:nvSpPr>
              <p:spPr bwMode="auto">
                <a:xfrm>
                  <a:off x="3255" y="3210"/>
                  <a:ext cx="30" cy="12"/>
                </a:xfrm>
                <a:custGeom>
                  <a:avLst/>
                  <a:gdLst>
                    <a:gd name="T0" fmla="*/ 6 w 30"/>
                    <a:gd name="T1" fmla="*/ 0 h 12"/>
                    <a:gd name="T2" fmla="*/ 0 w 30"/>
                    <a:gd name="T3" fmla="*/ 0 h 12"/>
                    <a:gd name="T4" fmla="*/ 6 w 30"/>
                    <a:gd name="T5" fmla="*/ 6 h 12"/>
                    <a:gd name="T6" fmla="*/ 24 w 30"/>
                    <a:gd name="T7" fmla="*/ 12 h 12"/>
                    <a:gd name="T8" fmla="*/ 30 w 30"/>
                    <a:gd name="T9" fmla="*/ 6 h 12"/>
                    <a:gd name="T10" fmla="*/ 24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24" y="12"/>
                      </a:lnTo>
                      <a:lnTo>
                        <a:pt x="30" y="6"/>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80" name="Freeform 465"/>
                <p:cNvSpPr>
                  <a:spLocks/>
                </p:cNvSpPr>
                <p:nvPr/>
              </p:nvSpPr>
              <p:spPr bwMode="auto">
                <a:xfrm>
                  <a:off x="3297" y="3216"/>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81" name="Freeform 466"/>
                <p:cNvSpPr>
                  <a:spLocks/>
                </p:cNvSpPr>
                <p:nvPr/>
              </p:nvSpPr>
              <p:spPr bwMode="auto">
                <a:xfrm>
                  <a:off x="3339" y="3228"/>
                  <a:ext cx="30" cy="6"/>
                </a:xfrm>
                <a:custGeom>
                  <a:avLst/>
                  <a:gdLst>
                    <a:gd name="T0" fmla="*/ 0 w 30"/>
                    <a:gd name="T1" fmla="*/ 0 h 6"/>
                    <a:gd name="T2" fmla="*/ 0 w 30"/>
                    <a:gd name="T3" fmla="*/ 0 h 6"/>
                    <a:gd name="T4" fmla="*/ 0 w 30"/>
                    <a:gd name="T5" fmla="*/ 6 h 6"/>
                    <a:gd name="T6" fmla="*/ 18 w 30"/>
                    <a:gd name="T7" fmla="*/ 6 h 6"/>
                    <a:gd name="T8" fmla="*/ 24 w 30"/>
                    <a:gd name="T9" fmla="*/ 6 h 6"/>
                    <a:gd name="T10" fmla="*/ 30 w 30"/>
                    <a:gd name="T11" fmla="*/ 6 h 6"/>
                    <a:gd name="T12" fmla="*/ 24 w 30"/>
                    <a:gd name="T13" fmla="*/ 0 h 6"/>
                    <a:gd name="T14" fmla="*/ 18 w 30"/>
                    <a:gd name="T15" fmla="*/ 0 h 6"/>
                    <a:gd name="T16" fmla="*/ 0 w 30"/>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0" y="0"/>
                      </a:moveTo>
                      <a:lnTo>
                        <a:pt x="0" y="0"/>
                      </a:lnTo>
                      <a:lnTo>
                        <a:pt x="0" y="6"/>
                      </a:lnTo>
                      <a:lnTo>
                        <a:pt x="18" y="6"/>
                      </a:lnTo>
                      <a:lnTo>
                        <a:pt x="24" y="6"/>
                      </a:lnTo>
                      <a:lnTo>
                        <a:pt x="30" y="6"/>
                      </a:lnTo>
                      <a:lnTo>
                        <a:pt x="24" y="0"/>
                      </a:lnTo>
                      <a:lnTo>
                        <a:pt x="18"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82" name="Freeform 467"/>
                <p:cNvSpPr>
                  <a:spLocks/>
                </p:cNvSpPr>
                <p:nvPr/>
              </p:nvSpPr>
              <p:spPr bwMode="auto">
                <a:xfrm>
                  <a:off x="3381" y="3234"/>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83" name="Freeform 468"/>
                <p:cNvSpPr>
                  <a:spLocks/>
                </p:cNvSpPr>
                <p:nvPr/>
              </p:nvSpPr>
              <p:spPr bwMode="auto">
                <a:xfrm>
                  <a:off x="3423" y="3240"/>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84" name="Freeform 469"/>
                <p:cNvSpPr>
                  <a:spLocks/>
                </p:cNvSpPr>
                <p:nvPr/>
              </p:nvSpPr>
              <p:spPr bwMode="auto">
                <a:xfrm>
                  <a:off x="3465" y="3240"/>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85" name="Freeform 470"/>
                <p:cNvSpPr>
                  <a:spLocks/>
                </p:cNvSpPr>
                <p:nvPr/>
              </p:nvSpPr>
              <p:spPr bwMode="auto">
                <a:xfrm>
                  <a:off x="3507" y="3246"/>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86" name="Freeform 471"/>
                <p:cNvSpPr>
                  <a:spLocks/>
                </p:cNvSpPr>
                <p:nvPr/>
              </p:nvSpPr>
              <p:spPr bwMode="auto">
                <a:xfrm>
                  <a:off x="3549" y="3252"/>
                  <a:ext cx="30" cy="6"/>
                </a:xfrm>
                <a:custGeom>
                  <a:avLst/>
                  <a:gdLst>
                    <a:gd name="T0" fmla="*/ 0 w 30"/>
                    <a:gd name="T1" fmla="*/ 0 h 6"/>
                    <a:gd name="T2" fmla="*/ 0 w 30"/>
                    <a:gd name="T3" fmla="*/ 0 h 6"/>
                    <a:gd name="T4" fmla="*/ 0 w 30"/>
                    <a:gd name="T5" fmla="*/ 6 h 6"/>
                    <a:gd name="T6" fmla="*/ 12 w 30"/>
                    <a:gd name="T7" fmla="*/ 6 h 6"/>
                    <a:gd name="T8" fmla="*/ 24 w 30"/>
                    <a:gd name="T9" fmla="*/ 6 h 6"/>
                    <a:gd name="T10" fmla="*/ 30 w 30"/>
                    <a:gd name="T11" fmla="*/ 6 h 6"/>
                    <a:gd name="T12" fmla="*/ 24 w 30"/>
                    <a:gd name="T13" fmla="*/ 0 h 6"/>
                    <a:gd name="T14" fmla="*/ 12 w 30"/>
                    <a:gd name="T15" fmla="*/ 0 h 6"/>
                    <a:gd name="T16" fmla="*/ 0 w 30"/>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0" y="0"/>
                      </a:moveTo>
                      <a:lnTo>
                        <a:pt x="0" y="0"/>
                      </a:lnTo>
                      <a:lnTo>
                        <a:pt x="0" y="6"/>
                      </a:lnTo>
                      <a:lnTo>
                        <a:pt x="12" y="6"/>
                      </a:lnTo>
                      <a:lnTo>
                        <a:pt x="24" y="6"/>
                      </a:lnTo>
                      <a:lnTo>
                        <a:pt x="30" y="6"/>
                      </a:lnTo>
                      <a:lnTo>
                        <a:pt x="24" y="0"/>
                      </a:lnTo>
                      <a:lnTo>
                        <a:pt x="12"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87" name="Freeform 472"/>
                <p:cNvSpPr>
                  <a:spLocks/>
                </p:cNvSpPr>
                <p:nvPr/>
              </p:nvSpPr>
              <p:spPr bwMode="auto">
                <a:xfrm>
                  <a:off x="3591" y="3252"/>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88" name="Freeform 473"/>
                <p:cNvSpPr>
                  <a:spLocks/>
                </p:cNvSpPr>
                <p:nvPr/>
              </p:nvSpPr>
              <p:spPr bwMode="auto">
                <a:xfrm>
                  <a:off x="3633" y="3258"/>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89" name="Freeform 474"/>
                <p:cNvSpPr>
                  <a:spLocks/>
                </p:cNvSpPr>
                <p:nvPr/>
              </p:nvSpPr>
              <p:spPr bwMode="auto">
                <a:xfrm>
                  <a:off x="3675" y="3258"/>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90" name="Freeform 475"/>
                <p:cNvSpPr>
                  <a:spLocks/>
                </p:cNvSpPr>
                <p:nvPr/>
              </p:nvSpPr>
              <p:spPr bwMode="auto">
                <a:xfrm>
                  <a:off x="3717" y="3258"/>
                  <a:ext cx="24" cy="6"/>
                </a:xfrm>
                <a:custGeom>
                  <a:avLst/>
                  <a:gdLst>
                    <a:gd name="T0" fmla="*/ 0 w 24"/>
                    <a:gd name="T1" fmla="*/ 0 h 6"/>
                    <a:gd name="T2" fmla="*/ 0 w 24"/>
                    <a:gd name="T3" fmla="*/ 6 h 6"/>
                    <a:gd name="T4" fmla="*/ 0 w 24"/>
                    <a:gd name="T5" fmla="*/ 6 h 6"/>
                    <a:gd name="T6" fmla="*/ 24 w 24"/>
                    <a:gd name="T7" fmla="*/ 6 h 6"/>
                    <a:gd name="T8" fmla="*/ 24 w 24"/>
                    <a:gd name="T9" fmla="*/ 6 h 6"/>
                    <a:gd name="T10" fmla="*/ 24 w 24"/>
                    <a:gd name="T11" fmla="*/ 0 h 6"/>
                    <a:gd name="T12" fmla="*/ 0 w 24"/>
                    <a:gd name="T13" fmla="*/ 0 h 6"/>
                    <a:gd name="T14" fmla="*/ 0 60000 65536"/>
                    <a:gd name="T15" fmla="*/ 0 60000 65536"/>
                    <a:gd name="T16" fmla="*/ 0 60000 65536"/>
                    <a:gd name="T17" fmla="*/ 0 60000 65536"/>
                    <a:gd name="T18" fmla="*/ 0 60000 65536"/>
                    <a:gd name="T19" fmla="*/ 0 60000 65536"/>
                    <a:gd name="T20" fmla="*/ 0 60000 65536"/>
                    <a:gd name="T21" fmla="*/ 0 w 24"/>
                    <a:gd name="T22" fmla="*/ 0 h 6"/>
                    <a:gd name="T23" fmla="*/ 24 w 2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
                      <a:moveTo>
                        <a:pt x="0" y="0"/>
                      </a:moveTo>
                      <a:lnTo>
                        <a:pt x="0" y="6"/>
                      </a:lnTo>
                      <a:lnTo>
                        <a:pt x="24"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91" name="Freeform 476"/>
                <p:cNvSpPr>
                  <a:spLocks/>
                </p:cNvSpPr>
                <p:nvPr/>
              </p:nvSpPr>
              <p:spPr bwMode="auto">
                <a:xfrm>
                  <a:off x="3753" y="3258"/>
                  <a:ext cx="30" cy="12"/>
                </a:xfrm>
                <a:custGeom>
                  <a:avLst/>
                  <a:gdLst>
                    <a:gd name="T0" fmla="*/ 6 w 30"/>
                    <a:gd name="T1" fmla="*/ 0 h 12"/>
                    <a:gd name="T2" fmla="*/ 0 w 30"/>
                    <a:gd name="T3" fmla="*/ 6 h 12"/>
                    <a:gd name="T4" fmla="*/ 6 w 30"/>
                    <a:gd name="T5" fmla="*/ 6 h 12"/>
                    <a:gd name="T6" fmla="*/ 24 w 30"/>
                    <a:gd name="T7" fmla="*/ 12 h 12"/>
                    <a:gd name="T8" fmla="*/ 30 w 30"/>
                    <a:gd name="T9" fmla="*/ 6 h 12"/>
                    <a:gd name="T10" fmla="*/ 30 w 30"/>
                    <a:gd name="T11" fmla="*/ 6 h 12"/>
                    <a:gd name="T12" fmla="*/ 30 w 30"/>
                    <a:gd name="T13" fmla="*/ 0 h 12"/>
                    <a:gd name="T14" fmla="*/ 24 w 30"/>
                    <a:gd name="T15" fmla="*/ 6 h 12"/>
                    <a:gd name="T16" fmla="*/ 6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0"/>
                      </a:moveTo>
                      <a:lnTo>
                        <a:pt x="0" y="6"/>
                      </a:lnTo>
                      <a:lnTo>
                        <a:pt x="6" y="6"/>
                      </a:lnTo>
                      <a:lnTo>
                        <a:pt x="24" y="12"/>
                      </a:lnTo>
                      <a:lnTo>
                        <a:pt x="30" y="6"/>
                      </a:lnTo>
                      <a:lnTo>
                        <a:pt x="30" y="0"/>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92" name="Freeform 477"/>
                <p:cNvSpPr>
                  <a:spLocks/>
                </p:cNvSpPr>
                <p:nvPr/>
              </p:nvSpPr>
              <p:spPr bwMode="auto">
                <a:xfrm>
                  <a:off x="3795" y="3258"/>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93" name="Freeform 478"/>
                <p:cNvSpPr>
                  <a:spLocks/>
                </p:cNvSpPr>
                <p:nvPr/>
              </p:nvSpPr>
              <p:spPr bwMode="auto">
                <a:xfrm>
                  <a:off x="3837" y="3258"/>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94" name="Freeform 479"/>
                <p:cNvSpPr>
                  <a:spLocks/>
                </p:cNvSpPr>
                <p:nvPr/>
              </p:nvSpPr>
              <p:spPr bwMode="auto">
                <a:xfrm>
                  <a:off x="3879" y="3258"/>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95" name="Freeform 480"/>
                <p:cNvSpPr>
                  <a:spLocks/>
                </p:cNvSpPr>
                <p:nvPr/>
              </p:nvSpPr>
              <p:spPr bwMode="auto">
                <a:xfrm>
                  <a:off x="3921" y="3252"/>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96" name="Freeform 481"/>
                <p:cNvSpPr>
                  <a:spLocks/>
                </p:cNvSpPr>
                <p:nvPr/>
              </p:nvSpPr>
              <p:spPr bwMode="auto">
                <a:xfrm>
                  <a:off x="3963" y="3252"/>
                  <a:ext cx="31" cy="6"/>
                </a:xfrm>
                <a:custGeom>
                  <a:avLst/>
                  <a:gdLst>
                    <a:gd name="T0" fmla="*/ 6 w 31"/>
                    <a:gd name="T1" fmla="*/ 0 h 6"/>
                    <a:gd name="T2" fmla="*/ 0 w 31"/>
                    <a:gd name="T3" fmla="*/ 6 h 6"/>
                    <a:gd name="T4" fmla="*/ 6 w 31"/>
                    <a:gd name="T5" fmla="*/ 6 h 6"/>
                    <a:gd name="T6" fmla="*/ 31 w 31"/>
                    <a:gd name="T7" fmla="*/ 6 h 6"/>
                    <a:gd name="T8" fmla="*/ 31 w 31"/>
                    <a:gd name="T9" fmla="*/ 6 h 6"/>
                    <a:gd name="T10" fmla="*/ 31 w 31"/>
                    <a:gd name="T11" fmla="*/ 0 h 6"/>
                    <a:gd name="T12" fmla="*/ 6 w 31"/>
                    <a:gd name="T13" fmla="*/ 0 h 6"/>
                    <a:gd name="T14" fmla="*/ 0 60000 65536"/>
                    <a:gd name="T15" fmla="*/ 0 60000 65536"/>
                    <a:gd name="T16" fmla="*/ 0 60000 65536"/>
                    <a:gd name="T17" fmla="*/ 0 60000 65536"/>
                    <a:gd name="T18" fmla="*/ 0 60000 65536"/>
                    <a:gd name="T19" fmla="*/ 0 60000 65536"/>
                    <a:gd name="T20" fmla="*/ 0 60000 65536"/>
                    <a:gd name="T21" fmla="*/ 0 w 31"/>
                    <a:gd name="T22" fmla="*/ 0 h 6"/>
                    <a:gd name="T23" fmla="*/ 31 w 31"/>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6">
                      <a:moveTo>
                        <a:pt x="6" y="0"/>
                      </a:moveTo>
                      <a:lnTo>
                        <a:pt x="0" y="6"/>
                      </a:lnTo>
                      <a:lnTo>
                        <a:pt x="6" y="6"/>
                      </a:lnTo>
                      <a:lnTo>
                        <a:pt x="31" y="6"/>
                      </a:lnTo>
                      <a:lnTo>
                        <a:pt x="31"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97" name="Freeform 482"/>
                <p:cNvSpPr>
                  <a:spLocks/>
                </p:cNvSpPr>
                <p:nvPr/>
              </p:nvSpPr>
              <p:spPr bwMode="auto">
                <a:xfrm>
                  <a:off x="4006" y="3246"/>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98" name="Freeform 483"/>
                <p:cNvSpPr>
                  <a:spLocks/>
                </p:cNvSpPr>
                <p:nvPr/>
              </p:nvSpPr>
              <p:spPr bwMode="auto">
                <a:xfrm>
                  <a:off x="4048" y="3246"/>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99" name="Freeform 484"/>
                <p:cNvSpPr>
                  <a:spLocks/>
                </p:cNvSpPr>
                <p:nvPr/>
              </p:nvSpPr>
              <p:spPr bwMode="auto">
                <a:xfrm>
                  <a:off x="4090" y="3240"/>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0" name="Freeform 485"/>
                <p:cNvSpPr>
                  <a:spLocks/>
                </p:cNvSpPr>
                <p:nvPr/>
              </p:nvSpPr>
              <p:spPr bwMode="auto">
                <a:xfrm>
                  <a:off x="4132" y="3234"/>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1" name="Freeform 486"/>
                <p:cNvSpPr>
                  <a:spLocks/>
                </p:cNvSpPr>
                <p:nvPr/>
              </p:nvSpPr>
              <p:spPr bwMode="auto">
                <a:xfrm>
                  <a:off x="4174" y="3228"/>
                  <a:ext cx="30" cy="12"/>
                </a:xfrm>
                <a:custGeom>
                  <a:avLst/>
                  <a:gdLst>
                    <a:gd name="T0" fmla="*/ 6 w 30"/>
                    <a:gd name="T1" fmla="*/ 6 h 12"/>
                    <a:gd name="T2" fmla="*/ 0 w 30"/>
                    <a:gd name="T3" fmla="*/ 6 h 12"/>
                    <a:gd name="T4" fmla="*/ 6 w 30"/>
                    <a:gd name="T5" fmla="*/ 12 h 12"/>
                    <a:gd name="T6" fmla="*/ 24 w 30"/>
                    <a:gd name="T7" fmla="*/ 6 h 12"/>
                    <a:gd name="T8" fmla="*/ 30 w 30"/>
                    <a:gd name="T9" fmla="*/ 6 h 12"/>
                    <a:gd name="T10" fmla="*/ 30 w 30"/>
                    <a:gd name="T11" fmla="*/ 6 h 12"/>
                    <a:gd name="T12" fmla="*/ 30 w 30"/>
                    <a:gd name="T13" fmla="*/ 0 h 12"/>
                    <a:gd name="T14" fmla="*/ 24 w 30"/>
                    <a:gd name="T15" fmla="*/ 0 h 12"/>
                    <a:gd name="T16" fmla="*/ 6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6"/>
                      </a:moveTo>
                      <a:lnTo>
                        <a:pt x="0" y="6"/>
                      </a:lnTo>
                      <a:lnTo>
                        <a:pt x="6" y="12"/>
                      </a:lnTo>
                      <a:lnTo>
                        <a:pt x="24" y="6"/>
                      </a:lnTo>
                      <a:lnTo>
                        <a:pt x="30"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2" name="Freeform 487"/>
                <p:cNvSpPr>
                  <a:spLocks/>
                </p:cNvSpPr>
                <p:nvPr/>
              </p:nvSpPr>
              <p:spPr bwMode="auto">
                <a:xfrm>
                  <a:off x="4216" y="3222"/>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3" name="Freeform 488"/>
                <p:cNvSpPr>
                  <a:spLocks/>
                </p:cNvSpPr>
                <p:nvPr/>
              </p:nvSpPr>
              <p:spPr bwMode="auto">
                <a:xfrm>
                  <a:off x="4258" y="3210"/>
                  <a:ext cx="30" cy="12"/>
                </a:xfrm>
                <a:custGeom>
                  <a:avLst/>
                  <a:gdLst>
                    <a:gd name="T0" fmla="*/ 6 w 30"/>
                    <a:gd name="T1" fmla="*/ 6 h 12"/>
                    <a:gd name="T2" fmla="*/ 0 w 30"/>
                    <a:gd name="T3" fmla="*/ 12 h 12"/>
                    <a:gd name="T4" fmla="*/ 6 w 30"/>
                    <a:gd name="T5" fmla="*/ 12 h 12"/>
                    <a:gd name="T6" fmla="*/ 24 w 30"/>
                    <a:gd name="T7" fmla="*/ 6 h 12"/>
                    <a:gd name="T8" fmla="*/ 30 w 30"/>
                    <a:gd name="T9" fmla="*/ 6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12"/>
                      </a:lnTo>
                      <a:lnTo>
                        <a:pt x="6" y="12"/>
                      </a:lnTo>
                      <a:lnTo>
                        <a:pt x="24" y="6"/>
                      </a:lnTo>
                      <a:lnTo>
                        <a:pt x="30" y="6"/>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4" name="Freeform 489"/>
                <p:cNvSpPr>
                  <a:spLocks/>
                </p:cNvSpPr>
                <p:nvPr/>
              </p:nvSpPr>
              <p:spPr bwMode="auto">
                <a:xfrm>
                  <a:off x="4300" y="3204"/>
                  <a:ext cx="30" cy="12"/>
                </a:xfrm>
                <a:custGeom>
                  <a:avLst/>
                  <a:gdLst>
                    <a:gd name="T0" fmla="*/ 0 w 30"/>
                    <a:gd name="T1" fmla="*/ 6 h 12"/>
                    <a:gd name="T2" fmla="*/ 0 w 30"/>
                    <a:gd name="T3" fmla="*/ 6 h 12"/>
                    <a:gd name="T4" fmla="*/ 0 w 30"/>
                    <a:gd name="T5" fmla="*/ 12 h 12"/>
                    <a:gd name="T6" fmla="*/ 24 w 30"/>
                    <a:gd name="T7" fmla="*/ 6 h 12"/>
                    <a:gd name="T8" fmla="*/ 30 w 30"/>
                    <a:gd name="T9" fmla="*/ 0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6"/>
                      </a:ln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5" name="Freeform 490"/>
                <p:cNvSpPr>
                  <a:spLocks/>
                </p:cNvSpPr>
                <p:nvPr/>
              </p:nvSpPr>
              <p:spPr bwMode="auto">
                <a:xfrm>
                  <a:off x="4342" y="3192"/>
                  <a:ext cx="30" cy="12"/>
                </a:xfrm>
                <a:custGeom>
                  <a:avLst/>
                  <a:gdLst>
                    <a:gd name="T0" fmla="*/ 0 w 30"/>
                    <a:gd name="T1" fmla="*/ 6 h 12"/>
                    <a:gd name="T2" fmla="*/ 0 w 30"/>
                    <a:gd name="T3" fmla="*/ 12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6" name="Freeform 491"/>
                <p:cNvSpPr>
                  <a:spLocks/>
                </p:cNvSpPr>
                <p:nvPr/>
              </p:nvSpPr>
              <p:spPr bwMode="auto">
                <a:xfrm>
                  <a:off x="4384" y="3186"/>
                  <a:ext cx="24" cy="12"/>
                </a:xfrm>
                <a:custGeom>
                  <a:avLst/>
                  <a:gdLst>
                    <a:gd name="T0" fmla="*/ 0 w 24"/>
                    <a:gd name="T1" fmla="*/ 6 h 12"/>
                    <a:gd name="T2" fmla="*/ 0 w 24"/>
                    <a:gd name="T3" fmla="*/ 6 h 12"/>
                    <a:gd name="T4" fmla="*/ 0 w 24"/>
                    <a:gd name="T5" fmla="*/ 12 h 12"/>
                    <a:gd name="T6" fmla="*/ 24 w 24"/>
                    <a:gd name="T7" fmla="*/ 6 h 12"/>
                    <a:gd name="T8" fmla="*/ 24 w 24"/>
                    <a:gd name="T9" fmla="*/ 0 h 12"/>
                    <a:gd name="T10" fmla="*/ 24 w 24"/>
                    <a:gd name="T11" fmla="*/ 0 h 12"/>
                    <a:gd name="T12" fmla="*/ 0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6"/>
                      </a:moveTo>
                      <a:lnTo>
                        <a:pt x="0" y="6"/>
                      </a:lnTo>
                      <a:lnTo>
                        <a:pt x="0" y="12"/>
                      </a:lnTo>
                      <a:lnTo>
                        <a:pt x="24"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7" name="Freeform 492"/>
                <p:cNvSpPr>
                  <a:spLocks/>
                </p:cNvSpPr>
                <p:nvPr/>
              </p:nvSpPr>
              <p:spPr bwMode="auto">
                <a:xfrm>
                  <a:off x="4420" y="3174"/>
                  <a:ext cx="30" cy="12"/>
                </a:xfrm>
                <a:custGeom>
                  <a:avLst/>
                  <a:gdLst>
                    <a:gd name="T0" fmla="*/ 6 w 30"/>
                    <a:gd name="T1" fmla="*/ 6 h 12"/>
                    <a:gd name="T2" fmla="*/ 0 w 30"/>
                    <a:gd name="T3" fmla="*/ 6 h 12"/>
                    <a:gd name="T4" fmla="*/ 6 w 30"/>
                    <a:gd name="T5" fmla="*/ 12 h 12"/>
                    <a:gd name="T6" fmla="*/ 30 w 30"/>
                    <a:gd name="T7" fmla="*/ 6 h 12"/>
                    <a:gd name="T8" fmla="*/ 30 w 30"/>
                    <a:gd name="T9" fmla="*/ 0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8" name="Freeform 493"/>
                <p:cNvSpPr>
                  <a:spLocks/>
                </p:cNvSpPr>
                <p:nvPr/>
              </p:nvSpPr>
              <p:spPr bwMode="auto">
                <a:xfrm>
                  <a:off x="4462" y="3162"/>
                  <a:ext cx="30" cy="12"/>
                </a:xfrm>
                <a:custGeom>
                  <a:avLst/>
                  <a:gdLst>
                    <a:gd name="T0" fmla="*/ 6 w 30"/>
                    <a:gd name="T1" fmla="*/ 6 h 12"/>
                    <a:gd name="T2" fmla="*/ 0 w 30"/>
                    <a:gd name="T3" fmla="*/ 6 h 12"/>
                    <a:gd name="T4" fmla="*/ 6 w 30"/>
                    <a:gd name="T5" fmla="*/ 12 h 12"/>
                    <a:gd name="T6" fmla="*/ 24 w 30"/>
                    <a:gd name="T7" fmla="*/ 6 h 12"/>
                    <a:gd name="T8" fmla="*/ 30 w 30"/>
                    <a:gd name="T9" fmla="*/ 0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24"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9" name="Freeform 494"/>
                <p:cNvSpPr>
                  <a:spLocks/>
                </p:cNvSpPr>
                <p:nvPr/>
              </p:nvSpPr>
              <p:spPr bwMode="auto">
                <a:xfrm>
                  <a:off x="4504" y="3144"/>
                  <a:ext cx="24" cy="18"/>
                </a:xfrm>
                <a:custGeom>
                  <a:avLst/>
                  <a:gdLst>
                    <a:gd name="T0" fmla="*/ 0 w 24"/>
                    <a:gd name="T1" fmla="*/ 12 h 18"/>
                    <a:gd name="T2" fmla="*/ 0 w 24"/>
                    <a:gd name="T3" fmla="*/ 12 h 18"/>
                    <a:gd name="T4" fmla="*/ 0 w 24"/>
                    <a:gd name="T5" fmla="*/ 18 h 18"/>
                    <a:gd name="T6" fmla="*/ 24 w 24"/>
                    <a:gd name="T7" fmla="*/ 6 h 18"/>
                    <a:gd name="T8" fmla="*/ 24 w 24"/>
                    <a:gd name="T9" fmla="*/ 6 h 18"/>
                    <a:gd name="T10" fmla="*/ 24 w 24"/>
                    <a:gd name="T11" fmla="*/ 0 h 18"/>
                    <a:gd name="T12" fmla="*/ 0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12"/>
                      </a:moveTo>
                      <a:lnTo>
                        <a:pt x="0" y="12"/>
                      </a:lnTo>
                      <a:lnTo>
                        <a:pt x="0" y="18"/>
                      </a:lnTo>
                      <a:lnTo>
                        <a:pt x="24"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0" name="Freeform 495"/>
                <p:cNvSpPr>
                  <a:spLocks/>
                </p:cNvSpPr>
                <p:nvPr/>
              </p:nvSpPr>
              <p:spPr bwMode="auto">
                <a:xfrm>
                  <a:off x="4540" y="3132"/>
                  <a:ext cx="30" cy="12"/>
                </a:xfrm>
                <a:custGeom>
                  <a:avLst/>
                  <a:gdLst>
                    <a:gd name="T0" fmla="*/ 6 w 30"/>
                    <a:gd name="T1" fmla="*/ 6 h 12"/>
                    <a:gd name="T2" fmla="*/ 0 w 30"/>
                    <a:gd name="T3" fmla="*/ 12 h 12"/>
                    <a:gd name="T4" fmla="*/ 6 w 30"/>
                    <a:gd name="T5" fmla="*/ 12 h 12"/>
                    <a:gd name="T6" fmla="*/ 24 w 30"/>
                    <a:gd name="T7" fmla="*/ 6 h 12"/>
                    <a:gd name="T8" fmla="*/ 30 w 30"/>
                    <a:gd name="T9" fmla="*/ 0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12"/>
                      </a:lnTo>
                      <a:lnTo>
                        <a:pt x="6" y="12"/>
                      </a:lnTo>
                      <a:lnTo>
                        <a:pt x="24"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1" name="Freeform 496"/>
                <p:cNvSpPr>
                  <a:spLocks/>
                </p:cNvSpPr>
                <p:nvPr/>
              </p:nvSpPr>
              <p:spPr bwMode="auto">
                <a:xfrm>
                  <a:off x="4582" y="3114"/>
                  <a:ext cx="24" cy="18"/>
                </a:xfrm>
                <a:custGeom>
                  <a:avLst/>
                  <a:gdLst>
                    <a:gd name="T0" fmla="*/ 0 w 24"/>
                    <a:gd name="T1" fmla="*/ 12 h 18"/>
                    <a:gd name="T2" fmla="*/ 0 w 24"/>
                    <a:gd name="T3" fmla="*/ 12 h 18"/>
                    <a:gd name="T4" fmla="*/ 0 w 24"/>
                    <a:gd name="T5" fmla="*/ 18 h 18"/>
                    <a:gd name="T6" fmla="*/ 24 w 24"/>
                    <a:gd name="T7" fmla="*/ 6 h 18"/>
                    <a:gd name="T8" fmla="*/ 24 w 24"/>
                    <a:gd name="T9" fmla="*/ 6 h 18"/>
                    <a:gd name="T10" fmla="*/ 24 w 24"/>
                    <a:gd name="T11" fmla="*/ 0 h 18"/>
                    <a:gd name="T12" fmla="*/ 0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12"/>
                      </a:moveTo>
                      <a:lnTo>
                        <a:pt x="0" y="12"/>
                      </a:lnTo>
                      <a:lnTo>
                        <a:pt x="0" y="18"/>
                      </a:lnTo>
                      <a:lnTo>
                        <a:pt x="24"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2" name="Freeform 497"/>
                <p:cNvSpPr>
                  <a:spLocks/>
                </p:cNvSpPr>
                <p:nvPr/>
              </p:nvSpPr>
              <p:spPr bwMode="auto">
                <a:xfrm>
                  <a:off x="4618" y="3096"/>
                  <a:ext cx="30" cy="18"/>
                </a:xfrm>
                <a:custGeom>
                  <a:avLst/>
                  <a:gdLst>
                    <a:gd name="T0" fmla="*/ 6 w 30"/>
                    <a:gd name="T1" fmla="*/ 12 h 18"/>
                    <a:gd name="T2" fmla="*/ 0 w 30"/>
                    <a:gd name="T3" fmla="*/ 12 h 18"/>
                    <a:gd name="T4" fmla="*/ 6 w 30"/>
                    <a:gd name="T5" fmla="*/ 18 h 18"/>
                    <a:gd name="T6" fmla="*/ 24 w 30"/>
                    <a:gd name="T7" fmla="*/ 6 h 18"/>
                    <a:gd name="T8" fmla="*/ 30 w 30"/>
                    <a:gd name="T9" fmla="*/ 6 h 18"/>
                    <a:gd name="T10" fmla="*/ 24 w 30"/>
                    <a:gd name="T11" fmla="*/ 0 h 18"/>
                    <a:gd name="T12" fmla="*/ 6 w 30"/>
                    <a:gd name="T13" fmla="*/ 12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12"/>
                      </a:moveTo>
                      <a:lnTo>
                        <a:pt x="0" y="12"/>
                      </a:lnTo>
                      <a:lnTo>
                        <a:pt x="6" y="18"/>
                      </a:lnTo>
                      <a:lnTo>
                        <a:pt x="24" y="6"/>
                      </a:lnTo>
                      <a:lnTo>
                        <a:pt x="30"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3" name="Freeform 498"/>
                <p:cNvSpPr>
                  <a:spLocks/>
                </p:cNvSpPr>
                <p:nvPr/>
              </p:nvSpPr>
              <p:spPr bwMode="auto">
                <a:xfrm>
                  <a:off x="4654" y="3078"/>
                  <a:ext cx="30" cy="18"/>
                </a:xfrm>
                <a:custGeom>
                  <a:avLst/>
                  <a:gdLst>
                    <a:gd name="T0" fmla="*/ 6 w 30"/>
                    <a:gd name="T1" fmla="*/ 12 h 18"/>
                    <a:gd name="T2" fmla="*/ 0 w 30"/>
                    <a:gd name="T3" fmla="*/ 12 h 18"/>
                    <a:gd name="T4" fmla="*/ 6 w 30"/>
                    <a:gd name="T5" fmla="*/ 18 h 18"/>
                    <a:gd name="T6" fmla="*/ 12 w 30"/>
                    <a:gd name="T7" fmla="*/ 12 h 18"/>
                    <a:gd name="T8" fmla="*/ 24 w 30"/>
                    <a:gd name="T9" fmla="*/ 6 h 18"/>
                    <a:gd name="T10" fmla="*/ 30 w 30"/>
                    <a:gd name="T11" fmla="*/ 0 h 18"/>
                    <a:gd name="T12" fmla="*/ 24 w 30"/>
                    <a:gd name="T13" fmla="*/ 0 h 18"/>
                    <a:gd name="T14" fmla="*/ 12 w 30"/>
                    <a:gd name="T15" fmla="*/ 6 h 18"/>
                    <a:gd name="T16" fmla="*/ 6 w 30"/>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6" y="12"/>
                      </a:moveTo>
                      <a:lnTo>
                        <a:pt x="0" y="12"/>
                      </a:lnTo>
                      <a:lnTo>
                        <a:pt x="6" y="18"/>
                      </a:lnTo>
                      <a:lnTo>
                        <a:pt x="12" y="12"/>
                      </a:lnTo>
                      <a:lnTo>
                        <a:pt x="24" y="6"/>
                      </a:lnTo>
                      <a:lnTo>
                        <a:pt x="30" y="0"/>
                      </a:lnTo>
                      <a:lnTo>
                        <a:pt x="24" y="0"/>
                      </a:lnTo>
                      <a:lnTo>
                        <a:pt x="12" y="6"/>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4" name="Freeform 499"/>
                <p:cNvSpPr>
                  <a:spLocks/>
                </p:cNvSpPr>
                <p:nvPr/>
              </p:nvSpPr>
              <p:spPr bwMode="auto">
                <a:xfrm>
                  <a:off x="4690" y="3054"/>
                  <a:ext cx="30" cy="18"/>
                </a:xfrm>
                <a:custGeom>
                  <a:avLst/>
                  <a:gdLst>
                    <a:gd name="T0" fmla="*/ 6 w 30"/>
                    <a:gd name="T1" fmla="*/ 12 h 18"/>
                    <a:gd name="T2" fmla="*/ 0 w 30"/>
                    <a:gd name="T3" fmla="*/ 18 h 18"/>
                    <a:gd name="T4" fmla="*/ 6 w 30"/>
                    <a:gd name="T5" fmla="*/ 18 h 18"/>
                    <a:gd name="T6" fmla="*/ 24 w 30"/>
                    <a:gd name="T7" fmla="*/ 6 h 18"/>
                    <a:gd name="T8" fmla="*/ 30 w 30"/>
                    <a:gd name="T9" fmla="*/ 6 h 18"/>
                    <a:gd name="T10" fmla="*/ 24 w 30"/>
                    <a:gd name="T11" fmla="*/ 0 h 18"/>
                    <a:gd name="T12" fmla="*/ 6 w 30"/>
                    <a:gd name="T13" fmla="*/ 12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12"/>
                      </a:moveTo>
                      <a:lnTo>
                        <a:pt x="0" y="18"/>
                      </a:lnTo>
                      <a:lnTo>
                        <a:pt x="6" y="18"/>
                      </a:lnTo>
                      <a:lnTo>
                        <a:pt x="24" y="6"/>
                      </a:lnTo>
                      <a:lnTo>
                        <a:pt x="30"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5" name="Freeform 500"/>
                <p:cNvSpPr>
                  <a:spLocks/>
                </p:cNvSpPr>
                <p:nvPr/>
              </p:nvSpPr>
              <p:spPr bwMode="auto">
                <a:xfrm>
                  <a:off x="4726" y="3030"/>
                  <a:ext cx="24" cy="18"/>
                </a:xfrm>
                <a:custGeom>
                  <a:avLst/>
                  <a:gdLst>
                    <a:gd name="T0" fmla="*/ 6 w 24"/>
                    <a:gd name="T1" fmla="*/ 12 h 18"/>
                    <a:gd name="T2" fmla="*/ 0 w 24"/>
                    <a:gd name="T3" fmla="*/ 18 h 18"/>
                    <a:gd name="T4" fmla="*/ 6 w 24"/>
                    <a:gd name="T5" fmla="*/ 18 h 18"/>
                    <a:gd name="T6" fmla="*/ 24 w 24"/>
                    <a:gd name="T7" fmla="*/ 6 h 18"/>
                    <a:gd name="T8" fmla="*/ 24 w 24"/>
                    <a:gd name="T9" fmla="*/ 0 h 18"/>
                    <a:gd name="T10" fmla="*/ 24 w 24"/>
                    <a:gd name="T11" fmla="*/ 0 h 18"/>
                    <a:gd name="T12" fmla="*/ 6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6" y="12"/>
                      </a:moveTo>
                      <a:lnTo>
                        <a:pt x="0" y="18"/>
                      </a:lnTo>
                      <a:lnTo>
                        <a:pt x="6" y="18"/>
                      </a:lnTo>
                      <a:lnTo>
                        <a:pt x="24"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6" name="Freeform 501"/>
                <p:cNvSpPr>
                  <a:spLocks/>
                </p:cNvSpPr>
                <p:nvPr/>
              </p:nvSpPr>
              <p:spPr bwMode="auto">
                <a:xfrm>
                  <a:off x="4762" y="3000"/>
                  <a:ext cx="24" cy="24"/>
                </a:xfrm>
                <a:custGeom>
                  <a:avLst/>
                  <a:gdLst>
                    <a:gd name="T0" fmla="*/ 0 w 24"/>
                    <a:gd name="T1" fmla="*/ 18 h 24"/>
                    <a:gd name="T2" fmla="*/ 0 w 24"/>
                    <a:gd name="T3" fmla="*/ 24 h 24"/>
                    <a:gd name="T4" fmla="*/ 0 w 24"/>
                    <a:gd name="T5" fmla="*/ 24 h 24"/>
                    <a:gd name="T6" fmla="*/ 6 w 24"/>
                    <a:gd name="T7" fmla="*/ 24 h 24"/>
                    <a:gd name="T8" fmla="*/ 6 w 24"/>
                    <a:gd name="T9" fmla="*/ 18 h 24"/>
                    <a:gd name="T10" fmla="*/ 24 w 24"/>
                    <a:gd name="T11" fmla="*/ 6 h 24"/>
                    <a:gd name="T12" fmla="*/ 18 w 24"/>
                    <a:gd name="T13" fmla="*/ 0 h 24"/>
                    <a:gd name="T14" fmla="*/ 18 w 24"/>
                    <a:gd name="T15" fmla="*/ 6 h 24"/>
                    <a:gd name="T16" fmla="*/ 0 w 24"/>
                    <a:gd name="T17" fmla="*/ 18 h 24"/>
                    <a:gd name="T18" fmla="*/ 6 w 24"/>
                    <a:gd name="T19" fmla="*/ 18 h 24"/>
                    <a:gd name="T20" fmla="*/ 6 w 24"/>
                    <a:gd name="T21" fmla="*/ 18 h 24"/>
                    <a:gd name="T22" fmla="*/ 0 w 24"/>
                    <a:gd name="T23" fmla="*/ 18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0" y="18"/>
                      </a:moveTo>
                      <a:lnTo>
                        <a:pt x="0" y="24"/>
                      </a:lnTo>
                      <a:lnTo>
                        <a:pt x="6" y="24"/>
                      </a:lnTo>
                      <a:lnTo>
                        <a:pt x="6" y="18"/>
                      </a:lnTo>
                      <a:lnTo>
                        <a:pt x="24" y="6"/>
                      </a:lnTo>
                      <a:lnTo>
                        <a:pt x="18" y="0"/>
                      </a:lnTo>
                      <a:lnTo>
                        <a:pt x="18" y="6"/>
                      </a:lnTo>
                      <a:lnTo>
                        <a:pt x="0" y="18"/>
                      </a:lnTo>
                      <a:lnTo>
                        <a:pt x="6" y="18"/>
                      </a:lnTo>
                      <a:lnTo>
                        <a:pt x="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7" name="Freeform 502"/>
                <p:cNvSpPr>
                  <a:spLocks/>
                </p:cNvSpPr>
                <p:nvPr/>
              </p:nvSpPr>
              <p:spPr bwMode="auto">
                <a:xfrm>
                  <a:off x="4792" y="2970"/>
                  <a:ext cx="18" cy="24"/>
                </a:xfrm>
                <a:custGeom>
                  <a:avLst/>
                  <a:gdLst>
                    <a:gd name="T0" fmla="*/ 0 w 18"/>
                    <a:gd name="T1" fmla="*/ 24 h 24"/>
                    <a:gd name="T2" fmla="*/ 0 w 18"/>
                    <a:gd name="T3" fmla="*/ 24 h 24"/>
                    <a:gd name="T4" fmla="*/ 6 w 18"/>
                    <a:gd name="T5" fmla="*/ 24 h 24"/>
                    <a:gd name="T6" fmla="*/ 12 w 18"/>
                    <a:gd name="T7" fmla="*/ 12 h 24"/>
                    <a:gd name="T8" fmla="*/ 18 w 18"/>
                    <a:gd name="T9" fmla="*/ 6 h 24"/>
                    <a:gd name="T10" fmla="*/ 18 w 18"/>
                    <a:gd name="T11" fmla="*/ 0 h 24"/>
                    <a:gd name="T12" fmla="*/ 12 w 18"/>
                    <a:gd name="T13" fmla="*/ 6 h 24"/>
                    <a:gd name="T14" fmla="*/ 6 w 18"/>
                    <a:gd name="T15" fmla="*/ 12 h 24"/>
                    <a:gd name="T16" fmla="*/ 0 w 18"/>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0" y="24"/>
                      </a:moveTo>
                      <a:lnTo>
                        <a:pt x="0" y="24"/>
                      </a:lnTo>
                      <a:lnTo>
                        <a:pt x="6" y="24"/>
                      </a:lnTo>
                      <a:lnTo>
                        <a:pt x="12" y="12"/>
                      </a:lnTo>
                      <a:lnTo>
                        <a:pt x="18" y="6"/>
                      </a:lnTo>
                      <a:lnTo>
                        <a:pt x="18" y="0"/>
                      </a:lnTo>
                      <a:lnTo>
                        <a:pt x="12" y="6"/>
                      </a:lnTo>
                      <a:lnTo>
                        <a:pt x="6"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8" name="Freeform 503"/>
                <p:cNvSpPr>
                  <a:spLocks/>
                </p:cNvSpPr>
                <p:nvPr/>
              </p:nvSpPr>
              <p:spPr bwMode="auto">
                <a:xfrm>
                  <a:off x="4816" y="2934"/>
                  <a:ext cx="18" cy="30"/>
                </a:xfrm>
                <a:custGeom>
                  <a:avLst/>
                  <a:gdLst>
                    <a:gd name="T0" fmla="*/ 0 w 18"/>
                    <a:gd name="T1" fmla="*/ 24 h 30"/>
                    <a:gd name="T2" fmla="*/ 6 w 18"/>
                    <a:gd name="T3" fmla="*/ 30 h 30"/>
                    <a:gd name="T4" fmla="*/ 6 w 18"/>
                    <a:gd name="T5" fmla="*/ 24 h 30"/>
                    <a:gd name="T6" fmla="*/ 18 w 18"/>
                    <a:gd name="T7" fmla="*/ 12 h 30"/>
                    <a:gd name="T8" fmla="*/ 18 w 18"/>
                    <a:gd name="T9" fmla="*/ 6 h 30"/>
                    <a:gd name="T10" fmla="*/ 18 w 18"/>
                    <a:gd name="T11" fmla="*/ 0 h 30"/>
                    <a:gd name="T12" fmla="*/ 12 w 18"/>
                    <a:gd name="T13" fmla="*/ 6 h 30"/>
                    <a:gd name="T14" fmla="*/ 12 w 18"/>
                    <a:gd name="T15" fmla="*/ 12 h 30"/>
                    <a:gd name="T16" fmla="*/ 0 w 18"/>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30"/>
                    <a:gd name="T29" fmla="*/ 18 w 18"/>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30">
                      <a:moveTo>
                        <a:pt x="0" y="24"/>
                      </a:moveTo>
                      <a:lnTo>
                        <a:pt x="6" y="30"/>
                      </a:lnTo>
                      <a:lnTo>
                        <a:pt x="6" y="24"/>
                      </a:lnTo>
                      <a:lnTo>
                        <a:pt x="18" y="12"/>
                      </a:lnTo>
                      <a:lnTo>
                        <a:pt x="18" y="6"/>
                      </a:lnTo>
                      <a:lnTo>
                        <a:pt x="18" y="0"/>
                      </a:lnTo>
                      <a:lnTo>
                        <a:pt x="12" y="6"/>
                      </a:lnTo>
                      <a:lnTo>
                        <a:pt x="12"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9" name="Freeform 504"/>
                <p:cNvSpPr>
                  <a:spLocks/>
                </p:cNvSpPr>
                <p:nvPr/>
              </p:nvSpPr>
              <p:spPr bwMode="auto">
                <a:xfrm>
                  <a:off x="4834" y="2898"/>
                  <a:ext cx="18" cy="24"/>
                </a:xfrm>
                <a:custGeom>
                  <a:avLst/>
                  <a:gdLst>
                    <a:gd name="T0" fmla="*/ 0 w 18"/>
                    <a:gd name="T1" fmla="*/ 24 h 24"/>
                    <a:gd name="T2" fmla="*/ 6 w 18"/>
                    <a:gd name="T3" fmla="*/ 24 h 24"/>
                    <a:gd name="T4" fmla="*/ 6 w 18"/>
                    <a:gd name="T5" fmla="*/ 24 h 24"/>
                    <a:gd name="T6" fmla="*/ 18 w 18"/>
                    <a:gd name="T7" fmla="*/ 6 h 24"/>
                    <a:gd name="T8" fmla="*/ 18 w 18"/>
                    <a:gd name="T9" fmla="*/ 0 h 24"/>
                    <a:gd name="T10" fmla="*/ 12 w 18"/>
                    <a:gd name="T11" fmla="*/ 0 h 24"/>
                    <a:gd name="T12" fmla="*/ 12 w 18"/>
                    <a:gd name="T13" fmla="*/ 0 h 24"/>
                    <a:gd name="T14" fmla="*/ 12 w 18"/>
                    <a:gd name="T15" fmla="*/ 6 h 24"/>
                    <a:gd name="T16" fmla="*/ 0 w 18"/>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0" y="24"/>
                      </a:moveTo>
                      <a:lnTo>
                        <a:pt x="6" y="24"/>
                      </a:lnTo>
                      <a:lnTo>
                        <a:pt x="18" y="6"/>
                      </a:lnTo>
                      <a:lnTo>
                        <a:pt x="18" y="0"/>
                      </a:lnTo>
                      <a:lnTo>
                        <a:pt x="12" y="0"/>
                      </a:lnTo>
                      <a:lnTo>
                        <a:pt x="12"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0" name="Freeform 505"/>
                <p:cNvSpPr>
                  <a:spLocks/>
                </p:cNvSpPr>
                <p:nvPr/>
              </p:nvSpPr>
              <p:spPr bwMode="auto">
                <a:xfrm>
                  <a:off x="4846" y="2856"/>
                  <a:ext cx="12" cy="30"/>
                </a:xfrm>
                <a:custGeom>
                  <a:avLst/>
                  <a:gdLst>
                    <a:gd name="T0" fmla="*/ 0 w 12"/>
                    <a:gd name="T1" fmla="*/ 24 h 30"/>
                    <a:gd name="T2" fmla="*/ 6 w 12"/>
                    <a:gd name="T3" fmla="*/ 30 h 30"/>
                    <a:gd name="T4" fmla="*/ 6 w 12"/>
                    <a:gd name="T5" fmla="*/ 24 h 30"/>
                    <a:gd name="T6" fmla="*/ 12 w 12"/>
                    <a:gd name="T7" fmla="*/ 6 h 30"/>
                    <a:gd name="T8" fmla="*/ 6 w 12"/>
                    <a:gd name="T9" fmla="*/ 0 h 30"/>
                    <a:gd name="T10" fmla="*/ 6 w 12"/>
                    <a:gd name="T11" fmla="*/ 0 h 30"/>
                    <a:gd name="T12" fmla="*/ 0 w 12"/>
                    <a:gd name="T13" fmla="*/ 0 h 30"/>
                    <a:gd name="T14" fmla="*/ 6 w 12"/>
                    <a:gd name="T15" fmla="*/ 6 h 30"/>
                    <a:gd name="T16" fmla="*/ 0 w 12"/>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0" y="24"/>
                      </a:moveTo>
                      <a:lnTo>
                        <a:pt x="6" y="30"/>
                      </a:lnTo>
                      <a:lnTo>
                        <a:pt x="6" y="24"/>
                      </a:lnTo>
                      <a:lnTo>
                        <a:pt x="12" y="6"/>
                      </a:lnTo>
                      <a:lnTo>
                        <a:pt x="6" y="0"/>
                      </a:lnTo>
                      <a:lnTo>
                        <a:pt x="0" y="0"/>
                      </a:lnTo>
                      <a:lnTo>
                        <a:pt x="6"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1" name="Freeform 506"/>
                <p:cNvSpPr>
                  <a:spLocks/>
                </p:cNvSpPr>
                <p:nvPr/>
              </p:nvSpPr>
              <p:spPr bwMode="auto">
                <a:xfrm>
                  <a:off x="4840" y="2814"/>
                  <a:ext cx="12" cy="30"/>
                </a:xfrm>
                <a:custGeom>
                  <a:avLst/>
                  <a:gdLst>
                    <a:gd name="T0" fmla="*/ 6 w 12"/>
                    <a:gd name="T1" fmla="*/ 24 h 30"/>
                    <a:gd name="T2" fmla="*/ 12 w 12"/>
                    <a:gd name="T3" fmla="*/ 30 h 30"/>
                    <a:gd name="T4" fmla="*/ 12 w 12"/>
                    <a:gd name="T5" fmla="*/ 24 h 30"/>
                    <a:gd name="T6" fmla="*/ 12 w 12"/>
                    <a:gd name="T7" fmla="*/ 6 h 30"/>
                    <a:gd name="T8" fmla="*/ 6 w 12"/>
                    <a:gd name="T9" fmla="*/ 0 h 30"/>
                    <a:gd name="T10" fmla="*/ 6 w 12"/>
                    <a:gd name="T11" fmla="*/ 0 h 30"/>
                    <a:gd name="T12" fmla="*/ 0 w 12"/>
                    <a:gd name="T13" fmla="*/ 0 h 30"/>
                    <a:gd name="T14" fmla="*/ 6 w 12"/>
                    <a:gd name="T15" fmla="*/ 6 h 30"/>
                    <a:gd name="T16" fmla="*/ 6 w 12"/>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6" y="24"/>
                      </a:moveTo>
                      <a:lnTo>
                        <a:pt x="12" y="30"/>
                      </a:lnTo>
                      <a:lnTo>
                        <a:pt x="12" y="24"/>
                      </a:lnTo>
                      <a:lnTo>
                        <a:pt x="12" y="6"/>
                      </a:lnTo>
                      <a:lnTo>
                        <a:pt x="6" y="0"/>
                      </a:lnTo>
                      <a:lnTo>
                        <a:pt x="0" y="0"/>
                      </a:lnTo>
                      <a:lnTo>
                        <a:pt x="6" y="6"/>
                      </a:lnTo>
                      <a:lnTo>
                        <a:pt x="6"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2" name="Freeform 507"/>
                <p:cNvSpPr>
                  <a:spLocks/>
                </p:cNvSpPr>
                <p:nvPr/>
              </p:nvSpPr>
              <p:spPr bwMode="auto">
                <a:xfrm>
                  <a:off x="4828" y="2772"/>
                  <a:ext cx="12" cy="30"/>
                </a:xfrm>
                <a:custGeom>
                  <a:avLst/>
                  <a:gdLst>
                    <a:gd name="T0" fmla="*/ 6 w 12"/>
                    <a:gd name="T1" fmla="*/ 30 h 30"/>
                    <a:gd name="T2" fmla="*/ 12 w 12"/>
                    <a:gd name="T3" fmla="*/ 30 h 30"/>
                    <a:gd name="T4" fmla="*/ 12 w 12"/>
                    <a:gd name="T5" fmla="*/ 30 h 30"/>
                    <a:gd name="T6" fmla="*/ 6 w 12"/>
                    <a:gd name="T7" fmla="*/ 6 h 30"/>
                    <a:gd name="T8" fmla="*/ 6 w 12"/>
                    <a:gd name="T9" fmla="*/ 6 h 30"/>
                    <a:gd name="T10" fmla="*/ 0 w 12"/>
                    <a:gd name="T11" fmla="*/ 0 h 30"/>
                    <a:gd name="T12" fmla="*/ 0 w 12"/>
                    <a:gd name="T13" fmla="*/ 6 h 30"/>
                    <a:gd name="T14" fmla="*/ 0 w 12"/>
                    <a:gd name="T15" fmla="*/ 6 h 30"/>
                    <a:gd name="T16" fmla="*/ 6 w 12"/>
                    <a:gd name="T17" fmla="*/ 3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6" y="30"/>
                      </a:moveTo>
                      <a:lnTo>
                        <a:pt x="12" y="30"/>
                      </a:lnTo>
                      <a:lnTo>
                        <a:pt x="6" y="6"/>
                      </a:lnTo>
                      <a:lnTo>
                        <a:pt x="0" y="0"/>
                      </a:lnTo>
                      <a:lnTo>
                        <a:pt x="0" y="6"/>
                      </a:lnTo>
                      <a:lnTo>
                        <a:pt x="6"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3" name="Freeform 508"/>
                <p:cNvSpPr>
                  <a:spLocks/>
                </p:cNvSpPr>
                <p:nvPr/>
              </p:nvSpPr>
              <p:spPr bwMode="auto">
                <a:xfrm>
                  <a:off x="4804" y="2742"/>
                  <a:ext cx="18" cy="24"/>
                </a:xfrm>
                <a:custGeom>
                  <a:avLst/>
                  <a:gdLst>
                    <a:gd name="T0" fmla="*/ 12 w 18"/>
                    <a:gd name="T1" fmla="*/ 18 h 24"/>
                    <a:gd name="T2" fmla="*/ 18 w 18"/>
                    <a:gd name="T3" fmla="*/ 24 h 24"/>
                    <a:gd name="T4" fmla="*/ 18 w 18"/>
                    <a:gd name="T5" fmla="*/ 18 h 24"/>
                    <a:gd name="T6" fmla="*/ 6 w 18"/>
                    <a:gd name="T7" fmla="*/ 0 h 24"/>
                    <a:gd name="T8" fmla="*/ 0 w 18"/>
                    <a:gd name="T9" fmla="*/ 0 h 24"/>
                    <a:gd name="T10" fmla="*/ 0 w 18"/>
                    <a:gd name="T11" fmla="*/ 0 h 24"/>
                    <a:gd name="T12" fmla="*/ 12 w 18"/>
                    <a:gd name="T13" fmla="*/ 18 h 24"/>
                    <a:gd name="T14" fmla="*/ 0 60000 65536"/>
                    <a:gd name="T15" fmla="*/ 0 60000 65536"/>
                    <a:gd name="T16" fmla="*/ 0 60000 65536"/>
                    <a:gd name="T17" fmla="*/ 0 60000 65536"/>
                    <a:gd name="T18" fmla="*/ 0 60000 65536"/>
                    <a:gd name="T19" fmla="*/ 0 60000 65536"/>
                    <a:gd name="T20" fmla="*/ 0 60000 65536"/>
                    <a:gd name="T21" fmla="*/ 0 w 18"/>
                    <a:gd name="T22" fmla="*/ 0 h 24"/>
                    <a:gd name="T23" fmla="*/ 18 w 18"/>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24">
                      <a:moveTo>
                        <a:pt x="12" y="18"/>
                      </a:moveTo>
                      <a:lnTo>
                        <a:pt x="18" y="24"/>
                      </a:lnTo>
                      <a:lnTo>
                        <a:pt x="18" y="18"/>
                      </a:lnTo>
                      <a:lnTo>
                        <a:pt x="6" y="0"/>
                      </a:lnTo>
                      <a:lnTo>
                        <a:pt x="0" y="0"/>
                      </a:lnTo>
                      <a:lnTo>
                        <a:pt x="12"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4" name="Freeform 509"/>
                <p:cNvSpPr>
                  <a:spLocks/>
                </p:cNvSpPr>
                <p:nvPr/>
              </p:nvSpPr>
              <p:spPr bwMode="auto">
                <a:xfrm>
                  <a:off x="4774" y="2712"/>
                  <a:ext cx="24" cy="18"/>
                </a:xfrm>
                <a:custGeom>
                  <a:avLst/>
                  <a:gdLst>
                    <a:gd name="T0" fmla="*/ 18 w 24"/>
                    <a:gd name="T1" fmla="*/ 18 h 18"/>
                    <a:gd name="T2" fmla="*/ 18 w 24"/>
                    <a:gd name="T3" fmla="*/ 18 h 18"/>
                    <a:gd name="T4" fmla="*/ 24 w 24"/>
                    <a:gd name="T5" fmla="*/ 18 h 18"/>
                    <a:gd name="T6" fmla="*/ 6 w 24"/>
                    <a:gd name="T7" fmla="*/ 0 h 18"/>
                    <a:gd name="T8" fmla="*/ 6 w 24"/>
                    <a:gd name="T9" fmla="*/ 0 h 18"/>
                    <a:gd name="T10" fmla="*/ 0 w 24"/>
                    <a:gd name="T11" fmla="*/ 0 h 18"/>
                    <a:gd name="T12" fmla="*/ 18 w 24"/>
                    <a:gd name="T13" fmla="*/ 18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18" y="18"/>
                      </a:moveTo>
                      <a:lnTo>
                        <a:pt x="18" y="18"/>
                      </a:lnTo>
                      <a:lnTo>
                        <a:pt x="24" y="18"/>
                      </a:lnTo>
                      <a:lnTo>
                        <a:pt x="6" y="0"/>
                      </a:lnTo>
                      <a:lnTo>
                        <a:pt x="0" y="0"/>
                      </a:lnTo>
                      <a:lnTo>
                        <a:pt x="18"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5" name="Freeform 510"/>
                <p:cNvSpPr>
                  <a:spLocks/>
                </p:cNvSpPr>
                <p:nvPr/>
              </p:nvSpPr>
              <p:spPr bwMode="auto">
                <a:xfrm>
                  <a:off x="4744" y="2682"/>
                  <a:ext cx="24" cy="18"/>
                </a:xfrm>
                <a:custGeom>
                  <a:avLst/>
                  <a:gdLst>
                    <a:gd name="T0" fmla="*/ 18 w 24"/>
                    <a:gd name="T1" fmla="*/ 18 h 18"/>
                    <a:gd name="T2" fmla="*/ 24 w 24"/>
                    <a:gd name="T3" fmla="*/ 18 h 18"/>
                    <a:gd name="T4" fmla="*/ 18 w 24"/>
                    <a:gd name="T5" fmla="*/ 12 h 18"/>
                    <a:gd name="T6" fmla="*/ 0 w 24"/>
                    <a:gd name="T7" fmla="*/ 0 h 18"/>
                    <a:gd name="T8" fmla="*/ 0 w 24"/>
                    <a:gd name="T9" fmla="*/ 0 h 18"/>
                    <a:gd name="T10" fmla="*/ 0 w 24"/>
                    <a:gd name="T11" fmla="*/ 6 h 18"/>
                    <a:gd name="T12" fmla="*/ 18 w 24"/>
                    <a:gd name="T13" fmla="*/ 18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18" y="18"/>
                      </a:moveTo>
                      <a:lnTo>
                        <a:pt x="24" y="18"/>
                      </a:lnTo>
                      <a:lnTo>
                        <a:pt x="18" y="12"/>
                      </a:lnTo>
                      <a:lnTo>
                        <a:pt x="0" y="0"/>
                      </a:lnTo>
                      <a:lnTo>
                        <a:pt x="0" y="6"/>
                      </a:lnTo>
                      <a:lnTo>
                        <a:pt x="18"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6" name="Freeform 511"/>
                <p:cNvSpPr>
                  <a:spLocks/>
                </p:cNvSpPr>
                <p:nvPr/>
              </p:nvSpPr>
              <p:spPr bwMode="auto">
                <a:xfrm>
                  <a:off x="4708" y="2658"/>
                  <a:ext cx="24" cy="18"/>
                </a:xfrm>
                <a:custGeom>
                  <a:avLst/>
                  <a:gdLst>
                    <a:gd name="T0" fmla="*/ 24 w 24"/>
                    <a:gd name="T1" fmla="*/ 18 h 18"/>
                    <a:gd name="T2" fmla="*/ 24 w 24"/>
                    <a:gd name="T3" fmla="*/ 18 h 18"/>
                    <a:gd name="T4" fmla="*/ 24 w 24"/>
                    <a:gd name="T5" fmla="*/ 12 h 18"/>
                    <a:gd name="T6" fmla="*/ 12 w 24"/>
                    <a:gd name="T7" fmla="*/ 6 h 18"/>
                    <a:gd name="T8" fmla="*/ 6 w 24"/>
                    <a:gd name="T9" fmla="*/ 0 h 18"/>
                    <a:gd name="T10" fmla="*/ 0 w 24"/>
                    <a:gd name="T11" fmla="*/ 0 h 18"/>
                    <a:gd name="T12" fmla="*/ 6 w 24"/>
                    <a:gd name="T13" fmla="*/ 6 h 18"/>
                    <a:gd name="T14" fmla="*/ 12 w 24"/>
                    <a:gd name="T15" fmla="*/ 12 h 18"/>
                    <a:gd name="T16" fmla="*/ 24 w 24"/>
                    <a:gd name="T17" fmla="*/ 1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24" y="18"/>
                      </a:moveTo>
                      <a:lnTo>
                        <a:pt x="24" y="18"/>
                      </a:lnTo>
                      <a:lnTo>
                        <a:pt x="24" y="12"/>
                      </a:lnTo>
                      <a:lnTo>
                        <a:pt x="12" y="6"/>
                      </a:lnTo>
                      <a:lnTo>
                        <a:pt x="6" y="0"/>
                      </a:lnTo>
                      <a:lnTo>
                        <a:pt x="0" y="0"/>
                      </a:lnTo>
                      <a:lnTo>
                        <a:pt x="6" y="6"/>
                      </a:lnTo>
                      <a:lnTo>
                        <a:pt x="12" y="12"/>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7" name="Freeform 512"/>
                <p:cNvSpPr>
                  <a:spLocks/>
                </p:cNvSpPr>
                <p:nvPr/>
              </p:nvSpPr>
              <p:spPr bwMode="auto">
                <a:xfrm>
                  <a:off x="4672" y="2634"/>
                  <a:ext cx="30" cy="18"/>
                </a:xfrm>
                <a:custGeom>
                  <a:avLst/>
                  <a:gdLst>
                    <a:gd name="T0" fmla="*/ 24 w 30"/>
                    <a:gd name="T1" fmla="*/ 18 h 18"/>
                    <a:gd name="T2" fmla="*/ 30 w 30"/>
                    <a:gd name="T3" fmla="*/ 18 h 18"/>
                    <a:gd name="T4" fmla="*/ 24 w 30"/>
                    <a:gd name="T5" fmla="*/ 12 h 18"/>
                    <a:gd name="T6" fmla="*/ 6 w 30"/>
                    <a:gd name="T7" fmla="*/ 0 h 18"/>
                    <a:gd name="T8" fmla="*/ 0 w 30"/>
                    <a:gd name="T9" fmla="*/ 6 h 18"/>
                    <a:gd name="T10" fmla="*/ 6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8"/>
                      </a:lnTo>
                      <a:lnTo>
                        <a:pt x="24" y="12"/>
                      </a:lnTo>
                      <a:lnTo>
                        <a:pt x="6" y="0"/>
                      </a:lnTo>
                      <a:lnTo>
                        <a:pt x="0" y="6"/>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8" name="Freeform 513"/>
                <p:cNvSpPr>
                  <a:spLocks/>
                </p:cNvSpPr>
                <p:nvPr/>
              </p:nvSpPr>
              <p:spPr bwMode="auto">
                <a:xfrm>
                  <a:off x="4636" y="2616"/>
                  <a:ext cx="30" cy="18"/>
                </a:xfrm>
                <a:custGeom>
                  <a:avLst/>
                  <a:gdLst>
                    <a:gd name="T0" fmla="*/ 24 w 30"/>
                    <a:gd name="T1" fmla="*/ 18 h 18"/>
                    <a:gd name="T2" fmla="*/ 30 w 30"/>
                    <a:gd name="T3" fmla="*/ 12 h 18"/>
                    <a:gd name="T4" fmla="*/ 24 w 30"/>
                    <a:gd name="T5" fmla="*/ 12 h 18"/>
                    <a:gd name="T6" fmla="*/ 0 w 30"/>
                    <a:gd name="T7" fmla="*/ 0 h 18"/>
                    <a:gd name="T8" fmla="*/ 0 w 30"/>
                    <a:gd name="T9" fmla="*/ 0 h 18"/>
                    <a:gd name="T10" fmla="*/ 0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2"/>
                      </a:lnTo>
                      <a:lnTo>
                        <a:pt x="24" y="12"/>
                      </a:lnTo>
                      <a:lnTo>
                        <a:pt x="0" y="0"/>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9" name="Freeform 514"/>
                <p:cNvSpPr>
                  <a:spLocks/>
                </p:cNvSpPr>
                <p:nvPr/>
              </p:nvSpPr>
              <p:spPr bwMode="auto">
                <a:xfrm>
                  <a:off x="4600" y="2598"/>
                  <a:ext cx="24" cy="12"/>
                </a:xfrm>
                <a:custGeom>
                  <a:avLst/>
                  <a:gdLst>
                    <a:gd name="T0" fmla="*/ 24 w 24"/>
                    <a:gd name="T1" fmla="*/ 12 h 12"/>
                    <a:gd name="T2" fmla="*/ 24 w 24"/>
                    <a:gd name="T3" fmla="*/ 12 h 12"/>
                    <a:gd name="T4" fmla="*/ 24 w 24"/>
                    <a:gd name="T5" fmla="*/ 6 h 12"/>
                    <a:gd name="T6" fmla="*/ 6 w 24"/>
                    <a:gd name="T7" fmla="*/ 0 h 12"/>
                    <a:gd name="T8" fmla="*/ 0 w 24"/>
                    <a:gd name="T9" fmla="*/ 0 h 12"/>
                    <a:gd name="T10" fmla="*/ 0 w 24"/>
                    <a:gd name="T11" fmla="*/ 0 h 12"/>
                    <a:gd name="T12" fmla="*/ 0 w 24"/>
                    <a:gd name="T13" fmla="*/ 6 h 12"/>
                    <a:gd name="T14" fmla="*/ 6 w 24"/>
                    <a:gd name="T15" fmla="*/ 6 h 12"/>
                    <a:gd name="T16" fmla="*/ 24 w 24"/>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2"/>
                    <a:gd name="T29" fmla="*/ 24 w 24"/>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2">
                      <a:moveTo>
                        <a:pt x="24" y="12"/>
                      </a:moveTo>
                      <a:lnTo>
                        <a:pt x="24" y="12"/>
                      </a:lnTo>
                      <a:lnTo>
                        <a:pt x="24" y="6"/>
                      </a:lnTo>
                      <a:lnTo>
                        <a:pt x="6" y="0"/>
                      </a:lnTo>
                      <a:lnTo>
                        <a:pt x="0"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0" name="Freeform 515"/>
                <p:cNvSpPr>
                  <a:spLocks/>
                </p:cNvSpPr>
                <p:nvPr/>
              </p:nvSpPr>
              <p:spPr bwMode="auto">
                <a:xfrm>
                  <a:off x="4558" y="2580"/>
                  <a:ext cx="30" cy="18"/>
                </a:xfrm>
                <a:custGeom>
                  <a:avLst/>
                  <a:gdLst>
                    <a:gd name="T0" fmla="*/ 24 w 30"/>
                    <a:gd name="T1" fmla="*/ 18 h 18"/>
                    <a:gd name="T2" fmla="*/ 30 w 30"/>
                    <a:gd name="T3" fmla="*/ 12 h 18"/>
                    <a:gd name="T4" fmla="*/ 24 w 30"/>
                    <a:gd name="T5" fmla="*/ 12 h 18"/>
                    <a:gd name="T6" fmla="*/ 6 w 30"/>
                    <a:gd name="T7" fmla="*/ 0 h 18"/>
                    <a:gd name="T8" fmla="*/ 0 w 30"/>
                    <a:gd name="T9" fmla="*/ 0 h 18"/>
                    <a:gd name="T10" fmla="*/ 6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2"/>
                      </a:lnTo>
                      <a:lnTo>
                        <a:pt x="24" y="12"/>
                      </a:lnTo>
                      <a:lnTo>
                        <a:pt x="6" y="0"/>
                      </a:lnTo>
                      <a:lnTo>
                        <a:pt x="0" y="0"/>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 name="Freeform 516"/>
                <p:cNvSpPr>
                  <a:spLocks/>
                </p:cNvSpPr>
                <p:nvPr/>
              </p:nvSpPr>
              <p:spPr bwMode="auto">
                <a:xfrm>
                  <a:off x="4522" y="2562"/>
                  <a:ext cx="24" cy="18"/>
                </a:xfrm>
                <a:custGeom>
                  <a:avLst/>
                  <a:gdLst>
                    <a:gd name="T0" fmla="*/ 24 w 24"/>
                    <a:gd name="T1" fmla="*/ 18 h 18"/>
                    <a:gd name="T2" fmla="*/ 24 w 24"/>
                    <a:gd name="T3" fmla="*/ 12 h 18"/>
                    <a:gd name="T4" fmla="*/ 24 w 24"/>
                    <a:gd name="T5" fmla="*/ 12 h 18"/>
                    <a:gd name="T6" fmla="*/ 18 w 24"/>
                    <a:gd name="T7" fmla="*/ 6 h 18"/>
                    <a:gd name="T8" fmla="*/ 0 w 24"/>
                    <a:gd name="T9" fmla="*/ 0 h 18"/>
                    <a:gd name="T10" fmla="*/ 0 w 24"/>
                    <a:gd name="T11" fmla="*/ 6 h 18"/>
                    <a:gd name="T12" fmla="*/ 0 w 24"/>
                    <a:gd name="T13" fmla="*/ 6 h 18"/>
                    <a:gd name="T14" fmla="*/ 18 w 24"/>
                    <a:gd name="T15" fmla="*/ 12 h 18"/>
                    <a:gd name="T16" fmla="*/ 24 w 24"/>
                    <a:gd name="T17" fmla="*/ 1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24" y="18"/>
                      </a:moveTo>
                      <a:lnTo>
                        <a:pt x="24" y="12"/>
                      </a:lnTo>
                      <a:lnTo>
                        <a:pt x="18" y="6"/>
                      </a:lnTo>
                      <a:lnTo>
                        <a:pt x="0" y="0"/>
                      </a:lnTo>
                      <a:lnTo>
                        <a:pt x="0" y="6"/>
                      </a:lnTo>
                      <a:lnTo>
                        <a:pt x="18" y="12"/>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 name="Freeform 517"/>
                <p:cNvSpPr>
                  <a:spLocks/>
                </p:cNvSpPr>
                <p:nvPr/>
              </p:nvSpPr>
              <p:spPr bwMode="auto">
                <a:xfrm>
                  <a:off x="4480" y="2550"/>
                  <a:ext cx="30" cy="12"/>
                </a:xfrm>
                <a:custGeom>
                  <a:avLst/>
                  <a:gdLst>
                    <a:gd name="T0" fmla="*/ 24 w 30"/>
                    <a:gd name="T1" fmla="*/ 12 h 12"/>
                    <a:gd name="T2" fmla="*/ 30 w 30"/>
                    <a:gd name="T3" fmla="*/ 12 h 12"/>
                    <a:gd name="T4" fmla="*/ 24 w 30"/>
                    <a:gd name="T5" fmla="*/ 6 h 12"/>
                    <a:gd name="T6" fmla="*/ 6 w 30"/>
                    <a:gd name="T7" fmla="*/ 0 h 12"/>
                    <a:gd name="T8" fmla="*/ 0 w 30"/>
                    <a:gd name="T9" fmla="*/ 6 h 12"/>
                    <a:gd name="T10" fmla="*/ 6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6"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 name="Freeform 518"/>
                <p:cNvSpPr>
                  <a:spLocks/>
                </p:cNvSpPr>
                <p:nvPr/>
              </p:nvSpPr>
              <p:spPr bwMode="auto">
                <a:xfrm>
                  <a:off x="4438" y="2538"/>
                  <a:ext cx="30" cy="12"/>
                </a:xfrm>
                <a:custGeom>
                  <a:avLst/>
                  <a:gdLst>
                    <a:gd name="T0" fmla="*/ 30 w 30"/>
                    <a:gd name="T1" fmla="*/ 12 h 12"/>
                    <a:gd name="T2" fmla="*/ 30 w 30"/>
                    <a:gd name="T3" fmla="*/ 12 h 12"/>
                    <a:gd name="T4" fmla="*/ 30 w 30"/>
                    <a:gd name="T5" fmla="*/ 6 h 12"/>
                    <a:gd name="T6" fmla="*/ 24 w 30"/>
                    <a:gd name="T7" fmla="*/ 6 h 12"/>
                    <a:gd name="T8" fmla="*/ 6 w 30"/>
                    <a:gd name="T9" fmla="*/ 0 h 12"/>
                    <a:gd name="T10" fmla="*/ 0 w 30"/>
                    <a:gd name="T11" fmla="*/ 6 h 12"/>
                    <a:gd name="T12" fmla="*/ 6 w 30"/>
                    <a:gd name="T13" fmla="*/ 6 h 12"/>
                    <a:gd name="T14" fmla="*/ 24 w 30"/>
                    <a:gd name="T15" fmla="*/ 12 h 12"/>
                    <a:gd name="T16" fmla="*/ 30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30" y="12"/>
                      </a:moveTo>
                      <a:lnTo>
                        <a:pt x="30" y="12"/>
                      </a:lnTo>
                      <a:lnTo>
                        <a:pt x="30" y="6"/>
                      </a:lnTo>
                      <a:lnTo>
                        <a:pt x="24" y="6"/>
                      </a:lnTo>
                      <a:lnTo>
                        <a:pt x="6" y="0"/>
                      </a:lnTo>
                      <a:lnTo>
                        <a:pt x="0" y="6"/>
                      </a:lnTo>
                      <a:lnTo>
                        <a:pt x="6" y="6"/>
                      </a:lnTo>
                      <a:lnTo>
                        <a:pt x="24" y="12"/>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 name="Freeform 519"/>
                <p:cNvSpPr>
                  <a:spLocks/>
                </p:cNvSpPr>
                <p:nvPr/>
              </p:nvSpPr>
              <p:spPr bwMode="auto">
                <a:xfrm>
                  <a:off x="4402" y="2526"/>
                  <a:ext cx="30" cy="12"/>
                </a:xfrm>
                <a:custGeom>
                  <a:avLst/>
                  <a:gdLst>
                    <a:gd name="T0" fmla="*/ 24 w 30"/>
                    <a:gd name="T1" fmla="*/ 12 h 12"/>
                    <a:gd name="T2" fmla="*/ 30 w 30"/>
                    <a:gd name="T3" fmla="*/ 12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 name="Freeform 520"/>
                <p:cNvSpPr>
                  <a:spLocks/>
                </p:cNvSpPr>
                <p:nvPr/>
              </p:nvSpPr>
              <p:spPr bwMode="auto">
                <a:xfrm>
                  <a:off x="4360" y="2514"/>
                  <a:ext cx="30" cy="12"/>
                </a:xfrm>
                <a:custGeom>
                  <a:avLst/>
                  <a:gdLst>
                    <a:gd name="T0" fmla="*/ 24 w 30"/>
                    <a:gd name="T1" fmla="*/ 12 h 12"/>
                    <a:gd name="T2" fmla="*/ 30 w 30"/>
                    <a:gd name="T3" fmla="*/ 12 h 12"/>
                    <a:gd name="T4" fmla="*/ 24 w 30"/>
                    <a:gd name="T5" fmla="*/ 6 h 12"/>
                    <a:gd name="T6" fmla="*/ 18 w 30"/>
                    <a:gd name="T7" fmla="*/ 6 h 12"/>
                    <a:gd name="T8" fmla="*/ 0 w 30"/>
                    <a:gd name="T9" fmla="*/ 0 h 12"/>
                    <a:gd name="T10" fmla="*/ 0 w 30"/>
                    <a:gd name="T11" fmla="*/ 6 h 12"/>
                    <a:gd name="T12" fmla="*/ 0 w 30"/>
                    <a:gd name="T13" fmla="*/ 6 h 12"/>
                    <a:gd name="T14" fmla="*/ 18 w 30"/>
                    <a:gd name="T15" fmla="*/ 12 h 12"/>
                    <a:gd name="T16" fmla="*/ 24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12"/>
                      </a:moveTo>
                      <a:lnTo>
                        <a:pt x="30" y="12"/>
                      </a:lnTo>
                      <a:lnTo>
                        <a:pt x="24" y="6"/>
                      </a:lnTo>
                      <a:lnTo>
                        <a:pt x="18" y="6"/>
                      </a:lnTo>
                      <a:lnTo>
                        <a:pt x="0" y="0"/>
                      </a:lnTo>
                      <a:lnTo>
                        <a:pt x="0" y="6"/>
                      </a:lnTo>
                      <a:lnTo>
                        <a:pt x="18" y="12"/>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 name="Freeform 521"/>
                <p:cNvSpPr>
                  <a:spLocks/>
                </p:cNvSpPr>
                <p:nvPr/>
              </p:nvSpPr>
              <p:spPr bwMode="auto">
                <a:xfrm>
                  <a:off x="4318" y="2507"/>
                  <a:ext cx="30" cy="13"/>
                </a:xfrm>
                <a:custGeom>
                  <a:avLst/>
                  <a:gdLst>
                    <a:gd name="T0" fmla="*/ 24 w 30"/>
                    <a:gd name="T1" fmla="*/ 13 h 13"/>
                    <a:gd name="T2" fmla="*/ 30 w 30"/>
                    <a:gd name="T3" fmla="*/ 7 h 13"/>
                    <a:gd name="T4" fmla="*/ 24 w 30"/>
                    <a:gd name="T5" fmla="*/ 7 h 13"/>
                    <a:gd name="T6" fmla="*/ 6 w 30"/>
                    <a:gd name="T7" fmla="*/ 0 h 13"/>
                    <a:gd name="T8" fmla="*/ 0 w 30"/>
                    <a:gd name="T9" fmla="*/ 7 h 13"/>
                    <a:gd name="T10" fmla="*/ 6 w 30"/>
                    <a:gd name="T11" fmla="*/ 7 h 13"/>
                    <a:gd name="T12" fmla="*/ 24 w 30"/>
                    <a:gd name="T13" fmla="*/ 13 h 13"/>
                    <a:gd name="T14" fmla="*/ 0 60000 65536"/>
                    <a:gd name="T15" fmla="*/ 0 60000 65536"/>
                    <a:gd name="T16" fmla="*/ 0 60000 65536"/>
                    <a:gd name="T17" fmla="*/ 0 60000 65536"/>
                    <a:gd name="T18" fmla="*/ 0 60000 65536"/>
                    <a:gd name="T19" fmla="*/ 0 60000 65536"/>
                    <a:gd name="T20" fmla="*/ 0 60000 65536"/>
                    <a:gd name="T21" fmla="*/ 0 w 30"/>
                    <a:gd name="T22" fmla="*/ 0 h 13"/>
                    <a:gd name="T23" fmla="*/ 30 w 30"/>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3">
                      <a:moveTo>
                        <a:pt x="24" y="13"/>
                      </a:moveTo>
                      <a:lnTo>
                        <a:pt x="30" y="7"/>
                      </a:lnTo>
                      <a:lnTo>
                        <a:pt x="24" y="7"/>
                      </a:lnTo>
                      <a:lnTo>
                        <a:pt x="6" y="0"/>
                      </a:lnTo>
                      <a:lnTo>
                        <a:pt x="0" y="7"/>
                      </a:lnTo>
                      <a:lnTo>
                        <a:pt x="6" y="7"/>
                      </a:lnTo>
                      <a:lnTo>
                        <a:pt x="24" y="13"/>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7" name="Freeform 522"/>
                <p:cNvSpPr>
                  <a:spLocks/>
                </p:cNvSpPr>
                <p:nvPr/>
              </p:nvSpPr>
              <p:spPr bwMode="auto">
                <a:xfrm>
                  <a:off x="4276" y="2501"/>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8" name="Freeform 523"/>
                <p:cNvSpPr>
                  <a:spLocks/>
                </p:cNvSpPr>
                <p:nvPr/>
              </p:nvSpPr>
              <p:spPr bwMode="auto">
                <a:xfrm>
                  <a:off x="4234" y="2489"/>
                  <a:ext cx="30" cy="12"/>
                </a:xfrm>
                <a:custGeom>
                  <a:avLst/>
                  <a:gdLst>
                    <a:gd name="T0" fmla="*/ 30 w 30"/>
                    <a:gd name="T1" fmla="*/ 12 h 12"/>
                    <a:gd name="T2" fmla="*/ 30 w 30"/>
                    <a:gd name="T3" fmla="*/ 12 h 12"/>
                    <a:gd name="T4" fmla="*/ 30 w 30"/>
                    <a:gd name="T5" fmla="*/ 6 h 12"/>
                    <a:gd name="T6" fmla="*/ 6 w 30"/>
                    <a:gd name="T7" fmla="*/ 0 h 12"/>
                    <a:gd name="T8" fmla="*/ 0 w 30"/>
                    <a:gd name="T9" fmla="*/ 6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12"/>
                      </a:ln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 name="Freeform 524"/>
                <p:cNvSpPr>
                  <a:spLocks/>
                </p:cNvSpPr>
                <p:nvPr/>
              </p:nvSpPr>
              <p:spPr bwMode="auto">
                <a:xfrm>
                  <a:off x="4192" y="2483"/>
                  <a:ext cx="30" cy="12"/>
                </a:xfrm>
                <a:custGeom>
                  <a:avLst/>
                  <a:gdLst>
                    <a:gd name="T0" fmla="*/ 30 w 30"/>
                    <a:gd name="T1" fmla="*/ 12 h 12"/>
                    <a:gd name="T2" fmla="*/ 30 w 30"/>
                    <a:gd name="T3" fmla="*/ 6 h 12"/>
                    <a:gd name="T4" fmla="*/ 30 w 30"/>
                    <a:gd name="T5" fmla="*/ 6 h 12"/>
                    <a:gd name="T6" fmla="*/ 6 w 30"/>
                    <a:gd name="T7" fmla="*/ 0 h 12"/>
                    <a:gd name="T8" fmla="*/ 0 w 30"/>
                    <a:gd name="T9" fmla="*/ 0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 name="Freeform 525"/>
                <p:cNvSpPr>
                  <a:spLocks/>
                </p:cNvSpPr>
                <p:nvPr/>
              </p:nvSpPr>
              <p:spPr bwMode="auto">
                <a:xfrm>
                  <a:off x="4156" y="2477"/>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 name="Freeform 526"/>
                <p:cNvSpPr>
                  <a:spLocks/>
                </p:cNvSpPr>
                <p:nvPr/>
              </p:nvSpPr>
              <p:spPr bwMode="auto">
                <a:xfrm>
                  <a:off x="4114" y="2471"/>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2" name="Freeform 527"/>
                <p:cNvSpPr>
                  <a:spLocks/>
                </p:cNvSpPr>
                <p:nvPr/>
              </p:nvSpPr>
              <p:spPr bwMode="auto">
                <a:xfrm>
                  <a:off x="4072" y="2465"/>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 name="Freeform 528"/>
                <p:cNvSpPr>
                  <a:spLocks/>
                </p:cNvSpPr>
                <p:nvPr/>
              </p:nvSpPr>
              <p:spPr bwMode="auto">
                <a:xfrm>
                  <a:off x="4030" y="2465"/>
                  <a:ext cx="30" cy="6"/>
                </a:xfrm>
                <a:custGeom>
                  <a:avLst/>
                  <a:gdLst>
                    <a:gd name="T0" fmla="*/ 24 w 30"/>
                    <a:gd name="T1" fmla="*/ 6 h 6"/>
                    <a:gd name="T2" fmla="*/ 30 w 30"/>
                    <a:gd name="T3" fmla="*/ 6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 name="Freeform 529"/>
                <p:cNvSpPr>
                  <a:spLocks/>
                </p:cNvSpPr>
                <p:nvPr/>
              </p:nvSpPr>
              <p:spPr bwMode="auto">
                <a:xfrm>
                  <a:off x="3987" y="2459"/>
                  <a:ext cx="31" cy="6"/>
                </a:xfrm>
                <a:custGeom>
                  <a:avLst/>
                  <a:gdLst>
                    <a:gd name="T0" fmla="*/ 25 w 31"/>
                    <a:gd name="T1" fmla="*/ 6 h 6"/>
                    <a:gd name="T2" fmla="*/ 31 w 31"/>
                    <a:gd name="T3" fmla="*/ 6 h 6"/>
                    <a:gd name="T4" fmla="*/ 25 w 31"/>
                    <a:gd name="T5" fmla="*/ 0 h 6"/>
                    <a:gd name="T6" fmla="*/ 7 w 31"/>
                    <a:gd name="T7" fmla="*/ 0 h 6"/>
                    <a:gd name="T8" fmla="*/ 0 w 31"/>
                    <a:gd name="T9" fmla="*/ 0 h 6"/>
                    <a:gd name="T10" fmla="*/ 0 w 31"/>
                    <a:gd name="T11" fmla="*/ 0 h 6"/>
                    <a:gd name="T12" fmla="*/ 0 w 31"/>
                    <a:gd name="T13" fmla="*/ 6 h 6"/>
                    <a:gd name="T14" fmla="*/ 7 w 31"/>
                    <a:gd name="T15" fmla="*/ 6 h 6"/>
                    <a:gd name="T16" fmla="*/ 25 w 31"/>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6"/>
                    <a:gd name="T29" fmla="*/ 31 w 31"/>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6">
                      <a:moveTo>
                        <a:pt x="25" y="6"/>
                      </a:moveTo>
                      <a:lnTo>
                        <a:pt x="31" y="6"/>
                      </a:lnTo>
                      <a:lnTo>
                        <a:pt x="25" y="0"/>
                      </a:lnTo>
                      <a:lnTo>
                        <a:pt x="7" y="0"/>
                      </a:lnTo>
                      <a:lnTo>
                        <a:pt x="0" y="0"/>
                      </a:lnTo>
                      <a:lnTo>
                        <a:pt x="0" y="6"/>
                      </a:lnTo>
                      <a:lnTo>
                        <a:pt x="7" y="6"/>
                      </a:lnTo>
                      <a:lnTo>
                        <a:pt x="25"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 name="Freeform 530"/>
                <p:cNvSpPr>
                  <a:spLocks/>
                </p:cNvSpPr>
                <p:nvPr/>
              </p:nvSpPr>
              <p:spPr bwMode="auto">
                <a:xfrm>
                  <a:off x="3945" y="2459"/>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 name="Freeform 531"/>
                <p:cNvSpPr>
                  <a:spLocks/>
                </p:cNvSpPr>
                <p:nvPr/>
              </p:nvSpPr>
              <p:spPr bwMode="auto">
                <a:xfrm>
                  <a:off x="3903" y="2453"/>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 name="Freeform 532"/>
                <p:cNvSpPr>
                  <a:spLocks/>
                </p:cNvSpPr>
                <p:nvPr/>
              </p:nvSpPr>
              <p:spPr bwMode="auto">
                <a:xfrm>
                  <a:off x="3861" y="2453"/>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 name="Freeform 533"/>
                <p:cNvSpPr>
                  <a:spLocks/>
                </p:cNvSpPr>
                <p:nvPr/>
              </p:nvSpPr>
              <p:spPr bwMode="auto">
                <a:xfrm>
                  <a:off x="3819" y="2453"/>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9" name="Freeform 534"/>
                <p:cNvSpPr>
                  <a:spLocks/>
                </p:cNvSpPr>
                <p:nvPr/>
              </p:nvSpPr>
              <p:spPr bwMode="auto">
                <a:xfrm>
                  <a:off x="3777" y="2453"/>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58" name="Group 535"/>
              <p:cNvGrpSpPr>
                <a:grpSpLocks/>
              </p:cNvGrpSpPr>
              <p:nvPr/>
            </p:nvGrpSpPr>
            <p:grpSpPr bwMode="auto">
              <a:xfrm>
                <a:off x="2793" y="2501"/>
                <a:ext cx="1969" cy="715"/>
                <a:chOff x="2793" y="2501"/>
                <a:chExt cx="1969" cy="715"/>
              </a:xfrm>
            </p:grpSpPr>
            <p:sp>
              <p:nvSpPr>
                <p:cNvPr id="1027" name="Freeform 536"/>
                <p:cNvSpPr>
                  <a:spLocks/>
                </p:cNvSpPr>
                <p:nvPr/>
              </p:nvSpPr>
              <p:spPr bwMode="auto">
                <a:xfrm>
                  <a:off x="3753" y="2501"/>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 name="T14" fmla="*/ 0 60000 65536"/>
                    <a:gd name="T15" fmla="*/ 0 60000 65536"/>
                    <a:gd name="T16" fmla="*/ 0 60000 65536"/>
                    <a:gd name="T17" fmla="*/ 0 60000 65536"/>
                    <a:gd name="T18" fmla="*/ 0 60000 65536"/>
                    <a:gd name="T19" fmla="*/ 0 60000 65536"/>
                    <a:gd name="T20" fmla="*/ 0 60000 65536"/>
                    <a:gd name="T21" fmla="*/ 0 w 24"/>
                    <a:gd name="T22" fmla="*/ 0 h 6"/>
                    <a:gd name="T23" fmla="*/ 24 w 2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
                      <a:moveTo>
                        <a:pt x="24" y="6"/>
                      </a:move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 name="Freeform 537"/>
                <p:cNvSpPr>
                  <a:spLocks/>
                </p:cNvSpPr>
                <p:nvPr/>
              </p:nvSpPr>
              <p:spPr bwMode="auto">
                <a:xfrm>
                  <a:off x="3711" y="2501"/>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9" name="Freeform 538"/>
                <p:cNvSpPr>
                  <a:spLocks/>
                </p:cNvSpPr>
                <p:nvPr/>
              </p:nvSpPr>
              <p:spPr bwMode="auto">
                <a:xfrm>
                  <a:off x="3669" y="2501"/>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0" name="Freeform 539"/>
                <p:cNvSpPr>
                  <a:spLocks/>
                </p:cNvSpPr>
                <p:nvPr/>
              </p:nvSpPr>
              <p:spPr bwMode="auto">
                <a:xfrm>
                  <a:off x="3627" y="2501"/>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1" name="Freeform 540"/>
                <p:cNvSpPr>
                  <a:spLocks/>
                </p:cNvSpPr>
                <p:nvPr/>
              </p:nvSpPr>
              <p:spPr bwMode="auto">
                <a:xfrm>
                  <a:off x="3585" y="2507"/>
                  <a:ext cx="24" cy="7"/>
                </a:xfrm>
                <a:custGeom>
                  <a:avLst/>
                  <a:gdLst>
                    <a:gd name="T0" fmla="*/ 24 w 24"/>
                    <a:gd name="T1" fmla="*/ 7 h 7"/>
                    <a:gd name="T2" fmla="*/ 24 w 24"/>
                    <a:gd name="T3" fmla="*/ 0 h 7"/>
                    <a:gd name="T4" fmla="*/ 24 w 24"/>
                    <a:gd name="T5" fmla="*/ 0 h 7"/>
                    <a:gd name="T6" fmla="*/ 0 w 24"/>
                    <a:gd name="T7" fmla="*/ 0 h 7"/>
                    <a:gd name="T8" fmla="*/ 0 w 24"/>
                    <a:gd name="T9" fmla="*/ 0 h 7"/>
                    <a:gd name="T10" fmla="*/ 0 w 24"/>
                    <a:gd name="T11" fmla="*/ 7 h 7"/>
                    <a:gd name="T12" fmla="*/ 24 w 24"/>
                    <a:gd name="T13" fmla="*/ 7 h 7"/>
                    <a:gd name="T14" fmla="*/ 0 60000 65536"/>
                    <a:gd name="T15" fmla="*/ 0 60000 65536"/>
                    <a:gd name="T16" fmla="*/ 0 60000 65536"/>
                    <a:gd name="T17" fmla="*/ 0 60000 65536"/>
                    <a:gd name="T18" fmla="*/ 0 60000 65536"/>
                    <a:gd name="T19" fmla="*/ 0 60000 65536"/>
                    <a:gd name="T20" fmla="*/ 0 60000 65536"/>
                    <a:gd name="T21" fmla="*/ 0 w 24"/>
                    <a:gd name="T22" fmla="*/ 0 h 7"/>
                    <a:gd name="T23" fmla="*/ 24 w 24"/>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7">
                      <a:moveTo>
                        <a:pt x="24" y="7"/>
                      </a:moveTo>
                      <a:lnTo>
                        <a:pt x="24" y="0"/>
                      </a:lnTo>
                      <a:lnTo>
                        <a:pt x="0" y="0"/>
                      </a:lnTo>
                      <a:lnTo>
                        <a:pt x="0" y="7"/>
                      </a:lnTo>
                      <a:lnTo>
                        <a:pt x="24"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2" name="Freeform 541"/>
                <p:cNvSpPr>
                  <a:spLocks/>
                </p:cNvSpPr>
                <p:nvPr/>
              </p:nvSpPr>
              <p:spPr bwMode="auto">
                <a:xfrm>
                  <a:off x="3543" y="2507"/>
                  <a:ext cx="30" cy="7"/>
                </a:xfrm>
                <a:custGeom>
                  <a:avLst/>
                  <a:gdLst>
                    <a:gd name="T0" fmla="*/ 24 w 30"/>
                    <a:gd name="T1" fmla="*/ 7 h 7"/>
                    <a:gd name="T2" fmla="*/ 30 w 30"/>
                    <a:gd name="T3" fmla="*/ 0 h 7"/>
                    <a:gd name="T4" fmla="*/ 24 w 30"/>
                    <a:gd name="T5" fmla="*/ 0 h 7"/>
                    <a:gd name="T6" fmla="*/ 0 w 30"/>
                    <a:gd name="T7" fmla="*/ 0 h 7"/>
                    <a:gd name="T8" fmla="*/ 0 w 30"/>
                    <a:gd name="T9" fmla="*/ 7 h 7"/>
                    <a:gd name="T10" fmla="*/ 0 w 30"/>
                    <a:gd name="T11" fmla="*/ 7 h 7"/>
                    <a:gd name="T12" fmla="*/ 24 w 30"/>
                    <a:gd name="T13" fmla="*/ 7 h 7"/>
                    <a:gd name="T14" fmla="*/ 0 60000 65536"/>
                    <a:gd name="T15" fmla="*/ 0 60000 65536"/>
                    <a:gd name="T16" fmla="*/ 0 60000 65536"/>
                    <a:gd name="T17" fmla="*/ 0 60000 65536"/>
                    <a:gd name="T18" fmla="*/ 0 60000 65536"/>
                    <a:gd name="T19" fmla="*/ 0 60000 65536"/>
                    <a:gd name="T20" fmla="*/ 0 60000 65536"/>
                    <a:gd name="T21" fmla="*/ 0 w 30"/>
                    <a:gd name="T22" fmla="*/ 0 h 7"/>
                    <a:gd name="T23" fmla="*/ 30 w 30"/>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7">
                      <a:moveTo>
                        <a:pt x="24" y="7"/>
                      </a:moveTo>
                      <a:lnTo>
                        <a:pt x="30" y="0"/>
                      </a:lnTo>
                      <a:lnTo>
                        <a:pt x="24" y="0"/>
                      </a:lnTo>
                      <a:lnTo>
                        <a:pt x="0" y="0"/>
                      </a:lnTo>
                      <a:lnTo>
                        <a:pt x="0" y="7"/>
                      </a:lnTo>
                      <a:lnTo>
                        <a:pt x="24"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3" name="Freeform 542"/>
                <p:cNvSpPr>
                  <a:spLocks/>
                </p:cNvSpPr>
                <p:nvPr/>
              </p:nvSpPr>
              <p:spPr bwMode="auto">
                <a:xfrm>
                  <a:off x="3501" y="2514"/>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 name="Freeform 543"/>
                <p:cNvSpPr>
                  <a:spLocks/>
                </p:cNvSpPr>
                <p:nvPr/>
              </p:nvSpPr>
              <p:spPr bwMode="auto">
                <a:xfrm>
                  <a:off x="3459" y="2520"/>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 name="Freeform 544"/>
                <p:cNvSpPr>
                  <a:spLocks/>
                </p:cNvSpPr>
                <p:nvPr/>
              </p:nvSpPr>
              <p:spPr bwMode="auto">
                <a:xfrm>
                  <a:off x="3417" y="2520"/>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 name="Freeform 545"/>
                <p:cNvSpPr>
                  <a:spLocks/>
                </p:cNvSpPr>
                <p:nvPr/>
              </p:nvSpPr>
              <p:spPr bwMode="auto">
                <a:xfrm>
                  <a:off x="3375" y="2526"/>
                  <a:ext cx="30" cy="12"/>
                </a:xfrm>
                <a:custGeom>
                  <a:avLst/>
                  <a:gdLst>
                    <a:gd name="T0" fmla="*/ 24 w 30"/>
                    <a:gd name="T1" fmla="*/ 6 h 12"/>
                    <a:gd name="T2" fmla="*/ 30 w 30"/>
                    <a:gd name="T3" fmla="*/ 6 h 12"/>
                    <a:gd name="T4" fmla="*/ 24 w 30"/>
                    <a:gd name="T5" fmla="*/ 0 h 12"/>
                    <a:gd name="T6" fmla="*/ 18 w 30"/>
                    <a:gd name="T7" fmla="*/ 0 h 12"/>
                    <a:gd name="T8" fmla="*/ 0 w 30"/>
                    <a:gd name="T9" fmla="*/ 6 h 12"/>
                    <a:gd name="T10" fmla="*/ 0 w 30"/>
                    <a:gd name="T11" fmla="*/ 6 h 12"/>
                    <a:gd name="T12" fmla="*/ 0 w 30"/>
                    <a:gd name="T13" fmla="*/ 12 h 12"/>
                    <a:gd name="T14" fmla="*/ 18 w 30"/>
                    <a:gd name="T15" fmla="*/ 6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6"/>
                      </a:lnTo>
                      <a:lnTo>
                        <a:pt x="24" y="0"/>
                      </a:lnTo>
                      <a:lnTo>
                        <a:pt x="18" y="0"/>
                      </a:lnTo>
                      <a:lnTo>
                        <a:pt x="0" y="6"/>
                      </a:lnTo>
                      <a:lnTo>
                        <a:pt x="0" y="12"/>
                      </a:lnTo>
                      <a:lnTo>
                        <a:pt x="18"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7" name="Freeform 546"/>
                <p:cNvSpPr>
                  <a:spLocks/>
                </p:cNvSpPr>
                <p:nvPr/>
              </p:nvSpPr>
              <p:spPr bwMode="auto">
                <a:xfrm>
                  <a:off x="3333" y="2532"/>
                  <a:ext cx="30" cy="12"/>
                </a:xfrm>
                <a:custGeom>
                  <a:avLst/>
                  <a:gdLst>
                    <a:gd name="T0" fmla="*/ 24 w 30"/>
                    <a:gd name="T1" fmla="*/ 6 h 12"/>
                    <a:gd name="T2" fmla="*/ 30 w 30"/>
                    <a:gd name="T3" fmla="*/ 6 h 12"/>
                    <a:gd name="T4" fmla="*/ 24 w 30"/>
                    <a:gd name="T5" fmla="*/ 0 h 12"/>
                    <a:gd name="T6" fmla="*/ 0 w 30"/>
                    <a:gd name="T7" fmla="*/ 6 h 12"/>
                    <a:gd name="T8" fmla="*/ 0 w 30"/>
                    <a:gd name="T9" fmla="*/ 12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 name="Freeform 547"/>
                <p:cNvSpPr>
                  <a:spLocks/>
                </p:cNvSpPr>
                <p:nvPr/>
              </p:nvSpPr>
              <p:spPr bwMode="auto">
                <a:xfrm>
                  <a:off x="3291" y="2544"/>
                  <a:ext cx="30" cy="12"/>
                </a:xfrm>
                <a:custGeom>
                  <a:avLst/>
                  <a:gdLst>
                    <a:gd name="T0" fmla="*/ 24 w 30"/>
                    <a:gd name="T1" fmla="*/ 6 h 12"/>
                    <a:gd name="T2" fmla="*/ 30 w 30"/>
                    <a:gd name="T3" fmla="*/ 0 h 12"/>
                    <a:gd name="T4" fmla="*/ 24 w 30"/>
                    <a:gd name="T5" fmla="*/ 0 h 12"/>
                    <a:gd name="T6" fmla="*/ 6 w 30"/>
                    <a:gd name="T7" fmla="*/ 6 h 12"/>
                    <a:gd name="T8" fmla="*/ 0 w 30"/>
                    <a:gd name="T9" fmla="*/ 6 h 12"/>
                    <a:gd name="T10" fmla="*/ 6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6" y="6"/>
                      </a:lnTo>
                      <a:lnTo>
                        <a:pt x="0" y="6"/>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 name="Freeform 548"/>
                <p:cNvSpPr>
                  <a:spLocks/>
                </p:cNvSpPr>
                <p:nvPr/>
              </p:nvSpPr>
              <p:spPr bwMode="auto">
                <a:xfrm>
                  <a:off x="3249" y="2550"/>
                  <a:ext cx="30" cy="12"/>
                </a:xfrm>
                <a:custGeom>
                  <a:avLst/>
                  <a:gdLst>
                    <a:gd name="T0" fmla="*/ 30 w 30"/>
                    <a:gd name="T1" fmla="*/ 6 h 12"/>
                    <a:gd name="T2" fmla="*/ 30 w 30"/>
                    <a:gd name="T3" fmla="*/ 6 h 12"/>
                    <a:gd name="T4" fmla="*/ 30 w 30"/>
                    <a:gd name="T5" fmla="*/ 0 h 12"/>
                    <a:gd name="T6" fmla="*/ 6 w 30"/>
                    <a:gd name="T7" fmla="*/ 6 h 12"/>
                    <a:gd name="T8" fmla="*/ 0 w 30"/>
                    <a:gd name="T9" fmla="*/ 6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6"/>
                      </a:lnTo>
                      <a:lnTo>
                        <a:pt x="30" y="0"/>
                      </a:lnTo>
                      <a:lnTo>
                        <a:pt x="6" y="6"/>
                      </a:lnTo>
                      <a:lnTo>
                        <a:pt x="0" y="6"/>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0" name="Freeform 549"/>
                <p:cNvSpPr>
                  <a:spLocks/>
                </p:cNvSpPr>
                <p:nvPr/>
              </p:nvSpPr>
              <p:spPr bwMode="auto">
                <a:xfrm>
                  <a:off x="3207" y="2556"/>
                  <a:ext cx="30" cy="12"/>
                </a:xfrm>
                <a:custGeom>
                  <a:avLst/>
                  <a:gdLst>
                    <a:gd name="T0" fmla="*/ 30 w 30"/>
                    <a:gd name="T1" fmla="*/ 6 h 12"/>
                    <a:gd name="T2" fmla="*/ 30 w 30"/>
                    <a:gd name="T3" fmla="*/ 6 h 12"/>
                    <a:gd name="T4" fmla="*/ 30 w 30"/>
                    <a:gd name="T5" fmla="*/ 0 h 12"/>
                    <a:gd name="T6" fmla="*/ 18 w 30"/>
                    <a:gd name="T7" fmla="*/ 6 h 12"/>
                    <a:gd name="T8" fmla="*/ 6 w 30"/>
                    <a:gd name="T9" fmla="*/ 6 h 12"/>
                    <a:gd name="T10" fmla="*/ 0 w 30"/>
                    <a:gd name="T11" fmla="*/ 12 h 12"/>
                    <a:gd name="T12" fmla="*/ 6 w 30"/>
                    <a:gd name="T13" fmla="*/ 12 h 12"/>
                    <a:gd name="T14" fmla="*/ 18 w 30"/>
                    <a:gd name="T15" fmla="*/ 12 h 12"/>
                    <a:gd name="T16" fmla="*/ 30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30" y="6"/>
                      </a:moveTo>
                      <a:lnTo>
                        <a:pt x="30" y="6"/>
                      </a:lnTo>
                      <a:lnTo>
                        <a:pt x="30" y="0"/>
                      </a:lnTo>
                      <a:lnTo>
                        <a:pt x="18" y="6"/>
                      </a:lnTo>
                      <a:lnTo>
                        <a:pt x="6" y="6"/>
                      </a:lnTo>
                      <a:lnTo>
                        <a:pt x="0" y="12"/>
                      </a:lnTo>
                      <a:lnTo>
                        <a:pt x="6" y="12"/>
                      </a:lnTo>
                      <a:lnTo>
                        <a:pt x="18"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1" name="Freeform 550"/>
                <p:cNvSpPr>
                  <a:spLocks/>
                </p:cNvSpPr>
                <p:nvPr/>
              </p:nvSpPr>
              <p:spPr bwMode="auto">
                <a:xfrm>
                  <a:off x="3171" y="2568"/>
                  <a:ext cx="24" cy="12"/>
                </a:xfrm>
                <a:custGeom>
                  <a:avLst/>
                  <a:gdLst>
                    <a:gd name="T0" fmla="*/ 24 w 24"/>
                    <a:gd name="T1" fmla="*/ 6 h 12"/>
                    <a:gd name="T2" fmla="*/ 24 w 24"/>
                    <a:gd name="T3" fmla="*/ 6 h 12"/>
                    <a:gd name="T4" fmla="*/ 24 w 24"/>
                    <a:gd name="T5" fmla="*/ 0 h 12"/>
                    <a:gd name="T6" fmla="*/ 0 w 24"/>
                    <a:gd name="T7" fmla="*/ 6 h 12"/>
                    <a:gd name="T8" fmla="*/ 0 w 24"/>
                    <a:gd name="T9" fmla="*/ 12 h 12"/>
                    <a:gd name="T10" fmla="*/ 0 w 24"/>
                    <a:gd name="T11" fmla="*/ 12 h 12"/>
                    <a:gd name="T12" fmla="*/ 24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24" y="6"/>
                      </a:moveTo>
                      <a:lnTo>
                        <a:pt x="24"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 name="Freeform 551"/>
                <p:cNvSpPr>
                  <a:spLocks/>
                </p:cNvSpPr>
                <p:nvPr/>
              </p:nvSpPr>
              <p:spPr bwMode="auto">
                <a:xfrm>
                  <a:off x="3129" y="2580"/>
                  <a:ext cx="30" cy="12"/>
                </a:xfrm>
                <a:custGeom>
                  <a:avLst/>
                  <a:gdLst>
                    <a:gd name="T0" fmla="*/ 24 w 30"/>
                    <a:gd name="T1" fmla="*/ 6 h 12"/>
                    <a:gd name="T2" fmla="*/ 30 w 30"/>
                    <a:gd name="T3" fmla="*/ 6 h 12"/>
                    <a:gd name="T4" fmla="*/ 24 w 30"/>
                    <a:gd name="T5" fmla="*/ 0 h 12"/>
                    <a:gd name="T6" fmla="*/ 24 w 30"/>
                    <a:gd name="T7" fmla="*/ 0 h 12"/>
                    <a:gd name="T8" fmla="*/ 0 w 30"/>
                    <a:gd name="T9" fmla="*/ 6 h 12"/>
                    <a:gd name="T10" fmla="*/ 0 w 30"/>
                    <a:gd name="T11" fmla="*/ 12 h 12"/>
                    <a:gd name="T12" fmla="*/ 0 w 30"/>
                    <a:gd name="T13" fmla="*/ 12 h 12"/>
                    <a:gd name="T14" fmla="*/ 24 w 30"/>
                    <a:gd name="T15" fmla="*/ 6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3" name="Freeform 552"/>
                <p:cNvSpPr>
                  <a:spLocks/>
                </p:cNvSpPr>
                <p:nvPr/>
              </p:nvSpPr>
              <p:spPr bwMode="auto">
                <a:xfrm>
                  <a:off x="3087" y="2592"/>
                  <a:ext cx="30" cy="12"/>
                </a:xfrm>
                <a:custGeom>
                  <a:avLst/>
                  <a:gdLst>
                    <a:gd name="T0" fmla="*/ 30 w 30"/>
                    <a:gd name="T1" fmla="*/ 6 h 12"/>
                    <a:gd name="T2" fmla="*/ 30 w 30"/>
                    <a:gd name="T3" fmla="*/ 6 h 12"/>
                    <a:gd name="T4" fmla="*/ 30 w 30"/>
                    <a:gd name="T5" fmla="*/ 0 h 12"/>
                    <a:gd name="T6" fmla="*/ 6 w 30"/>
                    <a:gd name="T7" fmla="*/ 6 h 12"/>
                    <a:gd name="T8" fmla="*/ 0 w 30"/>
                    <a:gd name="T9" fmla="*/ 12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6"/>
                      </a:lnTo>
                      <a:lnTo>
                        <a:pt x="30" y="0"/>
                      </a:lnTo>
                      <a:lnTo>
                        <a:pt x="6" y="6"/>
                      </a:lnTo>
                      <a:lnTo>
                        <a:pt x="0" y="12"/>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 name="Freeform 553"/>
                <p:cNvSpPr>
                  <a:spLocks/>
                </p:cNvSpPr>
                <p:nvPr/>
              </p:nvSpPr>
              <p:spPr bwMode="auto">
                <a:xfrm>
                  <a:off x="3051" y="2610"/>
                  <a:ext cx="24" cy="12"/>
                </a:xfrm>
                <a:custGeom>
                  <a:avLst/>
                  <a:gdLst>
                    <a:gd name="T0" fmla="*/ 24 w 24"/>
                    <a:gd name="T1" fmla="*/ 6 h 12"/>
                    <a:gd name="T2" fmla="*/ 24 w 24"/>
                    <a:gd name="T3" fmla="*/ 0 h 12"/>
                    <a:gd name="T4" fmla="*/ 24 w 24"/>
                    <a:gd name="T5" fmla="*/ 0 h 12"/>
                    <a:gd name="T6" fmla="*/ 0 w 24"/>
                    <a:gd name="T7" fmla="*/ 6 h 12"/>
                    <a:gd name="T8" fmla="*/ 0 w 24"/>
                    <a:gd name="T9" fmla="*/ 6 h 12"/>
                    <a:gd name="T10" fmla="*/ 0 w 24"/>
                    <a:gd name="T11" fmla="*/ 12 h 12"/>
                    <a:gd name="T12" fmla="*/ 24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24" y="6"/>
                      </a:move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5" name="Freeform 554"/>
                <p:cNvSpPr>
                  <a:spLocks/>
                </p:cNvSpPr>
                <p:nvPr/>
              </p:nvSpPr>
              <p:spPr bwMode="auto">
                <a:xfrm>
                  <a:off x="3009" y="2622"/>
                  <a:ext cx="30" cy="18"/>
                </a:xfrm>
                <a:custGeom>
                  <a:avLst/>
                  <a:gdLst>
                    <a:gd name="T0" fmla="*/ 24 w 30"/>
                    <a:gd name="T1" fmla="*/ 6 h 18"/>
                    <a:gd name="T2" fmla="*/ 30 w 30"/>
                    <a:gd name="T3" fmla="*/ 6 h 18"/>
                    <a:gd name="T4" fmla="*/ 24 w 30"/>
                    <a:gd name="T5" fmla="*/ 0 h 18"/>
                    <a:gd name="T6" fmla="*/ 6 w 30"/>
                    <a:gd name="T7" fmla="*/ 6 h 18"/>
                    <a:gd name="T8" fmla="*/ 6 w 30"/>
                    <a:gd name="T9" fmla="*/ 12 h 18"/>
                    <a:gd name="T10" fmla="*/ 0 w 30"/>
                    <a:gd name="T11" fmla="*/ 12 h 18"/>
                    <a:gd name="T12" fmla="*/ 6 w 30"/>
                    <a:gd name="T13" fmla="*/ 18 h 18"/>
                    <a:gd name="T14" fmla="*/ 6 w 30"/>
                    <a:gd name="T15" fmla="*/ 12 h 18"/>
                    <a:gd name="T16" fmla="*/ 24 w 30"/>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24" y="6"/>
                      </a:moveTo>
                      <a:lnTo>
                        <a:pt x="30" y="6"/>
                      </a:lnTo>
                      <a:lnTo>
                        <a:pt x="24" y="0"/>
                      </a:lnTo>
                      <a:lnTo>
                        <a:pt x="6" y="6"/>
                      </a:lnTo>
                      <a:lnTo>
                        <a:pt x="6" y="12"/>
                      </a:lnTo>
                      <a:lnTo>
                        <a:pt x="0" y="12"/>
                      </a:lnTo>
                      <a:lnTo>
                        <a:pt x="6" y="18"/>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6" name="Freeform 555"/>
                <p:cNvSpPr>
                  <a:spLocks/>
                </p:cNvSpPr>
                <p:nvPr/>
              </p:nvSpPr>
              <p:spPr bwMode="auto">
                <a:xfrm>
                  <a:off x="2973" y="2640"/>
                  <a:ext cx="30" cy="18"/>
                </a:xfrm>
                <a:custGeom>
                  <a:avLst/>
                  <a:gdLst>
                    <a:gd name="T0" fmla="*/ 24 w 30"/>
                    <a:gd name="T1" fmla="*/ 6 h 18"/>
                    <a:gd name="T2" fmla="*/ 30 w 30"/>
                    <a:gd name="T3" fmla="*/ 0 h 18"/>
                    <a:gd name="T4" fmla="*/ 24 w 30"/>
                    <a:gd name="T5" fmla="*/ 0 h 18"/>
                    <a:gd name="T6" fmla="*/ 0 w 30"/>
                    <a:gd name="T7" fmla="*/ 12 h 18"/>
                    <a:gd name="T8" fmla="*/ 0 w 30"/>
                    <a:gd name="T9" fmla="*/ 12 h 18"/>
                    <a:gd name="T10" fmla="*/ 0 w 30"/>
                    <a:gd name="T11" fmla="*/ 18 h 18"/>
                    <a:gd name="T12" fmla="*/ 24 w 30"/>
                    <a:gd name="T13" fmla="*/ 6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6"/>
                      </a:moveTo>
                      <a:lnTo>
                        <a:pt x="30" y="0"/>
                      </a:lnTo>
                      <a:lnTo>
                        <a:pt x="24" y="0"/>
                      </a:lnTo>
                      <a:lnTo>
                        <a:pt x="0" y="12"/>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7" name="Freeform 556"/>
                <p:cNvSpPr>
                  <a:spLocks/>
                </p:cNvSpPr>
                <p:nvPr/>
              </p:nvSpPr>
              <p:spPr bwMode="auto">
                <a:xfrm>
                  <a:off x="2937" y="2658"/>
                  <a:ext cx="24" cy="18"/>
                </a:xfrm>
                <a:custGeom>
                  <a:avLst/>
                  <a:gdLst>
                    <a:gd name="T0" fmla="*/ 24 w 24"/>
                    <a:gd name="T1" fmla="*/ 6 h 18"/>
                    <a:gd name="T2" fmla="*/ 24 w 24"/>
                    <a:gd name="T3" fmla="*/ 6 h 18"/>
                    <a:gd name="T4" fmla="*/ 24 w 24"/>
                    <a:gd name="T5" fmla="*/ 0 h 18"/>
                    <a:gd name="T6" fmla="*/ 0 w 24"/>
                    <a:gd name="T7" fmla="*/ 12 h 18"/>
                    <a:gd name="T8" fmla="*/ 0 w 24"/>
                    <a:gd name="T9" fmla="*/ 18 h 18"/>
                    <a:gd name="T10" fmla="*/ 0 w 24"/>
                    <a:gd name="T11" fmla="*/ 18 h 18"/>
                    <a:gd name="T12" fmla="*/ 24 w 24"/>
                    <a:gd name="T13" fmla="*/ 6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6"/>
                      </a:moveTo>
                      <a:lnTo>
                        <a:pt x="24" y="6"/>
                      </a:lnTo>
                      <a:lnTo>
                        <a:pt x="24" y="0"/>
                      </a:lnTo>
                      <a:lnTo>
                        <a:pt x="0" y="12"/>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8" name="Freeform 557"/>
                <p:cNvSpPr>
                  <a:spLocks/>
                </p:cNvSpPr>
                <p:nvPr/>
              </p:nvSpPr>
              <p:spPr bwMode="auto">
                <a:xfrm>
                  <a:off x="2901" y="2682"/>
                  <a:ext cx="24" cy="18"/>
                </a:xfrm>
                <a:custGeom>
                  <a:avLst/>
                  <a:gdLst>
                    <a:gd name="T0" fmla="*/ 24 w 24"/>
                    <a:gd name="T1" fmla="*/ 6 h 18"/>
                    <a:gd name="T2" fmla="*/ 24 w 24"/>
                    <a:gd name="T3" fmla="*/ 0 h 18"/>
                    <a:gd name="T4" fmla="*/ 24 w 24"/>
                    <a:gd name="T5" fmla="*/ 0 h 18"/>
                    <a:gd name="T6" fmla="*/ 12 w 24"/>
                    <a:gd name="T7" fmla="*/ 6 h 18"/>
                    <a:gd name="T8" fmla="*/ 0 w 24"/>
                    <a:gd name="T9" fmla="*/ 12 h 18"/>
                    <a:gd name="T10" fmla="*/ 0 w 24"/>
                    <a:gd name="T11" fmla="*/ 12 h 18"/>
                    <a:gd name="T12" fmla="*/ 0 w 24"/>
                    <a:gd name="T13" fmla="*/ 18 h 18"/>
                    <a:gd name="T14" fmla="*/ 12 w 24"/>
                    <a:gd name="T15" fmla="*/ 12 h 18"/>
                    <a:gd name="T16" fmla="*/ 24 w 24"/>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24" y="6"/>
                      </a:moveTo>
                      <a:lnTo>
                        <a:pt x="24" y="0"/>
                      </a:lnTo>
                      <a:lnTo>
                        <a:pt x="12" y="6"/>
                      </a:lnTo>
                      <a:lnTo>
                        <a:pt x="0" y="12"/>
                      </a:lnTo>
                      <a:lnTo>
                        <a:pt x="0" y="18"/>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9" name="Freeform 558"/>
                <p:cNvSpPr>
                  <a:spLocks/>
                </p:cNvSpPr>
                <p:nvPr/>
              </p:nvSpPr>
              <p:spPr bwMode="auto">
                <a:xfrm>
                  <a:off x="2865" y="2706"/>
                  <a:ext cx="30" cy="18"/>
                </a:xfrm>
                <a:custGeom>
                  <a:avLst/>
                  <a:gdLst>
                    <a:gd name="T0" fmla="*/ 24 w 30"/>
                    <a:gd name="T1" fmla="*/ 6 h 18"/>
                    <a:gd name="T2" fmla="*/ 30 w 30"/>
                    <a:gd name="T3" fmla="*/ 0 h 18"/>
                    <a:gd name="T4" fmla="*/ 24 w 30"/>
                    <a:gd name="T5" fmla="*/ 0 h 18"/>
                    <a:gd name="T6" fmla="*/ 6 w 30"/>
                    <a:gd name="T7" fmla="*/ 12 h 18"/>
                    <a:gd name="T8" fmla="*/ 0 w 30"/>
                    <a:gd name="T9" fmla="*/ 18 h 18"/>
                    <a:gd name="T10" fmla="*/ 6 w 30"/>
                    <a:gd name="T11" fmla="*/ 18 h 18"/>
                    <a:gd name="T12" fmla="*/ 24 w 30"/>
                    <a:gd name="T13" fmla="*/ 6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6"/>
                      </a:moveTo>
                      <a:lnTo>
                        <a:pt x="30" y="0"/>
                      </a:lnTo>
                      <a:lnTo>
                        <a:pt x="24" y="0"/>
                      </a:lnTo>
                      <a:lnTo>
                        <a:pt x="6" y="12"/>
                      </a:lnTo>
                      <a:lnTo>
                        <a:pt x="0" y="18"/>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0" name="Freeform 559"/>
                <p:cNvSpPr>
                  <a:spLocks/>
                </p:cNvSpPr>
                <p:nvPr/>
              </p:nvSpPr>
              <p:spPr bwMode="auto">
                <a:xfrm>
                  <a:off x="2835" y="2730"/>
                  <a:ext cx="24" cy="24"/>
                </a:xfrm>
                <a:custGeom>
                  <a:avLst/>
                  <a:gdLst>
                    <a:gd name="T0" fmla="*/ 24 w 24"/>
                    <a:gd name="T1" fmla="*/ 6 h 24"/>
                    <a:gd name="T2" fmla="*/ 24 w 24"/>
                    <a:gd name="T3" fmla="*/ 6 h 24"/>
                    <a:gd name="T4" fmla="*/ 24 w 24"/>
                    <a:gd name="T5" fmla="*/ 0 h 24"/>
                    <a:gd name="T6" fmla="*/ 6 w 24"/>
                    <a:gd name="T7" fmla="*/ 18 h 24"/>
                    <a:gd name="T8" fmla="*/ 0 w 24"/>
                    <a:gd name="T9" fmla="*/ 24 h 24"/>
                    <a:gd name="T10" fmla="*/ 6 w 24"/>
                    <a:gd name="T11" fmla="*/ 24 h 24"/>
                    <a:gd name="T12" fmla="*/ 24 w 24"/>
                    <a:gd name="T13" fmla="*/ 6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24" y="6"/>
                      </a:moveTo>
                      <a:lnTo>
                        <a:pt x="24" y="6"/>
                      </a:lnTo>
                      <a:lnTo>
                        <a:pt x="24" y="0"/>
                      </a:lnTo>
                      <a:lnTo>
                        <a:pt x="6" y="18"/>
                      </a:lnTo>
                      <a:lnTo>
                        <a:pt x="0" y="24"/>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1" name="Freeform 560"/>
                <p:cNvSpPr>
                  <a:spLocks/>
                </p:cNvSpPr>
                <p:nvPr/>
              </p:nvSpPr>
              <p:spPr bwMode="auto">
                <a:xfrm>
                  <a:off x="2811" y="2760"/>
                  <a:ext cx="24" cy="30"/>
                </a:xfrm>
                <a:custGeom>
                  <a:avLst/>
                  <a:gdLst>
                    <a:gd name="T0" fmla="*/ 24 w 24"/>
                    <a:gd name="T1" fmla="*/ 6 h 30"/>
                    <a:gd name="T2" fmla="*/ 18 w 24"/>
                    <a:gd name="T3" fmla="*/ 0 h 30"/>
                    <a:gd name="T4" fmla="*/ 18 w 24"/>
                    <a:gd name="T5" fmla="*/ 6 h 30"/>
                    <a:gd name="T6" fmla="*/ 0 w 24"/>
                    <a:gd name="T7" fmla="*/ 24 h 30"/>
                    <a:gd name="T8" fmla="*/ 6 w 24"/>
                    <a:gd name="T9" fmla="*/ 30 h 30"/>
                    <a:gd name="T10" fmla="*/ 6 w 24"/>
                    <a:gd name="T11" fmla="*/ 24 h 30"/>
                    <a:gd name="T12" fmla="*/ 24 w 24"/>
                    <a:gd name="T13" fmla="*/ 6 h 30"/>
                    <a:gd name="T14" fmla="*/ 0 60000 65536"/>
                    <a:gd name="T15" fmla="*/ 0 60000 65536"/>
                    <a:gd name="T16" fmla="*/ 0 60000 65536"/>
                    <a:gd name="T17" fmla="*/ 0 60000 65536"/>
                    <a:gd name="T18" fmla="*/ 0 60000 65536"/>
                    <a:gd name="T19" fmla="*/ 0 60000 65536"/>
                    <a:gd name="T20" fmla="*/ 0 60000 65536"/>
                    <a:gd name="T21" fmla="*/ 0 w 24"/>
                    <a:gd name="T22" fmla="*/ 0 h 30"/>
                    <a:gd name="T23" fmla="*/ 24 w 24"/>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0">
                      <a:moveTo>
                        <a:pt x="24" y="6"/>
                      </a:moveTo>
                      <a:lnTo>
                        <a:pt x="18" y="0"/>
                      </a:lnTo>
                      <a:lnTo>
                        <a:pt x="18" y="6"/>
                      </a:lnTo>
                      <a:lnTo>
                        <a:pt x="0" y="24"/>
                      </a:lnTo>
                      <a:lnTo>
                        <a:pt x="6" y="30"/>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2" name="Freeform 561"/>
                <p:cNvSpPr>
                  <a:spLocks/>
                </p:cNvSpPr>
                <p:nvPr/>
              </p:nvSpPr>
              <p:spPr bwMode="auto">
                <a:xfrm>
                  <a:off x="2793" y="2796"/>
                  <a:ext cx="18" cy="30"/>
                </a:xfrm>
                <a:custGeom>
                  <a:avLst/>
                  <a:gdLst>
                    <a:gd name="T0" fmla="*/ 18 w 18"/>
                    <a:gd name="T1" fmla="*/ 6 h 30"/>
                    <a:gd name="T2" fmla="*/ 12 w 18"/>
                    <a:gd name="T3" fmla="*/ 0 h 30"/>
                    <a:gd name="T4" fmla="*/ 12 w 18"/>
                    <a:gd name="T5" fmla="*/ 6 h 30"/>
                    <a:gd name="T6" fmla="*/ 0 w 18"/>
                    <a:gd name="T7" fmla="*/ 30 h 30"/>
                    <a:gd name="T8" fmla="*/ 6 w 18"/>
                    <a:gd name="T9" fmla="*/ 30 h 30"/>
                    <a:gd name="T10" fmla="*/ 6 w 18"/>
                    <a:gd name="T11" fmla="*/ 30 h 30"/>
                    <a:gd name="T12" fmla="*/ 18 w 18"/>
                    <a:gd name="T13" fmla="*/ 6 h 30"/>
                    <a:gd name="T14" fmla="*/ 0 60000 65536"/>
                    <a:gd name="T15" fmla="*/ 0 60000 65536"/>
                    <a:gd name="T16" fmla="*/ 0 60000 65536"/>
                    <a:gd name="T17" fmla="*/ 0 60000 65536"/>
                    <a:gd name="T18" fmla="*/ 0 60000 65536"/>
                    <a:gd name="T19" fmla="*/ 0 60000 65536"/>
                    <a:gd name="T20" fmla="*/ 0 60000 65536"/>
                    <a:gd name="T21" fmla="*/ 0 w 18"/>
                    <a:gd name="T22" fmla="*/ 0 h 30"/>
                    <a:gd name="T23" fmla="*/ 18 w 18"/>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30">
                      <a:moveTo>
                        <a:pt x="18" y="6"/>
                      </a:moveTo>
                      <a:lnTo>
                        <a:pt x="12" y="0"/>
                      </a:lnTo>
                      <a:lnTo>
                        <a:pt x="12" y="6"/>
                      </a:lnTo>
                      <a:lnTo>
                        <a:pt x="0" y="30"/>
                      </a:lnTo>
                      <a:lnTo>
                        <a:pt x="6" y="30"/>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3" name="Freeform 562"/>
                <p:cNvSpPr>
                  <a:spLocks/>
                </p:cNvSpPr>
                <p:nvPr/>
              </p:nvSpPr>
              <p:spPr bwMode="auto">
                <a:xfrm>
                  <a:off x="2793" y="2838"/>
                  <a:ext cx="6" cy="30"/>
                </a:xfrm>
                <a:custGeom>
                  <a:avLst/>
                  <a:gdLst>
                    <a:gd name="T0" fmla="*/ 6 w 6"/>
                    <a:gd name="T1" fmla="*/ 6 h 30"/>
                    <a:gd name="T2" fmla="*/ 0 w 6"/>
                    <a:gd name="T3" fmla="*/ 0 h 30"/>
                    <a:gd name="T4" fmla="*/ 0 w 6"/>
                    <a:gd name="T5" fmla="*/ 6 h 30"/>
                    <a:gd name="T6" fmla="*/ 0 w 6"/>
                    <a:gd name="T7" fmla="*/ 24 h 30"/>
                    <a:gd name="T8" fmla="*/ 0 w 6"/>
                    <a:gd name="T9" fmla="*/ 30 h 30"/>
                    <a:gd name="T10" fmla="*/ 0 w 6"/>
                    <a:gd name="T11" fmla="*/ 30 h 30"/>
                    <a:gd name="T12" fmla="*/ 6 w 6"/>
                    <a:gd name="T13" fmla="*/ 30 h 30"/>
                    <a:gd name="T14" fmla="*/ 6 w 6"/>
                    <a:gd name="T15" fmla="*/ 24 h 30"/>
                    <a:gd name="T16" fmla="*/ 6 w 6"/>
                    <a:gd name="T17" fmla="*/ 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0"/>
                    <a:gd name="T29" fmla="*/ 6 w 6"/>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0">
                      <a:moveTo>
                        <a:pt x="6" y="6"/>
                      </a:moveTo>
                      <a:lnTo>
                        <a:pt x="0" y="0"/>
                      </a:lnTo>
                      <a:lnTo>
                        <a:pt x="0" y="6"/>
                      </a:lnTo>
                      <a:lnTo>
                        <a:pt x="0" y="24"/>
                      </a:lnTo>
                      <a:lnTo>
                        <a:pt x="0" y="30"/>
                      </a:lnTo>
                      <a:lnTo>
                        <a:pt x="6" y="30"/>
                      </a:lnTo>
                      <a:lnTo>
                        <a:pt x="6" y="24"/>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4" name="Freeform 563"/>
                <p:cNvSpPr>
                  <a:spLocks/>
                </p:cNvSpPr>
                <p:nvPr/>
              </p:nvSpPr>
              <p:spPr bwMode="auto">
                <a:xfrm>
                  <a:off x="2793" y="2880"/>
                  <a:ext cx="12" cy="30"/>
                </a:xfrm>
                <a:custGeom>
                  <a:avLst/>
                  <a:gdLst>
                    <a:gd name="T0" fmla="*/ 6 w 12"/>
                    <a:gd name="T1" fmla="*/ 0 h 30"/>
                    <a:gd name="T2" fmla="*/ 0 w 12"/>
                    <a:gd name="T3" fmla="*/ 0 h 30"/>
                    <a:gd name="T4" fmla="*/ 0 w 12"/>
                    <a:gd name="T5" fmla="*/ 0 h 30"/>
                    <a:gd name="T6" fmla="*/ 0 w 12"/>
                    <a:gd name="T7" fmla="*/ 18 h 30"/>
                    <a:gd name="T8" fmla="*/ 6 w 12"/>
                    <a:gd name="T9" fmla="*/ 24 h 30"/>
                    <a:gd name="T10" fmla="*/ 6 w 12"/>
                    <a:gd name="T11" fmla="*/ 30 h 30"/>
                    <a:gd name="T12" fmla="*/ 12 w 12"/>
                    <a:gd name="T13" fmla="*/ 24 h 30"/>
                    <a:gd name="T14" fmla="*/ 6 w 12"/>
                    <a:gd name="T15" fmla="*/ 18 h 30"/>
                    <a:gd name="T16" fmla="*/ 6 w 1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6" y="0"/>
                      </a:moveTo>
                      <a:lnTo>
                        <a:pt x="0" y="0"/>
                      </a:lnTo>
                      <a:lnTo>
                        <a:pt x="0" y="18"/>
                      </a:lnTo>
                      <a:lnTo>
                        <a:pt x="6" y="24"/>
                      </a:lnTo>
                      <a:lnTo>
                        <a:pt x="6" y="30"/>
                      </a:lnTo>
                      <a:lnTo>
                        <a:pt x="12" y="24"/>
                      </a:lnTo>
                      <a:lnTo>
                        <a:pt x="6" y="18"/>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5" name="Freeform 564"/>
                <p:cNvSpPr>
                  <a:spLocks/>
                </p:cNvSpPr>
                <p:nvPr/>
              </p:nvSpPr>
              <p:spPr bwMode="auto">
                <a:xfrm>
                  <a:off x="2805" y="2922"/>
                  <a:ext cx="18" cy="24"/>
                </a:xfrm>
                <a:custGeom>
                  <a:avLst/>
                  <a:gdLst>
                    <a:gd name="T0" fmla="*/ 6 w 18"/>
                    <a:gd name="T1" fmla="*/ 0 h 24"/>
                    <a:gd name="T2" fmla="*/ 6 w 18"/>
                    <a:gd name="T3" fmla="*/ 0 h 24"/>
                    <a:gd name="T4" fmla="*/ 0 w 18"/>
                    <a:gd name="T5" fmla="*/ 0 h 24"/>
                    <a:gd name="T6" fmla="*/ 6 w 18"/>
                    <a:gd name="T7" fmla="*/ 12 h 24"/>
                    <a:gd name="T8" fmla="*/ 12 w 18"/>
                    <a:gd name="T9" fmla="*/ 24 h 24"/>
                    <a:gd name="T10" fmla="*/ 12 w 18"/>
                    <a:gd name="T11" fmla="*/ 24 h 24"/>
                    <a:gd name="T12" fmla="*/ 18 w 18"/>
                    <a:gd name="T13" fmla="*/ 24 h 24"/>
                    <a:gd name="T14" fmla="*/ 12 w 18"/>
                    <a:gd name="T15" fmla="*/ 12 h 24"/>
                    <a:gd name="T16" fmla="*/ 6 w 1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6" y="0"/>
                      </a:moveTo>
                      <a:lnTo>
                        <a:pt x="6" y="0"/>
                      </a:lnTo>
                      <a:lnTo>
                        <a:pt x="0" y="0"/>
                      </a:lnTo>
                      <a:lnTo>
                        <a:pt x="6" y="12"/>
                      </a:lnTo>
                      <a:lnTo>
                        <a:pt x="12" y="24"/>
                      </a:lnTo>
                      <a:lnTo>
                        <a:pt x="18" y="24"/>
                      </a:lnTo>
                      <a:lnTo>
                        <a:pt x="12"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6" name="Freeform 565"/>
                <p:cNvSpPr>
                  <a:spLocks/>
                </p:cNvSpPr>
                <p:nvPr/>
              </p:nvSpPr>
              <p:spPr bwMode="auto">
                <a:xfrm>
                  <a:off x="2829" y="2958"/>
                  <a:ext cx="18" cy="24"/>
                </a:xfrm>
                <a:custGeom>
                  <a:avLst/>
                  <a:gdLst>
                    <a:gd name="T0" fmla="*/ 6 w 18"/>
                    <a:gd name="T1" fmla="*/ 0 h 24"/>
                    <a:gd name="T2" fmla="*/ 0 w 18"/>
                    <a:gd name="T3" fmla="*/ 0 h 24"/>
                    <a:gd name="T4" fmla="*/ 0 w 18"/>
                    <a:gd name="T5" fmla="*/ 0 h 24"/>
                    <a:gd name="T6" fmla="*/ 6 w 18"/>
                    <a:gd name="T7" fmla="*/ 12 h 24"/>
                    <a:gd name="T8" fmla="*/ 6 w 18"/>
                    <a:gd name="T9" fmla="*/ 12 h 24"/>
                    <a:gd name="T10" fmla="*/ 18 w 18"/>
                    <a:gd name="T11" fmla="*/ 24 h 24"/>
                    <a:gd name="T12" fmla="*/ 18 w 18"/>
                    <a:gd name="T13" fmla="*/ 18 h 24"/>
                    <a:gd name="T14" fmla="*/ 18 w 18"/>
                    <a:gd name="T15" fmla="*/ 18 h 24"/>
                    <a:gd name="T16" fmla="*/ 6 w 18"/>
                    <a:gd name="T17" fmla="*/ 6 h 24"/>
                    <a:gd name="T18" fmla="*/ 6 w 18"/>
                    <a:gd name="T19" fmla="*/ 12 h 24"/>
                    <a:gd name="T20" fmla="*/ 12 w 18"/>
                    <a:gd name="T21" fmla="*/ 12 h 24"/>
                    <a:gd name="T22" fmla="*/ 6 w 18"/>
                    <a:gd name="T23" fmla="*/ 0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
                    <a:gd name="T37" fmla="*/ 0 h 24"/>
                    <a:gd name="T38" fmla="*/ 18 w 18"/>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 h="24">
                      <a:moveTo>
                        <a:pt x="6" y="0"/>
                      </a:moveTo>
                      <a:lnTo>
                        <a:pt x="0" y="0"/>
                      </a:lnTo>
                      <a:lnTo>
                        <a:pt x="6" y="12"/>
                      </a:lnTo>
                      <a:lnTo>
                        <a:pt x="18" y="24"/>
                      </a:lnTo>
                      <a:lnTo>
                        <a:pt x="18" y="18"/>
                      </a:lnTo>
                      <a:lnTo>
                        <a:pt x="6" y="6"/>
                      </a:lnTo>
                      <a:lnTo>
                        <a:pt x="6" y="12"/>
                      </a:lnTo>
                      <a:lnTo>
                        <a:pt x="12"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7" name="Freeform 566"/>
                <p:cNvSpPr>
                  <a:spLocks/>
                </p:cNvSpPr>
                <p:nvPr/>
              </p:nvSpPr>
              <p:spPr bwMode="auto">
                <a:xfrm>
                  <a:off x="2853" y="2988"/>
                  <a:ext cx="24" cy="18"/>
                </a:xfrm>
                <a:custGeom>
                  <a:avLst/>
                  <a:gdLst>
                    <a:gd name="T0" fmla="*/ 6 w 24"/>
                    <a:gd name="T1" fmla="*/ 0 h 18"/>
                    <a:gd name="T2" fmla="*/ 0 w 24"/>
                    <a:gd name="T3" fmla="*/ 0 h 18"/>
                    <a:gd name="T4" fmla="*/ 6 w 24"/>
                    <a:gd name="T5" fmla="*/ 6 h 18"/>
                    <a:gd name="T6" fmla="*/ 18 w 24"/>
                    <a:gd name="T7" fmla="*/ 18 h 18"/>
                    <a:gd name="T8" fmla="*/ 24 w 24"/>
                    <a:gd name="T9" fmla="*/ 18 h 18"/>
                    <a:gd name="T10" fmla="*/ 24 w 24"/>
                    <a:gd name="T11" fmla="*/ 18 h 18"/>
                    <a:gd name="T12" fmla="*/ 24 w 24"/>
                    <a:gd name="T13" fmla="*/ 12 h 18"/>
                    <a:gd name="T14" fmla="*/ 18 w 24"/>
                    <a:gd name="T15" fmla="*/ 12 h 18"/>
                    <a:gd name="T16" fmla="*/ 6 w 24"/>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6" y="0"/>
                      </a:moveTo>
                      <a:lnTo>
                        <a:pt x="0" y="0"/>
                      </a:lnTo>
                      <a:lnTo>
                        <a:pt x="6" y="6"/>
                      </a:lnTo>
                      <a:lnTo>
                        <a:pt x="18" y="18"/>
                      </a:lnTo>
                      <a:lnTo>
                        <a:pt x="24" y="18"/>
                      </a:lnTo>
                      <a:lnTo>
                        <a:pt x="24" y="12"/>
                      </a:lnTo>
                      <a:lnTo>
                        <a:pt x="18"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8" name="Freeform 567"/>
                <p:cNvSpPr>
                  <a:spLocks/>
                </p:cNvSpPr>
                <p:nvPr/>
              </p:nvSpPr>
              <p:spPr bwMode="auto">
                <a:xfrm>
                  <a:off x="2889" y="3012"/>
                  <a:ext cx="24" cy="24"/>
                </a:xfrm>
                <a:custGeom>
                  <a:avLst/>
                  <a:gdLst>
                    <a:gd name="T0" fmla="*/ 0 w 24"/>
                    <a:gd name="T1" fmla="*/ 0 h 24"/>
                    <a:gd name="T2" fmla="*/ 0 w 24"/>
                    <a:gd name="T3" fmla="*/ 6 h 24"/>
                    <a:gd name="T4" fmla="*/ 0 w 24"/>
                    <a:gd name="T5" fmla="*/ 6 h 24"/>
                    <a:gd name="T6" fmla="*/ 18 w 24"/>
                    <a:gd name="T7" fmla="*/ 24 h 24"/>
                    <a:gd name="T8" fmla="*/ 24 w 24"/>
                    <a:gd name="T9" fmla="*/ 18 h 24"/>
                    <a:gd name="T10" fmla="*/ 18 w 24"/>
                    <a:gd name="T11" fmla="*/ 18 h 24"/>
                    <a:gd name="T12" fmla="*/ 0 w 24"/>
                    <a:gd name="T13" fmla="*/ 0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0"/>
                      </a:moveTo>
                      <a:lnTo>
                        <a:pt x="0" y="6"/>
                      </a:lnTo>
                      <a:lnTo>
                        <a:pt x="18" y="24"/>
                      </a:lnTo>
                      <a:lnTo>
                        <a:pt x="24" y="18"/>
                      </a:lnTo>
                      <a:lnTo>
                        <a:pt x="18" y="18"/>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9" name="Freeform 568"/>
                <p:cNvSpPr>
                  <a:spLocks/>
                </p:cNvSpPr>
                <p:nvPr/>
              </p:nvSpPr>
              <p:spPr bwMode="auto">
                <a:xfrm>
                  <a:off x="2919" y="3036"/>
                  <a:ext cx="30" cy="18"/>
                </a:xfrm>
                <a:custGeom>
                  <a:avLst/>
                  <a:gdLst>
                    <a:gd name="T0" fmla="*/ 6 w 30"/>
                    <a:gd name="T1" fmla="*/ 0 h 18"/>
                    <a:gd name="T2" fmla="*/ 0 w 30"/>
                    <a:gd name="T3" fmla="*/ 6 h 18"/>
                    <a:gd name="T4" fmla="*/ 6 w 30"/>
                    <a:gd name="T5" fmla="*/ 6 h 18"/>
                    <a:gd name="T6" fmla="*/ 24 w 30"/>
                    <a:gd name="T7" fmla="*/ 18 h 18"/>
                    <a:gd name="T8" fmla="*/ 30 w 30"/>
                    <a:gd name="T9" fmla="*/ 18 h 18"/>
                    <a:gd name="T10" fmla="*/ 24 w 30"/>
                    <a:gd name="T11" fmla="*/ 12 h 18"/>
                    <a:gd name="T12" fmla="*/ 6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0"/>
                      </a:moveTo>
                      <a:lnTo>
                        <a:pt x="0" y="6"/>
                      </a:lnTo>
                      <a:lnTo>
                        <a:pt x="6" y="6"/>
                      </a:lnTo>
                      <a:lnTo>
                        <a:pt x="24" y="18"/>
                      </a:lnTo>
                      <a:lnTo>
                        <a:pt x="30" y="18"/>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0" name="Freeform 569"/>
                <p:cNvSpPr>
                  <a:spLocks/>
                </p:cNvSpPr>
                <p:nvPr/>
              </p:nvSpPr>
              <p:spPr bwMode="auto">
                <a:xfrm>
                  <a:off x="2955" y="3060"/>
                  <a:ext cx="30" cy="12"/>
                </a:xfrm>
                <a:custGeom>
                  <a:avLst/>
                  <a:gdLst>
                    <a:gd name="T0" fmla="*/ 6 w 30"/>
                    <a:gd name="T1" fmla="*/ 0 h 12"/>
                    <a:gd name="T2" fmla="*/ 0 w 30"/>
                    <a:gd name="T3" fmla="*/ 0 h 12"/>
                    <a:gd name="T4" fmla="*/ 6 w 30"/>
                    <a:gd name="T5" fmla="*/ 6 h 12"/>
                    <a:gd name="T6" fmla="*/ 30 w 30"/>
                    <a:gd name="T7" fmla="*/ 12 h 12"/>
                    <a:gd name="T8" fmla="*/ 30 w 30"/>
                    <a:gd name="T9" fmla="*/ 12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1" name="Freeform 570"/>
                <p:cNvSpPr>
                  <a:spLocks/>
                </p:cNvSpPr>
                <p:nvPr/>
              </p:nvSpPr>
              <p:spPr bwMode="auto">
                <a:xfrm>
                  <a:off x="2997" y="3078"/>
                  <a:ext cx="24" cy="12"/>
                </a:xfrm>
                <a:custGeom>
                  <a:avLst/>
                  <a:gdLst>
                    <a:gd name="T0" fmla="*/ 0 w 24"/>
                    <a:gd name="T1" fmla="*/ 0 h 12"/>
                    <a:gd name="T2" fmla="*/ 0 w 24"/>
                    <a:gd name="T3" fmla="*/ 0 h 12"/>
                    <a:gd name="T4" fmla="*/ 0 w 24"/>
                    <a:gd name="T5" fmla="*/ 6 h 12"/>
                    <a:gd name="T6" fmla="*/ 18 w 24"/>
                    <a:gd name="T7" fmla="*/ 12 h 12"/>
                    <a:gd name="T8" fmla="*/ 24 w 24"/>
                    <a:gd name="T9" fmla="*/ 12 h 12"/>
                    <a:gd name="T10" fmla="*/ 24 w 24"/>
                    <a:gd name="T11" fmla="*/ 12 h 12"/>
                    <a:gd name="T12" fmla="*/ 24 w 24"/>
                    <a:gd name="T13" fmla="*/ 6 h 12"/>
                    <a:gd name="T14" fmla="*/ 18 w 24"/>
                    <a:gd name="T15" fmla="*/ 6 h 12"/>
                    <a:gd name="T16" fmla="*/ 0 w 24"/>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2"/>
                    <a:gd name="T29" fmla="*/ 24 w 24"/>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2">
                      <a:moveTo>
                        <a:pt x="0" y="0"/>
                      </a:moveTo>
                      <a:lnTo>
                        <a:pt x="0" y="0"/>
                      </a:lnTo>
                      <a:lnTo>
                        <a:pt x="0" y="6"/>
                      </a:lnTo>
                      <a:lnTo>
                        <a:pt x="18" y="12"/>
                      </a:lnTo>
                      <a:lnTo>
                        <a:pt x="24" y="12"/>
                      </a:lnTo>
                      <a:lnTo>
                        <a:pt x="24" y="6"/>
                      </a:lnTo>
                      <a:lnTo>
                        <a:pt x="18"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2" name="Freeform 571"/>
                <p:cNvSpPr>
                  <a:spLocks/>
                </p:cNvSpPr>
                <p:nvPr/>
              </p:nvSpPr>
              <p:spPr bwMode="auto">
                <a:xfrm>
                  <a:off x="3033" y="3096"/>
                  <a:ext cx="30" cy="12"/>
                </a:xfrm>
                <a:custGeom>
                  <a:avLst/>
                  <a:gdLst>
                    <a:gd name="T0" fmla="*/ 6 w 30"/>
                    <a:gd name="T1" fmla="*/ 0 h 12"/>
                    <a:gd name="T2" fmla="*/ 0 w 30"/>
                    <a:gd name="T3" fmla="*/ 0 h 12"/>
                    <a:gd name="T4" fmla="*/ 6 w 30"/>
                    <a:gd name="T5" fmla="*/ 6 h 12"/>
                    <a:gd name="T6" fmla="*/ 24 w 30"/>
                    <a:gd name="T7" fmla="*/ 12 h 12"/>
                    <a:gd name="T8" fmla="*/ 30 w 30"/>
                    <a:gd name="T9" fmla="*/ 12 h 12"/>
                    <a:gd name="T10" fmla="*/ 24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24" y="12"/>
                      </a:lnTo>
                      <a:lnTo>
                        <a:pt x="30" y="12"/>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3" name="Freeform 572"/>
                <p:cNvSpPr>
                  <a:spLocks/>
                </p:cNvSpPr>
                <p:nvPr/>
              </p:nvSpPr>
              <p:spPr bwMode="auto">
                <a:xfrm>
                  <a:off x="3075" y="3108"/>
                  <a:ext cx="30" cy="12"/>
                </a:xfrm>
                <a:custGeom>
                  <a:avLst/>
                  <a:gdLst>
                    <a:gd name="T0" fmla="*/ 0 w 30"/>
                    <a:gd name="T1" fmla="*/ 0 h 12"/>
                    <a:gd name="T2" fmla="*/ 0 w 30"/>
                    <a:gd name="T3" fmla="*/ 6 h 12"/>
                    <a:gd name="T4" fmla="*/ 0 w 30"/>
                    <a:gd name="T5" fmla="*/ 6 h 12"/>
                    <a:gd name="T6" fmla="*/ 6 w 30"/>
                    <a:gd name="T7" fmla="*/ 6 h 12"/>
                    <a:gd name="T8" fmla="*/ 24 w 30"/>
                    <a:gd name="T9" fmla="*/ 12 h 12"/>
                    <a:gd name="T10" fmla="*/ 30 w 30"/>
                    <a:gd name="T11" fmla="*/ 12 h 12"/>
                    <a:gd name="T12" fmla="*/ 24 w 30"/>
                    <a:gd name="T13" fmla="*/ 6 h 12"/>
                    <a:gd name="T14" fmla="*/ 6 w 30"/>
                    <a:gd name="T15" fmla="*/ 0 h 12"/>
                    <a:gd name="T16" fmla="*/ 0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0" y="0"/>
                      </a:moveTo>
                      <a:lnTo>
                        <a:pt x="0" y="6"/>
                      </a:lnTo>
                      <a:lnTo>
                        <a:pt x="6" y="6"/>
                      </a:lnTo>
                      <a:lnTo>
                        <a:pt x="24" y="12"/>
                      </a:lnTo>
                      <a:lnTo>
                        <a:pt x="30" y="12"/>
                      </a:lnTo>
                      <a:lnTo>
                        <a:pt x="24" y="6"/>
                      </a:lnTo>
                      <a:lnTo>
                        <a:pt x="6"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4" name="Freeform 573"/>
                <p:cNvSpPr>
                  <a:spLocks/>
                </p:cNvSpPr>
                <p:nvPr/>
              </p:nvSpPr>
              <p:spPr bwMode="auto">
                <a:xfrm>
                  <a:off x="3111" y="3120"/>
                  <a:ext cx="30" cy="18"/>
                </a:xfrm>
                <a:custGeom>
                  <a:avLst/>
                  <a:gdLst>
                    <a:gd name="T0" fmla="*/ 6 w 30"/>
                    <a:gd name="T1" fmla="*/ 0 h 18"/>
                    <a:gd name="T2" fmla="*/ 0 w 30"/>
                    <a:gd name="T3" fmla="*/ 6 h 18"/>
                    <a:gd name="T4" fmla="*/ 6 w 30"/>
                    <a:gd name="T5" fmla="*/ 6 h 18"/>
                    <a:gd name="T6" fmla="*/ 30 w 30"/>
                    <a:gd name="T7" fmla="*/ 18 h 18"/>
                    <a:gd name="T8" fmla="*/ 30 w 30"/>
                    <a:gd name="T9" fmla="*/ 12 h 18"/>
                    <a:gd name="T10" fmla="*/ 30 w 30"/>
                    <a:gd name="T11" fmla="*/ 12 h 18"/>
                    <a:gd name="T12" fmla="*/ 6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0"/>
                      </a:moveTo>
                      <a:lnTo>
                        <a:pt x="0" y="6"/>
                      </a:lnTo>
                      <a:lnTo>
                        <a:pt x="6" y="6"/>
                      </a:lnTo>
                      <a:lnTo>
                        <a:pt x="30" y="18"/>
                      </a:lnTo>
                      <a:lnTo>
                        <a:pt x="30"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5" name="Freeform 574"/>
                <p:cNvSpPr>
                  <a:spLocks/>
                </p:cNvSpPr>
                <p:nvPr/>
              </p:nvSpPr>
              <p:spPr bwMode="auto">
                <a:xfrm>
                  <a:off x="3153" y="3132"/>
                  <a:ext cx="30" cy="12"/>
                </a:xfrm>
                <a:custGeom>
                  <a:avLst/>
                  <a:gdLst>
                    <a:gd name="T0" fmla="*/ 6 w 30"/>
                    <a:gd name="T1" fmla="*/ 0 h 12"/>
                    <a:gd name="T2" fmla="*/ 0 w 30"/>
                    <a:gd name="T3" fmla="*/ 6 h 12"/>
                    <a:gd name="T4" fmla="*/ 6 w 30"/>
                    <a:gd name="T5" fmla="*/ 6 h 12"/>
                    <a:gd name="T6" fmla="*/ 24 w 30"/>
                    <a:gd name="T7" fmla="*/ 12 h 12"/>
                    <a:gd name="T8" fmla="*/ 30 w 30"/>
                    <a:gd name="T9" fmla="*/ 12 h 12"/>
                    <a:gd name="T10" fmla="*/ 24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24" y="12"/>
                      </a:lnTo>
                      <a:lnTo>
                        <a:pt x="30" y="12"/>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6" name="Freeform 575"/>
                <p:cNvSpPr>
                  <a:spLocks/>
                </p:cNvSpPr>
                <p:nvPr/>
              </p:nvSpPr>
              <p:spPr bwMode="auto">
                <a:xfrm>
                  <a:off x="3195" y="3144"/>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7" name="Freeform 576"/>
                <p:cNvSpPr>
                  <a:spLocks/>
                </p:cNvSpPr>
                <p:nvPr/>
              </p:nvSpPr>
              <p:spPr bwMode="auto">
                <a:xfrm>
                  <a:off x="3237" y="3156"/>
                  <a:ext cx="30" cy="12"/>
                </a:xfrm>
                <a:custGeom>
                  <a:avLst/>
                  <a:gdLst>
                    <a:gd name="T0" fmla="*/ 0 w 30"/>
                    <a:gd name="T1" fmla="*/ 0 h 12"/>
                    <a:gd name="T2" fmla="*/ 0 w 30"/>
                    <a:gd name="T3" fmla="*/ 0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0"/>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8" name="Freeform 577"/>
                <p:cNvSpPr>
                  <a:spLocks/>
                </p:cNvSpPr>
                <p:nvPr/>
              </p:nvSpPr>
              <p:spPr bwMode="auto">
                <a:xfrm>
                  <a:off x="3273" y="3162"/>
                  <a:ext cx="30" cy="12"/>
                </a:xfrm>
                <a:custGeom>
                  <a:avLst/>
                  <a:gdLst>
                    <a:gd name="T0" fmla="*/ 6 w 30"/>
                    <a:gd name="T1" fmla="*/ 0 h 12"/>
                    <a:gd name="T2" fmla="*/ 0 w 30"/>
                    <a:gd name="T3" fmla="*/ 6 h 12"/>
                    <a:gd name="T4" fmla="*/ 6 w 30"/>
                    <a:gd name="T5" fmla="*/ 6 h 12"/>
                    <a:gd name="T6" fmla="*/ 30 w 30"/>
                    <a:gd name="T7" fmla="*/ 12 h 12"/>
                    <a:gd name="T8" fmla="*/ 30 w 30"/>
                    <a:gd name="T9" fmla="*/ 12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9" name="Freeform 578"/>
                <p:cNvSpPr>
                  <a:spLocks/>
                </p:cNvSpPr>
                <p:nvPr/>
              </p:nvSpPr>
              <p:spPr bwMode="auto">
                <a:xfrm>
                  <a:off x="3315" y="3174"/>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0" name="Freeform 579"/>
                <p:cNvSpPr>
                  <a:spLocks/>
                </p:cNvSpPr>
                <p:nvPr/>
              </p:nvSpPr>
              <p:spPr bwMode="auto">
                <a:xfrm>
                  <a:off x="3357" y="3180"/>
                  <a:ext cx="30" cy="12"/>
                </a:xfrm>
                <a:custGeom>
                  <a:avLst/>
                  <a:gdLst>
                    <a:gd name="T0" fmla="*/ 6 w 30"/>
                    <a:gd name="T1" fmla="*/ 0 h 12"/>
                    <a:gd name="T2" fmla="*/ 0 w 30"/>
                    <a:gd name="T3" fmla="*/ 0 h 12"/>
                    <a:gd name="T4" fmla="*/ 6 w 30"/>
                    <a:gd name="T5" fmla="*/ 6 h 12"/>
                    <a:gd name="T6" fmla="*/ 30 w 30"/>
                    <a:gd name="T7" fmla="*/ 12 h 12"/>
                    <a:gd name="T8" fmla="*/ 30 w 30"/>
                    <a:gd name="T9" fmla="*/ 6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1" name="Freeform 580"/>
                <p:cNvSpPr>
                  <a:spLocks/>
                </p:cNvSpPr>
                <p:nvPr/>
              </p:nvSpPr>
              <p:spPr bwMode="auto">
                <a:xfrm>
                  <a:off x="3399" y="3186"/>
                  <a:ext cx="30" cy="12"/>
                </a:xfrm>
                <a:custGeom>
                  <a:avLst/>
                  <a:gdLst>
                    <a:gd name="T0" fmla="*/ 6 w 30"/>
                    <a:gd name="T1" fmla="*/ 0 h 12"/>
                    <a:gd name="T2" fmla="*/ 0 w 30"/>
                    <a:gd name="T3" fmla="*/ 6 h 12"/>
                    <a:gd name="T4" fmla="*/ 6 w 30"/>
                    <a:gd name="T5" fmla="*/ 6 h 12"/>
                    <a:gd name="T6" fmla="*/ 30 w 30"/>
                    <a:gd name="T7" fmla="*/ 12 h 12"/>
                    <a:gd name="T8" fmla="*/ 30 w 30"/>
                    <a:gd name="T9" fmla="*/ 6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2" name="Freeform 581"/>
                <p:cNvSpPr>
                  <a:spLocks/>
                </p:cNvSpPr>
                <p:nvPr/>
              </p:nvSpPr>
              <p:spPr bwMode="auto">
                <a:xfrm>
                  <a:off x="3441" y="3192"/>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3" name="Freeform 582"/>
                <p:cNvSpPr>
                  <a:spLocks/>
                </p:cNvSpPr>
                <p:nvPr/>
              </p:nvSpPr>
              <p:spPr bwMode="auto">
                <a:xfrm>
                  <a:off x="3483" y="3198"/>
                  <a:ext cx="30" cy="6"/>
                </a:xfrm>
                <a:custGeom>
                  <a:avLst/>
                  <a:gdLst>
                    <a:gd name="T0" fmla="*/ 6 w 30"/>
                    <a:gd name="T1" fmla="*/ 0 h 6"/>
                    <a:gd name="T2" fmla="*/ 0 w 30"/>
                    <a:gd name="T3" fmla="*/ 0 h 6"/>
                    <a:gd name="T4" fmla="*/ 6 w 30"/>
                    <a:gd name="T5" fmla="*/ 6 h 6"/>
                    <a:gd name="T6" fmla="*/ 24 w 30"/>
                    <a:gd name="T7" fmla="*/ 6 h 6"/>
                    <a:gd name="T8" fmla="*/ 30 w 30"/>
                    <a:gd name="T9" fmla="*/ 6 h 6"/>
                    <a:gd name="T10" fmla="*/ 24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24" y="6"/>
                      </a:lnTo>
                      <a:lnTo>
                        <a:pt x="30" y="6"/>
                      </a:lnTo>
                      <a:lnTo>
                        <a:pt x="24"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4" name="Freeform 583"/>
                <p:cNvSpPr>
                  <a:spLocks/>
                </p:cNvSpPr>
                <p:nvPr/>
              </p:nvSpPr>
              <p:spPr bwMode="auto">
                <a:xfrm>
                  <a:off x="3525" y="3198"/>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5" name="Freeform 584"/>
                <p:cNvSpPr>
                  <a:spLocks/>
                </p:cNvSpPr>
                <p:nvPr/>
              </p:nvSpPr>
              <p:spPr bwMode="auto">
                <a:xfrm>
                  <a:off x="3567" y="3204"/>
                  <a:ext cx="30" cy="6"/>
                </a:xfrm>
                <a:custGeom>
                  <a:avLst/>
                  <a:gdLst>
                    <a:gd name="T0" fmla="*/ 0 w 30"/>
                    <a:gd name="T1" fmla="*/ 0 h 6"/>
                    <a:gd name="T2" fmla="*/ 0 w 30"/>
                    <a:gd name="T3" fmla="*/ 6 h 6"/>
                    <a:gd name="T4" fmla="*/ 0 w 30"/>
                    <a:gd name="T5" fmla="*/ 6 h 6"/>
                    <a:gd name="T6" fmla="*/ 12 w 30"/>
                    <a:gd name="T7" fmla="*/ 6 h 6"/>
                    <a:gd name="T8" fmla="*/ 24 w 30"/>
                    <a:gd name="T9" fmla="*/ 6 h 6"/>
                    <a:gd name="T10" fmla="*/ 30 w 30"/>
                    <a:gd name="T11" fmla="*/ 6 h 6"/>
                    <a:gd name="T12" fmla="*/ 24 w 30"/>
                    <a:gd name="T13" fmla="*/ 0 h 6"/>
                    <a:gd name="T14" fmla="*/ 12 w 30"/>
                    <a:gd name="T15" fmla="*/ 0 h 6"/>
                    <a:gd name="T16" fmla="*/ 0 w 30"/>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0" y="0"/>
                      </a:moveTo>
                      <a:lnTo>
                        <a:pt x="0" y="6"/>
                      </a:lnTo>
                      <a:lnTo>
                        <a:pt x="12" y="6"/>
                      </a:lnTo>
                      <a:lnTo>
                        <a:pt x="24" y="6"/>
                      </a:lnTo>
                      <a:lnTo>
                        <a:pt x="30" y="6"/>
                      </a:lnTo>
                      <a:lnTo>
                        <a:pt x="24" y="0"/>
                      </a:lnTo>
                      <a:lnTo>
                        <a:pt x="12"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6" name="Freeform 585"/>
                <p:cNvSpPr>
                  <a:spLocks/>
                </p:cNvSpPr>
                <p:nvPr/>
              </p:nvSpPr>
              <p:spPr bwMode="auto">
                <a:xfrm>
                  <a:off x="3609" y="3210"/>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7" name="Freeform 586"/>
                <p:cNvSpPr>
                  <a:spLocks/>
                </p:cNvSpPr>
                <p:nvPr/>
              </p:nvSpPr>
              <p:spPr bwMode="auto">
                <a:xfrm>
                  <a:off x="3651" y="3210"/>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8" name="Freeform 587"/>
                <p:cNvSpPr>
                  <a:spLocks/>
                </p:cNvSpPr>
                <p:nvPr/>
              </p:nvSpPr>
              <p:spPr bwMode="auto">
                <a:xfrm>
                  <a:off x="3693" y="3210"/>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9" name="Freeform 588"/>
                <p:cNvSpPr>
                  <a:spLocks/>
                </p:cNvSpPr>
                <p:nvPr/>
              </p:nvSpPr>
              <p:spPr bwMode="auto">
                <a:xfrm>
                  <a:off x="3735" y="3210"/>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0" name="Freeform 589"/>
                <p:cNvSpPr>
                  <a:spLocks/>
                </p:cNvSpPr>
                <p:nvPr/>
              </p:nvSpPr>
              <p:spPr bwMode="auto">
                <a:xfrm>
                  <a:off x="3777" y="3210"/>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1" name="Freeform 590"/>
                <p:cNvSpPr>
                  <a:spLocks/>
                </p:cNvSpPr>
                <p:nvPr/>
              </p:nvSpPr>
              <p:spPr bwMode="auto">
                <a:xfrm>
                  <a:off x="3819" y="3210"/>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2" name="Freeform 591"/>
                <p:cNvSpPr>
                  <a:spLocks/>
                </p:cNvSpPr>
                <p:nvPr/>
              </p:nvSpPr>
              <p:spPr bwMode="auto">
                <a:xfrm>
                  <a:off x="3861" y="3210"/>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3" name="Freeform 592"/>
                <p:cNvSpPr>
                  <a:spLocks/>
                </p:cNvSpPr>
                <p:nvPr/>
              </p:nvSpPr>
              <p:spPr bwMode="auto">
                <a:xfrm>
                  <a:off x="3903" y="3210"/>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4" name="Freeform 593"/>
                <p:cNvSpPr>
                  <a:spLocks/>
                </p:cNvSpPr>
                <p:nvPr/>
              </p:nvSpPr>
              <p:spPr bwMode="auto">
                <a:xfrm>
                  <a:off x="3945" y="3204"/>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5" name="Freeform 594"/>
                <p:cNvSpPr>
                  <a:spLocks/>
                </p:cNvSpPr>
                <p:nvPr/>
              </p:nvSpPr>
              <p:spPr bwMode="auto">
                <a:xfrm>
                  <a:off x="3987" y="3204"/>
                  <a:ext cx="31" cy="6"/>
                </a:xfrm>
                <a:custGeom>
                  <a:avLst/>
                  <a:gdLst>
                    <a:gd name="T0" fmla="*/ 0 w 31"/>
                    <a:gd name="T1" fmla="*/ 0 h 6"/>
                    <a:gd name="T2" fmla="*/ 0 w 31"/>
                    <a:gd name="T3" fmla="*/ 6 h 6"/>
                    <a:gd name="T4" fmla="*/ 0 w 31"/>
                    <a:gd name="T5" fmla="*/ 6 h 6"/>
                    <a:gd name="T6" fmla="*/ 25 w 31"/>
                    <a:gd name="T7" fmla="*/ 6 h 6"/>
                    <a:gd name="T8" fmla="*/ 31 w 31"/>
                    <a:gd name="T9" fmla="*/ 0 h 6"/>
                    <a:gd name="T10" fmla="*/ 25 w 31"/>
                    <a:gd name="T11" fmla="*/ 0 h 6"/>
                    <a:gd name="T12" fmla="*/ 0 w 31"/>
                    <a:gd name="T13" fmla="*/ 0 h 6"/>
                    <a:gd name="T14" fmla="*/ 0 60000 65536"/>
                    <a:gd name="T15" fmla="*/ 0 60000 65536"/>
                    <a:gd name="T16" fmla="*/ 0 60000 65536"/>
                    <a:gd name="T17" fmla="*/ 0 60000 65536"/>
                    <a:gd name="T18" fmla="*/ 0 60000 65536"/>
                    <a:gd name="T19" fmla="*/ 0 60000 65536"/>
                    <a:gd name="T20" fmla="*/ 0 60000 65536"/>
                    <a:gd name="T21" fmla="*/ 0 w 31"/>
                    <a:gd name="T22" fmla="*/ 0 h 6"/>
                    <a:gd name="T23" fmla="*/ 31 w 31"/>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6">
                      <a:moveTo>
                        <a:pt x="0" y="0"/>
                      </a:moveTo>
                      <a:lnTo>
                        <a:pt x="0" y="6"/>
                      </a:lnTo>
                      <a:lnTo>
                        <a:pt x="25" y="6"/>
                      </a:lnTo>
                      <a:lnTo>
                        <a:pt x="31" y="0"/>
                      </a:lnTo>
                      <a:lnTo>
                        <a:pt x="25"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6" name="Freeform 595"/>
                <p:cNvSpPr>
                  <a:spLocks/>
                </p:cNvSpPr>
                <p:nvPr/>
              </p:nvSpPr>
              <p:spPr bwMode="auto">
                <a:xfrm>
                  <a:off x="4030" y="3198"/>
                  <a:ext cx="30" cy="6"/>
                </a:xfrm>
                <a:custGeom>
                  <a:avLst/>
                  <a:gdLst>
                    <a:gd name="T0" fmla="*/ 0 w 30"/>
                    <a:gd name="T1" fmla="*/ 0 h 6"/>
                    <a:gd name="T2" fmla="*/ 0 w 30"/>
                    <a:gd name="T3" fmla="*/ 6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7" name="Freeform 596"/>
                <p:cNvSpPr>
                  <a:spLocks/>
                </p:cNvSpPr>
                <p:nvPr/>
              </p:nvSpPr>
              <p:spPr bwMode="auto">
                <a:xfrm>
                  <a:off x="4072" y="3192"/>
                  <a:ext cx="30" cy="12"/>
                </a:xfrm>
                <a:custGeom>
                  <a:avLst/>
                  <a:gdLst>
                    <a:gd name="T0" fmla="*/ 0 w 30"/>
                    <a:gd name="T1" fmla="*/ 6 h 12"/>
                    <a:gd name="T2" fmla="*/ 0 w 30"/>
                    <a:gd name="T3" fmla="*/ 6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6"/>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8" name="Freeform 597"/>
                <p:cNvSpPr>
                  <a:spLocks/>
                </p:cNvSpPr>
                <p:nvPr/>
              </p:nvSpPr>
              <p:spPr bwMode="auto">
                <a:xfrm>
                  <a:off x="4114" y="3186"/>
                  <a:ext cx="30" cy="12"/>
                </a:xfrm>
                <a:custGeom>
                  <a:avLst/>
                  <a:gdLst>
                    <a:gd name="T0" fmla="*/ 0 w 30"/>
                    <a:gd name="T1" fmla="*/ 6 h 12"/>
                    <a:gd name="T2" fmla="*/ 0 w 30"/>
                    <a:gd name="T3" fmla="*/ 6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6"/>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9" name="Freeform 598"/>
                <p:cNvSpPr>
                  <a:spLocks/>
                </p:cNvSpPr>
                <p:nvPr/>
              </p:nvSpPr>
              <p:spPr bwMode="auto">
                <a:xfrm>
                  <a:off x="4156" y="3180"/>
                  <a:ext cx="30" cy="12"/>
                </a:xfrm>
                <a:custGeom>
                  <a:avLst/>
                  <a:gdLst>
                    <a:gd name="T0" fmla="*/ 0 w 30"/>
                    <a:gd name="T1" fmla="*/ 6 h 12"/>
                    <a:gd name="T2" fmla="*/ 0 w 30"/>
                    <a:gd name="T3" fmla="*/ 6 h 12"/>
                    <a:gd name="T4" fmla="*/ 0 w 30"/>
                    <a:gd name="T5" fmla="*/ 12 h 12"/>
                    <a:gd name="T6" fmla="*/ 0 w 30"/>
                    <a:gd name="T7" fmla="*/ 12 h 12"/>
                    <a:gd name="T8" fmla="*/ 24 w 30"/>
                    <a:gd name="T9" fmla="*/ 6 h 12"/>
                    <a:gd name="T10" fmla="*/ 30 w 30"/>
                    <a:gd name="T11" fmla="*/ 6 h 12"/>
                    <a:gd name="T12" fmla="*/ 24 w 30"/>
                    <a:gd name="T13" fmla="*/ 0 h 12"/>
                    <a:gd name="T14" fmla="*/ 0 w 30"/>
                    <a:gd name="T15" fmla="*/ 6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0" y="6"/>
                      </a:moveTo>
                      <a:lnTo>
                        <a:pt x="0" y="6"/>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0" name="Freeform 599"/>
                <p:cNvSpPr>
                  <a:spLocks/>
                </p:cNvSpPr>
                <p:nvPr/>
              </p:nvSpPr>
              <p:spPr bwMode="auto">
                <a:xfrm>
                  <a:off x="4198" y="3174"/>
                  <a:ext cx="24" cy="12"/>
                </a:xfrm>
                <a:custGeom>
                  <a:avLst/>
                  <a:gdLst>
                    <a:gd name="T0" fmla="*/ 0 w 24"/>
                    <a:gd name="T1" fmla="*/ 6 h 12"/>
                    <a:gd name="T2" fmla="*/ 0 w 24"/>
                    <a:gd name="T3" fmla="*/ 6 h 12"/>
                    <a:gd name="T4" fmla="*/ 0 w 24"/>
                    <a:gd name="T5" fmla="*/ 12 h 12"/>
                    <a:gd name="T6" fmla="*/ 24 w 24"/>
                    <a:gd name="T7" fmla="*/ 6 h 12"/>
                    <a:gd name="T8" fmla="*/ 24 w 24"/>
                    <a:gd name="T9" fmla="*/ 0 h 12"/>
                    <a:gd name="T10" fmla="*/ 24 w 24"/>
                    <a:gd name="T11" fmla="*/ 0 h 12"/>
                    <a:gd name="T12" fmla="*/ 0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6"/>
                      </a:moveTo>
                      <a:lnTo>
                        <a:pt x="0" y="6"/>
                      </a:lnTo>
                      <a:lnTo>
                        <a:pt x="0" y="12"/>
                      </a:lnTo>
                      <a:lnTo>
                        <a:pt x="24"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1" name="Freeform 600"/>
                <p:cNvSpPr>
                  <a:spLocks/>
                </p:cNvSpPr>
                <p:nvPr/>
              </p:nvSpPr>
              <p:spPr bwMode="auto">
                <a:xfrm>
                  <a:off x="4234" y="3168"/>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2" name="Freeform 601"/>
                <p:cNvSpPr>
                  <a:spLocks/>
                </p:cNvSpPr>
                <p:nvPr/>
              </p:nvSpPr>
              <p:spPr bwMode="auto">
                <a:xfrm>
                  <a:off x="4276" y="3156"/>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3" name="Freeform 602"/>
                <p:cNvSpPr>
                  <a:spLocks/>
                </p:cNvSpPr>
                <p:nvPr/>
              </p:nvSpPr>
              <p:spPr bwMode="auto">
                <a:xfrm>
                  <a:off x="4318" y="3150"/>
                  <a:ext cx="30" cy="12"/>
                </a:xfrm>
                <a:custGeom>
                  <a:avLst/>
                  <a:gdLst>
                    <a:gd name="T0" fmla="*/ 6 w 30"/>
                    <a:gd name="T1" fmla="*/ 6 h 12"/>
                    <a:gd name="T2" fmla="*/ 0 w 30"/>
                    <a:gd name="T3" fmla="*/ 6 h 12"/>
                    <a:gd name="T4" fmla="*/ 6 w 30"/>
                    <a:gd name="T5" fmla="*/ 12 h 12"/>
                    <a:gd name="T6" fmla="*/ 6 w 30"/>
                    <a:gd name="T7" fmla="*/ 12 h 12"/>
                    <a:gd name="T8" fmla="*/ 30 w 30"/>
                    <a:gd name="T9" fmla="*/ 6 h 12"/>
                    <a:gd name="T10" fmla="*/ 30 w 30"/>
                    <a:gd name="T11" fmla="*/ 0 h 12"/>
                    <a:gd name="T12" fmla="*/ 30 w 30"/>
                    <a:gd name="T13" fmla="*/ 0 h 12"/>
                    <a:gd name="T14" fmla="*/ 6 w 30"/>
                    <a:gd name="T15" fmla="*/ 6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4" name="Freeform 603"/>
                <p:cNvSpPr>
                  <a:spLocks/>
                </p:cNvSpPr>
                <p:nvPr/>
              </p:nvSpPr>
              <p:spPr bwMode="auto">
                <a:xfrm>
                  <a:off x="4360" y="3138"/>
                  <a:ext cx="30" cy="12"/>
                </a:xfrm>
                <a:custGeom>
                  <a:avLst/>
                  <a:gdLst>
                    <a:gd name="T0" fmla="*/ 0 w 30"/>
                    <a:gd name="T1" fmla="*/ 6 h 12"/>
                    <a:gd name="T2" fmla="*/ 0 w 30"/>
                    <a:gd name="T3" fmla="*/ 6 h 12"/>
                    <a:gd name="T4" fmla="*/ 0 w 30"/>
                    <a:gd name="T5" fmla="*/ 12 h 12"/>
                    <a:gd name="T6" fmla="*/ 24 w 30"/>
                    <a:gd name="T7" fmla="*/ 6 h 12"/>
                    <a:gd name="T8" fmla="*/ 30 w 30"/>
                    <a:gd name="T9" fmla="*/ 0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6"/>
                      </a:ln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5" name="Freeform 604"/>
                <p:cNvSpPr>
                  <a:spLocks/>
                </p:cNvSpPr>
                <p:nvPr/>
              </p:nvSpPr>
              <p:spPr bwMode="auto">
                <a:xfrm>
                  <a:off x="4402" y="3126"/>
                  <a:ext cx="30" cy="12"/>
                </a:xfrm>
                <a:custGeom>
                  <a:avLst/>
                  <a:gdLst>
                    <a:gd name="T0" fmla="*/ 0 w 30"/>
                    <a:gd name="T1" fmla="*/ 6 h 12"/>
                    <a:gd name="T2" fmla="*/ 0 w 30"/>
                    <a:gd name="T3" fmla="*/ 12 h 12"/>
                    <a:gd name="T4" fmla="*/ 0 w 30"/>
                    <a:gd name="T5" fmla="*/ 12 h 12"/>
                    <a:gd name="T6" fmla="*/ 24 w 30"/>
                    <a:gd name="T7" fmla="*/ 6 h 12"/>
                    <a:gd name="T8" fmla="*/ 30 w 30"/>
                    <a:gd name="T9" fmla="*/ 0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6" name="Freeform 605"/>
                <p:cNvSpPr>
                  <a:spLocks/>
                </p:cNvSpPr>
                <p:nvPr/>
              </p:nvSpPr>
              <p:spPr bwMode="auto">
                <a:xfrm>
                  <a:off x="4438" y="3114"/>
                  <a:ext cx="30" cy="12"/>
                </a:xfrm>
                <a:custGeom>
                  <a:avLst/>
                  <a:gdLst>
                    <a:gd name="T0" fmla="*/ 6 w 30"/>
                    <a:gd name="T1" fmla="*/ 6 h 12"/>
                    <a:gd name="T2" fmla="*/ 0 w 30"/>
                    <a:gd name="T3" fmla="*/ 6 h 12"/>
                    <a:gd name="T4" fmla="*/ 6 w 30"/>
                    <a:gd name="T5" fmla="*/ 12 h 12"/>
                    <a:gd name="T6" fmla="*/ 30 w 30"/>
                    <a:gd name="T7" fmla="*/ 6 h 12"/>
                    <a:gd name="T8" fmla="*/ 30 w 30"/>
                    <a:gd name="T9" fmla="*/ 0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7" name="Freeform 606"/>
                <p:cNvSpPr>
                  <a:spLocks/>
                </p:cNvSpPr>
                <p:nvPr/>
              </p:nvSpPr>
              <p:spPr bwMode="auto">
                <a:xfrm>
                  <a:off x="4480" y="3096"/>
                  <a:ext cx="30" cy="12"/>
                </a:xfrm>
                <a:custGeom>
                  <a:avLst/>
                  <a:gdLst>
                    <a:gd name="T0" fmla="*/ 0 w 30"/>
                    <a:gd name="T1" fmla="*/ 6 h 12"/>
                    <a:gd name="T2" fmla="*/ 0 w 30"/>
                    <a:gd name="T3" fmla="*/ 12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8" name="Freeform 607"/>
                <p:cNvSpPr>
                  <a:spLocks/>
                </p:cNvSpPr>
                <p:nvPr/>
              </p:nvSpPr>
              <p:spPr bwMode="auto">
                <a:xfrm>
                  <a:off x="4516" y="3078"/>
                  <a:ext cx="30" cy="18"/>
                </a:xfrm>
                <a:custGeom>
                  <a:avLst/>
                  <a:gdLst>
                    <a:gd name="T0" fmla="*/ 6 w 30"/>
                    <a:gd name="T1" fmla="*/ 12 h 18"/>
                    <a:gd name="T2" fmla="*/ 0 w 30"/>
                    <a:gd name="T3" fmla="*/ 12 h 18"/>
                    <a:gd name="T4" fmla="*/ 6 w 30"/>
                    <a:gd name="T5" fmla="*/ 18 h 18"/>
                    <a:gd name="T6" fmla="*/ 18 w 30"/>
                    <a:gd name="T7" fmla="*/ 12 h 18"/>
                    <a:gd name="T8" fmla="*/ 30 w 30"/>
                    <a:gd name="T9" fmla="*/ 6 h 18"/>
                    <a:gd name="T10" fmla="*/ 30 w 30"/>
                    <a:gd name="T11" fmla="*/ 6 h 18"/>
                    <a:gd name="T12" fmla="*/ 30 w 30"/>
                    <a:gd name="T13" fmla="*/ 0 h 18"/>
                    <a:gd name="T14" fmla="*/ 18 w 30"/>
                    <a:gd name="T15" fmla="*/ 6 h 18"/>
                    <a:gd name="T16" fmla="*/ 6 w 30"/>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6" y="12"/>
                      </a:moveTo>
                      <a:lnTo>
                        <a:pt x="0" y="12"/>
                      </a:lnTo>
                      <a:lnTo>
                        <a:pt x="6" y="18"/>
                      </a:lnTo>
                      <a:lnTo>
                        <a:pt x="18" y="12"/>
                      </a:lnTo>
                      <a:lnTo>
                        <a:pt x="30" y="6"/>
                      </a:lnTo>
                      <a:lnTo>
                        <a:pt x="30" y="0"/>
                      </a:lnTo>
                      <a:lnTo>
                        <a:pt x="18" y="6"/>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9" name="Freeform 608"/>
                <p:cNvSpPr>
                  <a:spLocks/>
                </p:cNvSpPr>
                <p:nvPr/>
              </p:nvSpPr>
              <p:spPr bwMode="auto">
                <a:xfrm>
                  <a:off x="4558" y="3060"/>
                  <a:ext cx="24" cy="18"/>
                </a:xfrm>
                <a:custGeom>
                  <a:avLst/>
                  <a:gdLst>
                    <a:gd name="T0" fmla="*/ 0 w 24"/>
                    <a:gd name="T1" fmla="*/ 12 h 18"/>
                    <a:gd name="T2" fmla="*/ 0 w 24"/>
                    <a:gd name="T3" fmla="*/ 18 h 18"/>
                    <a:gd name="T4" fmla="*/ 0 w 24"/>
                    <a:gd name="T5" fmla="*/ 18 h 18"/>
                    <a:gd name="T6" fmla="*/ 24 w 24"/>
                    <a:gd name="T7" fmla="*/ 6 h 18"/>
                    <a:gd name="T8" fmla="*/ 24 w 24"/>
                    <a:gd name="T9" fmla="*/ 6 h 18"/>
                    <a:gd name="T10" fmla="*/ 24 w 24"/>
                    <a:gd name="T11" fmla="*/ 0 h 18"/>
                    <a:gd name="T12" fmla="*/ 0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12"/>
                      </a:moveTo>
                      <a:lnTo>
                        <a:pt x="0" y="18"/>
                      </a:lnTo>
                      <a:lnTo>
                        <a:pt x="24"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0" name="Freeform 609"/>
                <p:cNvSpPr>
                  <a:spLocks/>
                </p:cNvSpPr>
                <p:nvPr/>
              </p:nvSpPr>
              <p:spPr bwMode="auto">
                <a:xfrm>
                  <a:off x="4594" y="3042"/>
                  <a:ext cx="24" cy="18"/>
                </a:xfrm>
                <a:custGeom>
                  <a:avLst/>
                  <a:gdLst>
                    <a:gd name="T0" fmla="*/ 6 w 24"/>
                    <a:gd name="T1" fmla="*/ 12 h 18"/>
                    <a:gd name="T2" fmla="*/ 0 w 24"/>
                    <a:gd name="T3" fmla="*/ 12 h 18"/>
                    <a:gd name="T4" fmla="*/ 6 w 24"/>
                    <a:gd name="T5" fmla="*/ 18 h 18"/>
                    <a:gd name="T6" fmla="*/ 24 w 24"/>
                    <a:gd name="T7" fmla="*/ 6 h 18"/>
                    <a:gd name="T8" fmla="*/ 24 w 24"/>
                    <a:gd name="T9" fmla="*/ 0 h 18"/>
                    <a:gd name="T10" fmla="*/ 24 w 24"/>
                    <a:gd name="T11" fmla="*/ 0 h 18"/>
                    <a:gd name="T12" fmla="*/ 6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6" y="12"/>
                      </a:moveTo>
                      <a:lnTo>
                        <a:pt x="0" y="12"/>
                      </a:lnTo>
                      <a:lnTo>
                        <a:pt x="6" y="18"/>
                      </a:lnTo>
                      <a:lnTo>
                        <a:pt x="24"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1" name="Freeform 610"/>
                <p:cNvSpPr>
                  <a:spLocks/>
                </p:cNvSpPr>
                <p:nvPr/>
              </p:nvSpPr>
              <p:spPr bwMode="auto">
                <a:xfrm>
                  <a:off x="4630" y="3018"/>
                  <a:ext cx="24" cy="18"/>
                </a:xfrm>
                <a:custGeom>
                  <a:avLst/>
                  <a:gdLst>
                    <a:gd name="T0" fmla="*/ 6 w 24"/>
                    <a:gd name="T1" fmla="*/ 12 h 18"/>
                    <a:gd name="T2" fmla="*/ 0 w 24"/>
                    <a:gd name="T3" fmla="*/ 18 h 18"/>
                    <a:gd name="T4" fmla="*/ 6 w 24"/>
                    <a:gd name="T5" fmla="*/ 18 h 18"/>
                    <a:gd name="T6" fmla="*/ 6 w 24"/>
                    <a:gd name="T7" fmla="*/ 18 h 18"/>
                    <a:gd name="T8" fmla="*/ 24 w 24"/>
                    <a:gd name="T9" fmla="*/ 6 h 18"/>
                    <a:gd name="T10" fmla="*/ 24 w 24"/>
                    <a:gd name="T11" fmla="*/ 0 h 18"/>
                    <a:gd name="T12" fmla="*/ 24 w 24"/>
                    <a:gd name="T13" fmla="*/ 0 h 18"/>
                    <a:gd name="T14" fmla="*/ 6 w 24"/>
                    <a:gd name="T15" fmla="*/ 12 h 18"/>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18"/>
                    <a:gd name="T26" fmla="*/ 24 w 24"/>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18">
                      <a:moveTo>
                        <a:pt x="6" y="12"/>
                      </a:moveTo>
                      <a:lnTo>
                        <a:pt x="0" y="18"/>
                      </a:lnTo>
                      <a:lnTo>
                        <a:pt x="6" y="18"/>
                      </a:lnTo>
                      <a:lnTo>
                        <a:pt x="24"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2" name="Freeform 611"/>
                <p:cNvSpPr>
                  <a:spLocks/>
                </p:cNvSpPr>
                <p:nvPr/>
              </p:nvSpPr>
              <p:spPr bwMode="auto">
                <a:xfrm>
                  <a:off x="4666" y="2994"/>
                  <a:ext cx="24" cy="18"/>
                </a:xfrm>
                <a:custGeom>
                  <a:avLst/>
                  <a:gdLst>
                    <a:gd name="T0" fmla="*/ 0 w 24"/>
                    <a:gd name="T1" fmla="*/ 12 h 18"/>
                    <a:gd name="T2" fmla="*/ 0 w 24"/>
                    <a:gd name="T3" fmla="*/ 18 h 18"/>
                    <a:gd name="T4" fmla="*/ 0 w 24"/>
                    <a:gd name="T5" fmla="*/ 18 h 18"/>
                    <a:gd name="T6" fmla="*/ 12 w 24"/>
                    <a:gd name="T7" fmla="*/ 12 h 18"/>
                    <a:gd name="T8" fmla="*/ 18 w 24"/>
                    <a:gd name="T9" fmla="*/ 6 h 18"/>
                    <a:gd name="T10" fmla="*/ 24 w 24"/>
                    <a:gd name="T11" fmla="*/ 0 h 18"/>
                    <a:gd name="T12" fmla="*/ 18 w 24"/>
                    <a:gd name="T13" fmla="*/ 0 h 18"/>
                    <a:gd name="T14" fmla="*/ 12 w 24"/>
                    <a:gd name="T15" fmla="*/ 6 h 18"/>
                    <a:gd name="T16" fmla="*/ 0 w 24"/>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0" y="12"/>
                      </a:moveTo>
                      <a:lnTo>
                        <a:pt x="0" y="18"/>
                      </a:lnTo>
                      <a:lnTo>
                        <a:pt x="12" y="12"/>
                      </a:lnTo>
                      <a:lnTo>
                        <a:pt x="18" y="6"/>
                      </a:lnTo>
                      <a:lnTo>
                        <a:pt x="24" y="0"/>
                      </a:lnTo>
                      <a:lnTo>
                        <a:pt x="18" y="0"/>
                      </a:lnTo>
                      <a:lnTo>
                        <a:pt x="12" y="6"/>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3" name="Freeform 612"/>
                <p:cNvSpPr>
                  <a:spLocks/>
                </p:cNvSpPr>
                <p:nvPr/>
              </p:nvSpPr>
              <p:spPr bwMode="auto">
                <a:xfrm>
                  <a:off x="4696" y="2964"/>
                  <a:ext cx="24" cy="18"/>
                </a:xfrm>
                <a:custGeom>
                  <a:avLst/>
                  <a:gdLst>
                    <a:gd name="T0" fmla="*/ 0 w 24"/>
                    <a:gd name="T1" fmla="*/ 12 h 18"/>
                    <a:gd name="T2" fmla="*/ 0 w 24"/>
                    <a:gd name="T3" fmla="*/ 18 h 18"/>
                    <a:gd name="T4" fmla="*/ 0 w 24"/>
                    <a:gd name="T5" fmla="*/ 18 h 18"/>
                    <a:gd name="T6" fmla="*/ 18 w 24"/>
                    <a:gd name="T7" fmla="*/ 6 h 18"/>
                    <a:gd name="T8" fmla="*/ 18 w 24"/>
                    <a:gd name="T9" fmla="*/ 6 h 18"/>
                    <a:gd name="T10" fmla="*/ 24 w 24"/>
                    <a:gd name="T11" fmla="*/ 0 h 18"/>
                    <a:gd name="T12" fmla="*/ 18 w 24"/>
                    <a:gd name="T13" fmla="*/ 0 h 18"/>
                    <a:gd name="T14" fmla="*/ 18 w 24"/>
                    <a:gd name="T15" fmla="*/ 0 h 18"/>
                    <a:gd name="T16" fmla="*/ 12 w 24"/>
                    <a:gd name="T17" fmla="*/ 6 h 18"/>
                    <a:gd name="T18" fmla="*/ 18 w 24"/>
                    <a:gd name="T19" fmla="*/ 6 h 18"/>
                    <a:gd name="T20" fmla="*/ 18 w 24"/>
                    <a:gd name="T21" fmla="*/ 0 h 18"/>
                    <a:gd name="T22" fmla="*/ 0 w 24"/>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18"/>
                    <a:gd name="T38" fmla="*/ 24 w 24"/>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18">
                      <a:moveTo>
                        <a:pt x="0" y="12"/>
                      </a:moveTo>
                      <a:lnTo>
                        <a:pt x="0" y="18"/>
                      </a:lnTo>
                      <a:lnTo>
                        <a:pt x="18" y="6"/>
                      </a:lnTo>
                      <a:lnTo>
                        <a:pt x="24" y="0"/>
                      </a:lnTo>
                      <a:lnTo>
                        <a:pt x="18" y="0"/>
                      </a:lnTo>
                      <a:lnTo>
                        <a:pt x="12" y="6"/>
                      </a:lnTo>
                      <a:lnTo>
                        <a:pt x="18" y="6"/>
                      </a:lnTo>
                      <a:lnTo>
                        <a:pt x="18"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4" name="Freeform 613"/>
                <p:cNvSpPr>
                  <a:spLocks/>
                </p:cNvSpPr>
                <p:nvPr/>
              </p:nvSpPr>
              <p:spPr bwMode="auto">
                <a:xfrm>
                  <a:off x="4720" y="2928"/>
                  <a:ext cx="24" cy="24"/>
                </a:xfrm>
                <a:custGeom>
                  <a:avLst/>
                  <a:gdLst>
                    <a:gd name="T0" fmla="*/ 0 w 24"/>
                    <a:gd name="T1" fmla="*/ 24 h 24"/>
                    <a:gd name="T2" fmla="*/ 6 w 24"/>
                    <a:gd name="T3" fmla="*/ 24 h 24"/>
                    <a:gd name="T4" fmla="*/ 6 w 24"/>
                    <a:gd name="T5" fmla="*/ 24 h 24"/>
                    <a:gd name="T6" fmla="*/ 18 w 24"/>
                    <a:gd name="T7" fmla="*/ 6 h 24"/>
                    <a:gd name="T8" fmla="*/ 24 w 24"/>
                    <a:gd name="T9" fmla="*/ 0 h 24"/>
                    <a:gd name="T10" fmla="*/ 18 w 24"/>
                    <a:gd name="T11" fmla="*/ 0 h 24"/>
                    <a:gd name="T12" fmla="*/ 18 w 24"/>
                    <a:gd name="T13" fmla="*/ 0 h 24"/>
                    <a:gd name="T14" fmla="*/ 12 w 24"/>
                    <a:gd name="T15" fmla="*/ 6 h 24"/>
                    <a:gd name="T16" fmla="*/ 0 w 24"/>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0" y="24"/>
                      </a:moveTo>
                      <a:lnTo>
                        <a:pt x="6" y="24"/>
                      </a:lnTo>
                      <a:lnTo>
                        <a:pt x="18" y="6"/>
                      </a:lnTo>
                      <a:lnTo>
                        <a:pt x="24" y="0"/>
                      </a:lnTo>
                      <a:lnTo>
                        <a:pt x="18" y="0"/>
                      </a:lnTo>
                      <a:lnTo>
                        <a:pt x="12"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5" name="Freeform 614"/>
                <p:cNvSpPr>
                  <a:spLocks/>
                </p:cNvSpPr>
                <p:nvPr/>
              </p:nvSpPr>
              <p:spPr bwMode="auto">
                <a:xfrm>
                  <a:off x="4744" y="2886"/>
                  <a:ext cx="12" cy="30"/>
                </a:xfrm>
                <a:custGeom>
                  <a:avLst/>
                  <a:gdLst>
                    <a:gd name="T0" fmla="*/ 0 w 12"/>
                    <a:gd name="T1" fmla="*/ 24 h 30"/>
                    <a:gd name="T2" fmla="*/ 0 w 12"/>
                    <a:gd name="T3" fmla="*/ 30 h 30"/>
                    <a:gd name="T4" fmla="*/ 6 w 12"/>
                    <a:gd name="T5" fmla="*/ 24 h 30"/>
                    <a:gd name="T6" fmla="*/ 12 w 12"/>
                    <a:gd name="T7" fmla="*/ 12 h 30"/>
                    <a:gd name="T8" fmla="*/ 12 w 12"/>
                    <a:gd name="T9" fmla="*/ 6 h 30"/>
                    <a:gd name="T10" fmla="*/ 6 w 12"/>
                    <a:gd name="T11" fmla="*/ 0 h 30"/>
                    <a:gd name="T12" fmla="*/ 6 w 12"/>
                    <a:gd name="T13" fmla="*/ 6 h 30"/>
                    <a:gd name="T14" fmla="*/ 6 w 12"/>
                    <a:gd name="T15" fmla="*/ 12 h 30"/>
                    <a:gd name="T16" fmla="*/ 0 w 12"/>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0" y="24"/>
                      </a:moveTo>
                      <a:lnTo>
                        <a:pt x="0" y="30"/>
                      </a:lnTo>
                      <a:lnTo>
                        <a:pt x="6" y="24"/>
                      </a:lnTo>
                      <a:lnTo>
                        <a:pt x="12" y="12"/>
                      </a:lnTo>
                      <a:lnTo>
                        <a:pt x="12" y="6"/>
                      </a:lnTo>
                      <a:lnTo>
                        <a:pt x="6" y="0"/>
                      </a:lnTo>
                      <a:lnTo>
                        <a:pt x="6" y="6"/>
                      </a:lnTo>
                      <a:lnTo>
                        <a:pt x="6"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6" name="Freeform 615"/>
                <p:cNvSpPr>
                  <a:spLocks/>
                </p:cNvSpPr>
                <p:nvPr/>
              </p:nvSpPr>
              <p:spPr bwMode="auto">
                <a:xfrm>
                  <a:off x="4750" y="2844"/>
                  <a:ext cx="12" cy="30"/>
                </a:xfrm>
                <a:custGeom>
                  <a:avLst/>
                  <a:gdLst>
                    <a:gd name="T0" fmla="*/ 0 w 12"/>
                    <a:gd name="T1" fmla="*/ 30 h 30"/>
                    <a:gd name="T2" fmla="*/ 6 w 12"/>
                    <a:gd name="T3" fmla="*/ 30 h 30"/>
                    <a:gd name="T4" fmla="*/ 6 w 12"/>
                    <a:gd name="T5" fmla="*/ 30 h 30"/>
                    <a:gd name="T6" fmla="*/ 12 w 12"/>
                    <a:gd name="T7" fmla="*/ 18 h 30"/>
                    <a:gd name="T8" fmla="*/ 6 w 12"/>
                    <a:gd name="T9" fmla="*/ 6 h 30"/>
                    <a:gd name="T10" fmla="*/ 6 w 12"/>
                    <a:gd name="T11" fmla="*/ 0 h 30"/>
                    <a:gd name="T12" fmla="*/ 0 w 12"/>
                    <a:gd name="T13" fmla="*/ 6 h 30"/>
                    <a:gd name="T14" fmla="*/ 6 w 12"/>
                    <a:gd name="T15" fmla="*/ 18 h 30"/>
                    <a:gd name="T16" fmla="*/ 0 w 12"/>
                    <a:gd name="T17" fmla="*/ 3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0" y="30"/>
                      </a:moveTo>
                      <a:lnTo>
                        <a:pt x="6" y="30"/>
                      </a:lnTo>
                      <a:lnTo>
                        <a:pt x="12" y="18"/>
                      </a:lnTo>
                      <a:lnTo>
                        <a:pt x="6" y="6"/>
                      </a:lnTo>
                      <a:lnTo>
                        <a:pt x="6" y="0"/>
                      </a:lnTo>
                      <a:lnTo>
                        <a:pt x="0" y="6"/>
                      </a:lnTo>
                      <a:lnTo>
                        <a:pt x="6" y="18"/>
                      </a:lnTo>
                      <a:lnTo>
                        <a:pt x="0"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7" name="Freeform 616"/>
                <p:cNvSpPr>
                  <a:spLocks/>
                </p:cNvSpPr>
                <p:nvPr/>
              </p:nvSpPr>
              <p:spPr bwMode="auto">
                <a:xfrm>
                  <a:off x="4738" y="2808"/>
                  <a:ext cx="18" cy="24"/>
                </a:xfrm>
                <a:custGeom>
                  <a:avLst/>
                  <a:gdLst>
                    <a:gd name="T0" fmla="*/ 12 w 18"/>
                    <a:gd name="T1" fmla="*/ 24 h 24"/>
                    <a:gd name="T2" fmla="*/ 12 w 18"/>
                    <a:gd name="T3" fmla="*/ 24 h 24"/>
                    <a:gd name="T4" fmla="*/ 18 w 18"/>
                    <a:gd name="T5" fmla="*/ 24 h 24"/>
                    <a:gd name="T6" fmla="*/ 18 w 18"/>
                    <a:gd name="T7" fmla="*/ 18 h 24"/>
                    <a:gd name="T8" fmla="*/ 6 w 18"/>
                    <a:gd name="T9" fmla="*/ 0 h 24"/>
                    <a:gd name="T10" fmla="*/ 6 w 18"/>
                    <a:gd name="T11" fmla="*/ 0 h 24"/>
                    <a:gd name="T12" fmla="*/ 0 w 18"/>
                    <a:gd name="T13" fmla="*/ 0 h 24"/>
                    <a:gd name="T14" fmla="*/ 12 w 18"/>
                    <a:gd name="T15" fmla="*/ 18 h 24"/>
                    <a:gd name="T16" fmla="*/ 12 w 18"/>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12" y="24"/>
                      </a:moveTo>
                      <a:lnTo>
                        <a:pt x="12" y="24"/>
                      </a:lnTo>
                      <a:lnTo>
                        <a:pt x="18" y="24"/>
                      </a:lnTo>
                      <a:lnTo>
                        <a:pt x="18" y="18"/>
                      </a:lnTo>
                      <a:lnTo>
                        <a:pt x="6" y="0"/>
                      </a:lnTo>
                      <a:lnTo>
                        <a:pt x="0" y="0"/>
                      </a:lnTo>
                      <a:lnTo>
                        <a:pt x="12" y="18"/>
                      </a:lnTo>
                      <a:lnTo>
                        <a:pt x="12"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8" name="Freeform 617"/>
                <p:cNvSpPr>
                  <a:spLocks/>
                </p:cNvSpPr>
                <p:nvPr/>
              </p:nvSpPr>
              <p:spPr bwMode="auto">
                <a:xfrm>
                  <a:off x="4720" y="2766"/>
                  <a:ext cx="18" cy="30"/>
                </a:xfrm>
                <a:custGeom>
                  <a:avLst/>
                  <a:gdLst>
                    <a:gd name="T0" fmla="*/ 12 w 18"/>
                    <a:gd name="T1" fmla="*/ 24 h 30"/>
                    <a:gd name="T2" fmla="*/ 18 w 18"/>
                    <a:gd name="T3" fmla="*/ 30 h 30"/>
                    <a:gd name="T4" fmla="*/ 18 w 18"/>
                    <a:gd name="T5" fmla="*/ 24 h 30"/>
                    <a:gd name="T6" fmla="*/ 18 w 18"/>
                    <a:gd name="T7" fmla="*/ 24 h 30"/>
                    <a:gd name="T8" fmla="*/ 6 w 18"/>
                    <a:gd name="T9" fmla="*/ 6 h 30"/>
                    <a:gd name="T10" fmla="*/ 6 w 18"/>
                    <a:gd name="T11" fmla="*/ 0 h 30"/>
                    <a:gd name="T12" fmla="*/ 0 w 18"/>
                    <a:gd name="T13" fmla="*/ 6 h 30"/>
                    <a:gd name="T14" fmla="*/ 12 w 18"/>
                    <a:gd name="T15" fmla="*/ 24 h 30"/>
                    <a:gd name="T16" fmla="*/ 0 60000 65536"/>
                    <a:gd name="T17" fmla="*/ 0 60000 65536"/>
                    <a:gd name="T18" fmla="*/ 0 60000 65536"/>
                    <a:gd name="T19" fmla="*/ 0 60000 65536"/>
                    <a:gd name="T20" fmla="*/ 0 60000 65536"/>
                    <a:gd name="T21" fmla="*/ 0 60000 65536"/>
                    <a:gd name="T22" fmla="*/ 0 60000 65536"/>
                    <a:gd name="T23" fmla="*/ 0 60000 65536"/>
                    <a:gd name="T24" fmla="*/ 0 w 18"/>
                    <a:gd name="T25" fmla="*/ 0 h 30"/>
                    <a:gd name="T26" fmla="*/ 18 w 18"/>
                    <a:gd name="T27" fmla="*/ 30 h 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 h="30">
                      <a:moveTo>
                        <a:pt x="12" y="24"/>
                      </a:moveTo>
                      <a:lnTo>
                        <a:pt x="18" y="30"/>
                      </a:lnTo>
                      <a:lnTo>
                        <a:pt x="18" y="24"/>
                      </a:lnTo>
                      <a:lnTo>
                        <a:pt x="6" y="6"/>
                      </a:lnTo>
                      <a:lnTo>
                        <a:pt x="6" y="0"/>
                      </a:lnTo>
                      <a:lnTo>
                        <a:pt x="0" y="6"/>
                      </a:lnTo>
                      <a:lnTo>
                        <a:pt x="12"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9" name="Freeform 618"/>
                <p:cNvSpPr>
                  <a:spLocks/>
                </p:cNvSpPr>
                <p:nvPr/>
              </p:nvSpPr>
              <p:spPr bwMode="auto">
                <a:xfrm>
                  <a:off x="4696" y="2736"/>
                  <a:ext cx="18" cy="24"/>
                </a:xfrm>
                <a:custGeom>
                  <a:avLst/>
                  <a:gdLst>
                    <a:gd name="T0" fmla="*/ 12 w 18"/>
                    <a:gd name="T1" fmla="*/ 18 h 24"/>
                    <a:gd name="T2" fmla="*/ 18 w 18"/>
                    <a:gd name="T3" fmla="*/ 24 h 24"/>
                    <a:gd name="T4" fmla="*/ 18 w 18"/>
                    <a:gd name="T5" fmla="*/ 18 h 24"/>
                    <a:gd name="T6" fmla="*/ 18 w 18"/>
                    <a:gd name="T7" fmla="*/ 18 h 24"/>
                    <a:gd name="T8" fmla="*/ 18 w 18"/>
                    <a:gd name="T9" fmla="*/ 18 h 24"/>
                    <a:gd name="T10" fmla="*/ 0 w 18"/>
                    <a:gd name="T11" fmla="*/ 0 h 24"/>
                    <a:gd name="T12" fmla="*/ 0 w 18"/>
                    <a:gd name="T13" fmla="*/ 6 h 24"/>
                    <a:gd name="T14" fmla="*/ 0 w 18"/>
                    <a:gd name="T15" fmla="*/ 6 h 24"/>
                    <a:gd name="T16" fmla="*/ 18 w 18"/>
                    <a:gd name="T17" fmla="*/ 24 h 24"/>
                    <a:gd name="T18" fmla="*/ 18 w 18"/>
                    <a:gd name="T19" fmla="*/ 18 h 24"/>
                    <a:gd name="T20" fmla="*/ 12 w 18"/>
                    <a:gd name="T21" fmla="*/ 18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24"/>
                    <a:gd name="T35" fmla="*/ 18 w 1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24">
                      <a:moveTo>
                        <a:pt x="12" y="18"/>
                      </a:moveTo>
                      <a:lnTo>
                        <a:pt x="18" y="24"/>
                      </a:lnTo>
                      <a:lnTo>
                        <a:pt x="18" y="18"/>
                      </a:lnTo>
                      <a:lnTo>
                        <a:pt x="0" y="0"/>
                      </a:lnTo>
                      <a:lnTo>
                        <a:pt x="0" y="6"/>
                      </a:lnTo>
                      <a:lnTo>
                        <a:pt x="18" y="24"/>
                      </a:lnTo>
                      <a:lnTo>
                        <a:pt x="18" y="18"/>
                      </a:lnTo>
                      <a:lnTo>
                        <a:pt x="12"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0" name="Freeform 619"/>
                <p:cNvSpPr>
                  <a:spLocks/>
                </p:cNvSpPr>
                <p:nvPr/>
              </p:nvSpPr>
              <p:spPr bwMode="auto">
                <a:xfrm>
                  <a:off x="4660" y="2706"/>
                  <a:ext cx="24" cy="24"/>
                </a:xfrm>
                <a:custGeom>
                  <a:avLst/>
                  <a:gdLst>
                    <a:gd name="T0" fmla="*/ 24 w 24"/>
                    <a:gd name="T1" fmla="*/ 24 h 24"/>
                    <a:gd name="T2" fmla="*/ 24 w 24"/>
                    <a:gd name="T3" fmla="*/ 18 h 24"/>
                    <a:gd name="T4" fmla="*/ 24 w 24"/>
                    <a:gd name="T5" fmla="*/ 18 h 24"/>
                    <a:gd name="T6" fmla="*/ 18 w 24"/>
                    <a:gd name="T7" fmla="*/ 12 h 24"/>
                    <a:gd name="T8" fmla="*/ 6 w 24"/>
                    <a:gd name="T9" fmla="*/ 0 h 24"/>
                    <a:gd name="T10" fmla="*/ 0 w 24"/>
                    <a:gd name="T11" fmla="*/ 6 h 24"/>
                    <a:gd name="T12" fmla="*/ 6 w 24"/>
                    <a:gd name="T13" fmla="*/ 6 h 24"/>
                    <a:gd name="T14" fmla="*/ 18 w 24"/>
                    <a:gd name="T15" fmla="*/ 18 h 24"/>
                    <a:gd name="T16" fmla="*/ 24 w 24"/>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24" y="24"/>
                      </a:moveTo>
                      <a:lnTo>
                        <a:pt x="24" y="18"/>
                      </a:lnTo>
                      <a:lnTo>
                        <a:pt x="18" y="12"/>
                      </a:lnTo>
                      <a:lnTo>
                        <a:pt x="6" y="0"/>
                      </a:lnTo>
                      <a:lnTo>
                        <a:pt x="0" y="6"/>
                      </a:lnTo>
                      <a:lnTo>
                        <a:pt x="6" y="6"/>
                      </a:lnTo>
                      <a:lnTo>
                        <a:pt x="18" y="18"/>
                      </a:lnTo>
                      <a:lnTo>
                        <a:pt x="24"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1" name="Freeform 620"/>
                <p:cNvSpPr>
                  <a:spLocks/>
                </p:cNvSpPr>
                <p:nvPr/>
              </p:nvSpPr>
              <p:spPr bwMode="auto">
                <a:xfrm>
                  <a:off x="4630" y="2682"/>
                  <a:ext cx="24" cy="24"/>
                </a:xfrm>
                <a:custGeom>
                  <a:avLst/>
                  <a:gdLst>
                    <a:gd name="T0" fmla="*/ 24 w 24"/>
                    <a:gd name="T1" fmla="*/ 24 h 24"/>
                    <a:gd name="T2" fmla="*/ 24 w 24"/>
                    <a:gd name="T3" fmla="*/ 18 h 24"/>
                    <a:gd name="T4" fmla="*/ 24 w 24"/>
                    <a:gd name="T5" fmla="*/ 18 h 24"/>
                    <a:gd name="T6" fmla="*/ 6 w 24"/>
                    <a:gd name="T7" fmla="*/ 6 h 24"/>
                    <a:gd name="T8" fmla="*/ 0 w 24"/>
                    <a:gd name="T9" fmla="*/ 0 h 24"/>
                    <a:gd name="T10" fmla="*/ 0 w 24"/>
                    <a:gd name="T11" fmla="*/ 6 h 24"/>
                    <a:gd name="T12" fmla="*/ 0 w 24"/>
                    <a:gd name="T13" fmla="*/ 6 h 24"/>
                    <a:gd name="T14" fmla="*/ 6 w 24"/>
                    <a:gd name="T15" fmla="*/ 12 h 24"/>
                    <a:gd name="T16" fmla="*/ 24 w 24"/>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24" y="24"/>
                      </a:moveTo>
                      <a:lnTo>
                        <a:pt x="24" y="18"/>
                      </a:lnTo>
                      <a:lnTo>
                        <a:pt x="6" y="6"/>
                      </a:lnTo>
                      <a:lnTo>
                        <a:pt x="0" y="0"/>
                      </a:lnTo>
                      <a:lnTo>
                        <a:pt x="0" y="6"/>
                      </a:lnTo>
                      <a:lnTo>
                        <a:pt x="6" y="12"/>
                      </a:lnTo>
                      <a:lnTo>
                        <a:pt x="24"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2" name="Freeform 621"/>
                <p:cNvSpPr>
                  <a:spLocks/>
                </p:cNvSpPr>
                <p:nvPr/>
              </p:nvSpPr>
              <p:spPr bwMode="auto">
                <a:xfrm>
                  <a:off x="4594" y="2664"/>
                  <a:ext cx="24" cy="18"/>
                </a:xfrm>
                <a:custGeom>
                  <a:avLst/>
                  <a:gdLst>
                    <a:gd name="T0" fmla="*/ 24 w 24"/>
                    <a:gd name="T1" fmla="*/ 18 h 18"/>
                    <a:gd name="T2" fmla="*/ 24 w 24"/>
                    <a:gd name="T3" fmla="*/ 12 h 18"/>
                    <a:gd name="T4" fmla="*/ 24 w 24"/>
                    <a:gd name="T5" fmla="*/ 12 h 18"/>
                    <a:gd name="T6" fmla="*/ 0 w 24"/>
                    <a:gd name="T7" fmla="*/ 0 h 18"/>
                    <a:gd name="T8" fmla="*/ 0 w 24"/>
                    <a:gd name="T9" fmla="*/ 0 h 18"/>
                    <a:gd name="T10" fmla="*/ 0 w 24"/>
                    <a:gd name="T11" fmla="*/ 6 h 18"/>
                    <a:gd name="T12" fmla="*/ 24 w 24"/>
                    <a:gd name="T13" fmla="*/ 18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18"/>
                      </a:moveTo>
                      <a:lnTo>
                        <a:pt x="24" y="12"/>
                      </a:lnTo>
                      <a:lnTo>
                        <a:pt x="0" y="0"/>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3" name="Freeform 622"/>
                <p:cNvSpPr>
                  <a:spLocks/>
                </p:cNvSpPr>
                <p:nvPr/>
              </p:nvSpPr>
              <p:spPr bwMode="auto">
                <a:xfrm>
                  <a:off x="4558" y="2640"/>
                  <a:ext cx="24" cy="18"/>
                </a:xfrm>
                <a:custGeom>
                  <a:avLst/>
                  <a:gdLst>
                    <a:gd name="T0" fmla="*/ 24 w 24"/>
                    <a:gd name="T1" fmla="*/ 18 h 18"/>
                    <a:gd name="T2" fmla="*/ 24 w 24"/>
                    <a:gd name="T3" fmla="*/ 18 h 18"/>
                    <a:gd name="T4" fmla="*/ 24 w 24"/>
                    <a:gd name="T5" fmla="*/ 12 h 18"/>
                    <a:gd name="T6" fmla="*/ 0 w 24"/>
                    <a:gd name="T7" fmla="*/ 0 h 18"/>
                    <a:gd name="T8" fmla="*/ 0 w 24"/>
                    <a:gd name="T9" fmla="*/ 6 h 18"/>
                    <a:gd name="T10" fmla="*/ 0 w 24"/>
                    <a:gd name="T11" fmla="*/ 6 h 18"/>
                    <a:gd name="T12" fmla="*/ 24 w 24"/>
                    <a:gd name="T13" fmla="*/ 18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18"/>
                      </a:moveTo>
                      <a:lnTo>
                        <a:pt x="24" y="18"/>
                      </a:lnTo>
                      <a:lnTo>
                        <a:pt x="24" y="12"/>
                      </a:lnTo>
                      <a:lnTo>
                        <a:pt x="0" y="0"/>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4" name="Freeform 623"/>
                <p:cNvSpPr>
                  <a:spLocks/>
                </p:cNvSpPr>
                <p:nvPr/>
              </p:nvSpPr>
              <p:spPr bwMode="auto">
                <a:xfrm>
                  <a:off x="4516" y="2628"/>
                  <a:ext cx="30" cy="12"/>
                </a:xfrm>
                <a:custGeom>
                  <a:avLst/>
                  <a:gdLst>
                    <a:gd name="T0" fmla="*/ 24 w 30"/>
                    <a:gd name="T1" fmla="*/ 12 h 12"/>
                    <a:gd name="T2" fmla="*/ 30 w 30"/>
                    <a:gd name="T3" fmla="*/ 12 h 12"/>
                    <a:gd name="T4" fmla="*/ 24 w 30"/>
                    <a:gd name="T5" fmla="*/ 6 h 12"/>
                    <a:gd name="T6" fmla="*/ 18 w 30"/>
                    <a:gd name="T7" fmla="*/ 0 h 12"/>
                    <a:gd name="T8" fmla="*/ 6 w 30"/>
                    <a:gd name="T9" fmla="*/ 0 h 12"/>
                    <a:gd name="T10" fmla="*/ 0 w 30"/>
                    <a:gd name="T11" fmla="*/ 0 h 12"/>
                    <a:gd name="T12" fmla="*/ 6 w 30"/>
                    <a:gd name="T13" fmla="*/ 6 h 12"/>
                    <a:gd name="T14" fmla="*/ 18 w 30"/>
                    <a:gd name="T15" fmla="*/ 6 h 12"/>
                    <a:gd name="T16" fmla="*/ 24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12"/>
                      </a:moveTo>
                      <a:lnTo>
                        <a:pt x="30" y="12"/>
                      </a:lnTo>
                      <a:lnTo>
                        <a:pt x="24" y="6"/>
                      </a:lnTo>
                      <a:lnTo>
                        <a:pt x="18" y="0"/>
                      </a:lnTo>
                      <a:lnTo>
                        <a:pt x="6" y="0"/>
                      </a:lnTo>
                      <a:lnTo>
                        <a:pt x="0" y="0"/>
                      </a:lnTo>
                      <a:lnTo>
                        <a:pt x="6" y="6"/>
                      </a:lnTo>
                      <a:lnTo>
                        <a:pt x="18"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5" name="Freeform 624"/>
                <p:cNvSpPr>
                  <a:spLocks/>
                </p:cNvSpPr>
                <p:nvPr/>
              </p:nvSpPr>
              <p:spPr bwMode="auto">
                <a:xfrm>
                  <a:off x="4480" y="2610"/>
                  <a:ext cx="24" cy="12"/>
                </a:xfrm>
                <a:custGeom>
                  <a:avLst/>
                  <a:gdLst>
                    <a:gd name="T0" fmla="*/ 24 w 24"/>
                    <a:gd name="T1" fmla="*/ 12 h 12"/>
                    <a:gd name="T2" fmla="*/ 24 w 24"/>
                    <a:gd name="T3" fmla="*/ 12 h 12"/>
                    <a:gd name="T4" fmla="*/ 24 w 24"/>
                    <a:gd name="T5" fmla="*/ 6 h 12"/>
                    <a:gd name="T6" fmla="*/ 0 w 24"/>
                    <a:gd name="T7" fmla="*/ 0 h 12"/>
                    <a:gd name="T8" fmla="*/ 0 w 24"/>
                    <a:gd name="T9" fmla="*/ 0 h 12"/>
                    <a:gd name="T10" fmla="*/ 0 w 24"/>
                    <a:gd name="T11" fmla="*/ 6 h 12"/>
                    <a:gd name="T12" fmla="*/ 24 w 24"/>
                    <a:gd name="T13" fmla="*/ 12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24" y="12"/>
                      </a:moveTo>
                      <a:lnTo>
                        <a:pt x="24" y="12"/>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6" name="Freeform 625"/>
                <p:cNvSpPr>
                  <a:spLocks/>
                </p:cNvSpPr>
                <p:nvPr/>
              </p:nvSpPr>
              <p:spPr bwMode="auto">
                <a:xfrm>
                  <a:off x="4438" y="2598"/>
                  <a:ext cx="30" cy="12"/>
                </a:xfrm>
                <a:custGeom>
                  <a:avLst/>
                  <a:gdLst>
                    <a:gd name="T0" fmla="*/ 24 w 30"/>
                    <a:gd name="T1" fmla="*/ 12 h 12"/>
                    <a:gd name="T2" fmla="*/ 30 w 30"/>
                    <a:gd name="T3" fmla="*/ 6 h 12"/>
                    <a:gd name="T4" fmla="*/ 24 w 30"/>
                    <a:gd name="T5" fmla="*/ 6 h 12"/>
                    <a:gd name="T6" fmla="*/ 6 w 30"/>
                    <a:gd name="T7" fmla="*/ 0 h 12"/>
                    <a:gd name="T8" fmla="*/ 0 w 30"/>
                    <a:gd name="T9" fmla="*/ 0 h 12"/>
                    <a:gd name="T10" fmla="*/ 6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6" y="0"/>
                      </a:lnTo>
                      <a:lnTo>
                        <a:pt x="0" y="0"/>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7" name="Freeform 626"/>
                <p:cNvSpPr>
                  <a:spLocks/>
                </p:cNvSpPr>
                <p:nvPr/>
              </p:nvSpPr>
              <p:spPr bwMode="auto">
                <a:xfrm>
                  <a:off x="4396" y="2580"/>
                  <a:ext cx="30" cy="18"/>
                </a:xfrm>
                <a:custGeom>
                  <a:avLst/>
                  <a:gdLst>
                    <a:gd name="T0" fmla="*/ 30 w 30"/>
                    <a:gd name="T1" fmla="*/ 18 h 18"/>
                    <a:gd name="T2" fmla="*/ 30 w 30"/>
                    <a:gd name="T3" fmla="*/ 12 h 18"/>
                    <a:gd name="T4" fmla="*/ 30 w 30"/>
                    <a:gd name="T5" fmla="*/ 12 h 18"/>
                    <a:gd name="T6" fmla="*/ 6 w 30"/>
                    <a:gd name="T7" fmla="*/ 0 h 18"/>
                    <a:gd name="T8" fmla="*/ 0 w 30"/>
                    <a:gd name="T9" fmla="*/ 6 h 18"/>
                    <a:gd name="T10" fmla="*/ 6 w 30"/>
                    <a:gd name="T11" fmla="*/ 6 h 18"/>
                    <a:gd name="T12" fmla="*/ 30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30" y="18"/>
                      </a:moveTo>
                      <a:lnTo>
                        <a:pt x="30" y="12"/>
                      </a:lnTo>
                      <a:lnTo>
                        <a:pt x="6" y="0"/>
                      </a:lnTo>
                      <a:lnTo>
                        <a:pt x="0" y="6"/>
                      </a:lnTo>
                      <a:lnTo>
                        <a:pt x="6" y="6"/>
                      </a:lnTo>
                      <a:lnTo>
                        <a:pt x="3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8" name="Freeform 627"/>
                <p:cNvSpPr>
                  <a:spLocks/>
                </p:cNvSpPr>
                <p:nvPr/>
              </p:nvSpPr>
              <p:spPr bwMode="auto">
                <a:xfrm>
                  <a:off x="4360" y="2568"/>
                  <a:ext cx="30" cy="18"/>
                </a:xfrm>
                <a:custGeom>
                  <a:avLst/>
                  <a:gdLst>
                    <a:gd name="T0" fmla="*/ 24 w 30"/>
                    <a:gd name="T1" fmla="*/ 18 h 18"/>
                    <a:gd name="T2" fmla="*/ 30 w 30"/>
                    <a:gd name="T3" fmla="*/ 12 h 18"/>
                    <a:gd name="T4" fmla="*/ 24 w 30"/>
                    <a:gd name="T5" fmla="*/ 12 h 18"/>
                    <a:gd name="T6" fmla="*/ 0 w 30"/>
                    <a:gd name="T7" fmla="*/ 0 h 18"/>
                    <a:gd name="T8" fmla="*/ 0 w 30"/>
                    <a:gd name="T9" fmla="*/ 6 h 18"/>
                    <a:gd name="T10" fmla="*/ 0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2"/>
                      </a:lnTo>
                      <a:lnTo>
                        <a:pt x="24" y="12"/>
                      </a:lnTo>
                      <a:lnTo>
                        <a:pt x="0" y="0"/>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9" name="Freeform 628"/>
                <p:cNvSpPr>
                  <a:spLocks/>
                </p:cNvSpPr>
                <p:nvPr/>
              </p:nvSpPr>
              <p:spPr bwMode="auto">
                <a:xfrm>
                  <a:off x="4318" y="2562"/>
                  <a:ext cx="30" cy="12"/>
                </a:xfrm>
                <a:custGeom>
                  <a:avLst/>
                  <a:gdLst>
                    <a:gd name="T0" fmla="*/ 24 w 30"/>
                    <a:gd name="T1" fmla="*/ 12 h 12"/>
                    <a:gd name="T2" fmla="*/ 30 w 30"/>
                    <a:gd name="T3" fmla="*/ 6 h 12"/>
                    <a:gd name="T4" fmla="*/ 24 w 30"/>
                    <a:gd name="T5" fmla="*/ 6 h 12"/>
                    <a:gd name="T6" fmla="*/ 6 w 30"/>
                    <a:gd name="T7" fmla="*/ 0 h 12"/>
                    <a:gd name="T8" fmla="*/ 0 w 30"/>
                    <a:gd name="T9" fmla="*/ 0 h 12"/>
                    <a:gd name="T10" fmla="*/ 0 w 30"/>
                    <a:gd name="T11" fmla="*/ 0 h 12"/>
                    <a:gd name="T12" fmla="*/ 0 w 30"/>
                    <a:gd name="T13" fmla="*/ 6 h 12"/>
                    <a:gd name="T14" fmla="*/ 6 w 30"/>
                    <a:gd name="T15" fmla="*/ 6 h 12"/>
                    <a:gd name="T16" fmla="*/ 24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12"/>
                      </a:moveTo>
                      <a:lnTo>
                        <a:pt x="30" y="6"/>
                      </a:lnTo>
                      <a:lnTo>
                        <a:pt x="24" y="6"/>
                      </a:lnTo>
                      <a:lnTo>
                        <a:pt x="6" y="0"/>
                      </a:lnTo>
                      <a:lnTo>
                        <a:pt x="0"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0" name="Freeform 629"/>
                <p:cNvSpPr>
                  <a:spLocks/>
                </p:cNvSpPr>
                <p:nvPr/>
              </p:nvSpPr>
              <p:spPr bwMode="auto">
                <a:xfrm>
                  <a:off x="4276" y="2550"/>
                  <a:ext cx="30" cy="12"/>
                </a:xfrm>
                <a:custGeom>
                  <a:avLst/>
                  <a:gdLst>
                    <a:gd name="T0" fmla="*/ 30 w 30"/>
                    <a:gd name="T1" fmla="*/ 12 h 12"/>
                    <a:gd name="T2" fmla="*/ 30 w 30"/>
                    <a:gd name="T3" fmla="*/ 12 h 12"/>
                    <a:gd name="T4" fmla="*/ 30 w 30"/>
                    <a:gd name="T5" fmla="*/ 6 h 12"/>
                    <a:gd name="T6" fmla="*/ 6 w 30"/>
                    <a:gd name="T7" fmla="*/ 0 h 12"/>
                    <a:gd name="T8" fmla="*/ 0 w 30"/>
                    <a:gd name="T9" fmla="*/ 6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12"/>
                      </a:ln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1" name="Freeform 630"/>
                <p:cNvSpPr>
                  <a:spLocks/>
                </p:cNvSpPr>
                <p:nvPr/>
              </p:nvSpPr>
              <p:spPr bwMode="auto">
                <a:xfrm>
                  <a:off x="4234" y="2544"/>
                  <a:ext cx="30" cy="12"/>
                </a:xfrm>
                <a:custGeom>
                  <a:avLst/>
                  <a:gdLst>
                    <a:gd name="T0" fmla="*/ 30 w 30"/>
                    <a:gd name="T1" fmla="*/ 12 h 12"/>
                    <a:gd name="T2" fmla="*/ 30 w 30"/>
                    <a:gd name="T3" fmla="*/ 6 h 12"/>
                    <a:gd name="T4" fmla="*/ 30 w 30"/>
                    <a:gd name="T5" fmla="*/ 6 h 12"/>
                    <a:gd name="T6" fmla="*/ 6 w 30"/>
                    <a:gd name="T7" fmla="*/ 0 h 12"/>
                    <a:gd name="T8" fmla="*/ 0 w 30"/>
                    <a:gd name="T9" fmla="*/ 0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2" name="Freeform 631"/>
                <p:cNvSpPr>
                  <a:spLocks/>
                </p:cNvSpPr>
                <p:nvPr/>
              </p:nvSpPr>
              <p:spPr bwMode="auto">
                <a:xfrm>
                  <a:off x="4192" y="2538"/>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3" name="Freeform 632"/>
                <p:cNvSpPr>
                  <a:spLocks/>
                </p:cNvSpPr>
                <p:nvPr/>
              </p:nvSpPr>
              <p:spPr bwMode="auto">
                <a:xfrm>
                  <a:off x="4156" y="2526"/>
                  <a:ext cx="24" cy="12"/>
                </a:xfrm>
                <a:custGeom>
                  <a:avLst/>
                  <a:gdLst>
                    <a:gd name="T0" fmla="*/ 24 w 24"/>
                    <a:gd name="T1" fmla="*/ 12 h 12"/>
                    <a:gd name="T2" fmla="*/ 24 w 24"/>
                    <a:gd name="T3" fmla="*/ 6 h 12"/>
                    <a:gd name="T4" fmla="*/ 24 w 24"/>
                    <a:gd name="T5" fmla="*/ 6 h 12"/>
                    <a:gd name="T6" fmla="*/ 0 w 24"/>
                    <a:gd name="T7" fmla="*/ 0 h 12"/>
                    <a:gd name="T8" fmla="*/ 0 w 24"/>
                    <a:gd name="T9" fmla="*/ 0 h 12"/>
                    <a:gd name="T10" fmla="*/ 0 w 24"/>
                    <a:gd name="T11" fmla="*/ 6 h 12"/>
                    <a:gd name="T12" fmla="*/ 0 w 24"/>
                    <a:gd name="T13" fmla="*/ 6 h 12"/>
                    <a:gd name="T14" fmla="*/ 0 w 24"/>
                    <a:gd name="T15" fmla="*/ 6 h 12"/>
                    <a:gd name="T16" fmla="*/ 24 w 24"/>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2"/>
                    <a:gd name="T29" fmla="*/ 24 w 24"/>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2">
                      <a:moveTo>
                        <a:pt x="24" y="12"/>
                      </a:move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4" name="Freeform 633"/>
                <p:cNvSpPr>
                  <a:spLocks/>
                </p:cNvSpPr>
                <p:nvPr/>
              </p:nvSpPr>
              <p:spPr bwMode="auto">
                <a:xfrm>
                  <a:off x="4114" y="2520"/>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5" name="Freeform 634"/>
                <p:cNvSpPr>
                  <a:spLocks/>
                </p:cNvSpPr>
                <p:nvPr/>
              </p:nvSpPr>
              <p:spPr bwMode="auto">
                <a:xfrm>
                  <a:off x="4072" y="2520"/>
                  <a:ext cx="30" cy="6"/>
                </a:xfrm>
                <a:custGeom>
                  <a:avLst/>
                  <a:gdLst>
                    <a:gd name="T0" fmla="*/ 24 w 30"/>
                    <a:gd name="T1" fmla="*/ 6 h 6"/>
                    <a:gd name="T2" fmla="*/ 30 w 30"/>
                    <a:gd name="T3" fmla="*/ 6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6" name="Freeform 635"/>
                <p:cNvSpPr>
                  <a:spLocks/>
                </p:cNvSpPr>
                <p:nvPr/>
              </p:nvSpPr>
              <p:spPr bwMode="auto">
                <a:xfrm>
                  <a:off x="4030" y="2514"/>
                  <a:ext cx="30" cy="6"/>
                </a:xfrm>
                <a:custGeom>
                  <a:avLst/>
                  <a:gdLst>
                    <a:gd name="T0" fmla="*/ 24 w 30"/>
                    <a:gd name="T1" fmla="*/ 6 h 6"/>
                    <a:gd name="T2" fmla="*/ 30 w 30"/>
                    <a:gd name="T3" fmla="*/ 6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7" name="Freeform 636"/>
                <p:cNvSpPr>
                  <a:spLocks/>
                </p:cNvSpPr>
                <p:nvPr/>
              </p:nvSpPr>
              <p:spPr bwMode="auto">
                <a:xfrm>
                  <a:off x="3987" y="2507"/>
                  <a:ext cx="31" cy="7"/>
                </a:xfrm>
                <a:custGeom>
                  <a:avLst/>
                  <a:gdLst>
                    <a:gd name="T0" fmla="*/ 25 w 31"/>
                    <a:gd name="T1" fmla="*/ 7 h 7"/>
                    <a:gd name="T2" fmla="*/ 31 w 31"/>
                    <a:gd name="T3" fmla="*/ 7 h 7"/>
                    <a:gd name="T4" fmla="*/ 25 w 31"/>
                    <a:gd name="T5" fmla="*/ 0 h 7"/>
                    <a:gd name="T6" fmla="*/ 0 w 31"/>
                    <a:gd name="T7" fmla="*/ 0 h 7"/>
                    <a:gd name="T8" fmla="*/ 0 w 31"/>
                    <a:gd name="T9" fmla="*/ 7 h 7"/>
                    <a:gd name="T10" fmla="*/ 0 w 31"/>
                    <a:gd name="T11" fmla="*/ 7 h 7"/>
                    <a:gd name="T12" fmla="*/ 25 w 31"/>
                    <a:gd name="T13" fmla="*/ 7 h 7"/>
                    <a:gd name="T14" fmla="*/ 0 60000 65536"/>
                    <a:gd name="T15" fmla="*/ 0 60000 65536"/>
                    <a:gd name="T16" fmla="*/ 0 60000 65536"/>
                    <a:gd name="T17" fmla="*/ 0 60000 65536"/>
                    <a:gd name="T18" fmla="*/ 0 60000 65536"/>
                    <a:gd name="T19" fmla="*/ 0 60000 65536"/>
                    <a:gd name="T20" fmla="*/ 0 60000 65536"/>
                    <a:gd name="T21" fmla="*/ 0 w 31"/>
                    <a:gd name="T22" fmla="*/ 0 h 7"/>
                    <a:gd name="T23" fmla="*/ 31 w 31"/>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7">
                      <a:moveTo>
                        <a:pt x="25" y="7"/>
                      </a:moveTo>
                      <a:lnTo>
                        <a:pt x="31" y="7"/>
                      </a:lnTo>
                      <a:lnTo>
                        <a:pt x="25" y="0"/>
                      </a:lnTo>
                      <a:lnTo>
                        <a:pt x="0" y="0"/>
                      </a:lnTo>
                      <a:lnTo>
                        <a:pt x="0" y="7"/>
                      </a:lnTo>
                      <a:lnTo>
                        <a:pt x="25"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 name="Freeform 637"/>
                <p:cNvSpPr>
                  <a:spLocks/>
                </p:cNvSpPr>
                <p:nvPr/>
              </p:nvSpPr>
              <p:spPr bwMode="auto">
                <a:xfrm>
                  <a:off x="3945" y="2507"/>
                  <a:ext cx="30" cy="7"/>
                </a:xfrm>
                <a:custGeom>
                  <a:avLst/>
                  <a:gdLst>
                    <a:gd name="T0" fmla="*/ 24 w 30"/>
                    <a:gd name="T1" fmla="*/ 7 h 7"/>
                    <a:gd name="T2" fmla="*/ 30 w 30"/>
                    <a:gd name="T3" fmla="*/ 0 h 7"/>
                    <a:gd name="T4" fmla="*/ 24 w 30"/>
                    <a:gd name="T5" fmla="*/ 0 h 7"/>
                    <a:gd name="T6" fmla="*/ 0 w 30"/>
                    <a:gd name="T7" fmla="*/ 0 h 7"/>
                    <a:gd name="T8" fmla="*/ 0 w 30"/>
                    <a:gd name="T9" fmla="*/ 0 h 7"/>
                    <a:gd name="T10" fmla="*/ 0 w 30"/>
                    <a:gd name="T11" fmla="*/ 7 h 7"/>
                    <a:gd name="T12" fmla="*/ 24 w 30"/>
                    <a:gd name="T13" fmla="*/ 7 h 7"/>
                    <a:gd name="T14" fmla="*/ 0 60000 65536"/>
                    <a:gd name="T15" fmla="*/ 0 60000 65536"/>
                    <a:gd name="T16" fmla="*/ 0 60000 65536"/>
                    <a:gd name="T17" fmla="*/ 0 60000 65536"/>
                    <a:gd name="T18" fmla="*/ 0 60000 65536"/>
                    <a:gd name="T19" fmla="*/ 0 60000 65536"/>
                    <a:gd name="T20" fmla="*/ 0 60000 65536"/>
                    <a:gd name="T21" fmla="*/ 0 w 30"/>
                    <a:gd name="T22" fmla="*/ 0 h 7"/>
                    <a:gd name="T23" fmla="*/ 30 w 30"/>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7">
                      <a:moveTo>
                        <a:pt x="24" y="7"/>
                      </a:moveTo>
                      <a:lnTo>
                        <a:pt x="30" y="0"/>
                      </a:lnTo>
                      <a:lnTo>
                        <a:pt x="24" y="0"/>
                      </a:lnTo>
                      <a:lnTo>
                        <a:pt x="0" y="0"/>
                      </a:lnTo>
                      <a:lnTo>
                        <a:pt x="0" y="7"/>
                      </a:lnTo>
                      <a:lnTo>
                        <a:pt x="24"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 name="Freeform 638"/>
                <p:cNvSpPr>
                  <a:spLocks/>
                </p:cNvSpPr>
                <p:nvPr/>
              </p:nvSpPr>
              <p:spPr bwMode="auto">
                <a:xfrm>
                  <a:off x="3903" y="2501"/>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 name="Freeform 639"/>
                <p:cNvSpPr>
                  <a:spLocks/>
                </p:cNvSpPr>
                <p:nvPr/>
              </p:nvSpPr>
              <p:spPr bwMode="auto">
                <a:xfrm>
                  <a:off x="3861" y="2501"/>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1" name="Freeform 640"/>
                <p:cNvSpPr>
                  <a:spLocks/>
                </p:cNvSpPr>
                <p:nvPr/>
              </p:nvSpPr>
              <p:spPr bwMode="auto">
                <a:xfrm>
                  <a:off x="3819" y="2501"/>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2" name="Freeform 641"/>
                <p:cNvSpPr>
                  <a:spLocks/>
                </p:cNvSpPr>
                <p:nvPr/>
              </p:nvSpPr>
              <p:spPr bwMode="auto">
                <a:xfrm>
                  <a:off x="3777" y="2501"/>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59" name="Group 642"/>
              <p:cNvGrpSpPr>
                <a:grpSpLocks/>
              </p:cNvGrpSpPr>
              <p:nvPr/>
            </p:nvGrpSpPr>
            <p:grpSpPr bwMode="auto">
              <a:xfrm>
                <a:off x="2889" y="2550"/>
                <a:ext cx="1771" cy="624"/>
                <a:chOff x="2889" y="2550"/>
                <a:chExt cx="1771" cy="624"/>
              </a:xfrm>
            </p:grpSpPr>
            <p:sp>
              <p:nvSpPr>
                <p:cNvPr id="933" name="Freeform 643"/>
                <p:cNvSpPr>
                  <a:spLocks/>
                </p:cNvSpPr>
                <p:nvPr/>
              </p:nvSpPr>
              <p:spPr bwMode="auto">
                <a:xfrm>
                  <a:off x="3753" y="2550"/>
                  <a:ext cx="48" cy="6"/>
                </a:xfrm>
                <a:custGeom>
                  <a:avLst/>
                  <a:gdLst>
                    <a:gd name="T0" fmla="*/ 24 w 48"/>
                    <a:gd name="T1" fmla="*/ 6 h 6"/>
                    <a:gd name="T2" fmla="*/ 48 w 48"/>
                    <a:gd name="T3" fmla="*/ 6 h 6"/>
                    <a:gd name="T4" fmla="*/ 48 w 48"/>
                    <a:gd name="T5" fmla="*/ 0 h 6"/>
                    <a:gd name="T6" fmla="*/ 48 w 48"/>
                    <a:gd name="T7" fmla="*/ 0 h 6"/>
                    <a:gd name="T8" fmla="*/ 24 w 48"/>
                    <a:gd name="T9" fmla="*/ 0 h 6"/>
                    <a:gd name="T10" fmla="*/ 0 w 48"/>
                    <a:gd name="T11" fmla="*/ 0 h 6"/>
                    <a:gd name="T12" fmla="*/ 0 w 48"/>
                    <a:gd name="T13" fmla="*/ 0 h 6"/>
                    <a:gd name="T14" fmla="*/ 0 w 48"/>
                    <a:gd name="T15" fmla="*/ 6 h 6"/>
                    <a:gd name="T16" fmla="*/ 24 w 48"/>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6"/>
                    <a:gd name="T29" fmla="*/ 48 w 48"/>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6">
                      <a:moveTo>
                        <a:pt x="24" y="6"/>
                      </a:moveTo>
                      <a:lnTo>
                        <a:pt x="48" y="6"/>
                      </a:lnTo>
                      <a:lnTo>
                        <a:pt x="48"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 name="Freeform 644"/>
                <p:cNvSpPr>
                  <a:spLocks/>
                </p:cNvSpPr>
                <p:nvPr/>
              </p:nvSpPr>
              <p:spPr bwMode="auto">
                <a:xfrm>
                  <a:off x="3711" y="2550"/>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 name="Freeform 645"/>
                <p:cNvSpPr>
                  <a:spLocks/>
                </p:cNvSpPr>
                <p:nvPr/>
              </p:nvSpPr>
              <p:spPr bwMode="auto">
                <a:xfrm>
                  <a:off x="3669" y="2550"/>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6" name="Freeform 646"/>
                <p:cNvSpPr>
                  <a:spLocks/>
                </p:cNvSpPr>
                <p:nvPr/>
              </p:nvSpPr>
              <p:spPr bwMode="auto">
                <a:xfrm>
                  <a:off x="3627" y="2550"/>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 name="Freeform 647"/>
                <p:cNvSpPr>
                  <a:spLocks/>
                </p:cNvSpPr>
                <p:nvPr/>
              </p:nvSpPr>
              <p:spPr bwMode="auto">
                <a:xfrm>
                  <a:off x="3585" y="2550"/>
                  <a:ext cx="30" cy="12"/>
                </a:xfrm>
                <a:custGeom>
                  <a:avLst/>
                  <a:gdLst>
                    <a:gd name="T0" fmla="*/ 24 w 30"/>
                    <a:gd name="T1" fmla="*/ 6 h 12"/>
                    <a:gd name="T2" fmla="*/ 30 w 30"/>
                    <a:gd name="T3" fmla="*/ 6 h 12"/>
                    <a:gd name="T4" fmla="*/ 24 w 30"/>
                    <a:gd name="T5" fmla="*/ 0 h 12"/>
                    <a:gd name="T6" fmla="*/ 12 w 30"/>
                    <a:gd name="T7" fmla="*/ 6 h 12"/>
                    <a:gd name="T8" fmla="*/ 0 w 30"/>
                    <a:gd name="T9" fmla="*/ 6 h 12"/>
                    <a:gd name="T10" fmla="*/ 0 w 30"/>
                    <a:gd name="T11" fmla="*/ 6 h 12"/>
                    <a:gd name="T12" fmla="*/ 0 w 30"/>
                    <a:gd name="T13" fmla="*/ 12 h 12"/>
                    <a:gd name="T14" fmla="*/ 12 w 30"/>
                    <a:gd name="T15" fmla="*/ 12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6"/>
                      </a:lnTo>
                      <a:lnTo>
                        <a:pt x="24" y="0"/>
                      </a:lnTo>
                      <a:lnTo>
                        <a:pt x="12" y="6"/>
                      </a:lnTo>
                      <a:lnTo>
                        <a:pt x="0" y="6"/>
                      </a:lnTo>
                      <a:lnTo>
                        <a:pt x="0" y="12"/>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8" name="Freeform 648"/>
                <p:cNvSpPr>
                  <a:spLocks/>
                </p:cNvSpPr>
                <p:nvPr/>
              </p:nvSpPr>
              <p:spPr bwMode="auto">
                <a:xfrm>
                  <a:off x="3543" y="2556"/>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9" name="Freeform 649"/>
                <p:cNvSpPr>
                  <a:spLocks/>
                </p:cNvSpPr>
                <p:nvPr/>
              </p:nvSpPr>
              <p:spPr bwMode="auto">
                <a:xfrm>
                  <a:off x="3501" y="2562"/>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0" name="Freeform 650"/>
                <p:cNvSpPr>
                  <a:spLocks/>
                </p:cNvSpPr>
                <p:nvPr/>
              </p:nvSpPr>
              <p:spPr bwMode="auto">
                <a:xfrm>
                  <a:off x="3459" y="2568"/>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1" name="Freeform 651"/>
                <p:cNvSpPr>
                  <a:spLocks/>
                </p:cNvSpPr>
                <p:nvPr/>
              </p:nvSpPr>
              <p:spPr bwMode="auto">
                <a:xfrm>
                  <a:off x="3417" y="2568"/>
                  <a:ext cx="30" cy="12"/>
                </a:xfrm>
                <a:custGeom>
                  <a:avLst/>
                  <a:gdLst>
                    <a:gd name="T0" fmla="*/ 24 w 30"/>
                    <a:gd name="T1" fmla="*/ 6 h 12"/>
                    <a:gd name="T2" fmla="*/ 30 w 30"/>
                    <a:gd name="T3" fmla="*/ 6 h 12"/>
                    <a:gd name="T4" fmla="*/ 24 w 30"/>
                    <a:gd name="T5" fmla="*/ 0 h 12"/>
                    <a:gd name="T6" fmla="*/ 12 w 30"/>
                    <a:gd name="T7" fmla="*/ 6 h 12"/>
                    <a:gd name="T8" fmla="*/ 0 w 30"/>
                    <a:gd name="T9" fmla="*/ 6 h 12"/>
                    <a:gd name="T10" fmla="*/ 0 w 30"/>
                    <a:gd name="T11" fmla="*/ 6 h 12"/>
                    <a:gd name="T12" fmla="*/ 0 w 30"/>
                    <a:gd name="T13" fmla="*/ 12 h 12"/>
                    <a:gd name="T14" fmla="*/ 12 w 30"/>
                    <a:gd name="T15" fmla="*/ 12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6"/>
                      </a:lnTo>
                      <a:lnTo>
                        <a:pt x="24" y="0"/>
                      </a:lnTo>
                      <a:lnTo>
                        <a:pt x="12" y="6"/>
                      </a:lnTo>
                      <a:lnTo>
                        <a:pt x="0" y="6"/>
                      </a:lnTo>
                      <a:lnTo>
                        <a:pt x="0" y="12"/>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2" name="Freeform 652"/>
                <p:cNvSpPr>
                  <a:spLocks/>
                </p:cNvSpPr>
                <p:nvPr/>
              </p:nvSpPr>
              <p:spPr bwMode="auto">
                <a:xfrm>
                  <a:off x="3375" y="2580"/>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3" name="Freeform 653"/>
                <p:cNvSpPr>
                  <a:spLocks/>
                </p:cNvSpPr>
                <p:nvPr/>
              </p:nvSpPr>
              <p:spPr bwMode="auto">
                <a:xfrm>
                  <a:off x="3333" y="2586"/>
                  <a:ext cx="30" cy="12"/>
                </a:xfrm>
                <a:custGeom>
                  <a:avLst/>
                  <a:gdLst>
                    <a:gd name="T0" fmla="*/ 24 w 30"/>
                    <a:gd name="T1" fmla="*/ 6 h 12"/>
                    <a:gd name="T2" fmla="*/ 30 w 30"/>
                    <a:gd name="T3" fmla="*/ 0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4" name="Freeform 654"/>
                <p:cNvSpPr>
                  <a:spLocks/>
                </p:cNvSpPr>
                <p:nvPr/>
              </p:nvSpPr>
              <p:spPr bwMode="auto">
                <a:xfrm>
                  <a:off x="3291" y="2592"/>
                  <a:ext cx="30" cy="12"/>
                </a:xfrm>
                <a:custGeom>
                  <a:avLst/>
                  <a:gdLst>
                    <a:gd name="T0" fmla="*/ 30 w 30"/>
                    <a:gd name="T1" fmla="*/ 6 h 12"/>
                    <a:gd name="T2" fmla="*/ 30 w 30"/>
                    <a:gd name="T3" fmla="*/ 6 h 12"/>
                    <a:gd name="T4" fmla="*/ 30 w 30"/>
                    <a:gd name="T5" fmla="*/ 0 h 12"/>
                    <a:gd name="T6" fmla="*/ 6 w 30"/>
                    <a:gd name="T7" fmla="*/ 6 h 12"/>
                    <a:gd name="T8" fmla="*/ 0 w 30"/>
                    <a:gd name="T9" fmla="*/ 6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6"/>
                      </a:lnTo>
                      <a:lnTo>
                        <a:pt x="30" y="0"/>
                      </a:lnTo>
                      <a:lnTo>
                        <a:pt x="6" y="6"/>
                      </a:lnTo>
                      <a:lnTo>
                        <a:pt x="0" y="6"/>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5" name="Freeform 655"/>
                <p:cNvSpPr>
                  <a:spLocks/>
                </p:cNvSpPr>
                <p:nvPr/>
              </p:nvSpPr>
              <p:spPr bwMode="auto">
                <a:xfrm>
                  <a:off x="3249" y="2598"/>
                  <a:ext cx="30" cy="18"/>
                </a:xfrm>
                <a:custGeom>
                  <a:avLst/>
                  <a:gdLst>
                    <a:gd name="T0" fmla="*/ 30 w 30"/>
                    <a:gd name="T1" fmla="*/ 6 h 18"/>
                    <a:gd name="T2" fmla="*/ 30 w 30"/>
                    <a:gd name="T3" fmla="*/ 6 h 18"/>
                    <a:gd name="T4" fmla="*/ 30 w 30"/>
                    <a:gd name="T5" fmla="*/ 0 h 18"/>
                    <a:gd name="T6" fmla="*/ 6 w 30"/>
                    <a:gd name="T7" fmla="*/ 12 h 18"/>
                    <a:gd name="T8" fmla="*/ 0 w 30"/>
                    <a:gd name="T9" fmla="*/ 12 h 18"/>
                    <a:gd name="T10" fmla="*/ 6 w 30"/>
                    <a:gd name="T11" fmla="*/ 18 h 18"/>
                    <a:gd name="T12" fmla="*/ 30 w 30"/>
                    <a:gd name="T13" fmla="*/ 6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30" y="6"/>
                      </a:moveTo>
                      <a:lnTo>
                        <a:pt x="30" y="6"/>
                      </a:lnTo>
                      <a:lnTo>
                        <a:pt x="30" y="0"/>
                      </a:lnTo>
                      <a:lnTo>
                        <a:pt x="6" y="12"/>
                      </a:lnTo>
                      <a:lnTo>
                        <a:pt x="0" y="12"/>
                      </a:lnTo>
                      <a:lnTo>
                        <a:pt x="6" y="18"/>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6" name="Freeform 656"/>
                <p:cNvSpPr>
                  <a:spLocks/>
                </p:cNvSpPr>
                <p:nvPr/>
              </p:nvSpPr>
              <p:spPr bwMode="auto">
                <a:xfrm>
                  <a:off x="3213" y="2610"/>
                  <a:ext cx="24" cy="18"/>
                </a:xfrm>
                <a:custGeom>
                  <a:avLst/>
                  <a:gdLst>
                    <a:gd name="T0" fmla="*/ 24 w 24"/>
                    <a:gd name="T1" fmla="*/ 6 h 18"/>
                    <a:gd name="T2" fmla="*/ 24 w 24"/>
                    <a:gd name="T3" fmla="*/ 6 h 18"/>
                    <a:gd name="T4" fmla="*/ 24 w 24"/>
                    <a:gd name="T5" fmla="*/ 0 h 18"/>
                    <a:gd name="T6" fmla="*/ 0 w 24"/>
                    <a:gd name="T7" fmla="*/ 12 h 18"/>
                    <a:gd name="T8" fmla="*/ 0 w 24"/>
                    <a:gd name="T9" fmla="*/ 12 h 18"/>
                    <a:gd name="T10" fmla="*/ 0 w 24"/>
                    <a:gd name="T11" fmla="*/ 18 h 18"/>
                    <a:gd name="T12" fmla="*/ 24 w 24"/>
                    <a:gd name="T13" fmla="*/ 6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6"/>
                      </a:moveTo>
                      <a:lnTo>
                        <a:pt x="24" y="6"/>
                      </a:lnTo>
                      <a:lnTo>
                        <a:pt x="24" y="0"/>
                      </a:lnTo>
                      <a:lnTo>
                        <a:pt x="0" y="12"/>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7" name="Freeform 657"/>
                <p:cNvSpPr>
                  <a:spLocks/>
                </p:cNvSpPr>
                <p:nvPr/>
              </p:nvSpPr>
              <p:spPr bwMode="auto">
                <a:xfrm>
                  <a:off x="3171" y="2622"/>
                  <a:ext cx="30" cy="12"/>
                </a:xfrm>
                <a:custGeom>
                  <a:avLst/>
                  <a:gdLst>
                    <a:gd name="T0" fmla="*/ 24 w 30"/>
                    <a:gd name="T1" fmla="*/ 6 h 12"/>
                    <a:gd name="T2" fmla="*/ 30 w 30"/>
                    <a:gd name="T3" fmla="*/ 6 h 12"/>
                    <a:gd name="T4" fmla="*/ 24 w 30"/>
                    <a:gd name="T5" fmla="*/ 0 h 12"/>
                    <a:gd name="T6" fmla="*/ 0 w 30"/>
                    <a:gd name="T7" fmla="*/ 6 h 12"/>
                    <a:gd name="T8" fmla="*/ 0 w 30"/>
                    <a:gd name="T9" fmla="*/ 12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8" name="Freeform 658"/>
                <p:cNvSpPr>
                  <a:spLocks/>
                </p:cNvSpPr>
                <p:nvPr/>
              </p:nvSpPr>
              <p:spPr bwMode="auto">
                <a:xfrm>
                  <a:off x="3129" y="2634"/>
                  <a:ext cx="30" cy="18"/>
                </a:xfrm>
                <a:custGeom>
                  <a:avLst/>
                  <a:gdLst>
                    <a:gd name="T0" fmla="*/ 24 w 30"/>
                    <a:gd name="T1" fmla="*/ 6 h 18"/>
                    <a:gd name="T2" fmla="*/ 30 w 30"/>
                    <a:gd name="T3" fmla="*/ 6 h 18"/>
                    <a:gd name="T4" fmla="*/ 24 w 30"/>
                    <a:gd name="T5" fmla="*/ 0 h 18"/>
                    <a:gd name="T6" fmla="*/ 18 w 30"/>
                    <a:gd name="T7" fmla="*/ 6 h 18"/>
                    <a:gd name="T8" fmla="*/ 6 w 30"/>
                    <a:gd name="T9" fmla="*/ 12 h 18"/>
                    <a:gd name="T10" fmla="*/ 0 w 30"/>
                    <a:gd name="T11" fmla="*/ 12 h 18"/>
                    <a:gd name="T12" fmla="*/ 6 w 30"/>
                    <a:gd name="T13" fmla="*/ 18 h 18"/>
                    <a:gd name="T14" fmla="*/ 18 w 30"/>
                    <a:gd name="T15" fmla="*/ 12 h 18"/>
                    <a:gd name="T16" fmla="*/ 24 w 30"/>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24" y="6"/>
                      </a:moveTo>
                      <a:lnTo>
                        <a:pt x="30" y="6"/>
                      </a:lnTo>
                      <a:lnTo>
                        <a:pt x="24" y="0"/>
                      </a:lnTo>
                      <a:lnTo>
                        <a:pt x="18" y="6"/>
                      </a:lnTo>
                      <a:lnTo>
                        <a:pt x="6" y="12"/>
                      </a:lnTo>
                      <a:lnTo>
                        <a:pt x="0" y="12"/>
                      </a:lnTo>
                      <a:lnTo>
                        <a:pt x="6" y="18"/>
                      </a:lnTo>
                      <a:lnTo>
                        <a:pt x="18"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9" name="Freeform 659"/>
                <p:cNvSpPr>
                  <a:spLocks/>
                </p:cNvSpPr>
                <p:nvPr/>
              </p:nvSpPr>
              <p:spPr bwMode="auto">
                <a:xfrm>
                  <a:off x="3093" y="2652"/>
                  <a:ext cx="24" cy="12"/>
                </a:xfrm>
                <a:custGeom>
                  <a:avLst/>
                  <a:gdLst>
                    <a:gd name="T0" fmla="*/ 24 w 24"/>
                    <a:gd name="T1" fmla="*/ 6 h 12"/>
                    <a:gd name="T2" fmla="*/ 24 w 24"/>
                    <a:gd name="T3" fmla="*/ 0 h 12"/>
                    <a:gd name="T4" fmla="*/ 24 w 24"/>
                    <a:gd name="T5" fmla="*/ 0 h 12"/>
                    <a:gd name="T6" fmla="*/ 0 w 24"/>
                    <a:gd name="T7" fmla="*/ 6 h 12"/>
                    <a:gd name="T8" fmla="*/ 0 w 24"/>
                    <a:gd name="T9" fmla="*/ 12 h 12"/>
                    <a:gd name="T10" fmla="*/ 0 w 24"/>
                    <a:gd name="T11" fmla="*/ 12 h 12"/>
                    <a:gd name="T12" fmla="*/ 24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24" y="6"/>
                      </a:move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0" name="Freeform 660"/>
                <p:cNvSpPr>
                  <a:spLocks/>
                </p:cNvSpPr>
                <p:nvPr/>
              </p:nvSpPr>
              <p:spPr bwMode="auto">
                <a:xfrm>
                  <a:off x="3051" y="2664"/>
                  <a:ext cx="30" cy="18"/>
                </a:xfrm>
                <a:custGeom>
                  <a:avLst/>
                  <a:gdLst>
                    <a:gd name="T0" fmla="*/ 24 w 30"/>
                    <a:gd name="T1" fmla="*/ 6 h 18"/>
                    <a:gd name="T2" fmla="*/ 30 w 30"/>
                    <a:gd name="T3" fmla="*/ 6 h 18"/>
                    <a:gd name="T4" fmla="*/ 24 w 30"/>
                    <a:gd name="T5" fmla="*/ 0 h 18"/>
                    <a:gd name="T6" fmla="*/ 6 w 30"/>
                    <a:gd name="T7" fmla="*/ 12 h 18"/>
                    <a:gd name="T8" fmla="*/ 0 w 30"/>
                    <a:gd name="T9" fmla="*/ 18 h 18"/>
                    <a:gd name="T10" fmla="*/ 6 w 30"/>
                    <a:gd name="T11" fmla="*/ 18 h 18"/>
                    <a:gd name="T12" fmla="*/ 24 w 30"/>
                    <a:gd name="T13" fmla="*/ 6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6"/>
                      </a:moveTo>
                      <a:lnTo>
                        <a:pt x="30" y="6"/>
                      </a:lnTo>
                      <a:lnTo>
                        <a:pt x="24" y="0"/>
                      </a:lnTo>
                      <a:lnTo>
                        <a:pt x="6" y="12"/>
                      </a:lnTo>
                      <a:lnTo>
                        <a:pt x="0" y="18"/>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1" name="Freeform 661"/>
                <p:cNvSpPr>
                  <a:spLocks/>
                </p:cNvSpPr>
                <p:nvPr/>
              </p:nvSpPr>
              <p:spPr bwMode="auto">
                <a:xfrm>
                  <a:off x="3015" y="2682"/>
                  <a:ext cx="30" cy="18"/>
                </a:xfrm>
                <a:custGeom>
                  <a:avLst/>
                  <a:gdLst>
                    <a:gd name="T0" fmla="*/ 24 w 30"/>
                    <a:gd name="T1" fmla="*/ 6 h 18"/>
                    <a:gd name="T2" fmla="*/ 30 w 30"/>
                    <a:gd name="T3" fmla="*/ 6 h 18"/>
                    <a:gd name="T4" fmla="*/ 24 w 30"/>
                    <a:gd name="T5" fmla="*/ 0 h 18"/>
                    <a:gd name="T6" fmla="*/ 6 w 30"/>
                    <a:gd name="T7" fmla="*/ 12 h 18"/>
                    <a:gd name="T8" fmla="*/ 0 w 30"/>
                    <a:gd name="T9" fmla="*/ 18 h 18"/>
                    <a:gd name="T10" fmla="*/ 6 w 30"/>
                    <a:gd name="T11" fmla="*/ 18 h 18"/>
                    <a:gd name="T12" fmla="*/ 24 w 30"/>
                    <a:gd name="T13" fmla="*/ 6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6"/>
                      </a:moveTo>
                      <a:lnTo>
                        <a:pt x="30" y="6"/>
                      </a:lnTo>
                      <a:lnTo>
                        <a:pt x="24" y="0"/>
                      </a:lnTo>
                      <a:lnTo>
                        <a:pt x="6" y="12"/>
                      </a:lnTo>
                      <a:lnTo>
                        <a:pt x="0" y="18"/>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2" name="Freeform 662"/>
                <p:cNvSpPr>
                  <a:spLocks/>
                </p:cNvSpPr>
                <p:nvPr/>
              </p:nvSpPr>
              <p:spPr bwMode="auto">
                <a:xfrm>
                  <a:off x="2979" y="2706"/>
                  <a:ext cx="30" cy="18"/>
                </a:xfrm>
                <a:custGeom>
                  <a:avLst/>
                  <a:gdLst>
                    <a:gd name="T0" fmla="*/ 24 w 30"/>
                    <a:gd name="T1" fmla="*/ 6 h 18"/>
                    <a:gd name="T2" fmla="*/ 30 w 30"/>
                    <a:gd name="T3" fmla="*/ 0 h 18"/>
                    <a:gd name="T4" fmla="*/ 24 w 30"/>
                    <a:gd name="T5" fmla="*/ 0 h 18"/>
                    <a:gd name="T6" fmla="*/ 18 w 30"/>
                    <a:gd name="T7" fmla="*/ 6 h 18"/>
                    <a:gd name="T8" fmla="*/ 6 w 30"/>
                    <a:gd name="T9" fmla="*/ 12 h 18"/>
                    <a:gd name="T10" fmla="*/ 0 w 30"/>
                    <a:gd name="T11" fmla="*/ 18 h 18"/>
                    <a:gd name="T12" fmla="*/ 6 w 30"/>
                    <a:gd name="T13" fmla="*/ 18 h 18"/>
                    <a:gd name="T14" fmla="*/ 18 w 30"/>
                    <a:gd name="T15" fmla="*/ 12 h 18"/>
                    <a:gd name="T16" fmla="*/ 24 w 30"/>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24" y="6"/>
                      </a:moveTo>
                      <a:lnTo>
                        <a:pt x="30" y="0"/>
                      </a:lnTo>
                      <a:lnTo>
                        <a:pt x="24" y="0"/>
                      </a:lnTo>
                      <a:lnTo>
                        <a:pt x="18" y="6"/>
                      </a:lnTo>
                      <a:lnTo>
                        <a:pt x="6" y="12"/>
                      </a:lnTo>
                      <a:lnTo>
                        <a:pt x="0" y="18"/>
                      </a:lnTo>
                      <a:lnTo>
                        <a:pt x="6" y="18"/>
                      </a:lnTo>
                      <a:lnTo>
                        <a:pt x="18"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3" name="Freeform 663"/>
                <p:cNvSpPr>
                  <a:spLocks/>
                </p:cNvSpPr>
                <p:nvPr/>
              </p:nvSpPr>
              <p:spPr bwMode="auto">
                <a:xfrm>
                  <a:off x="2949" y="2730"/>
                  <a:ext cx="24" cy="18"/>
                </a:xfrm>
                <a:custGeom>
                  <a:avLst/>
                  <a:gdLst>
                    <a:gd name="T0" fmla="*/ 18 w 24"/>
                    <a:gd name="T1" fmla="*/ 6 h 18"/>
                    <a:gd name="T2" fmla="*/ 24 w 24"/>
                    <a:gd name="T3" fmla="*/ 0 h 18"/>
                    <a:gd name="T4" fmla="*/ 18 w 24"/>
                    <a:gd name="T5" fmla="*/ 0 h 18"/>
                    <a:gd name="T6" fmla="*/ 12 w 24"/>
                    <a:gd name="T7" fmla="*/ 6 h 18"/>
                    <a:gd name="T8" fmla="*/ 0 w 24"/>
                    <a:gd name="T9" fmla="*/ 12 h 18"/>
                    <a:gd name="T10" fmla="*/ 0 w 24"/>
                    <a:gd name="T11" fmla="*/ 18 h 18"/>
                    <a:gd name="T12" fmla="*/ 0 w 24"/>
                    <a:gd name="T13" fmla="*/ 18 h 18"/>
                    <a:gd name="T14" fmla="*/ 12 w 24"/>
                    <a:gd name="T15" fmla="*/ 12 h 18"/>
                    <a:gd name="T16" fmla="*/ 18 w 24"/>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18" y="6"/>
                      </a:moveTo>
                      <a:lnTo>
                        <a:pt x="24" y="0"/>
                      </a:lnTo>
                      <a:lnTo>
                        <a:pt x="18" y="0"/>
                      </a:lnTo>
                      <a:lnTo>
                        <a:pt x="12" y="6"/>
                      </a:lnTo>
                      <a:lnTo>
                        <a:pt x="0" y="12"/>
                      </a:lnTo>
                      <a:lnTo>
                        <a:pt x="0" y="18"/>
                      </a:lnTo>
                      <a:lnTo>
                        <a:pt x="12" y="12"/>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4" name="Freeform 664"/>
                <p:cNvSpPr>
                  <a:spLocks/>
                </p:cNvSpPr>
                <p:nvPr/>
              </p:nvSpPr>
              <p:spPr bwMode="auto">
                <a:xfrm>
                  <a:off x="2919" y="2760"/>
                  <a:ext cx="24" cy="24"/>
                </a:xfrm>
                <a:custGeom>
                  <a:avLst/>
                  <a:gdLst>
                    <a:gd name="T0" fmla="*/ 18 w 24"/>
                    <a:gd name="T1" fmla="*/ 6 h 24"/>
                    <a:gd name="T2" fmla="*/ 24 w 24"/>
                    <a:gd name="T3" fmla="*/ 0 h 24"/>
                    <a:gd name="T4" fmla="*/ 18 w 24"/>
                    <a:gd name="T5" fmla="*/ 0 h 24"/>
                    <a:gd name="T6" fmla="*/ 12 w 24"/>
                    <a:gd name="T7" fmla="*/ 6 h 24"/>
                    <a:gd name="T8" fmla="*/ 6 w 24"/>
                    <a:gd name="T9" fmla="*/ 6 h 24"/>
                    <a:gd name="T10" fmla="*/ 0 w 24"/>
                    <a:gd name="T11" fmla="*/ 18 h 24"/>
                    <a:gd name="T12" fmla="*/ 0 w 24"/>
                    <a:gd name="T13" fmla="*/ 24 h 24"/>
                    <a:gd name="T14" fmla="*/ 6 w 24"/>
                    <a:gd name="T15" fmla="*/ 18 h 24"/>
                    <a:gd name="T16" fmla="*/ 12 w 24"/>
                    <a:gd name="T17" fmla="*/ 6 h 24"/>
                    <a:gd name="T18" fmla="*/ 12 w 24"/>
                    <a:gd name="T19" fmla="*/ 6 h 24"/>
                    <a:gd name="T20" fmla="*/ 12 w 24"/>
                    <a:gd name="T21" fmla="*/ 12 h 24"/>
                    <a:gd name="T22" fmla="*/ 18 w 24"/>
                    <a:gd name="T23" fmla="*/ 6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18" y="6"/>
                      </a:moveTo>
                      <a:lnTo>
                        <a:pt x="24" y="0"/>
                      </a:lnTo>
                      <a:lnTo>
                        <a:pt x="18" y="0"/>
                      </a:lnTo>
                      <a:lnTo>
                        <a:pt x="12" y="6"/>
                      </a:lnTo>
                      <a:lnTo>
                        <a:pt x="6" y="6"/>
                      </a:lnTo>
                      <a:lnTo>
                        <a:pt x="0" y="18"/>
                      </a:lnTo>
                      <a:lnTo>
                        <a:pt x="0" y="24"/>
                      </a:lnTo>
                      <a:lnTo>
                        <a:pt x="6" y="18"/>
                      </a:lnTo>
                      <a:lnTo>
                        <a:pt x="12" y="6"/>
                      </a:lnTo>
                      <a:lnTo>
                        <a:pt x="12" y="12"/>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5" name="Freeform 665"/>
                <p:cNvSpPr>
                  <a:spLocks/>
                </p:cNvSpPr>
                <p:nvPr/>
              </p:nvSpPr>
              <p:spPr bwMode="auto">
                <a:xfrm>
                  <a:off x="2895" y="2790"/>
                  <a:ext cx="18" cy="24"/>
                </a:xfrm>
                <a:custGeom>
                  <a:avLst/>
                  <a:gdLst>
                    <a:gd name="T0" fmla="*/ 18 w 18"/>
                    <a:gd name="T1" fmla="*/ 0 h 24"/>
                    <a:gd name="T2" fmla="*/ 18 w 18"/>
                    <a:gd name="T3" fmla="*/ 0 h 24"/>
                    <a:gd name="T4" fmla="*/ 12 w 18"/>
                    <a:gd name="T5" fmla="*/ 0 h 24"/>
                    <a:gd name="T6" fmla="*/ 12 w 18"/>
                    <a:gd name="T7" fmla="*/ 6 h 24"/>
                    <a:gd name="T8" fmla="*/ 0 w 18"/>
                    <a:gd name="T9" fmla="*/ 24 h 24"/>
                    <a:gd name="T10" fmla="*/ 6 w 18"/>
                    <a:gd name="T11" fmla="*/ 24 h 24"/>
                    <a:gd name="T12" fmla="*/ 6 w 18"/>
                    <a:gd name="T13" fmla="*/ 24 h 24"/>
                    <a:gd name="T14" fmla="*/ 18 w 18"/>
                    <a:gd name="T15" fmla="*/ 6 h 24"/>
                    <a:gd name="T16" fmla="*/ 18 w 1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18" y="0"/>
                      </a:moveTo>
                      <a:lnTo>
                        <a:pt x="18" y="0"/>
                      </a:lnTo>
                      <a:lnTo>
                        <a:pt x="12" y="0"/>
                      </a:lnTo>
                      <a:lnTo>
                        <a:pt x="12" y="6"/>
                      </a:lnTo>
                      <a:lnTo>
                        <a:pt x="0" y="24"/>
                      </a:lnTo>
                      <a:lnTo>
                        <a:pt x="6" y="24"/>
                      </a:lnTo>
                      <a:lnTo>
                        <a:pt x="18" y="6"/>
                      </a:lnTo>
                      <a:lnTo>
                        <a:pt x="1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6" name="Freeform 666"/>
                <p:cNvSpPr>
                  <a:spLocks/>
                </p:cNvSpPr>
                <p:nvPr/>
              </p:nvSpPr>
              <p:spPr bwMode="auto">
                <a:xfrm>
                  <a:off x="2889" y="2826"/>
                  <a:ext cx="6" cy="30"/>
                </a:xfrm>
                <a:custGeom>
                  <a:avLst/>
                  <a:gdLst>
                    <a:gd name="T0" fmla="*/ 6 w 6"/>
                    <a:gd name="T1" fmla="*/ 6 h 30"/>
                    <a:gd name="T2" fmla="*/ 6 w 6"/>
                    <a:gd name="T3" fmla="*/ 0 h 30"/>
                    <a:gd name="T4" fmla="*/ 0 w 6"/>
                    <a:gd name="T5" fmla="*/ 6 h 30"/>
                    <a:gd name="T6" fmla="*/ 0 w 6"/>
                    <a:gd name="T7" fmla="*/ 30 h 30"/>
                    <a:gd name="T8" fmla="*/ 0 w 6"/>
                    <a:gd name="T9" fmla="*/ 30 h 30"/>
                    <a:gd name="T10" fmla="*/ 6 w 6"/>
                    <a:gd name="T11" fmla="*/ 30 h 30"/>
                    <a:gd name="T12" fmla="*/ 6 w 6"/>
                    <a:gd name="T13" fmla="*/ 6 h 30"/>
                    <a:gd name="T14" fmla="*/ 0 60000 65536"/>
                    <a:gd name="T15" fmla="*/ 0 60000 65536"/>
                    <a:gd name="T16" fmla="*/ 0 60000 65536"/>
                    <a:gd name="T17" fmla="*/ 0 60000 65536"/>
                    <a:gd name="T18" fmla="*/ 0 60000 65536"/>
                    <a:gd name="T19" fmla="*/ 0 60000 65536"/>
                    <a:gd name="T20" fmla="*/ 0 60000 65536"/>
                    <a:gd name="T21" fmla="*/ 0 w 6"/>
                    <a:gd name="T22" fmla="*/ 0 h 30"/>
                    <a:gd name="T23" fmla="*/ 6 w 6"/>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0">
                      <a:moveTo>
                        <a:pt x="6" y="6"/>
                      </a:moveTo>
                      <a:lnTo>
                        <a:pt x="6" y="0"/>
                      </a:lnTo>
                      <a:lnTo>
                        <a:pt x="0" y="6"/>
                      </a:lnTo>
                      <a:lnTo>
                        <a:pt x="0" y="30"/>
                      </a:lnTo>
                      <a:lnTo>
                        <a:pt x="6" y="3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7" name="Freeform 667"/>
                <p:cNvSpPr>
                  <a:spLocks/>
                </p:cNvSpPr>
                <p:nvPr/>
              </p:nvSpPr>
              <p:spPr bwMode="auto">
                <a:xfrm>
                  <a:off x="2889" y="2868"/>
                  <a:ext cx="6" cy="30"/>
                </a:xfrm>
                <a:custGeom>
                  <a:avLst/>
                  <a:gdLst>
                    <a:gd name="T0" fmla="*/ 6 w 6"/>
                    <a:gd name="T1" fmla="*/ 6 h 30"/>
                    <a:gd name="T2" fmla="*/ 0 w 6"/>
                    <a:gd name="T3" fmla="*/ 0 h 30"/>
                    <a:gd name="T4" fmla="*/ 0 w 6"/>
                    <a:gd name="T5" fmla="*/ 6 h 30"/>
                    <a:gd name="T6" fmla="*/ 0 w 6"/>
                    <a:gd name="T7" fmla="*/ 24 h 30"/>
                    <a:gd name="T8" fmla="*/ 0 w 6"/>
                    <a:gd name="T9" fmla="*/ 30 h 30"/>
                    <a:gd name="T10" fmla="*/ 6 w 6"/>
                    <a:gd name="T11" fmla="*/ 30 h 30"/>
                    <a:gd name="T12" fmla="*/ 6 w 6"/>
                    <a:gd name="T13" fmla="*/ 30 h 30"/>
                    <a:gd name="T14" fmla="*/ 6 w 6"/>
                    <a:gd name="T15" fmla="*/ 24 h 30"/>
                    <a:gd name="T16" fmla="*/ 6 w 6"/>
                    <a:gd name="T17" fmla="*/ 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0"/>
                    <a:gd name="T29" fmla="*/ 6 w 6"/>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0">
                      <a:moveTo>
                        <a:pt x="6" y="6"/>
                      </a:moveTo>
                      <a:lnTo>
                        <a:pt x="0" y="0"/>
                      </a:lnTo>
                      <a:lnTo>
                        <a:pt x="0" y="6"/>
                      </a:lnTo>
                      <a:lnTo>
                        <a:pt x="0" y="24"/>
                      </a:lnTo>
                      <a:lnTo>
                        <a:pt x="0" y="30"/>
                      </a:lnTo>
                      <a:lnTo>
                        <a:pt x="6" y="30"/>
                      </a:lnTo>
                      <a:lnTo>
                        <a:pt x="6" y="24"/>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8" name="Freeform 668"/>
                <p:cNvSpPr>
                  <a:spLocks/>
                </p:cNvSpPr>
                <p:nvPr/>
              </p:nvSpPr>
              <p:spPr bwMode="auto">
                <a:xfrm>
                  <a:off x="2901" y="2910"/>
                  <a:ext cx="18" cy="24"/>
                </a:xfrm>
                <a:custGeom>
                  <a:avLst/>
                  <a:gdLst>
                    <a:gd name="T0" fmla="*/ 6 w 18"/>
                    <a:gd name="T1" fmla="*/ 0 h 24"/>
                    <a:gd name="T2" fmla="*/ 0 w 18"/>
                    <a:gd name="T3" fmla="*/ 0 h 24"/>
                    <a:gd name="T4" fmla="*/ 0 w 18"/>
                    <a:gd name="T5" fmla="*/ 0 h 24"/>
                    <a:gd name="T6" fmla="*/ 6 w 18"/>
                    <a:gd name="T7" fmla="*/ 12 h 24"/>
                    <a:gd name="T8" fmla="*/ 12 w 18"/>
                    <a:gd name="T9" fmla="*/ 24 h 24"/>
                    <a:gd name="T10" fmla="*/ 12 w 18"/>
                    <a:gd name="T11" fmla="*/ 24 h 24"/>
                    <a:gd name="T12" fmla="*/ 18 w 18"/>
                    <a:gd name="T13" fmla="*/ 24 h 24"/>
                    <a:gd name="T14" fmla="*/ 12 w 18"/>
                    <a:gd name="T15" fmla="*/ 12 h 24"/>
                    <a:gd name="T16" fmla="*/ 6 w 1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6" y="0"/>
                      </a:moveTo>
                      <a:lnTo>
                        <a:pt x="0" y="0"/>
                      </a:lnTo>
                      <a:lnTo>
                        <a:pt x="6" y="12"/>
                      </a:lnTo>
                      <a:lnTo>
                        <a:pt x="12" y="24"/>
                      </a:lnTo>
                      <a:lnTo>
                        <a:pt x="18" y="24"/>
                      </a:lnTo>
                      <a:lnTo>
                        <a:pt x="12"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9" name="Freeform 669"/>
                <p:cNvSpPr>
                  <a:spLocks/>
                </p:cNvSpPr>
                <p:nvPr/>
              </p:nvSpPr>
              <p:spPr bwMode="auto">
                <a:xfrm>
                  <a:off x="2919" y="2946"/>
                  <a:ext cx="24" cy="24"/>
                </a:xfrm>
                <a:custGeom>
                  <a:avLst/>
                  <a:gdLst>
                    <a:gd name="T0" fmla="*/ 6 w 24"/>
                    <a:gd name="T1" fmla="*/ 0 h 24"/>
                    <a:gd name="T2" fmla="*/ 6 w 24"/>
                    <a:gd name="T3" fmla="*/ 0 h 24"/>
                    <a:gd name="T4" fmla="*/ 0 w 24"/>
                    <a:gd name="T5" fmla="*/ 0 h 24"/>
                    <a:gd name="T6" fmla="*/ 6 w 24"/>
                    <a:gd name="T7" fmla="*/ 6 h 24"/>
                    <a:gd name="T8" fmla="*/ 12 w 24"/>
                    <a:gd name="T9" fmla="*/ 12 h 24"/>
                    <a:gd name="T10" fmla="*/ 24 w 24"/>
                    <a:gd name="T11" fmla="*/ 24 h 24"/>
                    <a:gd name="T12" fmla="*/ 24 w 24"/>
                    <a:gd name="T13" fmla="*/ 18 h 24"/>
                    <a:gd name="T14" fmla="*/ 24 w 24"/>
                    <a:gd name="T15" fmla="*/ 18 h 24"/>
                    <a:gd name="T16" fmla="*/ 12 w 24"/>
                    <a:gd name="T17" fmla="*/ 6 h 24"/>
                    <a:gd name="T18" fmla="*/ 12 w 24"/>
                    <a:gd name="T19" fmla="*/ 6 h 24"/>
                    <a:gd name="T20" fmla="*/ 12 w 24"/>
                    <a:gd name="T21" fmla="*/ 6 h 24"/>
                    <a:gd name="T22" fmla="*/ 6 w 24"/>
                    <a:gd name="T23" fmla="*/ 0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6" y="0"/>
                      </a:moveTo>
                      <a:lnTo>
                        <a:pt x="6" y="0"/>
                      </a:lnTo>
                      <a:lnTo>
                        <a:pt x="0" y="0"/>
                      </a:lnTo>
                      <a:lnTo>
                        <a:pt x="6" y="6"/>
                      </a:lnTo>
                      <a:lnTo>
                        <a:pt x="12" y="12"/>
                      </a:lnTo>
                      <a:lnTo>
                        <a:pt x="24" y="24"/>
                      </a:lnTo>
                      <a:lnTo>
                        <a:pt x="24" y="18"/>
                      </a:lnTo>
                      <a:lnTo>
                        <a:pt x="12"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0" name="Freeform 670"/>
                <p:cNvSpPr>
                  <a:spLocks/>
                </p:cNvSpPr>
                <p:nvPr/>
              </p:nvSpPr>
              <p:spPr bwMode="auto">
                <a:xfrm>
                  <a:off x="2949" y="2976"/>
                  <a:ext cx="30" cy="18"/>
                </a:xfrm>
                <a:custGeom>
                  <a:avLst/>
                  <a:gdLst>
                    <a:gd name="T0" fmla="*/ 6 w 30"/>
                    <a:gd name="T1" fmla="*/ 0 h 18"/>
                    <a:gd name="T2" fmla="*/ 0 w 30"/>
                    <a:gd name="T3" fmla="*/ 0 h 18"/>
                    <a:gd name="T4" fmla="*/ 6 w 30"/>
                    <a:gd name="T5" fmla="*/ 6 h 18"/>
                    <a:gd name="T6" fmla="*/ 12 w 30"/>
                    <a:gd name="T7" fmla="*/ 6 h 18"/>
                    <a:gd name="T8" fmla="*/ 24 w 30"/>
                    <a:gd name="T9" fmla="*/ 18 h 18"/>
                    <a:gd name="T10" fmla="*/ 30 w 30"/>
                    <a:gd name="T11" fmla="*/ 18 h 18"/>
                    <a:gd name="T12" fmla="*/ 24 w 30"/>
                    <a:gd name="T13" fmla="*/ 12 h 18"/>
                    <a:gd name="T14" fmla="*/ 12 w 30"/>
                    <a:gd name="T15" fmla="*/ 0 h 18"/>
                    <a:gd name="T16" fmla="*/ 6 w 30"/>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6" y="0"/>
                      </a:moveTo>
                      <a:lnTo>
                        <a:pt x="0" y="0"/>
                      </a:lnTo>
                      <a:lnTo>
                        <a:pt x="6" y="6"/>
                      </a:lnTo>
                      <a:lnTo>
                        <a:pt x="12" y="6"/>
                      </a:lnTo>
                      <a:lnTo>
                        <a:pt x="24" y="18"/>
                      </a:lnTo>
                      <a:lnTo>
                        <a:pt x="30" y="18"/>
                      </a:lnTo>
                      <a:lnTo>
                        <a:pt x="24" y="12"/>
                      </a:lnTo>
                      <a:lnTo>
                        <a:pt x="12"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1" name="Freeform 671"/>
                <p:cNvSpPr>
                  <a:spLocks/>
                </p:cNvSpPr>
                <p:nvPr/>
              </p:nvSpPr>
              <p:spPr bwMode="auto">
                <a:xfrm>
                  <a:off x="2985" y="3000"/>
                  <a:ext cx="24" cy="18"/>
                </a:xfrm>
                <a:custGeom>
                  <a:avLst/>
                  <a:gdLst>
                    <a:gd name="T0" fmla="*/ 0 w 24"/>
                    <a:gd name="T1" fmla="*/ 0 h 18"/>
                    <a:gd name="T2" fmla="*/ 0 w 24"/>
                    <a:gd name="T3" fmla="*/ 0 h 18"/>
                    <a:gd name="T4" fmla="*/ 0 w 24"/>
                    <a:gd name="T5" fmla="*/ 6 h 18"/>
                    <a:gd name="T6" fmla="*/ 12 w 24"/>
                    <a:gd name="T7" fmla="*/ 12 h 18"/>
                    <a:gd name="T8" fmla="*/ 24 w 24"/>
                    <a:gd name="T9" fmla="*/ 18 h 18"/>
                    <a:gd name="T10" fmla="*/ 24 w 24"/>
                    <a:gd name="T11" fmla="*/ 12 h 18"/>
                    <a:gd name="T12" fmla="*/ 24 w 24"/>
                    <a:gd name="T13" fmla="*/ 12 h 18"/>
                    <a:gd name="T14" fmla="*/ 12 w 24"/>
                    <a:gd name="T15" fmla="*/ 6 h 18"/>
                    <a:gd name="T16" fmla="*/ 0 w 24"/>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0" y="0"/>
                      </a:moveTo>
                      <a:lnTo>
                        <a:pt x="0" y="0"/>
                      </a:lnTo>
                      <a:lnTo>
                        <a:pt x="0" y="6"/>
                      </a:lnTo>
                      <a:lnTo>
                        <a:pt x="12" y="12"/>
                      </a:lnTo>
                      <a:lnTo>
                        <a:pt x="24" y="18"/>
                      </a:lnTo>
                      <a:lnTo>
                        <a:pt x="24" y="12"/>
                      </a:lnTo>
                      <a:lnTo>
                        <a:pt x="12"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2" name="Freeform 672"/>
                <p:cNvSpPr>
                  <a:spLocks/>
                </p:cNvSpPr>
                <p:nvPr/>
              </p:nvSpPr>
              <p:spPr bwMode="auto">
                <a:xfrm>
                  <a:off x="3021" y="3018"/>
                  <a:ext cx="24" cy="18"/>
                </a:xfrm>
                <a:custGeom>
                  <a:avLst/>
                  <a:gdLst>
                    <a:gd name="T0" fmla="*/ 0 w 24"/>
                    <a:gd name="T1" fmla="*/ 0 h 18"/>
                    <a:gd name="T2" fmla="*/ 0 w 24"/>
                    <a:gd name="T3" fmla="*/ 6 h 18"/>
                    <a:gd name="T4" fmla="*/ 0 w 24"/>
                    <a:gd name="T5" fmla="*/ 6 h 18"/>
                    <a:gd name="T6" fmla="*/ 18 w 24"/>
                    <a:gd name="T7" fmla="*/ 18 h 18"/>
                    <a:gd name="T8" fmla="*/ 24 w 24"/>
                    <a:gd name="T9" fmla="*/ 18 h 18"/>
                    <a:gd name="T10" fmla="*/ 24 w 24"/>
                    <a:gd name="T11" fmla="*/ 18 h 18"/>
                    <a:gd name="T12" fmla="*/ 24 w 24"/>
                    <a:gd name="T13" fmla="*/ 12 h 18"/>
                    <a:gd name="T14" fmla="*/ 18 w 24"/>
                    <a:gd name="T15" fmla="*/ 12 h 18"/>
                    <a:gd name="T16" fmla="*/ 0 w 24"/>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0" y="0"/>
                      </a:moveTo>
                      <a:lnTo>
                        <a:pt x="0" y="6"/>
                      </a:lnTo>
                      <a:lnTo>
                        <a:pt x="18" y="18"/>
                      </a:lnTo>
                      <a:lnTo>
                        <a:pt x="24" y="18"/>
                      </a:lnTo>
                      <a:lnTo>
                        <a:pt x="24" y="12"/>
                      </a:lnTo>
                      <a:lnTo>
                        <a:pt x="18"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3" name="Freeform 673"/>
                <p:cNvSpPr>
                  <a:spLocks/>
                </p:cNvSpPr>
                <p:nvPr/>
              </p:nvSpPr>
              <p:spPr bwMode="auto">
                <a:xfrm>
                  <a:off x="3057" y="3042"/>
                  <a:ext cx="30" cy="12"/>
                </a:xfrm>
                <a:custGeom>
                  <a:avLst/>
                  <a:gdLst>
                    <a:gd name="T0" fmla="*/ 6 w 30"/>
                    <a:gd name="T1" fmla="*/ 0 h 12"/>
                    <a:gd name="T2" fmla="*/ 0 w 30"/>
                    <a:gd name="T3" fmla="*/ 0 h 12"/>
                    <a:gd name="T4" fmla="*/ 6 w 30"/>
                    <a:gd name="T5" fmla="*/ 6 h 12"/>
                    <a:gd name="T6" fmla="*/ 24 w 30"/>
                    <a:gd name="T7" fmla="*/ 12 h 12"/>
                    <a:gd name="T8" fmla="*/ 30 w 30"/>
                    <a:gd name="T9" fmla="*/ 12 h 12"/>
                    <a:gd name="T10" fmla="*/ 24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24" y="12"/>
                      </a:lnTo>
                      <a:lnTo>
                        <a:pt x="30" y="12"/>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4" name="Freeform 674"/>
                <p:cNvSpPr>
                  <a:spLocks/>
                </p:cNvSpPr>
                <p:nvPr/>
              </p:nvSpPr>
              <p:spPr bwMode="auto">
                <a:xfrm>
                  <a:off x="3099" y="3054"/>
                  <a:ext cx="24" cy="18"/>
                </a:xfrm>
                <a:custGeom>
                  <a:avLst/>
                  <a:gdLst>
                    <a:gd name="T0" fmla="*/ 0 w 24"/>
                    <a:gd name="T1" fmla="*/ 0 h 18"/>
                    <a:gd name="T2" fmla="*/ 0 w 24"/>
                    <a:gd name="T3" fmla="*/ 6 h 18"/>
                    <a:gd name="T4" fmla="*/ 0 w 24"/>
                    <a:gd name="T5" fmla="*/ 6 h 18"/>
                    <a:gd name="T6" fmla="*/ 24 w 24"/>
                    <a:gd name="T7" fmla="*/ 18 h 18"/>
                    <a:gd name="T8" fmla="*/ 24 w 24"/>
                    <a:gd name="T9" fmla="*/ 12 h 18"/>
                    <a:gd name="T10" fmla="*/ 24 w 24"/>
                    <a:gd name="T11" fmla="*/ 12 h 18"/>
                    <a:gd name="T12" fmla="*/ 0 w 24"/>
                    <a:gd name="T13" fmla="*/ 0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0"/>
                      </a:moveTo>
                      <a:lnTo>
                        <a:pt x="0" y="6"/>
                      </a:lnTo>
                      <a:lnTo>
                        <a:pt x="24" y="18"/>
                      </a:lnTo>
                      <a:lnTo>
                        <a:pt x="24"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5" name="Freeform 675"/>
                <p:cNvSpPr>
                  <a:spLocks/>
                </p:cNvSpPr>
                <p:nvPr/>
              </p:nvSpPr>
              <p:spPr bwMode="auto">
                <a:xfrm>
                  <a:off x="3135" y="3072"/>
                  <a:ext cx="30" cy="12"/>
                </a:xfrm>
                <a:custGeom>
                  <a:avLst/>
                  <a:gdLst>
                    <a:gd name="T0" fmla="*/ 6 w 30"/>
                    <a:gd name="T1" fmla="*/ 0 h 12"/>
                    <a:gd name="T2" fmla="*/ 0 w 30"/>
                    <a:gd name="T3" fmla="*/ 0 h 12"/>
                    <a:gd name="T4" fmla="*/ 6 w 30"/>
                    <a:gd name="T5" fmla="*/ 6 h 12"/>
                    <a:gd name="T6" fmla="*/ 12 w 30"/>
                    <a:gd name="T7" fmla="*/ 12 h 12"/>
                    <a:gd name="T8" fmla="*/ 24 w 30"/>
                    <a:gd name="T9" fmla="*/ 12 h 12"/>
                    <a:gd name="T10" fmla="*/ 30 w 30"/>
                    <a:gd name="T11" fmla="*/ 12 h 12"/>
                    <a:gd name="T12" fmla="*/ 24 w 30"/>
                    <a:gd name="T13" fmla="*/ 6 h 12"/>
                    <a:gd name="T14" fmla="*/ 12 w 30"/>
                    <a:gd name="T15" fmla="*/ 6 h 12"/>
                    <a:gd name="T16" fmla="*/ 6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0"/>
                      </a:moveTo>
                      <a:lnTo>
                        <a:pt x="0" y="0"/>
                      </a:lnTo>
                      <a:lnTo>
                        <a:pt x="6" y="6"/>
                      </a:lnTo>
                      <a:lnTo>
                        <a:pt x="12" y="12"/>
                      </a:lnTo>
                      <a:lnTo>
                        <a:pt x="24" y="12"/>
                      </a:lnTo>
                      <a:lnTo>
                        <a:pt x="30" y="12"/>
                      </a:lnTo>
                      <a:lnTo>
                        <a:pt x="24" y="6"/>
                      </a:lnTo>
                      <a:lnTo>
                        <a:pt x="12"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6" name="Freeform 676"/>
                <p:cNvSpPr>
                  <a:spLocks/>
                </p:cNvSpPr>
                <p:nvPr/>
              </p:nvSpPr>
              <p:spPr bwMode="auto">
                <a:xfrm>
                  <a:off x="3177" y="3084"/>
                  <a:ext cx="30" cy="12"/>
                </a:xfrm>
                <a:custGeom>
                  <a:avLst/>
                  <a:gdLst>
                    <a:gd name="T0" fmla="*/ 0 w 30"/>
                    <a:gd name="T1" fmla="*/ 0 h 12"/>
                    <a:gd name="T2" fmla="*/ 0 w 30"/>
                    <a:gd name="T3" fmla="*/ 0 h 12"/>
                    <a:gd name="T4" fmla="*/ 0 w 30"/>
                    <a:gd name="T5" fmla="*/ 6 h 12"/>
                    <a:gd name="T6" fmla="*/ 24 w 30"/>
                    <a:gd name="T7" fmla="*/ 12 h 12"/>
                    <a:gd name="T8" fmla="*/ 30 w 30"/>
                    <a:gd name="T9" fmla="*/ 12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0"/>
                      </a:ln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7" name="Freeform 677"/>
                <p:cNvSpPr>
                  <a:spLocks/>
                </p:cNvSpPr>
                <p:nvPr/>
              </p:nvSpPr>
              <p:spPr bwMode="auto">
                <a:xfrm>
                  <a:off x="3219" y="3096"/>
                  <a:ext cx="24" cy="12"/>
                </a:xfrm>
                <a:custGeom>
                  <a:avLst/>
                  <a:gdLst>
                    <a:gd name="T0" fmla="*/ 0 w 24"/>
                    <a:gd name="T1" fmla="*/ 0 h 12"/>
                    <a:gd name="T2" fmla="*/ 0 w 24"/>
                    <a:gd name="T3" fmla="*/ 0 h 12"/>
                    <a:gd name="T4" fmla="*/ 0 w 24"/>
                    <a:gd name="T5" fmla="*/ 6 h 12"/>
                    <a:gd name="T6" fmla="*/ 24 w 24"/>
                    <a:gd name="T7" fmla="*/ 12 h 12"/>
                    <a:gd name="T8" fmla="*/ 24 w 24"/>
                    <a:gd name="T9" fmla="*/ 6 h 12"/>
                    <a:gd name="T10" fmla="*/ 24 w 24"/>
                    <a:gd name="T11" fmla="*/ 6 h 12"/>
                    <a:gd name="T12" fmla="*/ 0 w 24"/>
                    <a:gd name="T13" fmla="*/ 0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0"/>
                      </a:moveTo>
                      <a:lnTo>
                        <a:pt x="0" y="0"/>
                      </a:lnTo>
                      <a:lnTo>
                        <a:pt x="0" y="6"/>
                      </a:lnTo>
                      <a:lnTo>
                        <a:pt x="24"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8" name="Freeform 678"/>
                <p:cNvSpPr>
                  <a:spLocks/>
                </p:cNvSpPr>
                <p:nvPr/>
              </p:nvSpPr>
              <p:spPr bwMode="auto">
                <a:xfrm>
                  <a:off x="3255" y="3108"/>
                  <a:ext cx="30" cy="12"/>
                </a:xfrm>
                <a:custGeom>
                  <a:avLst/>
                  <a:gdLst>
                    <a:gd name="T0" fmla="*/ 6 w 30"/>
                    <a:gd name="T1" fmla="*/ 0 h 12"/>
                    <a:gd name="T2" fmla="*/ 0 w 30"/>
                    <a:gd name="T3" fmla="*/ 0 h 12"/>
                    <a:gd name="T4" fmla="*/ 6 w 30"/>
                    <a:gd name="T5" fmla="*/ 6 h 12"/>
                    <a:gd name="T6" fmla="*/ 24 w 30"/>
                    <a:gd name="T7" fmla="*/ 12 h 12"/>
                    <a:gd name="T8" fmla="*/ 30 w 30"/>
                    <a:gd name="T9" fmla="*/ 12 h 12"/>
                    <a:gd name="T10" fmla="*/ 30 w 30"/>
                    <a:gd name="T11" fmla="*/ 6 h 12"/>
                    <a:gd name="T12" fmla="*/ 30 w 30"/>
                    <a:gd name="T13" fmla="*/ 6 h 12"/>
                    <a:gd name="T14" fmla="*/ 24 w 30"/>
                    <a:gd name="T15" fmla="*/ 6 h 12"/>
                    <a:gd name="T16" fmla="*/ 6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0"/>
                      </a:moveTo>
                      <a:lnTo>
                        <a:pt x="0" y="0"/>
                      </a:lnTo>
                      <a:lnTo>
                        <a:pt x="6" y="6"/>
                      </a:lnTo>
                      <a:lnTo>
                        <a:pt x="24" y="12"/>
                      </a:lnTo>
                      <a:lnTo>
                        <a:pt x="30" y="12"/>
                      </a:lnTo>
                      <a:lnTo>
                        <a:pt x="30" y="6"/>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9" name="Freeform 679"/>
                <p:cNvSpPr>
                  <a:spLocks/>
                </p:cNvSpPr>
                <p:nvPr/>
              </p:nvSpPr>
              <p:spPr bwMode="auto">
                <a:xfrm>
                  <a:off x="3297" y="3114"/>
                  <a:ext cx="30" cy="12"/>
                </a:xfrm>
                <a:custGeom>
                  <a:avLst/>
                  <a:gdLst>
                    <a:gd name="T0" fmla="*/ 6 w 30"/>
                    <a:gd name="T1" fmla="*/ 0 h 12"/>
                    <a:gd name="T2" fmla="*/ 0 w 30"/>
                    <a:gd name="T3" fmla="*/ 6 h 12"/>
                    <a:gd name="T4" fmla="*/ 6 w 30"/>
                    <a:gd name="T5" fmla="*/ 6 h 12"/>
                    <a:gd name="T6" fmla="*/ 30 w 30"/>
                    <a:gd name="T7" fmla="*/ 12 h 12"/>
                    <a:gd name="T8" fmla="*/ 30 w 30"/>
                    <a:gd name="T9" fmla="*/ 12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0" name="Freeform 680"/>
                <p:cNvSpPr>
                  <a:spLocks/>
                </p:cNvSpPr>
                <p:nvPr/>
              </p:nvSpPr>
              <p:spPr bwMode="auto">
                <a:xfrm>
                  <a:off x="3339" y="3126"/>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1" name="Freeform 681"/>
                <p:cNvSpPr>
                  <a:spLocks/>
                </p:cNvSpPr>
                <p:nvPr/>
              </p:nvSpPr>
              <p:spPr bwMode="auto">
                <a:xfrm>
                  <a:off x="3381" y="3132"/>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2" name="Freeform 682"/>
                <p:cNvSpPr>
                  <a:spLocks/>
                </p:cNvSpPr>
                <p:nvPr/>
              </p:nvSpPr>
              <p:spPr bwMode="auto">
                <a:xfrm>
                  <a:off x="3423" y="3138"/>
                  <a:ext cx="30" cy="12"/>
                </a:xfrm>
                <a:custGeom>
                  <a:avLst/>
                  <a:gdLst>
                    <a:gd name="T0" fmla="*/ 0 w 30"/>
                    <a:gd name="T1" fmla="*/ 0 h 12"/>
                    <a:gd name="T2" fmla="*/ 0 w 30"/>
                    <a:gd name="T3" fmla="*/ 6 h 12"/>
                    <a:gd name="T4" fmla="*/ 0 w 30"/>
                    <a:gd name="T5" fmla="*/ 6 h 12"/>
                    <a:gd name="T6" fmla="*/ 6 w 30"/>
                    <a:gd name="T7" fmla="*/ 12 h 12"/>
                    <a:gd name="T8" fmla="*/ 24 w 30"/>
                    <a:gd name="T9" fmla="*/ 12 h 12"/>
                    <a:gd name="T10" fmla="*/ 30 w 30"/>
                    <a:gd name="T11" fmla="*/ 6 h 12"/>
                    <a:gd name="T12" fmla="*/ 24 w 30"/>
                    <a:gd name="T13" fmla="*/ 6 h 12"/>
                    <a:gd name="T14" fmla="*/ 6 w 30"/>
                    <a:gd name="T15" fmla="*/ 6 h 12"/>
                    <a:gd name="T16" fmla="*/ 0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0" y="0"/>
                      </a:moveTo>
                      <a:lnTo>
                        <a:pt x="0" y="6"/>
                      </a:lnTo>
                      <a:lnTo>
                        <a:pt x="6" y="12"/>
                      </a:lnTo>
                      <a:lnTo>
                        <a:pt x="24" y="12"/>
                      </a:lnTo>
                      <a:lnTo>
                        <a:pt x="30" y="6"/>
                      </a:lnTo>
                      <a:lnTo>
                        <a:pt x="24" y="6"/>
                      </a:lnTo>
                      <a:lnTo>
                        <a:pt x="6"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3" name="Freeform 683"/>
                <p:cNvSpPr>
                  <a:spLocks/>
                </p:cNvSpPr>
                <p:nvPr/>
              </p:nvSpPr>
              <p:spPr bwMode="auto">
                <a:xfrm>
                  <a:off x="3465" y="3144"/>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4" name="Freeform 684"/>
                <p:cNvSpPr>
                  <a:spLocks/>
                </p:cNvSpPr>
                <p:nvPr/>
              </p:nvSpPr>
              <p:spPr bwMode="auto">
                <a:xfrm>
                  <a:off x="3507" y="3150"/>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5" name="Freeform 685"/>
                <p:cNvSpPr>
                  <a:spLocks/>
                </p:cNvSpPr>
                <p:nvPr/>
              </p:nvSpPr>
              <p:spPr bwMode="auto">
                <a:xfrm>
                  <a:off x="3549" y="3156"/>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6" name="Freeform 686"/>
                <p:cNvSpPr>
                  <a:spLocks/>
                </p:cNvSpPr>
                <p:nvPr/>
              </p:nvSpPr>
              <p:spPr bwMode="auto">
                <a:xfrm>
                  <a:off x="3591" y="3156"/>
                  <a:ext cx="30" cy="12"/>
                </a:xfrm>
                <a:custGeom>
                  <a:avLst/>
                  <a:gdLst>
                    <a:gd name="T0" fmla="*/ 0 w 30"/>
                    <a:gd name="T1" fmla="*/ 0 h 12"/>
                    <a:gd name="T2" fmla="*/ 0 w 30"/>
                    <a:gd name="T3" fmla="*/ 6 h 12"/>
                    <a:gd name="T4" fmla="*/ 0 w 30"/>
                    <a:gd name="T5" fmla="*/ 6 h 12"/>
                    <a:gd name="T6" fmla="*/ 6 w 30"/>
                    <a:gd name="T7" fmla="*/ 6 h 12"/>
                    <a:gd name="T8" fmla="*/ 24 w 30"/>
                    <a:gd name="T9" fmla="*/ 12 h 12"/>
                    <a:gd name="T10" fmla="*/ 30 w 30"/>
                    <a:gd name="T11" fmla="*/ 6 h 12"/>
                    <a:gd name="T12" fmla="*/ 24 w 30"/>
                    <a:gd name="T13" fmla="*/ 6 h 12"/>
                    <a:gd name="T14" fmla="*/ 6 w 30"/>
                    <a:gd name="T15" fmla="*/ 0 h 12"/>
                    <a:gd name="T16" fmla="*/ 0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0" y="0"/>
                      </a:moveTo>
                      <a:lnTo>
                        <a:pt x="0" y="6"/>
                      </a:lnTo>
                      <a:lnTo>
                        <a:pt x="6" y="6"/>
                      </a:lnTo>
                      <a:lnTo>
                        <a:pt x="24" y="12"/>
                      </a:lnTo>
                      <a:lnTo>
                        <a:pt x="30" y="6"/>
                      </a:lnTo>
                      <a:lnTo>
                        <a:pt x="24" y="6"/>
                      </a:lnTo>
                      <a:lnTo>
                        <a:pt x="6"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7" name="Freeform 687"/>
                <p:cNvSpPr>
                  <a:spLocks/>
                </p:cNvSpPr>
                <p:nvPr/>
              </p:nvSpPr>
              <p:spPr bwMode="auto">
                <a:xfrm>
                  <a:off x="3633" y="3162"/>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8" name="Freeform 688"/>
                <p:cNvSpPr>
                  <a:spLocks/>
                </p:cNvSpPr>
                <p:nvPr/>
              </p:nvSpPr>
              <p:spPr bwMode="auto">
                <a:xfrm>
                  <a:off x="3675" y="3162"/>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9" name="Freeform 689"/>
                <p:cNvSpPr>
                  <a:spLocks/>
                </p:cNvSpPr>
                <p:nvPr/>
              </p:nvSpPr>
              <p:spPr bwMode="auto">
                <a:xfrm>
                  <a:off x="3717" y="3162"/>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0" name="Freeform 690"/>
                <p:cNvSpPr>
                  <a:spLocks/>
                </p:cNvSpPr>
                <p:nvPr/>
              </p:nvSpPr>
              <p:spPr bwMode="auto">
                <a:xfrm>
                  <a:off x="3759" y="3162"/>
                  <a:ext cx="30" cy="12"/>
                </a:xfrm>
                <a:custGeom>
                  <a:avLst/>
                  <a:gdLst>
                    <a:gd name="T0" fmla="*/ 0 w 30"/>
                    <a:gd name="T1" fmla="*/ 0 h 12"/>
                    <a:gd name="T2" fmla="*/ 0 w 30"/>
                    <a:gd name="T3" fmla="*/ 6 h 12"/>
                    <a:gd name="T4" fmla="*/ 0 w 30"/>
                    <a:gd name="T5" fmla="*/ 6 h 12"/>
                    <a:gd name="T6" fmla="*/ 18 w 30"/>
                    <a:gd name="T7" fmla="*/ 12 h 12"/>
                    <a:gd name="T8" fmla="*/ 24 w 30"/>
                    <a:gd name="T9" fmla="*/ 6 h 12"/>
                    <a:gd name="T10" fmla="*/ 30 w 30"/>
                    <a:gd name="T11" fmla="*/ 6 h 12"/>
                    <a:gd name="T12" fmla="*/ 24 w 30"/>
                    <a:gd name="T13" fmla="*/ 0 h 12"/>
                    <a:gd name="T14" fmla="*/ 18 w 30"/>
                    <a:gd name="T15" fmla="*/ 6 h 12"/>
                    <a:gd name="T16" fmla="*/ 0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0" y="0"/>
                      </a:moveTo>
                      <a:lnTo>
                        <a:pt x="0" y="6"/>
                      </a:lnTo>
                      <a:lnTo>
                        <a:pt x="18" y="12"/>
                      </a:lnTo>
                      <a:lnTo>
                        <a:pt x="24" y="6"/>
                      </a:lnTo>
                      <a:lnTo>
                        <a:pt x="30" y="6"/>
                      </a:lnTo>
                      <a:lnTo>
                        <a:pt x="24" y="0"/>
                      </a:lnTo>
                      <a:lnTo>
                        <a:pt x="18"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1" name="Freeform 691"/>
                <p:cNvSpPr>
                  <a:spLocks/>
                </p:cNvSpPr>
                <p:nvPr/>
              </p:nvSpPr>
              <p:spPr bwMode="auto">
                <a:xfrm>
                  <a:off x="3801" y="3162"/>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2" name="Freeform 692"/>
                <p:cNvSpPr>
                  <a:spLocks/>
                </p:cNvSpPr>
                <p:nvPr/>
              </p:nvSpPr>
              <p:spPr bwMode="auto">
                <a:xfrm>
                  <a:off x="3843" y="3162"/>
                  <a:ext cx="30" cy="6"/>
                </a:xfrm>
                <a:custGeom>
                  <a:avLst/>
                  <a:gdLst>
                    <a:gd name="T0" fmla="*/ 0 w 30"/>
                    <a:gd name="T1" fmla="*/ 0 h 6"/>
                    <a:gd name="T2" fmla="*/ 0 w 30"/>
                    <a:gd name="T3" fmla="*/ 6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3" name="Freeform 693"/>
                <p:cNvSpPr>
                  <a:spLocks/>
                </p:cNvSpPr>
                <p:nvPr/>
              </p:nvSpPr>
              <p:spPr bwMode="auto">
                <a:xfrm>
                  <a:off x="3885" y="3162"/>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4" name="Freeform 694"/>
                <p:cNvSpPr>
                  <a:spLocks/>
                </p:cNvSpPr>
                <p:nvPr/>
              </p:nvSpPr>
              <p:spPr bwMode="auto">
                <a:xfrm>
                  <a:off x="3927" y="3156"/>
                  <a:ext cx="30" cy="12"/>
                </a:xfrm>
                <a:custGeom>
                  <a:avLst/>
                  <a:gdLst>
                    <a:gd name="T0" fmla="*/ 0 w 30"/>
                    <a:gd name="T1" fmla="*/ 6 h 12"/>
                    <a:gd name="T2" fmla="*/ 0 w 30"/>
                    <a:gd name="T3" fmla="*/ 6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6"/>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5" name="Freeform 695"/>
                <p:cNvSpPr>
                  <a:spLocks/>
                </p:cNvSpPr>
                <p:nvPr/>
              </p:nvSpPr>
              <p:spPr bwMode="auto">
                <a:xfrm>
                  <a:off x="3969" y="3156"/>
                  <a:ext cx="25" cy="6"/>
                </a:xfrm>
                <a:custGeom>
                  <a:avLst/>
                  <a:gdLst>
                    <a:gd name="T0" fmla="*/ 0 w 25"/>
                    <a:gd name="T1" fmla="*/ 0 h 6"/>
                    <a:gd name="T2" fmla="*/ 0 w 25"/>
                    <a:gd name="T3" fmla="*/ 6 h 6"/>
                    <a:gd name="T4" fmla="*/ 0 w 25"/>
                    <a:gd name="T5" fmla="*/ 6 h 6"/>
                    <a:gd name="T6" fmla="*/ 25 w 25"/>
                    <a:gd name="T7" fmla="*/ 6 h 6"/>
                    <a:gd name="T8" fmla="*/ 25 w 25"/>
                    <a:gd name="T9" fmla="*/ 0 h 6"/>
                    <a:gd name="T10" fmla="*/ 25 w 25"/>
                    <a:gd name="T11" fmla="*/ 0 h 6"/>
                    <a:gd name="T12" fmla="*/ 0 w 25"/>
                    <a:gd name="T13" fmla="*/ 0 h 6"/>
                    <a:gd name="T14" fmla="*/ 0 60000 65536"/>
                    <a:gd name="T15" fmla="*/ 0 60000 65536"/>
                    <a:gd name="T16" fmla="*/ 0 60000 65536"/>
                    <a:gd name="T17" fmla="*/ 0 60000 65536"/>
                    <a:gd name="T18" fmla="*/ 0 60000 65536"/>
                    <a:gd name="T19" fmla="*/ 0 60000 65536"/>
                    <a:gd name="T20" fmla="*/ 0 60000 65536"/>
                    <a:gd name="T21" fmla="*/ 0 w 25"/>
                    <a:gd name="T22" fmla="*/ 0 h 6"/>
                    <a:gd name="T23" fmla="*/ 25 w 25"/>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6">
                      <a:moveTo>
                        <a:pt x="0" y="0"/>
                      </a:moveTo>
                      <a:lnTo>
                        <a:pt x="0" y="6"/>
                      </a:lnTo>
                      <a:lnTo>
                        <a:pt x="25" y="6"/>
                      </a:lnTo>
                      <a:lnTo>
                        <a:pt x="25"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6" name="Freeform 696"/>
                <p:cNvSpPr>
                  <a:spLocks/>
                </p:cNvSpPr>
                <p:nvPr/>
              </p:nvSpPr>
              <p:spPr bwMode="auto">
                <a:xfrm>
                  <a:off x="4006" y="3150"/>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7" name="Freeform 697"/>
                <p:cNvSpPr>
                  <a:spLocks/>
                </p:cNvSpPr>
                <p:nvPr/>
              </p:nvSpPr>
              <p:spPr bwMode="auto">
                <a:xfrm>
                  <a:off x="4048" y="3144"/>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8" name="Freeform 698"/>
                <p:cNvSpPr>
                  <a:spLocks/>
                </p:cNvSpPr>
                <p:nvPr/>
              </p:nvSpPr>
              <p:spPr bwMode="auto">
                <a:xfrm>
                  <a:off x="4090" y="3144"/>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9" name="Freeform 699"/>
                <p:cNvSpPr>
                  <a:spLocks/>
                </p:cNvSpPr>
                <p:nvPr/>
              </p:nvSpPr>
              <p:spPr bwMode="auto">
                <a:xfrm>
                  <a:off x="4132" y="3132"/>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0" name="Freeform 700"/>
                <p:cNvSpPr>
                  <a:spLocks/>
                </p:cNvSpPr>
                <p:nvPr/>
              </p:nvSpPr>
              <p:spPr bwMode="auto">
                <a:xfrm>
                  <a:off x="4174" y="3126"/>
                  <a:ext cx="30" cy="12"/>
                </a:xfrm>
                <a:custGeom>
                  <a:avLst/>
                  <a:gdLst>
                    <a:gd name="T0" fmla="*/ 6 w 30"/>
                    <a:gd name="T1" fmla="*/ 6 h 12"/>
                    <a:gd name="T2" fmla="*/ 0 w 30"/>
                    <a:gd name="T3" fmla="*/ 6 h 12"/>
                    <a:gd name="T4" fmla="*/ 6 w 30"/>
                    <a:gd name="T5" fmla="*/ 12 h 12"/>
                    <a:gd name="T6" fmla="*/ 30 w 30"/>
                    <a:gd name="T7" fmla="*/ 6 h 12"/>
                    <a:gd name="T8" fmla="*/ 30 w 30"/>
                    <a:gd name="T9" fmla="*/ 0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1" name="Freeform 701"/>
                <p:cNvSpPr>
                  <a:spLocks/>
                </p:cNvSpPr>
                <p:nvPr/>
              </p:nvSpPr>
              <p:spPr bwMode="auto">
                <a:xfrm>
                  <a:off x="4216" y="3120"/>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2" name="Freeform 702"/>
                <p:cNvSpPr>
                  <a:spLocks/>
                </p:cNvSpPr>
                <p:nvPr/>
              </p:nvSpPr>
              <p:spPr bwMode="auto">
                <a:xfrm>
                  <a:off x="4258" y="3108"/>
                  <a:ext cx="30" cy="12"/>
                </a:xfrm>
                <a:custGeom>
                  <a:avLst/>
                  <a:gdLst>
                    <a:gd name="T0" fmla="*/ 0 w 30"/>
                    <a:gd name="T1" fmla="*/ 6 h 12"/>
                    <a:gd name="T2" fmla="*/ 0 w 30"/>
                    <a:gd name="T3" fmla="*/ 12 h 12"/>
                    <a:gd name="T4" fmla="*/ 0 w 30"/>
                    <a:gd name="T5" fmla="*/ 12 h 12"/>
                    <a:gd name="T6" fmla="*/ 12 w 30"/>
                    <a:gd name="T7" fmla="*/ 12 h 12"/>
                    <a:gd name="T8" fmla="*/ 24 w 30"/>
                    <a:gd name="T9" fmla="*/ 6 h 12"/>
                    <a:gd name="T10" fmla="*/ 30 w 30"/>
                    <a:gd name="T11" fmla="*/ 6 h 12"/>
                    <a:gd name="T12" fmla="*/ 24 w 30"/>
                    <a:gd name="T13" fmla="*/ 0 h 12"/>
                    <a:gd name="T14" fmla="*/ 12 w 30"/>
                    <a:gd name="T15" fmla="*/ 6 h 12"/>
                    <a:gd name="T16" fmla="*/ 0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0" y="6"/>
                      </a:moveTo>
                      <a:lnTo>
                        <a:pt x="0" y="12"/>
                      </a:lnTo>
                      <a:lnTo>
                        <a:pt x="12" y="12"/>
                      </a:lnTo>
                      <a:lnTo>
                        <a:pt x="24" y="6"/>
                      </a:lnTo>
                      <a:lnTo>
                        <a:pt x="30" y="6"/>
                      </a:lnTo>
                      <a:lnTo>
                        <a:pt x="24" y="0"/>
                      </a:lnTo>
                      <a:lnTo>
                        <a:pt x="12" y="6"/>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3" name="Freeform 703"/>
                <p:cNvSpPr>
                  <a:spLocks/>
                </p:cNvSpPr>
                <p:nvPr/>
              </p:nvSpPr>
              <p:spPr bwMode="auto">
                <a:xfrm>
                  <a:off x="4300" y="3096"/>
                  <a:ext cx="30" cy="12"/>
                </a:xfrm>
                <a:custGeom>
                  <a:avLst/>
                  <a:gdLst>
                    <a:gd name="T0" fmla="*/ 0 w 30"/>
                    <a:gd name="T1" fmla="*/ 6 h 12"/>
                    <a:gd name="T2" fmla="*/ 0 w 30"/>
                    <a:gd name="T3" fmla="*/ 12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 name="Freeform 704"/>
                <p:cNvSpPr>
                  <a:spLocks/>
                </p:cNvSpPr>
                <p:nvPr/>
              </p:nvSpPr>
              <p:spPr bwMode="auto">
                <a:xfrm>
                  <a:off x="4336" y="3084"/>
                  <a:ext cx="30" cy="12"/>
                </a:xfrm>
                <a:custGeom>
                  <a:avLst/>
                  <a:gdLst>
                    <a:gd name="T0" fmla="*/ 6 w 30"/>
                    <a:gd name="T1" fmla="*/ 6 h 12"/>
                    <a:gd name="T2" fmla="*/ 0 w 30"/>
                    <a:gd name="T3" fmla="*/ 12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12"/>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 name="Freeform 705"/>
                <p:cNvSpPr>
                  <a:spLocks/>
                </p:cNvSpPr>
                <p:nvPr/>
              </p:nvSpPr>
              <p:spPr bwMode="auto">
                <a:xfrm>
                  <a:off x="4378" y="3072"/>
                  <a:ext cx="30" cy="12"/>
                </a:xfrm>
                <a:custGeom>
                  <a:avLst/>
                  <a:gdLst>
                    <a:gd name="T0" fmla="*/ 6 w 30"/>
                    <a:gd name="T1" fmla="*/ 6 h 12"/>
                    <a:gd name="T2" fmla="*/ 0 w 30"/>
                    <a:gd name="T3" fmla="*/ 12 h 12"/>
                    <a:gd name="T4" fmla="*/ 6 w 30"/>
                    <a:gd name="T5" fmla="*/ 12 h 12"/>
                    <a:gd name="T6" fmla="*/ 24 w 30"/>
                    <a:gd name="T7" fmla="*/ 12 h 12"/>
                    <a:gd name="T8" fmla="*/ 30 w 30"/>
                    <a:gd name="T9" fmla="*/ 6 h 12"/>
                    <a:gd name="T10" fmla="*/ 30 w 30"/>
                    <a:gd name="T11" fmla="*/ 6 h 12"/>
                    <a:gd name="T12" fmla="*/ 30 w 30"/>
                    <a:gd name="T13" fmla="*/ 0 h 12"/>
                    <a:gd name="T14" fmla="*/ 24 w 30"/>
                    <a:gd name="T15" fmla="*/ 6 h 12"/>
                    <a:gd name="T16" fmla="*/ 6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6"/>
                      </a:moveTo>
                      <a:lnTo>
                        <a:pt x="0" y="12"/>
                      </a:lnTo>
                      <a:lnTo>
                        <a:pt x="6" y="12"/>
                      </a:lnTo>
                      <a:lnTo>
                        <a:pt x="24" y="12"/>
                      </a:lnTo>
                      <a:lnTo>
                        <a:pt x="30" y="6"/>
                      </a:lnTo>
                      <a:lnTo>
                        <a:pt x="30" y="0"/>
                      </a:lnTo>
                      <a:lnTo>
                        <a:pt x="24" y="6"/>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6" name="Freeform 706"/>
                <p:cNvSpPr>
                  <a:spLocks/>
                </p:cNvSpPr>
                <p:nvPr/>
              </p:nvSpPr>
              <p:spPr bwMode="auto">
                <a:xfrm>
                  <a:off x="4420" y="3060"/>
                  <a:ext cx="30" cy="12"/>
                </a:xfrm>
                <a:custGeom>
                  <a:avLst/>
                  <a:gdLst>
                    <a:gd name="T0" fmla="*/ 0 w 30"/>
                    <a:gd name="T1" fmla="*/ 6 h 12"/>
                    <a:gd name="T2" fmla="*/ 0 w 30"/>
                    <a:gd name="T3" fmla="*/ 12 h 12"/>
                    <a:gd name="T4" fmla="*/ 0 w 30"/>
                    <a:gd name="T5" fmla="*/ 12 h 12"/>
                    <a:gd name="T6" fmla="*/ 24 w 30"/>
                    <a:gd name="T7" fmla="*/ 6 h 12"/>
                    <a:gd name="T8" fmla="*/ 30 w 30"/>
                    <a:gd name="T9" fmla="*/ 0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7" name="Freeform 707"/>
                <p:cNvSpPr>
                  <a:spLocks/>
                </p:cNvSpPr>
                <p:nvPr/>
              </p:nvSpPr>
              <p:spPr bwMode="auto">
                <a:xfrm>
                  <a:off x="4456" y="3042"/>
                  <a:ext cx="30" cy="18"/>
                </a:xfrm>
                <a:custGeom>
                  <a:avLst/>
                  <a:gdLst>
                    <a:gd name="T0" fmla="*/ 6 w 30"/>
                    <a:gd name="T1" fmla="*/ 12 h 18"/>
                    <a:gd name="T2" fmla="*/ 0 w 30"/>
                    <a:gd name="T3" fmla="*/ 12 h 18"/>
                    <a:gd name="T4" fmla="*/ 6 w 30"/>
                    <a:gd name="T5" fmla="*/ 18 h 18"/>
                    <a:gd name="T6" fmla="*/ 24 w 30"/>
                    <a:gd name="T7" fmla="*/ 6 h 18"/>
                    <a:gd name="T8" fmla="*/ 30 w 30"/>
                    <a:gd name="T9" fmla="*/ 0 h 18"/>
                    <a:gd name="T10" fmla="*/ 24 w 30"/>
                    <a:gd name="T11" fmla="*/ 0 h 18"/>
                    <a:gd name="T12" fmla="*/ 6 w 30"/>
                    <a:gd name="T13" fmla="*/ 12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12"/>
                      </a:moveTo>
                      <a:lnTo>
                        <a:pt x="0" y="12"/>
                      </a:lnTo>
                      <a:lnTo>
                        <a:pt x="6" y="18"/>
                      </a:lnTo>
                      <a:lnTo>
                        <a:pt x="24" y="6"/>
                      </a:lnTo>
                      <a:lnTo>
                        <a:pt x="30" y="0"/>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8" name="Freeform 708"/>
                <p:cNvSpPr>
                  <a:spLocks/>
                </p:cNvSpPr>
                <p:nvPr/>
              </p:nvSpPr>
              <p:spPr bwMode="auto">
                <a:xfrm>
                  <a:off x="4498" y="3024"/>
                  <a:ext cx="24" cy="18"/>
                </a:xfrm>
                <a:custGeom>
                  <a:avLst/>
                  <a:gdLst>
                    <a:gd name="T0" fmla="*/ 0 w 24"/>
                    <a:gd name="T1" fmla="*/ 12 h 18"/>
                    <a:gd name="T2" fmla="*/ 0 w 24"/>
                    <a:gd name="T3" fmla="*/ 12 h 18"/>
                    <a:gd name="T4" fmla="*/ 0 w 24"/>
                    <a:gd name="T5" fmla="*/ 18 h 18"/>
                    <a:gd name="T6" fmla="*/ 12 w 24"/>
                    <a:gd name="T7" fmla="*/ 12 h 18"/>
                    <a:gd name="T8" fmla="*/ 24 w 24"/>
                    <a:gd name="T9" fmla="*/ 6 h 18"/>
                    <a:gd name="T10" fmla="*/ 24 w 24"/>
                    <a:gd name="T11" fmla="*/ 0 h 18"/>
                    <a:gd name="T12" fmla="*/ 24 w 24"/>
                    <a:gd name="T13" fmla="*/ 0 h 18"/>
                    <a:gd name="T14" fmla="*/ 12 w 24"/>
                    <a:gd name="T15" fmla="*/ 6 h 18"/>
                    <a:gd name="T16" fmla="*/ 0 w 24"/>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0" y="12"/>
                      </a:moveTo>
                      <a:lnTo>
                        <a:pt x="0" y="12"/>
                      </a:lnTo>
                      <a:lnTo>
                        <a:pt x="0" y="18"/>
                      </a:lnTo>
                      <a:lnTo>
                        <a:pt x="12" y="12"/>
                      </a:lnTo>
                      <a:lnTo>
                        <a:pt x="24" y="6"/>
                      </a:lnTo>
                      <a:lnTo>
                        <a:pt x="24" y="0"/>
                      </a:lnTo>
                      <a:lnTo>
                        <a:pt x="12" y="6"/>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9" name="Freeform 709"/>
                <p:cNvSpPr>
                  <a:spLocks/>
                </p:cNvSpPr>
                <p:nvPr/>
              </p:nvSpPr>
              <p:spPr bwMode="auto">
                <a:xfrm>
                  <a:off x="4534" y="3000"/>
                  <a:ext cx="24" cy="18"/>
                </a:xfrm>
                <a:custGeom>
                  <a:avLst/>
                  <a:gdLst>
                    <a:gd name="T0" fmla="*/ 0 w 24"/>
                    <a:gd name="T1" fmla="*/ 12 h 18"/>
                    <a:gd name="T2" fmla="*/ 0 w 24"/>
                    <a:gd name="T3" fmla="*/ 18 h 18"/>
                    <a:gd name="T4" fmla="*/ 0 w 24"/>
                    <a:gd name="T5" fmla="*/ 18 h 18"/>
                    <a:gd name="T6" fmla="*/ 18 w 24"/>
                    <a:gd name="T7" fmla="*/ 12 h 18"/>
                    <a:gd name="T8" fmla="*/ 24 w 24"/>
                    <a:gd name="T9" fmla="*/ 6 h 18"/>
                    <a:gd name="T10" fmla="*/ 24 w 24"/>
                    <a:gd name="T11" fmla="*/ 6 h 18"/>
                    <a:gd name="T12" fmla="*/ 24 w 24"/>
                    <a:gd name="T13" fmla="*/ 0 h 18"/>
                    <a:gd name="T14" fmla="*/ 18 w 24"/>
                    <a:gd name="T15" fmla="*/ 6 h 18"/>
                    <a:gd name="T16" fmla="*/ 0 w 24"/>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0" y="12"/>
                      </a:moveTo>
                      <a:lnTo>
                        <a:pt x="0" y="18"/>
                      </a:lnTo>
                      <a:lnTo>
                        <a:pt x="18" y="12"/>
                      </a:lnTo>
                      <a:lnTo>
                        <a:pt x="24" y="6"/>
                      </a:lnTo>
                      <a:lnTo>
                        <a:pt x="24" y="0"/>
                      </a:lnTo>
                      <a:lnTo>
                        <a:pt x="18" y="6"/>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0" name="Freeform 710"/>
                <p:cNvSpPr>
                  <a:spLocks/>
                </p:cNvSpPr>
                <p:nvPr/>
              </p:nvSpPr>
              <p:spPr bwMode="auto">
                <a:xfrm>
                  <a:off x="4570" y="2976"/>
                  <a:ext cx="24" cy="24"/>
                </a:xfrm>
                <a:custGeom>
                  <a:avLst/>
                  <a:gdLst>
                    <a:gd name="T0" fmla="*/ 0 w 24"/>
                    <a:gd name="T1" fmla="*/ 18 h 24"/>
                    <a:gd name="T2" fmla="*/ 0 w 24"/>
                    <a:gd name="T3" fmla="*/ 18 h 24"/>
                    <a:gd name="T4" fmla="*/ 0 w 24"/>
                    <a:gd name="T5" fmla="*/ 24 h 24"/>
                    <a:gd name="T6" fmla="*/ 18 w 24"/>
                    <a:gd name="T7" fmla="*/ 6 h 24"/>
                    <a:gd name="T8" fmla="*/ 18 w 24"/>
                    <a:gd name="T9" fmla="*/ 6 h 24"/>
                    <a:gd name="T10" fmla="*/ 24 w 24"/>
                    <a:gd name="T11" fmla="*/ 6 h 24"/>
                    <a:gd name="T12" fmla="*/ 18 w 24"/>
                    <a:gd name="T13" fmla="*/ 0 h 24"/>
                    <a:gd name="T14" fmla="*/ 18 w 24"/>
                    <a:gd name="T15" fmla="*/ 0 h 24"/>
                    <a:gd name="T16" fmla="*/ 0 w 24"/>
                    <a:gd name="T17" fmla="*/ 1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0" y="18"/>
                      </a:moveTo>
                      <a:lnTo>
                        <a:pt x="0" y="18"/>
                      </a:lnTo>
                      <a:lnTo>
                        <a:pt x="0" y="24"/>
                      </a:lnTo>
                      <a:lnTo>
                        <a:pt x="18" y="6"/>
                      </a:lnTo>
                      <a:lnTo>
                        <a:pt x="24" y="6"/>
                      </a:lnTo>
                      <a:lnTo>
                        <a:pt x="18" y="0"/>
                      </a:lnTo>
                      <a:lnTo>
                        <a:pt x="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1" name="Freeform 711"/>
                <p:cNvSpPr>
                  <a:spLocks/>
                </p:cNvSpPr>
                <p:nvPr/>
              </p:nvSpPr>
              <p:spPr bwMode="auto">
                <a:xfrm>
                  <a:off x="4600" y="2946"/>
                  <a:ext cx="24" cy="24"/>
                </a:xfrm>
                <a:custGeom>
                  <a:avLst/>
                  <a:gdLst>
                    <a:gd name="T0" fmla="*/ 6 w 24"/>
                    <a:gd name="T1" fmla="*/ 18 h 24"/>
                    <a:gd name="T2" fmla="*/ 0 w 24"/>
                    <a:gd name="T3" fmla="*/ 24 h 24"/>
                    <a:gd name="T4" fmla="*/ 6 w 24"/>
                    <a:gd name="T5" fmla="*/ 24 h 24"/>
                    <a:gd name="T6" fmla="*/ 18 w 24"/>
                    <a:gd name="T7" fmla="*/ 12 h 24"/>
                    <a:gd name="T8" fmla="*/ 24 w 24"/>
                    <a:gd name="T9" fmla="*/ 6 h 24"/>
                    <a:gd name="T10" fmla="*/ 24 w 24"/>
                    <a:gd name="T11" fmla="*/ 6 h 24"/>
                    <a:gd name="T12" fmla="*/ 24 w 24"/>
                    <a:gd name="T13" fmla="*/ 0 h 24"/>
                    <a:gd name="T14" fmla="*/ 18 w 24"/>
                    <a:gd name="T15" fmla="*/ 6 h 24"/>
                    <a:gd name="T16" fmla="*/ 18 w 24"/>
                    <a:gd name="T17" fmla="*/ 6 h 24"/>
                    <a:gd name="T18" fmla="*/ 18 w 24"/>
                    <a:gd name="T19" fmla="*/ 6 h 24"/>
                    <a:gd name="T20" fmla="*/ 18 w 24"/>
                    <a:gd name="T21" fmla="*/ 6 h 24"/>
                    <a:gd name="T22" fmla="*/ 6 w 24"/>
                    <a:gd name="T23" fmla="*/ 18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6" y="18"/>
                      </a:moveTo>
                      <a:lnTo>
                        <a:pt x="0" y="24"/>
                      </a:lnTo>
                      <a:lnTo>
                        <a:pt x="6" y="24"/>
                      </a:lnTo>
                      <a:lnTo>
                        <a:pt x="18" y="12"/>
                      </a:lnTo>
                      <a:lnTo>
                        <a:pt x="24" y="6"/>
                      </a:lnTo>
                      <a:lnTo>
                        <a:pt x="24" y="0"/>
                      </a:lnTo>
                      <a:lnTo>
                        <a:pt x="18" y="6"/>
                      </a:lnTo>
                      <a:lnTo>
                        <a:pt x="6"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2" name="Freeform 712"/>
                <p:cNvSpPr>
                  <a:spLocks/>
                </p:cNvSpPr>
                <p:nvPr/>
              </p:nvSpPr>
              <p:spPr bwMode="auto">
                <a:xfrm>
                  <a:off x="4630" y="2916"/>
                  <a:ext cx="18" cy="24"/>
                </a:xfrm>
                <a:custGeom>
                  <a:avLst/>
                  <a:gdLst>
                    <a:gd name="T0" fmla="*/ 0 w 18"/>
                    <a:gd name="T1" fmla="*/ 24 h 24"/>
                    <a:gd name="T2" fmla="*/ 0 w 18"/>
                    <a:gd name="T3" fmla="*/ 24 h 24"/>
                    <a:gd name="T4" fmla="*/ 6 w 18"/>
                    <a:gd name="T5" fmla="*/ 24 h 24"/>
                    <a:gd name="T6" fmla="*/ 18 w 18"/>
                    <a:gd name="T7" fmla="*/ 6 h 24"/>
                    <a:gd name="T8" fmla="*/ 18 w 18"/>
                    <a:gd name="T9" fmla="*/ 0 h 24"/>
                    <a:gd name="T10" fmla="*/ 12 w 18"/>
                    <a:gd name="T11" fmla="*/ 0 h 24"/>
                    <a:gd name="T12" fmla="*/ 12 w 18"/>
                    <a:gd name="T13" fmla="*/ 0 h 24"/>
                    <a:gd name="T14" fmla="*/ 12 w 18"/>
                    <a:gd name="T15" fmla="*/ 6 h 24"/>
                    <a:gd name="T16" fmla="*/ 0 w 18"/>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0" y="24"/>
                      </a:moveTo>
                      <a:lnTo>
                        <a:pt x="0" y="24"/>
                      </a:lnTo>
                      <a:lnTo>
                        <a:pt x="6" y="24"/>
                      </a:lnTo>
                      <a:lnTo>
                        <a:pt x="18" y="6"/>
                      </a:lnTo>
                      <a:lnTo>
                        <a:pt x="18" y="0"/>
                      </a:lnTo>
                      <a:lnTo>
                        <a:pt x="12" y="0"/>
                      </a:lnTo>
                      <a:lnTo>
                        <a:pt x="12"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3" name="Freeform 713"/>
                <p:cNvSpPr>
                  <a:spLocks/>
                </p:cNvSpPr>
                <p:nvPr/>
              </p:nvSpPr>
              <p:spPr bwMode="auto">
                <a:xfrm>
                  <a:off x="4648" y="2874"/>
                  <a:ext cx="12" cy="30"/>
                </a:xfrm>
                <a:custGeom>
                  <a:avLst/>
                  <a:gdLst>
                    <a:gd name="T0" fmla="*/ 0 w 12"/>
                    <a:gd name="T1" fmla="*/ 24 h 30"/>
                    <a:gd name="T2" fmla="*/ 6 w 12"/>
                    <a:gd name="T3" fmla="*/ 30 h 30"/>
                    <a:gd name="T4" fmla="*/ 6 w 12"/>
                    <a:gd name="T5" fmla="*/ 24 h 30"/>
                    <a:gd name="T6" fmla="*/ 12 w 12"/>
                    <a:gd name="T7" fmla="*/ 18 h 30"/>
                    <a:gd name="T8" fmla="*/ 12 w 12"/>
                    <a:gd name="T9" fmla="*/ 6 h 30"/>
                    <a:gd name="T10" fmla="*/ 12 w 12"/>
                    <a:gd name="T11" fmla="*/ 0 h 30"/>
                    <a:gd name="T12" fmla="*/ 6 w 12"/>
                    <a:gd name="T13" fmla="*/ 6 h 30"/>
                    <a:gd name="T14" fmla="*/ 6 w 12"/>
                    <a:gd name="T15" fmla="*/ 18 h 30"/>
                    <a:gd name="T16" fmla="*/ 0 w 12"/>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0" y="24"/>
                      </a:moveTo>
                      <a:lnTo>
                        <a:pt x="6" y="30"/>
                      </a:lnTo>
                      <a:lnTo>
                        <a:pt x="6" y="24"/>
                      </a:lnTo>
                      <a:lnTo>
                        <a:pt x="12" y="18"/>
                      </a:lnTo>
                      <a:lnTo>
                        <a:pt x="12" y="6"/>
                      </a:lnTo>
                      <a:lnTo>
                        <a:pt x="12" y="0"/>
                      </a:lnTo>
                      <a:lnTo>
                        <a:pt x="6" y="6"/>
                      </a:lnTo>
                      <a:lnTo>
                        <a:pt x="6" y="18"/>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4" name="Freeform 714"/>
                <p:cNvSpPr>
                  <a:spLocks/>
                </p:cNvSpPr>
                <p:nvPr/>
              </p:nvSpPr>
              <p:spPr bwMode="auto">
                <a:xfrm>
                  <a:off x="4654" y="2832"/>
                  <a:ext cx="6" cy="30"/>
                </a:xfrm>
                <a:custGeom>
                  <a:avLst/>
                  <a:gdLst>
                    <a:gd name="T0" fmla="*/ 0 w 6"/>
                    <a:gd name="T1" fmla="*/ 30 h 30"/>
                    <a:gd name="T2" fmla="*/ 6 w 6"/>
                    <a:gd name="T3" fmla="*/ 30 h 30"/>
                    <a:gd name="T4" fmla="*/ 6 w 6"/>
                    <a:gd name="T5" fmla="*/ 30 h 30"/>
                    <a:gd name="T6" fmla="*/ 6 w 6"/>
                    <a:gd name="T7" fmla="*/ 6 h 30"/>
                    <a:gd name="T8" fmla="*/ 0 w 6"/>
                    <a:gd name="T9" fmla="*/ 0 h 30"/>
                    <a:gd name="T10" fmla="*/ 0 w 6"/>
                    <a:gd name="T11" fmla="*/ 6 h 30"/>
                    <a:gd name="T12" fmla="*/ 0 w 6"/>
                    <a:gd name="T13" fmla="*/ 30 h 30"/>
                    <a:gd name="T14" fmla="*/ 0 60000 65536"/>
                    <a:gd name="T15" fmla="*/ 0 60000 65536"/>
                    <a:gd name="T16" fmla="*/ 0 60000 65536"/>
                    <a:gd name="T17" fmla="*/ 0 60000 65536"/>
                    <a:gd name="T18" fmla="*/ 0 60000 65536"/>
                    <a:gd name="T19" fmla="*/ 0 60000 65536"/>
                    <a:gd name="T20" fmla="*/ 0 60000 65536"/>
                    <a:gd name="T21" fmla="*/ 0 w 6"/>
                    <a:gd name="T22" fmla="*/ 0 h 30"/>
                    <a:gd name="T23" fmla="*/ 6 w 6"/>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0">
                      <a:moveTo>
                        <a:pt x="0" y="30"/>
                      </a:moveTo>
                      <a:lnTo>
                        <a:pt x="6" y="30"/>
                      </a:lnTo>
                      <a:lnTo>
                        <a:pt x="6" y="6"/>
                      </a:lnTo>
                      <a:lnTo>
                        <a:pt x="0" y="0"/>
                      </a:lnTo>
                      <a:lnTo>
                        <a:pt x="0" y="6"/>
                      </a:lnTo>
                      <a:lnTo>
                        <a:pt x="0"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5" name="Freeform 715"/>
                <p:cNvSpPr>
                  <a:spLocks/>
                </p:cNvSpPr>
                <p:nvPr/>
              </p:nvSpPr>
              <p:spPr bwMode="auto">
                <a:xfrm>
                  <a:off x="4636" y="2796"/>
                  <a:ext cx="18" cy="24"/>
                </a:xfrm>
                <a:custGeom>
                  <a:avLst/>
                  <a:gdLst>
                    <a:gd name="T0" fmla="*/ 12 w 18"/>
                    <a:gd name="T1" fmla="*/ 24 h 24"/>
                    <a:gd name="T2" fmla="*/ 12 w 18"/>
                    <a:gd name="T3" fmla="*/ 24 h 24"/>
                    <a:gd name="T4" fmla="*/ 18 w 18"/>
                    <a:gd name="T5" fmla="*/ 24 h 24"/>
                    <a:gd name="T6" fmla="*/ 12 w 18"/>
                    <a:gd name="T7" fmla="*/ 0 h 24"/>
                    <a:gd name="T8" fmla="*/ 6 w 18"/>
                    <a:gd name="T9" fmla="*/ 0 h 24"/>
                    <a:gd name="T10" fmla="*/ 6 w 18"/>
                    <a:gd name="T11" fmla="*/ 0 h 24"/>
                    <a:gd name="T12" fmla="*/ 0 w 18"/>
                    <a:gd name="T13" fmla="*/ 0 h 24"/>
                    <a:gd name="T14" fmla="*/ 6 w 18"/>
                    <a:gd name="T15" fmla="*/ 0 h 24"/>
                    <a:gd name="T16" fmla="*/ 12 w 18"/>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12" y="24"/>
                      </a:moveTo>
                      <a:lnTo>
                        <a:pt x="12" y="24"/>
                      </a:lnTo>
                      <a:lnTo>
                        <a:pt x="18" y="24"/>
                      </a:lnTo>
                      <a:lnTo>
                        <a:pt x="12" y="0"/>
                      </a:lnTo>
                      <a:lnTo>
                        <a:pt x="6" y="0"/>
                      </a:lnTo>
                      <a:lnTo>
                        <a:pt x="0" y="0"/>
                      </a:lnTo>
                      <a:lnTo>
                        <a:pt x="6" y="0"/>
                      </a:lnTo>
                      <a:lnTo>
                        <a:pt x="12"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6" name="Freeform 716"/>
                <p:cNvSpPr>
                  <a:spLocks/>
                </p:cNvSpPr>
                <p:nvPr/>
              </p:nvSpPr>
              <p:spPr bwMode="auto">
                <a:xfrm>
                  <a:off x="4612" y="2760"/>
                  <a:ext cx="24" cy="24"/>
                </a:xfrm>
                <a:custGeom>
                  <a:avLst/>
                  <a:gdLst>
                    <a:gd name="T0" fmla="*/ 18 w 24"/>
                    <a:gd name="T1" fmla="*/ 24 h 24"/>
                    <a:gd name="T2" fmla="*/ 18 w 24"/>
                    <a:gd name="T3" fmla="*/ 24 h 24"/>
                    <a:gd name="T4" fmla="*/ 24 w 24"/>
                    <a:gd name="T5" fmla="*/ 24 h 24"/>
                    <a:gd name="T6" fmla="*/ 12 w 24"/>
                    <a:gd name="T7" fmla="*/ 6 h 24"/>
                    <a:gd name="T8" fmla="*/ 6 w 24"/>
                    <a:gd name="T9" fmla="*/ 6 h 24"/>
                    <a:gd name="T10" fmla="*/ 6 w 24"/>
                    <a:gd name="T11" fmla="*/ 0 h 24"/>
                    <a:gd name="T12" fmla="*/ 0 w 24"/>
                    <a:gd name="T13" fmla="*/ 6 h 24"/>
                    <a:gd name="T14" fmla="*/ 6 w 24"/>
                    <a:gd name="T15" fmla="*/ 6 h 24"/>
                    <a:gd name="T16" fmla="*/ 6 w 24"/>
                    <a:gd name="T17" fmla="*/ 12 h 24"/>
                    <a:gd name="T18" fmla="*/ 6 w 24"/>
                    <a:gd name="T19" fmla="*/ 6 h 24"/>
                    <a:gd name="T20" fmla="*/ 6 w 24"/>
                    <a:gd name="T21" fmla="*/ 6 h 24"/>
                    <a:gd name="T22" fmla="*/ 18 w 24"/>
                    <a:gd name="T23" fmla="*/ 24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18" y="24"/>
                      </a:moveTo>
                      <a:lnTo>
                        <a:pt x="18" y="24"/>
                      </a:lnTo>
                      <a:lnTo>
                        <a:pt x="24" y="24"/>
                      </a:lnTo>
                      <a:lnTo>
                        <a:pt x="12" y="6"/>
                      </a:lnTo>
                      <a:lnTo>
                        <a:pt x="6" y="6"/>
                      </a:lnTo>
                      <a:lnTo>
                        <a:pt x="6" y="0"/>
                      </a:lnTo>
                      <a:lnTo>
                        <a:pt x="0" y="6"/>
                      </a:lnTo>
                      <a:lnTo>
                        <a:pt x="6" y="6"/>
                      </a:lnTo>
                      <a:lnTo>
                        <a:pt x="6" y="12"/>
                      </a:lnTo>
                      <a:lnTo>
                        <a:pt x="6" y="6"/>
                      </a:lnTo>
                      <a:lnTo>
                        <a:pt x="18"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7" name="Freeform 717"/>
                <p:cNvSpPr>
                  <a:spLocks/>
                </p:cNvSpPr>
                <p:nvPr/>
              </p:nvSpPr>
              <p:spPr bwMode="auto">
                <a:xfrm>
                  <a:off x="4582" y="2730"/>
                  <a:ext cx="24" cy="24"/>
                </a:xfrm>
                <a:custGeom>
                  <a:avLst/>
                  <a:gdLst>
                    <a:gd name="T0" fmla="*/ 18 w 24"/>
                    <a:gd name="T1" fmla="*/ 24 h 24"/>
                    <a:gd name="T2" fmla="*/ 24 w 24"/>
                    <a:gd name="T3" fmla="*/ 24 h 24"/>
                    <a:gd name="T4" fmla="*/ 18 w 24"/>
                    <a:gd name="T5" fmla="*/ 18 h 24"/>
                    <a:gd name="T6" fmla="*/ 6 w 24"/>
                    <a:gd name="T7" fmla="*/ 6 h 24"/>
                    <a:gd name="T8" fmla="*/ 0 w 24"/>
                    <a:gd name="T9" fmla="*/ 0 h 24"/>
                    <a:gd name="T10" fmla="*/ 0 w 24"/>
                    <a:gd name="T11" fmla="*/ 6 h 24"/>
                    <a:gd name="T12" fmla="*/ 0 w 24"/>
                    <a:gd name="T13" fmla="*/ 6 h 24"/>
                    <a:gd name="T14" fmla="*/ 6 w 24"/>
                    <a:gd name="T15" fmla="*/ 12 h 24"/>
                    <a:gd name="T16" fmla="*/ 18 w 24"/>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18" y="24"/>
                      </a:moveTo>
                      <a:lnTo>
                        <a:pt x="24" y="24"/>
                      </a:lnTo>
                      <a:lnTo>
                        <a:pt x="18" y="18"/>
                      </a:lnTo>
                      <a:lnTo>
                        <a:pt x="6" y="6"/>
                      </a:lnTo>
                      <a:lnTo>
                        <a:pt x="0" y="0"/>
                      </a:lnTo>
                      <a:lnTo>
                        <a:pt x="0" y="6"/>
                      </a:lnTo>
                      <a:lnTo>
                        <a:pt x="6" y="12"/>
                      </a:lnTo>
                      <a:lnTo>
                        <a:pt x="18"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8" name="Freeform 718"/>
                <p:cNvSpPr>
                  <a:spLocks/>
                </p:cNvSpPr>
                <p:nvPr/>
              </p:nvSpPr>
              <p:spPr bwMode="auto">
                <a:xfrm>
                  <a:off x="4546" y="2706"/>
                  <a:ext cx="30" cy="24"/>
                </a:xfrm>
                <a:custGeom>
                  <a:avLst/>
                  <a:gdLst>
                    <a:gd name="T0" fmla="*/ 24 w 30"/>
                    <a:gd name="T1" fmla="*/ 24 h 24"/>
                    <a:gd name="T2" fmla="*/ 30 w 30"/>
                    <a:gd name="T3" fmla="*/ 18 h 24"/>
                    <a:gd name="T4" fmla="*/ 24 w 30"/>
                    <a:gd name="T5" fmla="*/ 18 h 24"/>
                    <a:gd name="T6" fmla="*/ 6 w 30"/>
                    <a:gd name="T7" fmla="*/ 6 h 24"/>
                    <a:gd name="T8" fmla="*/ 6 w 30"/>
                    <a:gd name="T9" fmla="*/ 0 h 24"/>
                    <a:gd name="T10" fmla="*/ 0 w 30"/>
                    <a:gd name="T11" fmla="*/ 6 h 24"/>
                    <a:gd name="T12" fmla="*/ 6 w 30"/>
                    <a:gd name="T13" fmla="*/ 6 h 24"/>
                    <a:gd name="T14" fmla="*/ 6 w 30"/>
                    <a:gd name="T15" fmla="*/ 12 h 24"/>
                    <a:gd name="T16" fmla="*/ 24 w 30"/>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24"/>
                    <a:gd name="T29" fmla="*/ 30 w 30"/>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24">
                      <a:moveTo>
                        <a:pt x="24" y="24"/>
                      </a:moveTo>
                      <a:lnTo>
                        <a:pt x="30" y="18"/>
                      </a:lnTo>
                      <a:lnTo>
                        <a:pt x="24" y="18"/>
                      </a:lnTo>
                      <a:lnTo>
                        <a:pt x="6" y="6"/>
                      </a:lnTo>
                      <a:lnTo>
                        <a:pt x="6" y="0"/>
                      </a:lnTo>
                      <a:lnTo>
                        <a:pt x="0" y="6"/>
                      </a:lnTo>
                      <a:lnTo>
                        <a:pt x="6" y="6"/>
                      </a:lnTo>
                      <a:lnTo>
                        <a:pt x="6" y="12"/>
                      </a:lnTo>
                      <a:lnTo>
                        <a:pt x="24"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9" name="Freeform 719"/>
                <p:cNvSpPr>
                  <a:spLocks/>
                </p:cNvSpPr>
                <p:nvPr/>
              </p:nvSpPr>
              <p:spPr bwMode="auto">
                <a:xfrm>
                  <a:off x="4510" y="2688"/>
                  <a:ext cx="30" cy="18"/>
                </a:xfrm>
                <a:custGeom>
                  <a:avLst/>
                  <a:gdLst>
                    <a:gd name="T0" fmla="*/ 24 w 30"/>
                    <a:gd name="T1" fmla="*/ 18 h 18"/>
                    <a:gd name="T2" fmla="*/ 30 w 30"/>
                    <a:gd name="T3" fmla="*/ 12 h 18"/>
                    <a:gd name="T4" fmla="*/ 24 w 30"/>
                    <a:gd name="T5" fmla="*/ 12 h 18"/>
                    <a:gd name="T6" fmla="*/ 6 w 30"/>
                    <a:gd name="T7" fmla="*/ 0 h 18"/>
                    <a:gd name="T8" fmla="*/ 0 w 30"/>
                    <a:gd name="T9" fmla="*/ 0 h 18"/>
                    <a:gd name="T10" fmla="*/ 6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2"/>
                      </a:lnTo>
                      <a:lnTo>
                        <a:pt x="24" y="12"/>
                      </a:lnTo>
                      <a:lnTo>
                        <a:pt x="6" y="0"/>
                      </a:lnTo>
                      <a:lnTo>
                        <a:pt x="0" y="0"/>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0" name="Freeform 720"/>
                <p:cNvSpPr>
                  <a:spLocks/>
                </p:cNvSpPr>
                <p:nvPr/>
              </p:nvSpPr>
              <p:spPr bwMode="auto">
                <a:xfrm>
                  <a:off x="4474" y="2670"/>
                  <a:ext cx="30" cy="12"/>
                </a:xfrm>
                <a:custGeom>
                  <a:avLst/>
                  <a:gdLst>
                    <a:gd name="T0" fmla="*/ 24 w 30"/>
                    <a:gd name="T1" fmla="*/ 12 h 12"/>
                    <a:gd name="T2" fmla="*/ 30 w 30"/>
                    <a:gd name="T3" fmla="*/ 12 h 12"/>
                    <a:gd name="T4" fmla="*/ 24 w 30"/>
                    <a:gd name="T5" fmla="*/ 6 h 12"/>
                    <a:gd name="T6" fmla="*/ 0 w 30"/>
                    <a:gd name="T7" fmla="*/ 0 h 12"/>
                    <a:gd name="T8" fmla="*/ 0 w 30"/>
                    <a:gd name="T9" fmla="*/ 0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1" name="Freeform 721"/>
                <p:cNvSpPr>
                  <a:spLocks/>
                </p:cNvSpPr>
                <p:nvPr/>
              </p:nvSpPr>
              <p:spPr bwMode="auto">
                <a:xfrm>
                  <a:off x="4432" y="2652"/>
                  <a:ext cx="30" cy="12"/>
                </a:xfrm>
                <a:custGeom>
                  <a:avLst/>
                  <a:gdLst>
                    <a:gd name="T0" fmla="*/ 30 w 30"/>
                    <a:gd name="T1" fmla="*/ 12 h 12"/>
                    <a:gd name="T2" fmla="*/ 30 w 30"/>
                    <a:gd name="T3" fmla="*/ 12 h 12"/>
                    <a:gd name="T4" fmla="*/ 30 w 30"/>
                    <a:gd name="T5" fmla="*/ 6 h 12"/>
                    <a:gd name="T6" fmla="*/ 24 w 30"/>
                    <a:gd name="T7" fmla="*/ 6 h 12"/>
                    <a:gd name="T8" fmla="*/ 6 w 30"/>
                    <a:gd name="T9" fmla="*/ 0 h 12"/>
                    <a:gd name="T10" fmla="*/ 0 w 30"/>
                    <a:gd name="T11" fmla="*/ 0 h 12"/>
                    <a:gd name="T12" fmla="*/ 6 w 30"/>
                    <a:gd name="T13" fmla="*/ 6 h 12"/>
                    <a:gd name="T14" fmla="*/ 24 w 30"/>
                    <a:gd name="T15" fmla="*/ 12 h 12"/>
                    <a:gd name="T16" fmla="*/ 30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30" y="12"/>
                      </a:moveTo>
                      <a:lnTo>
                        <a:pt x="30" y="12"/>
                      </a:lnTo>
                      <a:lnTo>
                        <a:pt x="30" y="6"/>
                      </a:lnTo>
                      <a:lnTo>
                        <a:pt x="24" y="6"/>
                      </a:lnTo>
                      <a:lnTo>
                        <a:pt x="6" y="0"/>
                      </a:lnTo>
                      <a:lnTo>
                        <a:pt x="0" y="0"/>
                      </a:lnTo>
                      <a:lnTo>
                        <a:pt x="6" y="6"/>
                      </a:lnTo>
                      <a:lnTo>
                        <a:pt x="24" y="12"/>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2" name="Freeform 722"/>
                <p:cNvSpPr>
                  <a:spLocks/>
                </p:cNvSpPr>
                <p:nvPr/>
              </p:nvSpPr>
              <p:spPr bwMode="auto">
                <a:xfrm>
                  <a:off x="4396" y="2640"/>
                  <a:ext cx="30" cy="12"/>
                </a:xfrm>
                <a:custGeom>
                  <a:avLst/>
                  <a:gdLst>
                    <a:gd name="T0" fmla="*/ 24 w 30"/>
                    <a:gd name="T1" fmla="*/ 12 h 12"/>
                    <a:gd name="T2" fmla="*/ 30 w 30"/>
                    <a:gd name="T3" fmla="*/ 6 h 12"/>
                    <a:gd name="T4" fmla="*/ 24 w 30"/>
                    <a:gd name="T5" fmla="*/ 6 h 12"/>
                    <a:gd name="T6" fmla="*/ 6 w 30"/>
                    <a:gd name="T7" fmla="*/ 0 h 12"/>
                    <a:gd name="T8" fmla="*/ 0 w 30"/>
                    <a:gd name="T9" fmla="*/ 0 h 12"/>
                    <a:gd name="T10" fmla="*/ 0 w 30"/>
                    <a:gd name="T11" fmla="*/ 0 h 12"/>
                    <a:gd name="T12" fmla="*/ 0 w 30"/>
                    <a:gd name="T13" fmla="*/ 6 h 12"/>
                    <a:gd name="T14" fmla="*/ 6 w 30"/>
                    <a:gd name="T15" fmla="*/ 6 h 12"/>
                    <a:gd name="T16" fmla="*/ 24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12"/>
                      </a:moveTo>
                      <a:lnTo>
                        <a:pt x="30" y="6"/>
                      </a:lnTo>
                      <a:lnTo>
                        <a:pt x="24" y="6"/>
                      </a:lnTo>
                      <a:lnTo>
                        <a:pt x="6" y="0"/>
                      </a:lnTo>
                      <a:lnTo>
                        <a:pt x="0"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3" name="Freeform 723"/>
                <p:cNvSpPr>
                  <a:spLocks/>
                </p:cNvSpPr>
                <p:nvPr/>
              </p:nvSpPr>
              <p:spPr bwMode="auto">
                <a:xfrm>
                  <a:off x="4354" y="2628"/>
                  <a:ext cx="30" cy="12"/>
                </a:xfrm>
                <a:custGeom>
                  <a:avLst/>
                  <a:gdLst>
                    <a:gd name="T0" fmla="*/ 30 w 30"/>
                    <a:gd name="T1" fmla="*/ 12 h 12"/>
                    <a:gd name="T2" fmla="*/ 30 w 30"/>
                    <a:gd name="T3" fmla="*/ 6 h 12"/>
                    <a:gd name="T4" fmla="*/ 30 w 30"/>
                    <a:gd name="T5" fmla="*/ 6 h 12"/>
                    <a:gd name="T6" fmla="*/ 6 w 30"/>
                    <a:gd name="T7" fmla="*/ 0 h 12"/>
                    <a:gd name="T8" fmla="*/ 0 w 30"/>
                    <a:gd name="T9" fmla="*/ 0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4" name="Freeform 724"/>
                <p:cNvSpPr>
                  <a:spLocks/>
                </p:cNvSpPr>
                <p:nvPr/>
              </p:nvSpPr>
              <p:spPr bwMode="auto">
                <a:xfrm>
                  <a:off x="4318" y="2616"/>
                  <a:ext cx="24" cy="12"/>
                </a:xfrm>
                <a:custGeom>
                  <a:avLst/>
                  <a:gdLst>
                    <a:gd name="T0" fmla="*/ 24 w 24"/>
                    <a:gd name="T1" fmla="*/ 12 h 12"/>
                    <a:gd name="T2" fmla="*/ 24 w 24"/>
                    <a:gd name="T3" fmla="*/ 6 h 12"/>
                    <a:gd name="T4" fmla="*/ 24 w 24"/>
                    <a:gd name="T5" fmla="*/ 6 h 12"/>
                    <a:gd name="T6" fmla="*/ 0 w 24"/>
                    <a:gd name="T7" fmla="*/ 0 h 12"/>
                    <a:gd name="T8" fmla="*/ 0 w 24"/>
                    <a:gd name="T9" fmla="*/ 0 h 12"/>
                    <a:gd name="T10" fmla="*/ 0 w 24"/>
                    <a:gd name="T11" fmla="*/ 6 h 12"/>
                    <a:gd name="T12" fmla="*/ 24 w 24"/>
                    <a:gd name="T13" fmla="*/ 12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24" y="12"/>
                      </a:move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 name="Freeform 725"/>
                <p:cNvSpPr>
                  <a:spLocks/>
                </p:cNvSpPr>
                <p:nvPr/>
              </p:nvSpPr>
              <p:spPr bwMode="auto">
                <a:xfrm>
                  <a:off x="4276" y="2604"/>
                  <a:ext cx="30" cy="12"/>
                </a:xfrm>
                <a:custGeom>
                  <a:avLst/>
                  <a:gdLst>
                    <a:gd name="T0" fmla="*/ 24 w 30"/>
                    <a:gd name="T1" fmla="*/ 12 h 12"/>
                    <a:gd name="T2" fmla="*/ 30 w 30"/>
                    <a:gd name="T3" fmla="*/ 6 h 12"/>
                    <a:gd name="T4" fmla="*/ 24 w 30"/>
                    <a:gd name="T5" fmla="*/ 6 h 12"/>
                    <a:gd name="T6" fmla="*/ 0 w 30"/>
                    <a:gd name="T7" fmla="*/ 0 h 12"/>
                    <a:gd name="T8" fmla="*/ 0 w 30"/>
                    <a:gd name="T9" fmla="*/ 0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6" name="Freeform 726"/>
                <p:cNvSpPr>
                  <a:spLocks/>
                </p:cNvSpPr>
                <p:nvPr/>
              </p:nvSpPr>
              <p:spPr bwMode="auto">
                <a:xfrm>
                  <a:off x="4234" y="2592"/>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7" name="Freeform 727"/>
                <p:cNvSpPr>
                  <a:spLocks/>
                </p:cNvSpPr>
                <p:nvPr/>
              </p:nvSpPr>
              <p:spPr bwMode="auto">
                <a:xfrm>
                  <a:off x="4192" y="2586"/>
                  <a:ext cx="30" cy="12"/>
                </a:xfrm>
                <a:custGeom>
                  <a:avLst/>
                  <a:gdLst>
                    <a:gd name="T0" fmla="*/ 24 w 30"/>
                    <a:gd name="T1" fmla="*/ 12 h 12"/>
                    <a:gd name="T2" fmla="*/ 30 w 30"/>
                    <a:gd name="T3" fmla="*/ 6 h 12"/>
                    <a:gd name="T4" fmla="*/ 24 w 30"/>
                    <a:gd name="T5" fmla="*/ 6 h 12"/>
                    <a:gd name="T6" fmla="*/ 6 w 30"/>
                    <a:gd name="T7" fmla="*/ 0 h 12"/>
                    <a:gd name="T8" fmla="*/ 0 w 30"/>
                    <a:gd name="T9" fmla="*/ 0 h 12"/>
                    <a:gd name="T10" fmla="*/ 6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6" y="0"/>
                      </a:lnTo>
                      <a:lnTo>
                        <a:pt x="0" y="0"/>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8" name="Freeform 728"/>
                <p:cNvSpPr>
                  <a:spLocks/>
                </p:cNvSpPr>
                <p:nvPr/>
              </p:nvSpPr>
              <p:spPr bwMode="auto">
                <a:xfrm>
                  <a:off x="4150" y="2580"/>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9" name="Freeform 729"/>
                <p:cNvSpPr>
                  <a:spLocks/>
                </p:cNvSpPr>
                <p:nvPr/>
              </p:nvSpPr>
              <p:spPr bwMode="auto">
                <a:xfrm>
                  <a:off x="4108" y="2568"/>
                  <a:ext cx="30" cy="12"/>
                </a:xfrm>
                <a:custGeom>
                  <a:avLst/>
                  <a:gdLst>
                    <a:gd name="T0" fmla="*/ 30 w 30"/>
                    <a:gd name="T1" fmla="*/ 12 h 12"/>
                    <a:gd name="T2" fmla="*/ 30 w 30"/>
                    <a:gd name="T3" fmla="*/ 12 h 12"/>
                    <a:gd name="T4" fmla="*/ 30 w 30"/>
                    <a:gd name="T5" fmla="*/ 6 h 12"/>
                    <a:gd name="T6" fmla="*/ 12 w 30"/>
                    <a:gd name="T7" fmla="*/ 6 h 12"/>
                    <a:gd name="T8" fmla="*/ 6 w 30"/>
                    <a:gd name="T9" fmla="*/ 0 h 12"/>
                    <a:gd name="T10" fmla="*/ 0 w 30"/>
                    <a:gd name="T11" fmla="*/ 6 h 12"/>
                    <a:gd name="T12" fmla="*/ 6 w 30"/>
                    <a:gd name="T13" fmla="*/ 6 h 12"/>
                    <a:gd name="T14" fmla="*/ 12 w 30"/>
                    <a:gd name="T15" fmla="*/ 12 h 12"/>
                    <a:gd name="T16" fmla="*/ 30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30" y="12"/>
                      </a:moveTo>
                      <a:lnTo>
                        <a:pt x="30" y="12"/>
                      </a:lnTo>
                      <a:lnTo>
                        <a:pt x="30" y="6"/>
                      </a:lnTo>
                      <a:lnTo>
                        <a:pt x="12" y="6"/>
                      </a:lnTo>
                      <a:lnTo>
                        <a:pt x="6" y="0"/>
                      </a:lnTo>
                      <a:lnTo>
                        <a:pt x="0" y="6"/>
                      </a:lnTo>
                      <a:lnTo>
                        <a:pt x="6" y="6"/>
                      </a:lnTo>
                      <a:lnTo>
                        <a:pt x="12" y="12"/>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0" name="Freeform 730"/>
                <p:cNvSpPr>
                  <a:spLocks/>
                </p:cNvSpPr>
                <p:nvPr/>
              </p:nvSpPr>
              <p:spPr bwMode="auto">
                <a:xfrm>
                  <a:off x="4066" y="2568"/>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1" name="Freeform 731"/>
                <p:cNvSpPr>
                  <a:spLocks/>
                </p:cNvSpPr>
                <p:nvPr/>
              </p:nvSpPr>
              <p:spPr bwMode="auto">
                <a:xfrm>
                  <a:off x="4024" y="2562"/>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2" name="Freeform 732"/>
                <p:cNvSpPr>
                  <a:spLocks/>
                </p:cNvSpPr>
                <p:nvPr/>
              </p:nvSpPr>
              <p:spPr bwMode="auto">
                <a:xfrm>
                  <a:off x="3981" y="2556"/>
                  <a:ext cx="31" cy="12"/>
                </a:xfrm>
                <a:custGeom>
                  <a:avLst/>
                  <a:gdLst>
                    <a:gd name="T0" fmla="*/ 31 w 31"/>
                    <a:gd name="T1" fmla="*/ 12 h 12"/>
                    <a:gd name="T2" fmla="*/ 31 w 31"/>
                    <a:gd name="T3" fmla="*/ 6 h 12"/>
                    <a:gd name="T4" fmla="*/ 31 w 31"/>
                    <a:gd name="T5" fmla="*/ 6 h 12"/>
                    <a:gd name="T6" fmla="*/ 6 w 31"/>
                    <a:gd name="T7" fmla="*/ 0 h 12"/>
                    <a:gd name="T8" fmla="*/ 0 w 31"/>
                    <a:gd name="T9" fmla="*/ 6 h 12"/>
                    <a:gd name="T10" fmla="*/ 6 w 31"/>
                    <a:gd name="T11" fmla="*/ 6 h 12"/>
                    <a:gd name="T12" fmla="*/ 31 w 31"/>
                    <a:gd name="T13" fmla="*/ 12 h 12"/>
                    <a:gd name="T14" fmla="*/ 0 60000 65536"/>
                    <a:gd name="T15" fmla="*/ 0 60000 65536"/>
                    <a:gd name="T16" fmla="*/ 0 60000 65536"/>
                    <a:gd name="T17" fmla="*/ 0 60000 65536"/>
                    <a:gd name="T18" fmla="*/ 0 60000 65536"/>
                    <a:gd name="T19" fmla="*/ 0 60000 65536"/>
                    <a:gd name="T20" fmla="*/ 0 60000 65536"/>
                    <a:gd name="T21" fmla="*/ 0 w 31"/>
                    <a:gd name="T22" fmla="*/ 0 h 12"/>
                    <a:gd name="T23" fmla="*/ 31 w 3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12">
                      <a:moveTo>
                        <a:pt x="31" y="12"/>
                      </a:moveTo>
                      <a:lnTo>
                        <a:pt x="31" y="6"/>
                      </a:lnTo>
                      <a:lnTo>
                        <a:pt x="6" y="0"/>
                      </a:lnTo>
                      <a:lnTo>
                        <a:pt x="0" y="6"/>
                      </a:lnTo>
                      <a:lnTo>
                        <a:pt x="6" y="6"/>
                      </a:lnTo>
                      <a:lnTo>
                        <a:pt x="31"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3" name="Freeform 733"/>
                <p:cNvSpPr>
                  <a:spLocks/>
                </p:cNvSpPr>
                <p:nvPr/>
              </p:nvSpPr>
              <p:spPr bwMode="auto">
                <a:xfrm>
                  <a:off x="3939" y="2556"/>
                  <a:ext cx="30" cy="6"/>
                </a:xfrm>
                <a:custGeom>
                  <a:avLst/>
                  <a:gdLst>
                    <a:gd name="T0" fmla="*/ 30 w 30"/>
                    <a:gd name="T1" fmla="*/ 6 h 6"/>
                    <a:gd name="T2" fmla="*/ 30 w 30"/>
                    <a:gd name="T3" fmla="*/ 0 h 6"/>
                    <a:gd name="T4" fmla="*/ 30 w 30"/>
                    <a:gd name="T5" fmla="*/ 0 h 6"/>
                    <a:gd name="T6" fmla="*/ 18 w 30"/>
                    <a:gd name="T7" fmla="*/ 0 h 6"/>
                    <a:gd name="T8" fmla="*/ 6 w 30"/>
                    <a:gd name="T9" fmla="*/ 0 h 6"/>
                    <a:gd name="T10" fmla="*/ 0 w 30"/>
                    <a:gd name="T11" fmla="*/ 0 h 6"/>
                    <a:gd name="T12" fmla="*/ 6 w 30"/>
                    <a:gd name="T13" fmla="*/ 6 h 6"/>
                    <a:gd name="T14" fmla="*/ 18 w 30"/>
                    <a:gd name="T15" fmla="*/ 6 h 6"/>
                    <a:gd name="T16" fmla="*/ 30 w 30"/>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30" y="6"/>
                      </a:moveTo>
                      <a:lnTo>
                        <a:pt x="30" y="0"/>
                      </a:lnTo>
                      <a:lnTo>
                        <a:pt x="18" y="0"/>
                      </a:lnTo>
                      <a:lnTo>
                        <a:pt x="6" y="0"/>
                      </a:lnTo>
                      <a:lnTo>
                        <a:pt x="0" y="0"/>
                      </a:lnTo>
                      <a:lnTo>
                        <a:pt x="6" y="6"/>
                      </a:lnTo>
                      <a:lnTo>
                        <a:pt x="18"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 name="Freeform 734"/>
                <p:cNvSpPr>
                  <a:spLocks/>
                </p:cNvSpPr>
                <p:nvPr/>
              </p:nvSpPr>
              <p:spPr bwMode="auto">
                <a:xfrm>
                  <a:off x="3897" y="2550"/>
                  <a:ext cx="30" cy="6"/>
                </a:xfrm>
                <a:custGeom>
                  <a:avLst/>
                  <a:gdLst>
                    <a:gd name="T0" fmla="*/ 30 w 30"/>
                    <a:gd name="T1" fmla="*/ 6 h 6"/>
                    <a:gd name="T2" fmla="*/ 30 w 30"/>
                    <a:gd name="T3" fmla="*/ 6 h 6"/>
                    <a:gd name="T4" fmla="*/ 30 w 30"/>
                    <a:gd name="T5" fmla="*/ 0 h 6"/>
                    <a:gd name="T6" fmla="*/ 6 w 30"/>
                    <a:gd name="T7" fmla="*/ 0 h 6"/>
                    <a:gd name="T8" fmla="*/ 0 w 30"/>
                    <a:gd name="T9" fmla="*/ 6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6"/>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 name="Freeform 735"/>
                <p:cNvSpPr>
                  <a:spLocks/>
                </p:cNvSpPr>
                <p:nvPr/>
              </p:nvSpPr>
              <p:spPr bwMode="auto">
                <a:xfrm>
                  <a:off x="3855" y="2550"/>
                  <a:ext cx="30" cy="6"/>
                </a:xfrm>
                <a:custGeom>
                  <a:avLst/>
                  <a:gdLst>
                    <a:gd name="T0" fmla="*/ 30 w 30"/>
                    <a:gd name="T1" fmla="*/ 6 h 6"/>
                    <a:gd name="T2" fmla="*/ 30 w 30"/>
                    <a:gd name="T3" fmla="*/ 6 h 6"/>
                    <a:gd name="T4" fmla="*/ 30 w 30"/>
                    <a:gd name="T5" fmla="*/ 0 h 6"/>
                    <a:gd name="T6" fmla="*/ 6 w 30"/>
                    <a:gd name="T7" fmla="*/ 0 h 6"/>
                    <a:gd name="T8" fmla="*/ 0 w 30"/>
                    <a:gd name="T9" fmla="*/ 6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6"/>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 name="Freeform 736"/>
                <p:cNvSpPr>
                  <a:spLocks/>
                </p:cNvSpPr>
                <p:nvPr/>
              </p:nvSpPr>
              <p:spPr bwMode="auto">
                <a:xfrm>
                  <a:off x="3813" y="2550"/>
                  <a:ext cx="30" cy="6"/>
                </a:xfrm>
                <a:custGeom>
                  <a:avLst/>
                  <a:gdLst>
                    <a:gd name="T0" fmla="*/ 30 w 30"/>
                    <a:gd name="T1" fmla="*/ 6 h 6"/>
                    <a:gd name="T2" fmla="*/ 30 w 30"/>
                    <a:gd name="T3" fmla="*/ 0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60" name="Group 737"/>
              <p:cNvGrpSpPr>
                <a:grpSpLocks/>
              </p:cNvGrpSpPr>
              <p:nvPr/>
            </p:nvGrpSpPr>
            <p:grpSpPr bwMode="auto">
              <a:xfrm>
                <a:off x="3177" y="2646"/>
                <a:ext cx="1195" cy="426"/>
                <a:chOff x="3177" y="2646"/>
                <a:chExt cx="1195" cy="426"/>
              </a:xfrm>
            </p:grpSpPr>
            <p:sp>
              <p:nvSpPr>
                <p:cNvPr id="869" name="Freeform 738"/>
                <p:cNvSpPr>
                  <a:spLocks/>
                </p:cNvSpPr>
                <p:nvPr/>
              </p:nvSpPr>
              <p:spPr bwMode="auto">
                <a:xfrm>
                  <a:off x="3747" y="2646"/>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 name="T14" fmla="*/ 0 60000 65536"/>
                    <a:gd name="T15" fmla="*/ 0 60000 65536"/>
                    <a:gd name="T16" fmla="*/ 0 60000 65536"/>
                    <a:gd name="T17" fmla="*/ 0 60000 65536"/>
                    <a:gd name="T18" fmla="*/ 0 60000 65536"/>
                    <a:gd name="T19" fmla="*/ 0 60000 65536"/>
                    <a:gd name="T20" fmla="*/ 0 60000 65536"/>
                    <a:gd name="T21" fmla="*/ 0 w 24"/>
                    <a:gd name="T22" fmla="*/ 0 h 6"/>
                    <a:gd name="T23" fmla="*/ 24 w 2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
                      <a:moveTo>
                        <a:pt x="24" y="6"/>
                      </a:move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 name="Freeform 739"/>
                <p:cNvSpPr>
                  <a:spLocks/>
                </p:cNvSpPr>
                <p:nvPr/>
              </p:nvSpPr>
              <p:spPr bwMode="auto">
                <a:xfrm>
                  <a:off x="3705" y="2646"/>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 name="Freeform 740"/>
                <p:cNvSpPr>
                  <a:spLocks/>
                </p:cNvSpPr>
                <p:nvPr/>
              </p:nvSpPr>
              <p:spPr bwMode="auto">
                <a:xfrm>
                  <a:off x="3663" y="2646"/>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 name="Freeform 741"/>
                <p:cNvSpPr>
                  <a:spLocks/>
                </p:cNvSpPr>
                <p:nvPr/>
              </p:nvSpPr>
              <p:spPr bwMode="auto">
                <a:xfrm>
                  <a:off x="3621" y="2646"/>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3" name="Freeform 742"/>
                <p:cNvSpPr>
                  <a:spLocks/>
                </p:cNvSpPr>
                <p:nvPr/>
              </p:nvSpPr>
              <p:spPr bwMode="auto">
                <a:xfrm>
                  <a:off x="3579" y="2652"/>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4" name="Freeform 743"/>
                <p:cNvSpPr>
                  <a:spLocks/>
                </p:cNvSpPr>
                <p:nvPr/>
              </p:nvSpPr>
              <p:spPr bwMode="auto">
                <a:xfrm>
                  <a:off x="3537" y="2658"/>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0 w 30"/>
                    <a:gd name="T13" fmla="*/ 6 h 6"/>
                    <a:gd name="T14" fmla="*/ 0 w 30"/>
                    <a:gd name="T15" fmla="*/ 6 h 6"/>
                    <a:gd name="T16" fmla="*/ 24 w 30"/>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5" name="Freeform 744"/>
                <p:cNvSpPr>
                  <a:spLocks/>
                </p:cNvSpPr>
                <p:nvPr/>
              </p:nvSpPr>
              <p:spPr bwMode="auto">
                <a:xfrm>
                  <a:off x="3495" y="2664"/>
                  <a:ext cx="30" cy="12"/>
                </a:xfrm>
                <a:custGeom>
                  <a:avLst/>
                  <a:gdLst>
                    <a:gd name="T0" fmla="*/ 24 w 30"/>
                    <a:gd name="T1" fmla="*/ 6 h 12"/>
                    <a:gd name="T2" fmla="*/ 30 w 30"/>
                    <a:gd name="T3" fmla="*/ 0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6" name="Freeform 745"/>
                <p:cNvSpPr>
                  <a:spLocks/>
                </p:cNvSpPr>
                <p:nvPr/>
              </p:nvSpPr>
              <p:spPr bwMode="auto">
                <a:xfrm>
                  <a:off x="3453" y="2670"/>
                  <a:ext cx="30" cy="12"/>
                </a:xfrm>
                <a:custGeom>
                  <a:avLst/>
                  <a:gdLst>
                    <a:gd name="T0" fmla="*/ 24 w 30"/>
                    <a:gd name="T1" fmla="*/ 6 h 12"/>
                    <a:gd name="T2" fmla="*/ 30 w 30"/>
                    <a:gd name="T3" fmla="*/ 6 h 12"/>
                    <a:gd name="T4" fmla="*/ 24 w 30"/>
                    <a:gd name="T5" fmla="*/ 0 h 12"/>
                    <a:gd name="T6" fmla="*/ 0 w 30"/>
                    <a:gd name="T7" fmla="*/ 6 h 12"/>
                    <a:gd name="T8" fmla="*/ 0 w 30"/>
                    <a:gd name="T9" fmla="*/ 12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7" name="Freeform 746"/>
                <p:cNvSpPr>
                  <a:spLocks/>
                </p:cNvSpPr>
                <p:nvPr/>
              </p:nvSpPr>
              <p:spPr bwMode="auto">
                <a:xfrm>
                  <a:off x="3411" y="2682"/>
                  <a:ext cx="30" cy="12"/>
                </a:xfrm>
                <a:custGeom>
                  <a:avLst/>
                  <a:gdLst>
                    <a:gd name="T0" fmla="*/ 24 w 30"/>
                    <a:gd name="T1" fmla="*/ 6 h 12"/>
                    <a:gd name="T2" fmla="*/ 30 w 30"/>
                    <a:gd name="T3" fmla="*/ 0 h 12"/>
                    <a:gd name="T4" fmla="*/ 24 w 30"/>
                    <a:gd name="T5" fmla="*/ 0 h 12"/>
                    <a:gd name="T6" fmla="*/ 6 w 30"/>
                    <a:gd name="T7" fmla="*/ 6 h 12"/>
                    <a:gd name="T8" fmla="*/ 0 w 30"/>
                    <a:gd name="T9" fmla="*/ 6 h 12"/>
                    <a:gd name="T10" fmla="*/ 6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6" y="6"/>
                      </a:lnTo>
                      <a:lnTo>
                        <a:pt x="0" y="6"/>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8" name="Freeform 747"/>
                <p:cNvSpPr>
                  <a:spLocks/>
                </p:cNvSpPr>
                <p:nvPr/>
              </p:nvSpPr>
              <p:spPr bwMode="auto">
                <a:xfrm>
                  <a:off x="3369" y="2694"/>
                  <a:ext cx="30" cy="12"/>
                </a:xfrm>
                <a:custGeom>
                  <a:avLst/>
                  <a:gdLst>
                    <a:gd name="T0" fmla="*/ 30 w 30"/>
                    <a:gd name="T1" fmla="*/ 6 h 12"/>
                    <a:gd name="T2" fmla="*/ 30 w 30"/>
                    <a:gd name="T3" fmla="*/ 0 h 12"/>
                    <a:gd name="T4" fmla="*/ 30 w 30"/>
                    <a:gd name="T5" fmla="*/ 0 h 12"/>
                    <a:gd name="T6" fmla="*/ 6 w 30"/>
                    <a:gd name="T7" fmla="*/ 6 h 12"/>
                    <a:gd name="T8" fmla="*/ 0 w 30"/>
                    <a:gd name="T9" fmla="*/ 6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0"/>
                      </a:lnTo>
                      <a:lnTo>
                        <a:pt x="6" y="6"/>
                      </a:lnTo>
                      <a:lnTo>
                        <a:pt x="0" y="6"/>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9" name="Freeform 748"/>
                <p:cNvSpPr>
                  <a:spLocks/>
                </p:cNvSpPr>
                <p:nvPr/>
              </p:nvSpPr>
              <p:spPr bwMode="auto">
                <a:xfrm>
                  <a:off x="3333" y="2706"/>
                  <a:ext cx="30" cy="12"/>
                </a:xfrm>
                <a:custGeom>
                  <a:avLst/>
                  <a:gdLst>
                    <a:gd name="T0" fmla="*/ 24 w 30"/>
                    <a:gd name="T1" fmla="*/ 6 h 12"/>
                    <a:gd name="T2" fmla="*/ 30 w 30"/>
                    <a:gd name="T3" fmla="*/ 0 h 12"/>
                    <a:gd name="T4" fmla="*/ 24 w 30"/>
                    <a:gd name="T5" fmla="*/ 0 h 12"/>
                    <a:gd name="T6" fmla="*/ 18 w 30"/>
                    <a:gd name="T7" fmla="*/ 0 h 12"/>
                    <a:gd name="T8" fmla="*/ 0 w 30"/>
                    <a:gd name="T9" fmla="*/ 6 h 12"/>
                    <a:gd name="T10" fmla="*/ 0 w 30"/>
                    <a:gd name="T11" fmla="*/ 12 h 12"/>
                    <a:gd name="T12" fmla="*/ 0 w 30"/>
                    <a:gd name="T13" fmla="*/ 12 h 12"/>
                    <a:gd name="T14" fmla="*/ 18 w 30"/>
                    <a:gd name="T15" fmla="*/ 6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0"/>
                      </a:lnTo>
                      <a:lnTo>
                        <a:pt x="24" y="0"/>
                      </a:lnTo>
                      <a:lnTo>
                        <a:pt x="18" y="0"/>
                      </a:lnTo>
                      <a:lnTo>
                        <a:pt x="0" y="6"/>
                      </a:lnTo>
                      <a:lnTo>
                        <a:pt x="0" y="12"/>
                      </a:lnTo>
                      <a:lnTo>
                        <a:pt x="18"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0" name="Freeform 749"/>
                <p:cNvSpPr>
                  <a:spLocks/>
                </p:cNvSpPr>
                <p:nvPr/>
              </p:nvSpPr>
              <p:spPr bwMode="auto">
                <a:xfrm>
                  <a:off x="3291" y="2718"/>
                  <a:ext cx="30" cy="18"/>
                </a:xfrm>
                <a:custGeom>
                  <a:avLst/>
                  <a:gdLst>
                    <a:gd name="T0" fmla="*/ 30 w 30"/>
                    <a:gd name="T1" fmla="*/ 6 h 18"/>
                    <a:gd name="T2" fmla="*/ 30 w 30"/>
                    <a:gd name="T3" fmla="*/ 6 h 18"/>
                    <a:gd name="T4" fmla="*/ 30 w 30"/>
                    <a:gd name="T5" fmla="*/ 0 h 18"/>
                    <a:gd name="T6" fmla="*/ 6 w 30"/>
                    <a:gd name="T7" fmla="*/ 12 h 18"/>
                    <a:gd name="T8" fmla="*/ 0 w 30"/>
                    <a:gd name="T9" fmla="*/ 12 h 18"/>
                    <a:gd name="T10" fmla="*/ 6 w 30"/>
                    <a:gd name="T11" fmla="*/ 18 h 18"/>
                    <a:gd name="T12" fmla="*/ 30 w 30"/>
                    <a:gd name="T13" fmla="*/ 6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30" y="6"/>
                      </a:moveTo>
                      <a:lnTo>
                        <a:pt x="30" y="6"/>
                      </a:lnTo>
                      <a:lnTo>
                        <a:pt x="30" y="0"/>
                      </a:lnTo>
                      <a:lnTo>
                        <a:pt x="6" y="12"/>
                      </a:lnTo>
                      <a:lnTo>
                        <a:pt x="0" y="12"/>
                      </a:lnTo>
                      <a:lnTo>
                        <a:pt x="6" y="18"/>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 name="Freeform 750"/>
                <p:cNvSpPr>
                  <a:spLocks/>
                </p:cNvSpPr>
                <p:nvPr/>
              </p:nvSpPr>
              <p:spPr bwMode="auto">
                <a:xfrm>
                  <a:off x="3255" y="2736"/>
                  <a:ext cx="30" cy="18"/>
                </a:xfrm>
                <a:custGeom>
                  <a:avLst/>
                  <a:gdLst>
                    <a:gd name="T0" fmla="*/ 24 w 30"/>
                    <a:gd name="T1" fmla="*/ 6 h 18"/>
                    <a:gd name="T2" fmla="*/ 30 w 30"/>
                    <a:gd name="T3" fmla="*/ 6 h 18"/>
                    <a:gd name="T4" fmla="*/ 24 w 30"/>
                    <a:gd name="T5" fmla="*/ 0 h 18"/>
                    <a:gd name="T6" fmla="*/ 24 w 30"/>
                    <a:gd name="T7" fmla="*/ 0 h 18"/>
                    <a:gd name="T8" fmla="*/ 6 w 30"/>
                    <a:gd name="T9" fmla="*/ 12 h 18"/>
                    <a:gd name="T10" fmla="*/ 0 w 30"/>
                    <a:gd name="T11" fmla="*/ 18 h 18"/>
                    <a:gd name="T12" fmla="*/ 6 w 30"/>
                    <a:gd name="T13" fmla="*/ 18 h 18"/>
                    <a:gd name="T14" fmla="*/ 24 w 30"/>
                    <a:gd name="T15" fmla="*/ 6 h 18"/>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8"/>
                    <a:gd name="T26" fmla="*/ 30 w 30"/>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8">
                      <a:moveTo>
                        <a:pt x="24" y="6"/>
                      </a:moveTo>
                      <a:lnTo>
                        <a:pt x="30" y="6"/>
                      </a:lnTo>
                      <a:lnTo>
                        <a:pt x="24" y="0"/>
                      </a:lnTo>
                      <a:lnTo>
                        <a:pt x="6" y="12"/>
                      </a:lnTo>
                      <a:lnTo>
                        <a:pt x="0" y="18"/>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 name="Freeform 751"/>
                <p:cNvSpPr>
                  <a:spLocks/>
                </p:cNvSpPr>
                <p:nvPr/>
              </p:nvSpPr>
              <p:spPr bwMode="auto">
                <a:xfrm>
                  <a:off x="3225" y="2760"/>
                  <a:ext cx="24" cy="18"/>
                </a:xfrm>
                <a:custGeom>
                  <a:avLst/>
                  <a:gdLst>
                    <a:gd name="T0" fmla="*/ 18 w 24"/>
                    <a:gd name="T1" fmla="*/ 6 h 18"/>
                    <a:gd name="T2" fmla="*/ 24 w 24"/>
                    <a:gd name="T3" fmla="*/ 6 h 18"/>
                    <a:gd name="T4" fmla="*/ 18 w 24"/>
                    <a:gd name="T5" fmla="*/ 0 h 18"/>
                    <a:gd name="T6" fmla="*/ 0 w 24"/>
                    <a:gd name="T7" fmla="*/ 12 h 18"/>
                    <a:gd name="T8" fmla="*/ 0 w 24"/>
                    <a:gd name="T9" fmla="*/ 18 h 18"/>
                    <a:gd name="T10" fmla="*/ 0 w 24"/>
                    <a:gd name="T11" fmla="*/ 18 h 18"/>
                    <a:gd name="T12" fmla="*/ 18 w 24"/>
                    <a:gd name="T13" fmla="*/ 6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18" y="6"/>
                      </a:moveTo>
                      <a:lnTo>
                        <a:pt x="24" y="6"/>
                      </a:lnTo>
                      <a:lnTo>
                        <a:pt x="18" y="0"/>
                      </a:lnTo>
                      <a:lnTo>
                        <a:pt x="0" y="12"/>
                      </a:lnTo>
                      <a:lnTo>
                        <a:pt x="0" y="18"/>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3" name="Freeform 752"/>
                <p:cNvSpPr>
                  <a:spLocks/>
                </p:cNvSpPr>
                <p:nvPr/>
              </p:nvSpPr>
              <p:spPr bwMode="auto">
                <a:xfrm>
                  <a:off x="3195" y="2784"/>
                  <a:ext cx="24" cy="30"/>
                </a:xfrm>
                <a:custGeom>
                  <a:avLst/>
                  <a:gdLst>
                    <a:gd name="T0" fmla="*/ 24 w 24"/>
                    <a:gd name="T1" fmla="*/ 6 h 30"/>
                    <a:gd name="T2" fmla="*/ 18 w 24"/>
                    <a:gd name="T3" fmla="*/ 0 h 30"/>
                    <a:gd name="T4" fmla="*/ 18 w 24"/>
                    <a:gd name="T5" fmla="*/ 6 h 30"/>
                    <a:gd name="T6" fmla="*/ 0 w 24"/>
                    <a:gd name="T7" fmla="*/ 24 h 30"/>
                    <a:gd name="T8" fmla="*/ 0 w 24"/>
                    <a:gd name="T9" fmla="*/ 30 h 30"/>
                    <a:gd name="T10" fmla="*/ 6 w 24"/>
                    <a:gd name="T11" fmla="*/ 24 h 30"/>
                    <a:gd name="T12" fmla="*/ 24 w 24"/>
                    <a:gd name="T13" fmla="*/ 6 h 30"/>
                    <a:gd name="T14" fmla="*/ 0 60000 65536"/>
                    <a:gd name="T15" fmla="*/ 0 60000 65536"/>
                    <a:gd name="T16" fmla="*/ 0 60000 65536"/>
                    <a:gd name="T17" fmla="*/ 0 60000 65536"/>
                    <a:gd name="T18" fmla="*/ 0 60000 65536"/>
                    <a:gd name="T19" fmla="*/ 0 60000 65536"/>
                    <a:gd name="T20" fmla="*/ 0 60000 65536"/>
                    <a:gd name="T21" fmla="*/ 0 w 24"/>
                    <a:gd name="T22" fmla="*/ 0 h 30"/>
                    <a:gd name="T23" fmla="*/ 24 w 24"/>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0">
                      <a:moveTo>
                        <a:pt x="24" y="6"/>
                      </a:moveTo>
                      <a:lnTo>
                        <a:pt x="18" y="0"/>
                      </a:lnTo>
                      <a:lnTo>
                        <a:pt x="18" y="6"/>
                      </a:lnTo>
                      <a:lnTo>
                        <a:pt x="0" y="24"/>
                      </a:lnTo>
                      <a:lnTo>
                        <a:pt x="0" y="30"/>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4" name="Freeform 753"/>
                <p:cNvSpPr>
                  <a:spLocks/>
                </p:cNvSpPr>
                <p:nvPr/>
              </p:nvSpPr>
              <p:spPr bwMode="auto">
                <a:xfrm>
                  <a:off x="3177" y="2820"/>
                  <a:ext cx="12" cy="30"/>
                </a:xfrm>
                <a:custGeom>
                  <a:avLst/>
                  <a:gdLst>
                    <a:gd name="T0" fmla="*/ 12 w 12"/>
                    <a:gd name="T1" fmla="*/ 0 h 30"/>
                    <a:gd name="T2" fmla="*/ 12 w 12"/>
                    <a:gd name="T3" fmla="*/ 0 h 30"/>
                    <a:gd name="T4" fmla="*/ 6 w 12"/>
                    <a:gd name="T5" fmla="*/ 0 h 30"/>
                    <a:gd name="T6" fmla="*/ 0 w 12"/>
                    <a:gd name="T7" fmla="*/ 18 h 30"/>
                    <a:gd name="T8" fmla="*/ 0 w 12"/>
                    <a:gd name="T9" fmla="*/ 24 h 30"/>
                    <a:gd name="T10" fmla="*/ 0 w 12"/>
                    <a:gd name="T11" fmla="*/ 30 h 30"/>
                    <a:gd name="T12" fmla="*/ 6 w 12"/>
                    <a:gd name="T13" fmla="*/ 24 h 30"/>
                    <a:gd name="T14" fmla="*/ 6 w 12"/>
                    <a:gd name="T15" fmla="*/ 18 h 30"/>
                    <a:gd name="T16" fmla="*/ 12 w 1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12" y="0"/>
                      </a:moveTo>
                      <a:lnTo>
                        <a:pt x="12" y="0"/>
                      </a:lnTo>
                      <a:lnTo>
                        <a:pt x="6" y="0"/>
                      </a:lnTo>
                      <a:lnTo>
                        <a:pt x="0" y="18"/>
                      </a:lnTo>
                      <a:lnTo>
                        <a:pt x="0" y="24"/>
                      </a:lnTo>
                      <a:lnTo>
                        <a:pt x="0" y="30"/>
                      </a:lnTo>
                      <a:lnTo>
                        <a:pt x="6" y="24"/>
                      </a:lnTo>
                      <a:lnTo>
                        <a:pt x="6" y="18"/>
                      </a:lnTo>
                      <a:lnTo>
                        <a:pt x="1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5" name="Freeform 754"/>
                <p:cNvSpPr>
                  <a:spLocks/>
                </p:cNvSpPr>
                <p:nvPr/>
              </p:nvSpPr>
              <p:spPr bwMode="auto">
                <a:xfrm>
                  <a:off x="3177" y="2862"/>
                  <a:ext cx="6" cy="30"/>
                </a:xfrm>
                <a:custGeom>
                  <a:avLst/>
                  <a:gdLst>
                    <a:gd name="T0" fmla="*/ 6 w 6"/>
                    <a:gd name="T1" fmla="*/ 0 h 30"/>
                    <a:gd name="T2" fmla="*/ 0 w 6"/>
                    <a:gd name="T3" fmla="*/ 0 h 30"/>
                    <a:gd name="T4" fmla="*/ 0 w 6"/>
                    <a:gd name="T5" fmla="*/ 0 h 30"/>
                    <a:gd name="T6" fmla="*/ 0 w 6"/>
                    <a:gd name="T7" fmla="*/ 24 h 30"/>
                    <a:gd name="T8" fmla="*/ 0 w 6"/>
                    <a:gd name="T9" fmla="*/ 24 h 30"/>
                    <a:gd name="T10" fmla="*/ 6 w 6"/>
                    <a:gd name="T11" fmla="*/ 30 h 30"/>
                    <a:gd name="T12" fmla="*/ 6 w 6"/>
                    <a:gd name="T13" fmla="*/ 24 h 30"/>
                    <a:gd name="T14" fmla="*/ 6 w 6"/>
                    <a:gd name="T15" fmla="*/ 24 h 30"/>
                    <a:gd name="T16" fmla="*/ 6 w 6"/>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0"/>
                    <a:gd name="T29" fmla="*/ 6 w 6"/>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0">
                      <a:moveTo>
                        <a:pt x="6" y="0"/>
                      </a:moveTo>
                      <a:lnTo>
                        <a:pt x="0" y="0"/>
                      </a:lnTo>
                      <a:lnTo>
                        <a:pt x="0" y="24"/>
                      </a:lnTo>
                      <a:lnTo>
                        <a:pt x="6" y="30"/>
                      </a:lnTo>
                      <a:lnTo>
                        <a:pt x="6" y="24"/>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6" name="Freeform 755"/>
                <p:cNvSpPr>
                  <a:spLocks/>
                </p:cNvSpPr>
                <p:nvPr/>
              </p:nvSpPr>
              <p:spPr bwMode="auto">
                <a:xfrm>
                  <a:off x="3183" y="2898"/>
                  <a:ext cx="24" cy="24"/>
                </a:xfrm>
                <a:custGeom>
                  <a:avLst/>
                  <a:gdLst>
                    <a:gd name="T0" fmla="*/ 6 w 24"/>
                    <a:gd name="T1" fmla="*/ 6 h 24"/>
                    <a:gd name="T2" fmla="*/ 6 w 24"/>
                    <a:gd name="T3" fmla="*/ 0 h 24"/>
                    <a:gd name="T4" fmla="*/ 0 w 24"/>
                    <a:gd name="T5" fmla="*/ 6 h 24"/>
                    <a:gd name="T6" fmla="*/ 6 w 24"/>
                    <a:gd name="T7" fmla="*/ 6 h 24"/>
                    <a:gd name="T8" fmla="*/ 18 w 24"/>
                    <a:gd name="T9" fmla="*/ 24 h 24"/>
                    <a:gd name="T10" fmla="*/ 24 w 24"/>
                    <a:gd name="T11" fmla="*/ 24 h 24"/>
                    <a:gd name="T12" fmla="*/ 24 w 24"/>
                    <a:gd name="T13" fmla="*/ 24 h 24"/>
                    <a:gd name="T14" fmla="*/ 12 w 24"/>
                    <a:gd name="T15" fmla="*/ 6 h 24"/>
                    <a:gd name="T16" fmla="*/ 6 w 24"/>
                    <a:gd name="T17" fmla="*/ 6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6" y="6"/>
                      </a:moveTo>
                      <a:lnTo>
                        <a:pt x="6" y="0"/>
                      </a:lnTo>
                      <a:lnTo>
                        <a:pt x="0" y="6"/>
                      </a:lnTo>
                      <a:lnTo>
                        <a:pt x="6" y="6"/>
                      </a:lnTo>
                      <a:lnTo>
                        <a:pt x="18" y="24"/>
                      </a:lnTo>
                      <a:lnTo>
                        <a:pt x="24" y="24"/>
                      </a:lnTo>
                      <a:lnTo>
                        <a:pt x="12" y="6"/>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7" name="Freeform 756"/>
                <p:cNvSpPr>
                  <a:spLocks/>
                </p:cNvSpPr>
                <p:nvPr/>
              </p:nvSpPr>
              <p:spPr bwMode="auto">
                <a:xfrm>
                  <a:off x="3213" y="2934"/>
                  <a:ext cx="24" cy="18"/>
                </a:xfrm>
                <a:custGeom>
                  <a:avLst/>
                  <a:gdLst>
                    <a:gd name="T0" fmla="*/ 6 w 24"/>
                    <a:gd name="T1" fmla="*/ 0 h 18"/>
                    <a:gd name="T2" fmla="*/ 6 w 24"/>
                    <a:gd name="T3" fmla="*/ 0 h 18"/>
                    <a:gd name="T4" fmla="*/ 0 w 24"/>
                    <a:gd name="T5" fmla="*/ 0 h 18"/>
                    <a:gd name="T6" fmla="*/ 6 w 24"/>
                    <a:gd name="T7" fmla="*/ 12 h 18"/>
                    <a:gd name="T8" fmla="*/ 12 w 24"/>
                    <a:gd name="T9" fmla="*/ 12 h 18"/>
                    <a:gd name="T10" fmla="*/ 24 w 24"/>
                    <a:gd name="T11" fmla="*/ 18 h 18"/>
                    <a:gd name="T12" fmla="*/ 24 w 24"/>
                    <a:gd name="T13" fmla="*/ 18 h 18"/>
                    <a:gd name="T14" fmla="*/ 24 w 24"/>
                    <a:gd name="T15" fmla="*/ 12 h 18"/>
                    <a:gd name="T16" fmla="*/ 12 w 24"/>
                    <a:gd name="T17" fmla="*/ 6 h 18"/>
                    <a:gd name="T18" fmla="*/ 12 w 24"/>
                    <a:gd name="T19" fmla="*/ 12 h 18"/>
                    <a:gd name="T20" fmla="*/ 12 w 24"/>
                    <a:gd name="T21" fmla="*/ 12 h 18"/>
                    <a:gd name="T22" fmla="*/ 6 w 24"/>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18"/>
                    <a:gd name="T38" fmla="*/ 24 w 24"/>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18">
                      <a:moveTo>
                        <a:pt x="6" y="0"/>
                      </a:moveTo>
                      <a:lnTo>
                        <a:pt x="6" y="0"/>
                      </a:lnTo>
                      <a:lnTo>
                        <a:pt x="0" y="0"/>
                      </a:lnTo>
                      <a:lnTo>
                        <a:pt x="6" y="12"/>
                      </a:lnTo>
                      <a:lnTo>
                        <a:pt x="12" y="12"/>
                      </a:lnTo>
                      <a:lnTo>
                        <a:pt x="24" y="18"/>
                      </a:lnTo>
                      <a:lnTo>
                        <a:pt x="24" y="12"/>
                      </a:lnTo>
                      <a:lnTo>
                        <a:pt x="12" y="6"/>
                      </a:lnTo>
                      <a:lnTo>
                        <a:pt x="12"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8" name="Freeform 757"/>
                <p:cNvSpPr>
                  <a:spLocks/>
                </p:cNvSpPr>
                <p:nvPr/>
              </p:nvSpPr>
              <p:spPr bwMode="auto">
                <a:xfrm>
                  <a:off x="3249" y="2958"/>
                  <a:ext cx="24" cy="18"/>
                </a:xfrm>
                <a:custGeom>
                  <a:avLst/>
                  <a:gdLst>
                    <a:gd name="T0" fmla="*/ 0 w 24"/>
                    <a:gd name="T1" fmla="*/ 0 h 18"/>
                    <a:gd name="T2" fmla="*/ 0 w 24"/>
                    <a:gd name="T3" fmla="*/ 0 h 18"/>
                    <a:gd name="T4" fmla="*/ 0 w 24"/>
                    <a:gd name="T5" fmla="*/ 6 h 18"/>
                    <a:gd name="T6" fmla="*/ 18 w 24"/>
                    <a:gd name="T7" fmla="*/ 18 h 18"/>
                    <a:gd name="T8" fmla="*/ 24 w 24"/>
                    <a:gd name="T9" fmla="*/ 18 h 18"/>
                    <a:gd name="T10" fmla="*/ 18 w 24"/>
                    <a:gd name="T11" fmla="*/ 12 h 18"/>
                    <a:gd name="T12" fmla="*/ 0 w 24"/>
                    <a:gd name="T13" fmla="*/ 0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0"/>
                      </a:moveTo>
                      <a:lnTo>
                        <a:pt x="0" y="0"/>
                      </a:lnTo>
                      <a:lnTo>
                        <a:pt x="0" y="6"/>
                      </a:lnTo>
                      <a:lnTo>
                        <a:pt x="18" y="18"/>
                      </a:lnTo>
                      <a:lnTo>
                        <a:pt x="24" y="18"/>
                      </a:lnTo>
                      <a:lnTo>
                        <a:pt x="18"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9" name="Freeform 758"/>
                <p:cNvSpPr>
                  <a:spLocks/>
                </p:cNvSpPr>
                <p:nvPr/>
              </p:nvSpPr>
              <p:spPr bwMode="auto">
                <a:xfrm>
                  <a:off x="3285" y="2976"/>
                  <a:ext cx="24" cy="18"/>
                </a:xfrm>
                <a:custGeom>
                  <a:avLst/>
                  <a:gdLst>
                    <a:gd name="T0" fmla="*/ 0 w 24"/>
                    <a:gd name="T1" fmla="*/ 0 h 18"/>
                    <a:gd name="T2" fmla="*/ 0 w 24"/>
                    <a:gd name="T3" fmla="*/ 6 h 18"/>
                    <a:gd name="T4" fmla="*/ 0 w 24"/>
                    <a:gd name="T5" fmla="*/ 6 h 18"/>
                    <a:gd name="T6" fmla="*/ 24 w 24"/>
                    <a:gd name="T7" fmla="*/ 18 h 18"/>
                    <a:gd name="T8" fmla="*/ 24 w 24"/>
                    <a:gd name="T9" fmla="*/ 18 h 18"/>
                    <a:gd name="T10" fmla="*/ 24 w 24"/>
                    <a:gd name="T11" fmla="*/ 12 h 18"/>
                    <a:gd name="T12" fmla="*/ 0 w 24"/>
                    <a:gd name="T13" fmla="*/ 0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0"/>
                      </a:moveTo>
                      <a:lnTo>
                        <a:pt x="0" y="6"/>
                      </a:lnTo>
                      <a:lnTo>
                        <a:pt x="24" y="18"/>
                      </a:lnTo>
                      <a:lnTo>
                        <a:pt x="24"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0" name="Freeform 759"/>
                <p:cNvSpPr>
                  <a:spLocks/>
                </p:cNvSpPr>
                <p:nvPr/>
              </p:nvSpPr>
              <p:spPr bwMode="auto">
                <a:xfrm>
                  <a:off x="3321" y="2994"/>
                  <a:ext cx="30" cy="18"/>
                </a:xfrm>
                <a:custGeom>
                  <a:avLst/>
                  <a:gdLst>
                    <a:gd name="T0" fmla="*/ 0 w 30"/>
                    <a:gd name="T1" fmla="*/ 0 h 18"/>
                    <a:gd name="T2" fmla="*/ 0 w 30"/>
                    <a:gd name="T3" fmla="*/ 6 h 18"/>
                    <a:gd name="T4" fmla="*/ 0 w 30"/>
                    <a:gd name="T5" fmla="*/ 6 h 18"/>
                    <a:gd name="T6" fmla="*/ 24 w 30"/>
                    <a:gd name="T7" fmla="*/ 18 h 18"/>
                    <a:gd name="T8" fmla="*/ 30 w 30"/>
                    <a:gd name="T9" fmla="*/ 12 h 18"/>
                    <a:gd name="T10" fmla="*/ 24 w 30"/>
                    <a:gd name="T11" fmla="*/ 12 h 18"/>
                    <a:gd name="T12" fmla="*/ 0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0" y="0"/>
                      </a:moveTo>
                      <a:lnTo>
                        <a:pt x="0" y="6"/>
                      </a:lnTo>
                      <a:lnTo>
                        <a:pt x="24" y="18"/>
                      </a:lnTo>
                      <a:lnTo>
                        <a:pt x="30" y="12"/>
                      </a:lnTo>
                      <a:lnTo>
                        <a:pt x="24"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1" name="Freeform 760"/>
                <p:cNvSpPr>
                  <a:spLocks/>
                </p:cNvSpPr>
                <p:nvPr/>
              </p:nvSpPr>
              <p:spPr bwMode="auto">
                <a:xfrm>
                  <a:off x="3357" y="3012"/>
                  <a:ext cx="30" cy="12"/>
                </a:xfrm>
                <a:custGeom>
                  <a:avLst/>
                  <a:gdLst>
                    <a:gd name="T0" fmla="*/ 6 w 30"/>
                    <a:gd name="T1" fmla="*/ 0 h 12"/>
                    <a:gd name="T2" fmla="*/ 0 w 30"/>
                    <a:gd name="T3" fmla="*/ 0 h 12"/>
                    <a:gd name="T4" fmla="*/ 6 w 30"/>
                    <a:gd name="T5" fmla="*/ 6 h 12"/>
                    <a:gd name="T6" fmla="*/ 30 w 30"/>
                    <a:gd name="T7" fmla="*/ 12 h 12"/>
                    <a:gd name="T8" fmla="*/ 30 w 30"/>
                    <a:gd name="T9" fmla="*/ 6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2" name="Freeform 761"/>
                <p:cNvSpPr>
                  <a:spLocks/>
                </p:cNvSpPr>
                <p:nvPr/>
              </p:nvSpPr>
              <p:spPr bwMode="auto">
                <a:xfrm>
                  <a:off x="3399" y="3024"/>
                  <a:ext cx="30" cy="12"/>
                </a:xfrm>
                <a:custGeom>
                  <a:avLst/>
                  <a:gdLst>
                    <a:gd name="T0" fmla="*/ 6 w 30"/>
                    <a:gd name="T1" fmla="*/ 0 h 12"/>
                    <a:gd name="T2" fmla="*/ 0 w 30"/>
                    <a:gd name="T3" fmla="*/ 0 h 12"/>
                    <a:gd name="T4" fmla="*/ 6 w 30"/>
                    <a:gd name="T5" fmla="*/ 6 h 12"/>
                    <a:gd name="T6" fmla="*/ 30 w 30"/>
                    <a:gd name="T7" fmla="*/ 12 h 12"/>
                    <a:gd name="T8" fmla="*/ 30 w 30"/>
                    <a:gd name="T9" fmla="*/ 6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3" name="Freeform 762"/>
                <p:cNvSpPr>
                  <a:spLocks/>
                </p:cNvSpPr>
                <p:nvPr/>
              </p:nvSpPr>
              <p:spPr bwMode="auto">
                <a:xfrm>
                  <a:off x="3441" y="3036"/>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4" name="Freeform 763"/>
                <p:cNvSpPr>
                  <a:spLocks/>
                </p:cNvSpPr>
                <p:nvPr/>
              </p:nvSpPr>
              <p:spPr bwMode="auto">
                <a:xfrm>
                  <a:off x="3483" y="3042"/>
                  <a:ext cx="30" cy="12"/>
                </a:xfrm>
                <a:custGeom>
                  <a:avLst/>
                  <a:gdLst>
                    <a:gd name="T0" fmla="*/ 0 w 30"/>
                    <a:gd name="T1" fmla="*/ 0 h 12"/>
                    <a:gd name="T2" fmla="*/ 0 w 30"/>
                    <a:gd name="T3" fmla="*/ 0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0"/>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5" name="Freeform 764"/>
                <p:cNvSpPr>
                  <a:spLocks/>
                </p:cNvSpPr>
                <p:nvPr/>
              </p:nvSpPr>
              <p:spPr bwMode="auto">
                <a:xfrm>
                  <a:off x="3525" y="3048"/>
                  <a:ext cx="30" cy="12"/>
                </a:xfrm>
                <a:custGeom>
                  <a:avLst/>
                  <a:gdLst>
                    <a:gd name="T0" fmla="*/ 0 w 30"/>
                    <a:gd name="T1" fmla="*/ 0 h 12"/>
                    <a:gd name="T2" fmla="*/ 0 w 30"/>
                    <a:gd name="T3" fmla="*/ 6 h 12"/>
                    <a:gd name="T4" fmla="*/ 0 w 30"/>
                    <a:gd name="T5" fmla="*/ 6 h 12"/>
                    <a:gd name="T6" fmla="*/ 12 w 30"/>
                    <a:gd name="T7" fmla="*/ 12 h 12"/>
                    <a:gd name="T8" fmla="*/ 24 w 30"/>
                    <a:gd name="T9" fmla="*/ 12 h 12"/>
                    <a:gd name="T10" fmla="*/ 30 w 30"/>
                    <a:gd name="T11" fmla="*/ 6 h 12"/>
                    <a:gd name="T12" fmla="*/ 24 w 30"/>
                    <a:gd name="T13" fmla="*/ 6 h 12"/>
                    <a:gd name="T14" fmla="*/ 12 w 30"/>
                    <a:gd name="T15" fmla="*/ 6 h 12"/>
                    <a:gd name="T16" fmla="*/ 0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0" y="0"/>
                      </a:moveTo>
                      <a:lnTo>
                        <a:pt x="0" y="6"/>
                      </a:lnTo>
                      <a:lnTo>
                        <a:pt x="12" y="12"/>
                      </a:lnTo>
                      <a:lnTo>
                        <a:pt x="24" y="12"/>
                      </a:lnTo>
                      <a:lnTo>
                        <a:pt x="30" y="6"/>
                      </a:lnTo>
                      <a:lnTo>
                        <a:pt x="24" y="6"/>
                      </a:lnTo>
                      <a:lnTo>
                        <a:pt x="12"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6" name="Freeform 765"/>
                <p:cNvSpPr>
                  <a:spLocks/>
                </p:cNvSpPr>
                <p:nvPr/>
              </p:nvSpPr>
              <p:spPr bwMode="auto">
                <a:xfrm>
                  <a:off x="3567" y="3054"/>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7" name="Freeform 766"/>
                <p:cNvSpPr>
                  <a:spLocks/>
                </p:cNvSpPr>
                <p:nvPr/>
              </p:nvSpPr>
              <p:spPr bwMode="auto">
                <a:xfrm>
                  <a:off x="3609" y="3060"/>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8" name="Freeform 767"/>
                <p:cNvSpPr>
                  <a:spLocks/>
                </p:cNvSpPr>
                <p:nvPr/>
              </p:nvSpPr>
              <p:spPr bwMode="auto">
                <a:xfrm>
                  <a:off x="3651" y="3066"/>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9" name="Freeform 768"/>
                <p:cNvSpPr>
                  <a:spLocks/>
                </p:cNvSpPr>
                <p:nvPr/>
              </p:nvSpPr>
              <p:spPr bwMode="auto">
                <a:xfrm>
                  <a:off x="3687" y="3066"/>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0" name="Freeform 769"/>
                <p:cNvSpPr>
                  <a:spLocks/>
                </p:cNvSpPr>
                <p:nvPr/>
              </p:nvSpPr>
              <p:spPr bwMode="auto">
                <a:xfrm>
                  <a:off x="3729" y="3066"/>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1" name="Freeform 770"/>
                <p:cNvSpPr>
                  <a:spLocks/>
                </p:cNvSpPr>
                <p:nvPr/>
              </p:nvSpPr>
              <p:spPr bwMode="auto">
                <a:xfrm>
                  <a:off x="3771" y="3066"/>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 name="Freeform 771"/>
                <p:cNvSpPr>
                  <a:spLocks/>
                </p:cNvSpPr>
                <p:nvPr/>
              </p:nvSpPr>
              <p:spPr bwMode="auto">
                <a:xfrm>
                  <a:off x="3813" y="3066"/>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 name="Freeform 772"/>
                <p:cNvSpPr>
                  <a:spLocks/>
                </p:cNvSpPr>
                <p:nvPr/>
              </p:nvSpPr>
              <p:spPr bwMode="auto">
                <a:xfrm>
                  <a:off x="3855" y="3066"/>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4" name="Freeform 773"/>
                <p:cNvSpPr>
                  <a:spLocks/>
                </p:cNvSpPr>
                <p:nvPr/>
              </p:nvSpPr>
              <p:spPr bwMode="auto">
                <a:xfrm>
                  <a:off x="3897" y="3060"/>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5" name="Freeform 774"/>
                <p:cNvSpPr>
                  <a:spLocks/>
                </p:cNvSpPr>
                <p:nvPr/>
              </p:nvSpPr>
              <p:spPr bwMode="auto">
                <a:xfrm>
                  <a:off x="3939" y="3054"/>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6" name="Freeform 775"/>
                <p:cNvSpPr>
                  <a:spLocks/>
                </p:cNvSpPr>
                <p:nvPr/>
              </p:nvSpPr>
              <p:spPr bwMode="auto">
                <a:xfrm>
                  <a:off x="3981" y="3048"/>
                  <a:ext cx="31" cy="12"/>
                </a:xfrm>
                <a:custGeom>
                  <a:avLst/>
                  <a:gdLst>
                    <a:gd name="T0" fmla="*/ 6 w 31"/>
                    <a:gd name="T1" fmla="*/ 6 h 12"/>
                    <a:gd name="T2" fmla="*/ 0 w 31"/>
                    <a:gd name="T3" fmla="*/ 12 h 12"/>
                    <a:gd name="T4" fmla="*/ 6 w 31"/>
                    <a:gd name="T5" fmla="*/ 12 h 12"/>
                    <a:gd name="T6" fmla="*/ 25 w 31"/>
                    <a:gd name="T7" fmla="*/ 12 h 12"/>
                    <a:gd name="T8" fmla="*/ 31 w 31"/>
                    <a:gd name="T9" fmla="*/ 6 h 12"/>
                    <a:gd name="T10" fmla="*/ 31 w 31"/>
                    <a:gd name="T11" fmla="*/ 6 h 12"/>
                    <a:gd name="T12" fmla="*/ 31 w 31"/>
                    <a:gd name="T13" fmla="*/ 0 h 12"/>
                    <a:gd name="T14" fmla="*/ 25 w 31"/>
                    <a:gd name="T15" fmla="*/ 6 h 12"/>
                    <a:gd name="T16" fmla="*/ 6 w 31"/>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12"/>
                    <a:gd name="T29" fmla="*/ 31 w 31"/>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12">
                      <a:moveTo>
                        <a:pt x="6" y="6"/>
                      </a:moveTo>
                      <a:lnTo>
                        <a:pt x="0" y="12"/>
                      </a:lnTo>
                      <a:lnTo>
                        <a:pt x="6" y="12"/>
                      </a:lnTo>
                      <a:lnTo>
                        <a:pt x="25" y="12"/>
                      </a:lnTo>
                      <a:lnTo>
                        <a:pt x="31" y="6"/>
                      </a:lnTo>
                      <a:lnTo>
                        <a:pt x="31" y="0"/>
                      </a:lnTo>
                      <a:lnTo>
                        <a:pt x="25" y="6"/>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7" name="Freeform 776"/>
                <p:cNvSpPr>
                  <a:spLocks/>
                </p:cNvSpPr>
                <p:nvPr/>
              </p:nvSpPr>
              <p:spPr bwMode="auto">
                <a:xfrm>
                  <a:off x="4024" y="3042"/>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8" name="Freeform 777"/>
                <p:cNvSpPr>
                  <a:spLocks/>
                </p:cNvSpPr>
                <p:nvPr/>
              </p:nvSpPr>
              <p:spPr bwMode="auto">
                <a:xfrm>
                  <a:off x="4066" y="3036"/>
                  <a:ext cx="30" cy="12"/>
                </a:xfrm>
                <a:custGeom>
                  <a:avLst/>
                  <a:gdLst>
                    <a:gd name="T0" fmla="*/ 6 w 30"/>
                    <a:gd name="T1" fmla="*/ 6 h 12"/>
                    <a:gd name="T2" fmla="*/ 0 w 30"/>
                    <a:gd name="T3" fmla="*/ 6 h 12"/>
                    <a:gd name="T4" fmla="*/ 6 w 30"/>
                    <a:gd name="T5" fmla="*/ 12 h 12"/>
                    <a:gd name="T6" fmla="*/ 30 w 30"/>
                    <a:gd name="T7" fmla="*/ 6 h 12"/>
                    <a:gd name="T8" fmla="*/ 30 w 30"/>
                    <a:gd name="T9" fmla="*/ 0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9" name="Freeform 778"/>
                <p:cNvSpPr>
                  <a:spLocks/>
                </p:cNvSpPr>
                <p:nvPr/>
              </p:nvSpPr>
              <p:spPr bwMode="auto">
                <a:xfrm>
                  <a:off x="4108" y="3024"/>
                  <a:ext cx="30" cy="12"/>
                </a:xfrm>
                <a:custGeom>
                  <a:avLst/>
                  <a:gdLst>
                    <a:gd name="T0" fmla="*/ 6 w 30"/>
                    <a:gd name="T1" fmla="*/ 6 h 12"/>
                    <a:gd name="T2" fmla="*/ 0 w 30"/>
                    <a:gd name="T3" fmla="*/ 12 h 12"/>
                    <a:gd name="T4" fmla="*/ 6 w 30"/>
                    <a:gd name="T5" fmla="*/ 12 h 12"/>
                    <a:gd name="T6" fmla="*/ 24 w 30"/>
                    <a:gd name="T7" fmla="*/ 6 h 12"/>
                    <a:gd name="T8" fmla="*/ 30 w 30"/>
                    <a:gd name="T9" fmla="*/ 6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12"/>
                      </a:lnTo>
                      <a:lnTo>
                        <a:pt x="6" y="12"/>
                      </a:lnTo>
                      <a:lnTo>
                        <a:pt x="24" y="6"/>
                      </a:lnTo>
                      <a:lnTo>
                        <a:pt x="30" y="6"/>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0" name="Freeform 779"/>
                <p:cNvSpPr>
                  <a:spLocks/>
                </p:cNvSpPr>
                <p:nvPr/>
              </p:nvSpPr>
              <p:spPr bwMode="auto">
                <a:xfrm>
                  <a:off x="4150" y="3012"/>
                  <a:ext cx="30" cy="12"/>
                </a:xfrm>
                <a:custGeom>
                  <a:avLst/>
                  <a:gdLst>
                    <a:gd name="T0" fmla="*/ 0 w 30"/>
                    <a:gd name="T1" fmla="*/ 6 h 12"/>
                    <a:gd name="T2" fmla="*/ 0 w 30"/>
                    <a:gd name="T3" fmla="*/ 12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1" name="Freeform 780"/>
                <p:cNvSpPr>
                  <a:spLocks/>
                </p:cNvSpPr>
                <p:nvPr/>
              </p:nvSpPr>
              <p:spPr bwMode="auto">
                <a:xfrm>
                  <a:off x="4186" y="3000"/>
                  <a:ext cx="30" cy="12"/>
                </a:xfrm>
                <a:custGeom>
                  <a:avLst/>
                  <a:gdLst>
                    <a:gd name="T0" fmla="*/ 6 w 30"/>
                    <a:gd name="T1" fmla="*/ 6 h 12"/>
                    <a:gd name="T2" fmla="*/ 0 w 30"/>
                    <a:gd name="T3" fmla="*/ 12 h 12"/>
                    <a:gd name="T4" fmla="*/ 6 w 30"/>
                    <a:gd name="T5" fmla="*/ 12 h 12"/>
                    <a:gd name="T6" fmla="*/ 12 w 30"/>
                    <a:gd name="T7" fmla="*/ 12 h 12"/>
                    <a:gd name="T8" fmla="*/ 30 w 30"/>
                    <a:gd name="T9" fmla="*/ 6 h 12"/>
                    <a:gd name="T10" fmla="*/ 30 w 30"/>
                    <a:gd name="T11" fmla="*/ 0 h 12"/>
                    <a:gd name="T12" fmla="*/ 30 w 30"/>
                    <a:gd name="T13" fmla="*/ 0 h 12"/>
                    <a:gd name="T14" fmla="*/ 12 w 30"/>
                    <a:gd name="T15" fmla="*/ 6 h 12"/>
                    <a:gd name="T16" fmla="*/ 6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6"/>
                      </a:moveTo>
                      <a:lnTo>
                        <a:pt x="0" y="12"/>
                      </a:lnTo>
                      <a:lnTo>
                        <a:pt x="6" y="12"/>
                      </a:lnTo>
                      <a:lnTo>
                        <a:pt x="12" y="12"/>
                      </a:lnTo>
                      <a:lnTo>
                        <a:pt x="30" y="6"/>
                      </a:lnTo>
                      <a:lnTo>
                        <a:pt x="30" y="0"/>
                      </a:lnTo>
                      <a:lnTo>
                        <a:pt x="12" y="6"/>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2" name="Freeform 781"/>
                <p:cNvSpPr>
                  <a:spLocks/>
                </p:cNvSpPr>
                <p:nvPr/>
              </p:nvSpPr>
              <p:spPr bwMode="auto">
                <a:xfrm>
                  <a:off x="4228" y="2982"/>
                  <a:ext cx="30" cy="18"/>
                </a:xfrm>
                <a:custGeom>
                  <a:avLst/>
                  <a:gdLst>
                    <a:gd name="T0" fmla="*/ 0 w 30"/>
                    <a:gd name="T1" fmla="*/ 12 h 18"/>
                    <a:gd name="T2" fmla="*/ 0 w 30"/>
                    <a:gd name="T3" fmla="*/ 12 h 18"/>
                    <a:gd name="T4" fmla="*/ 0 w 30"/>
                    <a:gd name="T5" fmla="*/ 18 h 18"/>
                    <a:gd name="T6" fmla="*/ 24 w 30"/>
                    <a:gd name="T7" fmla="*/ 6 h 18"/>
                    <a:gd name="T8" fmla="*/ 30 w 30"/>
                    <a:gd name="T9" fmla="*/ 6 h 18"/>
                    <a:gd name="T10" fmla="*/ 24 w 30"/>
                    <a:gd name="T11" fmla="*/ 0 h 18"/>
                    <a:gd name="T12" fmla="*/ 0 w 30"/>
                    <a:gd name="T13" fmla="*/ 12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0" y="12"/>
                      </a:moveTo>
                      <a:lnTo>
                        <a:pt x="0" y="12"/>
                      </a:lnTo>
                      <a:lnTo>
                        <a:pt x="0" y="18"/>
                      </a:lnTo>
                      <a:lnTo>
                        <a:pt x="24" y="6"/>
                      </a:lnTo>
                      <a:lnTo>
                        <a:pt x="30"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 name="Freeform 782"/>
                <p:cNvSpPr>
                  <a:spLocks/>
                </p:cNvSpPr>
                <p:nvPr/>
              </p:nvSpPr>
              <p:spPr bwMode="auto">
                <a:xfrm>
                  <a:off x="4264" y="2964"/>
                  <a:ext cx="30" cy="18"/>
                </a:xfrm>
                <a:custGeom>
                  <a:avLst/>
                  <a:gdLst>
                    <a:gd name="T0" fmla="*/ 6 w 30"/>
                    <a:gd name="T1" fmla="*/ 12 h 18"/>
                    <a:gd name="T2" fmla="*/ 0 w 30"/>
                    <a:gd name="T3" fmla="*/ 12 h 18"/>
                    <a:gd name="T4" fmla="*/ 6 w 30"/>
                    <a:gd name="T5" fmla="*/ 18 h 18"/>
                    <a:gd name="T6" fmla="*/ 24 w 30"/>
                    <a:gd name="T7" fmla="*/ 6 h 18"/>
                    <a:gd name="T8" fmla="*/ 30 w 30"/>
                    <a:gd name="T9" fmla="*/ 0 h 18"/>
                    <a:gd name="T10" fmla="*/ 24 w 30"/>
                    <a:gd name="T11" fmla="*/ 0 h 18"/>
                    <a:gd name="T12" fmla="*/ 6 w 30"/>
                    <a:gd name="T13" fmla="*/ 12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12"/>
                      </a:moveTo>
                      <a:lnTo>
                        <a:pt x="0" y="12"/>
                      </a:lnTo>
                      <a:lnTo>
                        <a:pt x="6" y="18"/>
                      </a:lnTo>
                      <a:lnTo>
                        <a:pt x="24" y="6"/>
                      </a:lnTo>
                      <a:lnTo>
                        <a:pt x="30" y="0"/>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 name="Freeform 783"/>
                <p:cNvSpPr>
                  <a:spLocks/>
                </p:cNvSpPr>
                <p:nvPr/>
              </p:nvSpPr>
              <p:spPr bwMode="auto">
                <a:xfrm>
                  <a:off x="4300" y="2940"/>
                  <a:ext cx="30" cy="18"/>
                </a:xfrm>
                <a:custGeom>
                  <a:avLst/>
                  <a:gdLst>
                    <a:gd name="T0" fmla="*/ 6 w 30"/>
                    <a:gd name="T1" fmla="*/ 12 h 18"/>
                    <a:gd name="T2" fmla="*/ 0 w 30"/>
                    <a:gd name="T3" fmla="*/ 18 h 18"/>
                    <a:gd name="T4" fmla="*/ 6 w 30"/>
                    <a:gd name="T5" fmla="*/ 18 h 18"/>
                    <a:gd name="T6" fmla="*/ 24 w 30"/>
                    <a:gd name="T7" fmla="*/ 6 h 18"/>
                    <a:gd name="T8" fmla="*/ 30 w 30"/>
                    <a:gd name="T9" fmla="*/ 6 h 18"/>
                    <a:gd name="T10" fmla="*/ 30 w 30"/>
                    <a:gd name="T11" fmla="*/ 0 h 18"/>
                    <a:gd name="T12" fmla="*/ 24 w 30"/>
                    <a:gd name="T13" fmla="*/ 0 h 18"/>
                    <a:gd name="T14" fmla="*/ 24 w 30"/>
                    <a:gd name="T15" fmla="*/ 0 h 18"/>
                    <a:gd name="T16" fmla="*/ 24 w 30"/>
                    <a:gd name="T17" fmla="*/ 6 h 18"/>
                    <a:gd name="T18" fmla="*/ 24 w 30"/>
                    <a:gd name="T19" fmla="*/ 6 h 18"/>
                    <a:gd name="T20" fmla="*/ 24 w 30"/>
                    <a:gd name="T21" fmla="*/ 0 h 18"/>
                    <a:gd name="T22" fmla="*/ 6 w 30"/>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0"/>
                    <a:gd name="T37" fmla="*/ 0 h 18"/>
                    <a:gd name="T38" fmla="*/ 30 w 3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 h="18">
                      <a:moveTo>
                        <a:pt x="6" y="12"/>
                      </a:moveTo>
                      <a:lnTo>
                        <a:pt x="0" y="18"/>
                      </a:lnTo>
                      <a:lnTo>
                        <a:pt x="6" y="18"/>
                      </a:lnTo>
                      <a:lnTo>
                        <a:pt x="24" y="6"/>
                      </a:lnTo>
                      <a:lnTo>
                        <a:pt x="30" y="6"/>
                      </a:lnTo>
                      <a:lnTo>
                        <a:pt x="30" y="0"/>
                      </a:lnTo>
                      <a:lnTo>
                        <a:pt x="24" y="0"/>
                      </a:lnTo>
                      <a:lnTo>
                        <a:pt x="24"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5" name="Freeform 784"/>
                <p:cNvSpPr>
                  <a:spLocks/>
                </p:cNvSpPr>
                <p:nvPr/>
              </p:nvSpPr>
              <p:spPr bwMode="auto">
                <a:xfrm>
                  <a:off x="4336" y="2910"/>
                  <a:ext cx="18" cy="24"/>
                </a:xfrm>
                <a:custGeom>
                  <a:avLst/>
                  <a:gdLst>
                    <a:gd name="T0" fmla="*/ 0 w 18"/>
                    <a:gd name="T1" fmla="*/ 18 h 24"/>
                    <a:gd name="T2" fmla="*/ 0 w 18"/>
                    <a:gd name="T3" fmla="*/ 24 h 24"/>
                    <a:gd name="T4" fmla="*/ 6 w 18"/>
                    <a:gd name="T5" fmla="*/ 18 h 24"/>
                    <a:gd name="T6" fmla="*/ 18 w 18"/>
                    <a:gd name="T7" fmla="*/ 0 h 24"/>
                    <a:gd name="T8" fmla="*/ 18 w 18"/>
                    <a:gd name="T9" fmla="*/ 0 h 24"/>
                    <a:gd name="T10" fmla="*/ 12 w 18"/>
                    <a:gd name="T11" fmla="*/ 0 h 24"/>
                    <a:gd name="T12" fmla="*/ 0 w 18"/>
                    <a:gd name="T13" fmla="*/ 18 h 24"/>
                    <a:gd name="T14" fmla="*/ 0 60000 65536"/>
                    <a:gd name="T15" fmla="*/ 0 60000 65536"/>
                    <a:gd name="T16" fmla="*/ 0 60000 65536"/>
                    <a:gd name="T17" fmla="*/ 0 60000 65536"/>
                    <a:gd name="T18" fmla="*/ 0 60000 65536"/>
                    <a:gd name="T19" fmla="*/ 0 60000 65536"/>
                    <a:gd name="T20" fmla="*/ 0 60000 65536"/>
                    <a:gd name="T21" fmla="*/ 0 w 18"/>
                    <a:gd name="T22" fmla="*/ 0 h 24"/>
                    <a:gd name="T23" fmla="*/ 18 w 18"/>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24">
                      <a:moveTo>
                        <a:pt x="0" y="18"/>
                      </a:moveTo>
                      <a:lnTo>
                        <a:pt x="0" y="24"/>
                      </a:lnTo>
                      <a:lnTo>
                        <a:pt x="6" y="18"/>
                      </a:lnTo>
                      <a:lnTo>
                        <a:pt x="18" y="0"/>
                      </a:lnTo>
                      <a:lnTo>
                        <a:pt x="12" y="0"/>
                      </a:lnTo>
                      <a:lnTo>
                        <a:pt x="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6" name="Freeform 785"/>
                <p:cNvSpPr>
                  <a:spLocks/>
                </p:cNvSpPr>
                <p:nvPr/>
              </p:nvSpPr>
              <p:spPr bwMode="auto">
                <a:xfrm>
                  <a:off x="4360" y="2874"/>
                  <a:ext cx="12" cy="24"/>
                </a:xfrm>
                <a:custGeom>
                  <a:avLst/>
                  <a:gdLst>
                    <a:gd name="T0" fmla="*/ 0 w 12"/>
                    <a:gd name="T1" fmla="*/ 24 h 24"/>
                    <a:gd name="T2" fmla="*/ 0 w 12"/>
                    <a:gd name="T3" fmla="*/ 24 h 24"/>
                    <a:gd name="T4" fmla="*/ 6 w 12"/>
                    <a:gd name="T5" fmla="*/ 24 h 24"/>
                    <a:gd name="T6" fmla="*/ 12 w 12"/>
                    <a:gd name="T7" fmla="*/ 12 h 24"/>
                    <a:gd name="T8" fmla="*/ 12 w 12"/>
                    <a:gd name="T9" fmla="*/ 0 h 24"/>
                    <a:gd name="T10" fmla="*/ 12 w 12"/>
                    <a:gd name="T11" fmla="*/ 0 h 24"/>
                    <a:gd name="T12" fmla="*/ 6 w 12"/>
                    <a:gd name="T13" fmla="*/ 0 h 24"/>
                    <a:gd name="T14" fmla="*/ 6 w 12"/>
                    <a:gd name="T15" fmla="*/ 12 h 24"/>
                    <a:gd name="T16" fmla="*/ 0 w 12"/>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24"/>
                    <a:gd name="T29" fmla="*/ 12 w 12"/>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24">
                      <a:moveTo>
                        <a:pt x="0" y="24"/>
                      </a:moveTo>
                      <a:lnTo>
                        <a:pt x="0" y="24"/>
                      </a:lnTo>
                      <a:lnTo>
                        <a:pt x="6" y="24"/>
                      </a:lnTo>
                      <a:lnTo>
                        <a:pt x="12" y="12"/>
                      </a:lnTo>
                      <a:lnTo>
                        <a:pt x="12" y="0"/>
                      </a:lnTo>
                      <a:lnTo>
                        <a:pt x="6" y="0"/>
                      </a:lnTo>
                      <a:lnTo>
                        <a:pt x="6"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7" name="Freeform 786"/>
                <p:cNvSpPr>
                  <a:spLocks/>
                </p:cNvSpPr>
                <p:nvPr/>
              </p:nvSpPr>
              <p:spPr bwMode="auto">
                <a:xfrm>
                  <a:off x="4366" y="2832"/>
                  <a:ext cx="6" cy="30"/>
                </a:xfrm>
                <a:custGeom>
                  <a:avLst/>
                  <a:gdLst>
                    <a:gd name="T0" fmla="*/ 0 w 6"/>
                    <a:gd name="T1" fmla="*/ 24 h 30"/>
                    <a:gd name="T2" fmla="*/ 6 w 6"/>
                    <a:gd name="T3" fmla="*/ 30 h 30"/>
                    <a:gd name="T4" fmla="*/ 6 w 6"/>
                    <a:gd name="T5" fmla="*/ 24 h 30"/>
                    <a:gd name="T6" fmla="*/ 6 w 6"/>
                    <a:gd name="T7" fmla="*/ 6 h 30"/>
                    <a:gd name="T8" fmla="*/ 6 w 6"/>
                    <a:gd name="T9" fmla="*/ 0 h 30"/>
                    <a:gd name="T10" fmla="*/ 0 w 6"/>
                    <a:gd name="T11" fmla="*/ 0 h 30"/>
                    <a:gd name="T12" fmla="*/ 0 w 6"/>
                    <a:gd name="T13" fmla="*/ 0 h 30"/>
                    <a:gd name="T14" fmla="*/ 0 w 6"/>
                    <a:gd name="T15" fmla="*/ 6 h 30"/>
                    <a:gd name="T16" fmla="*/ 0 w 6"/>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0"/>
                    <a:gd name="T29" fmla="*/ 6 w 6"/>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0">
                      <a:moveTo>
                        <a:pt x="0" y="24"/>
                      </a:moveTo>
                      <a:lnTo>
                        <a:pt x="6" y="30"/>
                      </a:lnTo>
                      <a:lnTo>
                        <a:pt x="6" y="24"/>
                      </a:lnTo>
                      <a:lnTo>
                        <a:pt x="6" y="6"/>
                      </a:lnTo>
                      <a:lnTo>
                        <a:pt x="6" y="0"/>
                      </a:lnTo>
                      <a:lnTo>
                        <a:pt x="0" y="0"/>
                      </a:lnTo>
                      <a:lnTo>
                        <a:pt x="0"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8" name="Freeform 787"/>
                <p:cNvSpPr>
                  <a:spLocks/>
                </p:cNvSpPr>
                <p:nvPr/>
              </p:nvSpPr>
              <p:spPr bwMode="auto">
                <a:xfrm>
                  <a:off x="4342" y="2796"/>
                  <a:ext cx="18" cy="24"/>
                </a:xfrm>
                <a:custGeom>
                  <a:avLst/>
                  <a:gdLst>
                    <a:gd name="T0" fmla="*/ 12 w 18"/>
                    <a:gd name="T1" fmla="*/ 18 h 24"/>
                    <a:gd name="T2" fmla="*/ 18 w 18"/>
                    <a:gd name="T3" fmla="*/ 24 h 24"/>
                    <a:gd name="T4" fmla="*/ 18 w 18"/>
                    <a:gd name="T5" fmla="*/ 18 h 24"/>
                    <a:gd name="T6" fmla="*/ 6 w 18"/>
                    <a:gd name="T7" fmla="*/ 0 h 24"/>
                    <a:gd name="T8" fmla="*/ 0 w 18"/>
                    <a:gd name="T9" fmla="*/ 0 h 24"/>
                    <a:gd name="T10" fmla="*/ 0 w 18"/>
                    <a:gd name="T11" fmla="*/ 0 h 24"/>
                    <a:gd name="T12" fmla="*/ 12 w 18"/>
                    <a:gd name="T13" fmla="*/ 18 h 24"/>
                    <a:gd name="T14" fmla="*/ 0 60000 65536"/>
                    <a:gd name="T15" fmla="*/ 0 60000 65536"/>
                    <a:gd name="T16" fmla="*/ 0 60000 65536"/>
                    <a:gd name="T17" fmla="*/ 0 60000 65536"/>
                    <a:gd name="T18" fmla="*/ 0 60000 65536"/>
                    <a:gd name="T19" fmla="*/ 0 60000 65536"/>
                    <a:gd name="T20" fmla="*/ 0 60000 65536"/>
                    <a:gd name="T21" fmla="*/ 0 w 18"/>
                    <a:gd name="T22" fmla="*/ 0 h 24"/>
                    <a:gd name="T23" fmla="*/ 18 w 18"/>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24">
                      <a:moveTo>
                        <a:pt x="12" y="18"/>
                      </a:moveTo>
                      <a:lnTo>
                        <a:pt x="18" y="24"/>
                      </a:lnTo>
                      <a:lnTo>
                        <a:pt x="18" y="18"/>
                      </a:lnTo>
                      <a:lnTo>
                        <a:pt x="6" y="0"/>
                      </a:lnTo>
                      <a:lnTo>
                        <a:pt x="0" y="0"/>
                      </a:lnTo>
                      <a:lnTo>
                        <a:pt x="12"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9" name="Freeform 788"/>
                <p:cNvSpPr>
                  <a:spLocks/>
                </p:cNvSpPr>
                <p:nvPr/>
              </p:nvSpPr>
              <p:spPr bwMode="auto">
                <a:xfrm>
                  <a:off x="4312" y="2766"/>
                  <a:ext cx="24" cy="24"/>
                </a:xfrm>
                <a:custGeom>
                  <a:avLst/>
                  <a:gdLst>
                    <a:gd name="T0" fmla="*/ 18 w 24"/>
                    <a:gd name="T1" fmla="*/ 18 h 24"/>
                    <a:gd name="T2" fmla="*/ 18 w 24"/>
                    <a:gd name="T3" fmla="*/ 24 h 24"/>
                    <a:gd name="T4" fmla="*/ 24 w 24"/>
                    <a:gd name="T5" fmla="*/ 18 h 24"/>
                    <a:gd name="T6" fmla="*/ 18 w 24"/>
                    <a:gd name="T7" fmla="*/ 12 h 24"/>
                    <a:gd name="T8" fmla="*/ 12 w 24"/>
                    <a:gd name="T9" fmla="*/ 6 h 24"/>
                    <a:gd name="T10" fmla="*/ 0 w 24"/>
                    <a:gd name="T11" fmla="*/ 0 h 24"/>
                    <a:gd name="T12" fmla="*/ 0 w 24"/>
                    <a:gd name="T13" fmla="*/ 6 h 24"/>
                    <a:gd name="T14" fmla="*/ 0 w 24"/>
                    <a:gd name="T15" fmla="*/ 6 h 24"/>
                    <a:gd name="T16" fmla="*/ 12 w 24"/>
                    <a:gd name="T17" fmla="*/ 12 h 24"/>
                    <a:gd name="T18" fmla="*/ 12 w 24"/>
                    <a:gd name="T19" fmla="*/ 12 h 24"/>
                    <a:gd name="T20" fmla="*/ 12 w 24"/>
                    <a:gd name="T21" fmla="*/ 12 h 24"/>
                    <a:gd name="T22" fmla="*/ 18 w 24"/>
                    <a:gd name="T23" fmla="*/ 18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18" y="18"/>
                      </a:moveTo>
                      <a:lnTo>
                        <a:pt x="18" y="24"/>
                      </a:lnTo>
                      <a:lnTo>
                        <a:pt x="24" y="18"/>
                      </a:lnTo>
                      <a:lnTo>
                        <a:pt x="18" y="12"/>
                      </a:lnTo>
                      <a:lnTo>
                        <a:pt x="12" y="6"/>
                      </a:lnTo>
                      <a:lnTo>
                        <a:pt x="0" y="0"/>
                      </a:lnTo>
                      <a:lnTo>
                        <a:pt x="0" y="6"/>
                      </a:lnTo>
                      <a:lnTo>
                        <a:pt x="12" y="12"/>
                      </a:lnTo>
                      <a:lnTo>
                        <a:pt x="18"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0" name="Freeform 789"/>
                <p:cNvSpPr>
                  <a:spLocks/>
                </p:cNvSpPr>
                <p:nvPr/>
              </p:nvSpPr>
              <p:spPr bwMode="auto">
                <a:xfrm>
                  <a:off x="4276" y="2742"/>
                  <a:ext cx="24" cy="18"/>
                </a:xfrm>
                <a:custGeom>
                  <a:avLst/>
                  <a:gdLst>
                    <a:gd name="T0" fmla="*/ 24 w 24"/>
                    <a:gd name="T1" fmla="*/ 18 h 18"/>
                    <a:gd name="T2" fmla="*/ 24 w 24"/>
                    <a:gd name="T3" fmla="*/ 18 h 18"/>
                    <a:gd name="T4" fmla="*/ 24 w 24"/>
                    <a:gd name="T5" fmla="*/ 12 h 18"/>
                    <a:gd name="T6" fmla="*/ 0 w 24"/>
                    <a:gd name="T7" fmla="*/ 0 h 18"/>
                    <a:gd name="T8" fmla="*/ 0 w 24"/>
                    <a:gd name="T9" fmla="*/ 6 h 18"/>
                    <a:gd name="T10" fmla="*/ 0 w 24"/>
                    <a:gd name="T11" fmla="*/ 6 h 18"/>
                    <a:gd name="T12" fmla="*/ 24 w 24"/>
                    <a:gd name="T13" fmla="*/ 18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18"/>
                      </a:moveTo>
                      <a:lnTo>
                        <a:pt x="24" y="18"/>
                      </a:lnTo>
                      <a:lnTo>
                        <a:pt x="24" y="12"/>
                      </a:lnTo>
                      <a:lnTo>
                        <a:pt x="0" y="0"/>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1" name="Freeform 790"/>
                <p:cNvSpPr>
                  <a:spLocks/>
                </p:cNvSpPr>
                <p:nvPr/>
              </p:nvSpPr>
              <p:spPr bwMode="auto">
                <a:xfrm>
                  <a:off x="4240" y="2724"/>
                  <a:ext cx="24" cy="18"/>
                </a:xfrm>
                <a:custGeom>
                  <a:avLst/>
                  <a:gdLst>
                    <a:gd name="T0" fmla="*/ 24 w 24"/>
                    <a:gd name="T1" fmla="*/ 18 h 18"/>
                    <a:gd name="T2" fmla="*/ 24 w 24"/>
                    <a:gd name="T3" fmla="*/ 12 h 18"/>
                    <a:gd name="T4" fmla="*/ 24 w 24"/>
                    <a:gd name="T5" fmla="*/ 12 h 18"/>
                    <a:gd name="T6" fmla="*/ 0 w 24"/>
                    <a:gd name="T7" fmla="*/ 0 h 18"/>
                    <a:gd name="T8" fmla="*/ 0 w 24"/>
                    <a:gd name="T9" fmla="*/ 6 h 18"/>
                    <a:gd name="T10" fmla="*/ 0 w 24"/>
                    <a:gd name="T11" fmla="*/ 6 h 18"/>
                    <a:gd name="T12" fmla="*/ 24 w 24"/>
                    <a:gd name="T13" fmla="*/ 18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18"/>
                      </a:moveTo>
                      <a:lnTo>
                        <a:pt x="24" y="12"/>
                      </a:lnTo>
                      <a:lnTo>
                        <a:pt x="0" y="0"/>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 name="Freeform 791"/>
                <p:cNvSpPr>
                  <a:spLocks/>
                </p:cNvSpPr>
                <p:nvPr/>
              </p:nvSpPr>
              <p:spPr bwMode="auto">
                <a:xfrm>
                  <a:off x="4198" y="2706"/>
                  <a:ext cx="30" cy="18"/>
                </a:xfrm>
                <a:custGeom>
                  <a:avLst/>
                  <a:gdLst>
                    <a:gd name="T0" fmla="*/ 24 w 30"/>
                    <a:gd name="T1" fmla="*/ 18 h 18"/>
                    <a:gd name="T2" fmla="*/ 30 w 30"/>
                    <a:gd name="T3" fmla="*/ 18 h 18"/>
                    <a:gd name="T4" fmla="*/ 24 w 30"/>
                    <a:gd name="T5" fmla="*/ 12 h 18"/>
                    <a:gd name="T6" fmla="*/ 6 w 30"/>
                    <a:gd name="T7" fmla="*/ 0 h 18"/>
                    <a:gd name="T8" fmla="*/ 0 w 30"/>
                    <a:gd name="T9" fmla="*/ 6 h 18"/>
                    <a:gd name="T10" fmla="*/ 6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8"/>
                      </a:lnTo>
                      <a:lnTo>
                        <a:pt x="24" y="12"/>
                      </a:lnTo>
                      <a:lnTo>
                        <a:pt x="6" y="0"/>
                      </a:lnTo>
                      <a:lnTo>
                        <a:pt x="0" y="6"/>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 name="Freeform 792"/>
                <p:cNvSpPr>
                  <a:spLocks/>
                </p:cNvSpPr>
                <p:nvPr/>
              </p:nvSpPr>
              <p:spPr bwMode="auto">
                <a:xfrm>
                  <a:off x="4156" y="2694"/>
                  <a:ext cx="30" cy="12"/>
                </a:xfrm>
                <a:custGeom>
                  <a:avLst/>
                  <a:gdLst>
                    <a:gd name="T0" fmla="*/ 30 w 30"/>
                    <a:gd name="T1" fmla="*/ 12 h 12"/>
                    <a:gd name="T2" fmla="*/ 30 w 30"/>
                    <a:gd name="T3" fmla="*/ 12 h 12"/>
                    <a:gd name="T4" fmla="*/ 30 w 30"/>
                    <a:gd name="T5" fmla="*/ 6 h 12"/>
                    <a:gd name="T6" fmla="*/ 6 w 30"/>
                    <a:gd name="T7" fmla="*/ 0 h 12"/>
                    <a:gd name="T8" fmla="*/ 0 w 30"/>
                    <a:gd name="T9" fmla="*/ 6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12"/>
                      </a:ln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 name="Freeform 793"/>
                <p:cNvSpPr>
                  <a:spLocks/>
                </p:cNvSpPr>
                <p:nvPr/>
              </p:nvSpPr>
              <p:spPr bwMode="auto">
                <a:xfrm>
                  <a:off x="4120" y="2682"/>
                  <a:ext cx="30" cy="12"/>
                </a:xfrm>
                <a:custGeom>
                  <a:avLst/>
                  <a:gdLst>
                    <a:gd name="T0" fmla="*/ 24 w 30"/>
                    <a:gd name="T1" fmla="*/ 12 h 12"/>
                    <a:gd name="T2" fmla="*/ 30 w 30"/>
                    <a:gd name="T3" fmla="*/ 12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 name="Freeform 794"/>
                <p:cNvSpPr>
                  <a:spLocks/>
                </p:cNvSpPr>
                <p:nvPr/>
              </p:nvSpPr>
              <p:spPr bwMode="auto">
                <a:xfrm>
                  <a:off x="4078" y="2676"/>
                  <a:ext cx="30" cy="12"/>
                </a:xfrm>
                <a:custGeom>
                  <a:avLst/>
                  <a:gdLst>
                    <a:gd name="T0" fmla="*/ 24 w 30"/>
                    <a:gd name="T1" fmla="*/ 12 h 12"/>
                    <a:gd name="T2" fmla="*/ 30 w 30"/>
                    <a:gd name="T3" fmla="*/ 6 h 12"/>
                    <a:gd name="T4" fmla="*/ 24 w 30"/>
                    <a:gd name="T5" fmla="*/ 6 h 12"/>
                    <a:gd name="T6" fmla="*/ 0 w 30"/>
                    <a:gd name="T7" fmla="*/ 0 h 12"/>
                    <a:gd name="T8" fmla="*/ 0 w 30"/>
                    <a:gd name="T9" fmla="*/ 0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 name="Freeform 795"/>
                <p:cNvSpPr>
                  <a:spLocks/>
                </p:cNvSpPr>
                <p:nvPr/>
              </p:nvSpPr>
              <p:spPr bwMode="auto">
                <a:xfrm>
                  <a:off x="4036" y="2664"/>
                  <a:ext cx="30" cy="12"/>
                </a:xfrm>
                <a:custGeom>
                  <a:avLst/>
                  <a:gdLst>
                    <a:gd name="T0" fmla="*/ 24 w 30"/>
                    <a:gd name="T1" fmla="*/ 12 h 12"/>
                    <a:gd name="T2" fmla="*/ 30 w 30"/>
                    <a:gd name="T3" fmla="*/ 12 h 12"/>
                    <a:gd name="T4" fmla="*/ 24 w 30"/>
                    <a:gd name="T5" fmla="*/ 6 h 12"/>
                    <a:gd name="T6" fmla="*/ 6 w 30"/>
                    <a:gd name="T7" fmla="*/ 0 h 12"/>
                    <a:gd name="T8" fmla="*/ 0 w 30"/>
                    <a:gd name="T9" fmla="*/ 6 h 12"/>
                    <a:gd name="T10" fmla="*/ 6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6"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 name="Freeform 796"/>
                <p:cNvSpPr>
                  <a:spLocks/>
                </p:cNvSpPr>
                <p:nvPr/>
              </p:nvSpPr>
              <p:spPr bwMode="auto">
                <a:xfrm>
                  <a:off x="3994" y="2658"/>
                  <a:ext cx="30" cy="12"/>
                </a:xfrm>
                <a:custGeom>
                  <a:avLst/>
                  <a:gdLst>
                    <a:gd name="T0" fmla="*/ 30 w 30"/>
                    <a:gd name="T1" fmla="*/ 12 h 12"/>
                    <a:gd name="T2" fmla="*/ 30 w 30"/>
                    <a:gd name="T3" fmla="*/ 6 h 12"/>
                    <a:gd name="T4" fmla="*/ 30 w 30"/>
                    <a:gd name="T5" fmla="*/ 6 h 12"/>
                    <a:gd name="T6" fmla="*/ 12 w 30"/>
                    <a:gd name="T7" fmla="*/ 0 h 12"/>
                    <a:gd name="T8" fmla="*/ 6 w 30"/>
                    <a:gd name="T9" fmla="*/ 0 h 12"/>
                    <a:gd name="T10" fmla="*/ 0 w 30"/>
                    <a:gd name="T11" fmla="*/ 6 h 12"/>
                    <a:gd name="T12" fmla="*/ 6 w 30"/>
                    <a:gd name="T13" fmla="*/ 6 h 12"/>
                    <a:gd name="T14" fmla="*/ 12 w 30"/>
                    <a:gd name="T15" fmla="*/ 6 h 12"/>
                    <a:gd name="T16" fmla="*/ 30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30" y="12"/>
                      </a:moveTo>
                      <a:lnTo>
                        <a:pt x="30" y="6"/>
                      </a:lnTo>
                      <a:lnTo>
                        <a:pt x="12" y="0"/>
                      </a:lnTo>
                      <a:lnTo>
                        <a:pt x="6" y="0"/>
                      </a:lnTo>
                      <a:lnTo>
                        <a:pt x="0" y="6"/>
                      </a:lnTo>
                      <a:lnTo>
                        <a:pt x="6" y="6"/>
                      </a:lnTo>
                      <a:lnTo>
                        <a:pt x="12"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 name="Freeform 797"/>
                <p:cNvSpPr>
                  <a:spLocks/>
                </p:cNvSpPr>
                <p:nvPr/>
              </p:nvSpPr>
              <p:spPr bwMode="auto">
                <a:xfrm>
                  <a:off x="3951" y="2652"/>
                  <a:ext cx="30" cy="12"/>
                </a:xfrm>
                <a:custGeom>
                  <a:avLst/>
                  <a:gdLst>
                    <a:gd name="T0" fmla="*/ 30 w 30"/>
                    <a:gd name="T1" fmla="*/ 12 h 12"/>
                    <a:gd name="T2" fmla="*/ 30 w 30"/>
                    <a:gd name="T3" fmla="*/ 6 h 12"/>
                    <a:gd name="T4" fmla="*/ 30 w 30"/>
                    <a:gd name="T5" fmla="*/ 6 h 12"/>
                    <a:gd name="T6" fmla="*/ 6 w 30"/>
                    <a:gd name="T7" fmla="*/ 0 h 12"/>
                    <a:gd name="T8" fmla="*/ 0 w 30"/>
                    <a:gd name="T9" fmla="*/ 6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 name="Freeform 798"/>
                <p:cNvSpPr>
                  <a:spLocks/>
                </p:cNvSpPr>
                <p:nvPr/>
              </p:nvSpPr>
              <p:spPr bwMode="auto">
                <a:xfrm>
                  <a:off x="3909" y="2652"/>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 name="Freeform 799"/>
                <p:cNvSpPr>
                  <a:spLocks/>
                </p:cNvSpPr>
                <p:nvPr/>
              </p:nvSpPr>
              <p:spPr bwMode="auto">
                <a:xfrm>
                  <a:off x="3867" y="2646"/>
                  <a:ext cx="30" cy="6"/>
                </a:xfrm>
                <a:custGeom>
                  <a:avLst/>
                  <a:gdLst>
                    <a:gd name="T0" fmla="*/ 30 w 30"/>
                    <a:gd name="T1" fmla="*/ 6 h 6"/>
                    <a:gd name="T2" fmla="*/ 30 w 30"/>
                    <a:gd name="T3" fmla="*/ 6 h 6"/>
                    <a:gd name="T4" fmla="*/ 30 w 30"/>
                    <a:gd name="T5" fmla="*/ 0 h 6"/>
                    <a:gd name="T6" fmla="*/ 24 w 30"/>
                    <a:gd name="T7" fmla="*/ 0 h 6"/>
                    <a:gd name="T8" fmla="*/ 6 w 30"/>
                    <a:gd name="T9" fmla="*/ 0 h 6"/>
                    <a:gd name="T10" fmla="*/ 0 w 30"/>
                    <a:gd name="T11" fmla="*/ 6 h 6"/>
                    <a:gd name="T12" fmla="*/ 6 w 30"/>
                    <a:gd name="T13" fmla="*/ 6 h 6"/>
                    <a:gd name="T14" fmla="*/ 24 w 30"/>
                    <a:gd name="T15" fmla="*/ 6 h 6"/>
                    <a:gd name="T16" fmla="*/ 30 w 30"/>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30" y="6"/>
                      </a:moveTo>
                      <a:lnTo>
                        <a:pt x="30" y="6"/>
                      </a:lnTo>
                      <a:lnTo>
                        <a:pt x="30" y="0"/>
                      </a:lnTo>
                      <a:lnTo>
                        <a:pt x="24" y="0"/>
                      </a:lnTo>
                      <a:lnTo>
                        <a:pt x="6" y="0"/>
                      </a:lnTo>
                      <a:lnTo>
                        <a:pt x="0" y="6"/>
                      </a:lnTo>
                      <a:lnTo>
                        <a:pt x="6" y="6"/>
                      </a:lnTo>
                      <a:lnTo>
                        <a:pt x="24"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 name="Freeform 800"/>
                <p:cNvSpPr>
                  <a:spLocks/>
                </p:cNvSpPr>
                <p:nvPr/>
              </p:nvSpPr>
              <p:spPr bwMode="auto">
                <a:xfrm>
                  <a:off x="3825" y="2646"/>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 name="Freeform 801"/>
                <p:cNvSpPr>
                  <a:spLocks/>
                </p:cNvSpPr>
                <p:nvPr/>
              </p:nvSpPr>
              <p:spPr bwMode="auto">
                <a:xfrm>
                  <a:off x="3783" y="2646"/>
                  <a:ext cx="30" cy="6"/>
                </a:xfrm>
                <a:custGeom>
                  <a:avLst/>
                  <a:gdLst>
                    <a:gd name="T0" fmla="*/ 30 w 30"/>
                    <a:gd name="T1" fmla="*/ 6 h 6"/>
                    <a:gd name="T2" fmla="*/ 30 w 30"/>
                    <a:gd name="T3" fmla="*/ 0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861" name="Oval 802"/>
              <p:cNvSpPr>
                <a:spLocks noChangeArrowheads="1"/>
              </p:cNvSpPr>
              <p:nvPr/>
            </p:nvSpPr>
            <p:spPr bwMode="auto">
              <a:xfrm>
                <a:off x="3465" y="2742"/>
                <a:ext cx="625" cy="246"/>
              </a:xfrm>
              <a:prstGeom prst="ellipse">
                <a:avLst/>
              </a:prstGeom>
              <a:solidFill>
                <a:srgbClr val="FFFFFF"/>
              </a:solidFill>
              <a:ln w="9525">
                <a:solidFill>
                  <a:srgbClr val="000000"/>
                </a:solidFill>
                <a:round/>
                <a:headEnd/>
                <a:tailEnd/>
              </a:ln>
            </p:spPr>
            <p:txBody>
              <a:bodyPr/>
              <a:lstStyle/>
              <a:p>
                <a:endParaRPr lang="ar-SA"/>
              </a:p>
            </p:txBody>
          </p:sp>
          <p:grpSp>
            <p:nvGrpSpPr>
              <p:cNvPr id="862" name="Group 803"/>
              <p:cNvGrpSpPr>
                <a:grpSpLocks/>
              </p:cNvGrpSpPr>
              <p:nvPr/>
            </p:nvGrpSpPr>
            <p:grpSpPr bwMode="auto">
              <a:xfrm>
                <a:off x="3651" y="2790"/>
                <a:ext cx="246" cy="150"/>
                <a:chOff x="3651" y="2790"/>
                <a:chExt cx="246" cy="150"/>
              </a:xfrm>
            </p:grpSpPr>
            <p:sp>
              <p:nvSpPr>
                <p:cNvPr id="865" name="Oval 804"/>
                <p:cNvSpPr>
                  <a:spLocks noChangeArrowheads="1"/>
                </p:cNvSpPr>
                <p:nvPr/>
              </p:nvSpPr>
              <p:spPr bwMode="auto">
                <a:xfrm>
                  <a:off x="3651" y="2838"/>
                  <a:ext cx="246" cy="102"/>
                </a:xfrm>
                <a:prstGeom prst="ellipse">
                  <a:avLst/>
                </a:prstGeom>
                <a:solidFill>
                  <a:srgbClr val="FFFFFF"/>
                </a:solidFill>
                <a:ln w="9525">
                  <a:solidFill>
                    <a:srgbClr val="000000"/>
                  </a:solidFill>
                  <a:round/>
                  <a:headEnd/>
                  <a:tailEnd/>
                </a:ln>
              </p:spPr>
              <p:txBody>
                <a:bodyPr/>
                <a:lstStyle/>
                <a:p>
                  <a:endParaRPr lang="ar-SA"/>
                </a:p>
              </p:txBody>
            </p:sp>
            <p:sp>
              <p:nvSpPr>
                <p:cNvPr id="866" name="Oval 805"/>
                <p:cNvSpPr>
                  <a:spLocks noChangeArrowheads="1"/>
                </p:cNvSpPr>
                <p:nvPr/>
              </p:nvSpPr>
              <p:spPr bwMode="auto">
                <a:xfrm>
                  <a:off x="3651" y="2790"/>
                  <a:ext cx="246" cy="102"/>
                </a:xfrm>
                <a:prstGeom prst="ellipse">
                  <a:avLst/>
                </a:prstGeom>
                <a:solidFill>
                  <a:srgbClr val="FFFFFF"/>
                </a:solidFill>
                <a:ln w="9525">
                  <a:solidFill>
                    <a:srgbClr val="000000"/>
                  </a:solidFill>
                  <a:round/>
                  <a:headEnd/>
                  <a:tailEnd/>
                </a:ln>
              </p:spPr>
              <p:txBody>
                <a:bodyPr/>
                <a:lstStyle/>
                <a:p>
                  <a:endParaRPr lang="ar-SA"/>
                </a:p>
              </p:txBody>
            </p:sp>
            <p:sp>
              <p:nvSpPr>
                <p:cNvPr id="867" name="Line 806"/>
                <p:cNvSpPr>
                  <a:spLocks noChangeShapeType="1"/>
                </p:cNvSpPr>
                <p:nvPr/>
              </p:nvSpPr>
              <p:spPr bwMode="auto">
                <a:xfrm>
                  <a:off x="3651" y="2838"/>
                  <a:ext cx="1"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8" name="Line 807"/>
                <p:cNvSpPr>
                  <a:spLocks noChangeShapeType="1"/>
                </p:cNvSpPr>
                <p:nvPr/>
              </p:nvSpPr>
              <p:spPr bwMode="auto">
                <a:xfrm>
                  <a:off x="3891" y="2838"/>
                  <a:ext cx="1"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63" name="Freeform 808"/>
              <p:cNvSpPr>
                <a:spLocks/>
              </p:cNvSpPr>
              <p:nvPr/>
            </p:nvSpPr>
            <p:spPr bwMode="auto">
              <a:xfrm>
                <a:off x="4348" y="2610"/>
                <a:ext cx="906" cy="402"/>
              </a:xfrm>
              <a:custGeom>
                <a:avLst/>
                <a:gdLst>
                  <a:gd name="T0" fmla="*/ 18 w 906"/>
                  <a:gd name="T1" fmla="*/ 0 h 402"/>
                  <a:gd name="T2" fmla="*/ 0 w 906"/>
                  <a:gd name="T3" fmla="*/ 48 h 402"/>
                  <a:gd name="T4" fmla="*/ 888 w 906"/>
                  <a:gd name="T5" fmla="*/ 402 h 402"/>
                  <a:gd name="T6" fmla="*/ 906 w 906"/>
                  <a:gd name="T7" fmla="*/ 360 h 402"/>
                  <a:gd name="T8" fmla="*/ 18 w 906"/>
                  <a:gd name="T9" fmla="*/ 0 h 402"/>
                  <a:gd name="T10" fmla="*/ 0 60000 65536"/>
                  <a:gd name="T11" fmla="*/ 0 60000 65536"/>
                  <a:gd name="T12" fmla="*/ 0 60000 65536"/>
                  <a:gd name="T13" fmla="*/ 0 60000 65536"/>
                  <a:gd name="T14" fmla="*/ 0 60000 65536"/>
                  <a:gd name="T15" fmla="*/ 0 w 906"/>
                  <a:gd name="T16" fmla="*/ 0 h 402"/>
                  <a:gd name="T17" fmla="*/ 906 w 906"/>
                  <a:gd name="T18" fmla="*/ 402 h 402"/>
                </a:gdLst>
                <a:ahLst/>
                <a:cxnLst>
                  <a:cxn ang="T10">
                    <a:pos x="T0" y="T1"/>
                  </a:cxn>
                  <a:cxn ang="T11">
                    <a:pos x="T2" y="T3"/>
                  </a:cxn>
                  <a:cxn ang="T12">
                    <a:pos x="T4" y="T5"/>
                  </a:cxn>
                  <a:cxn ang="T13">
                    <a:pos x="T6" y="T7"/>
                  </a:cxn>
                  <a:cxn ang="T14">
                    <a:pos x="T8" y="T9"/>
                  </a:cxn>
                </a:cxnLst>
                <a:rect l="T15" t="T16" r="T17" b="T18"/>
                <a:pathLst>
                  <a:path w="906" h="402">
                    <a:moveTo>
                      <a:pt x="18" y="0"/>
                    </a:moveTo>
                    <a:lnTo>
                      <a:pt x="0" y="48"/>
                    </a:lnTo>
                    <a:lnTo>
                      <a:pt x="888" y="402"/>
                    </a:lnTo>
                    <a:lnTo>
                      <a:pt x="906" y="360"/>
                    </a:lnTo>
                    <a:lnTo>
                      <a:pt x="18" y="0"/>
                    </a:lnTo>
                    <a:close/>
                  </a:path>
                </a:pathLst>
              </a:custGeom>
              <a:solidFill>
                <a:srgbClr val="FFFFFF"/>
              </a:solidFill>
              <a:ln w="9525">
                <a:solidFill>
                  <a:srgbClr val="000000"/>
                </a:solidFill>
                <a:round/>
                <a:headEnd/>
                <a:tailEnd/>
              </a:ln>
            </p:spPr>
            <p:txBody>
              <a:bodyPr/>
              <a:lstStyle/>
              <a:p>
                <a:endParaRPr lang="en-US"/>
              </a:p>
            </p:txBody>
          </p:sp>
          <p:sp>
            <p:nvSpPr>
              <p:cNvPr id="864" name="Freeform 809"/>
              <p:cNvSpPr>
                <a:spLocks/>
              </p:cNvSpPr>
              <p:nvPr/>
            </p:nvSpPr>
            <p:spPr bwMode="auto">
              <a:xfrm>
                <a:off x="4324" y="2592"/>
                <a:ext cx="144" cy="102"/>
              </a:xfrm>
              <a:custGeom>
                <a:avLst/>
                <a:gdLst>
                  <a:gd name="T0" fmla="*/ 84 w 144"/>
                  <a:gd name="T1" fmla="*/ 6 h 102"/>
                  <a:gd name="T2" fmla="*/ 54 w 144"/>
                  <a:gd name="T3" fmla="*/ 0 h 102"/>
                  <a:gd name="T4" fmla="*/ 30 w 144"/>
                  <a:gd name="T5" fmla="*/ 6 h 102"/>
                  <a:gd name="T6" fmla="*/ 12 w 144"/>
                  <a:gd name="T7" fmla="*/ 18 h 102"/>
                  <a:gd name="T8" fmla="*/ 0 w 144"/>
                  <a:gd name="T9" fmla="*/ 36 h 102"/>
                  <a:gd name="T10" fmla="*/ 0 w 144"/>
                  <a:gd name="T11" fmla="*/ 54 h 102"/>
                  <a:gd name="T12" fmla="*/ 12 w 144"/>
                  <a:gd name="T13" fmla="*/ 72 h 102"/>
                  <a:gd name="T14" fmla="*/ 36 w 144"/>
                  <a:gd name="T15" fmla="*/ 90 h 102"/>
                  <a:gd name="T16" fmla="*/ 60 w 144"/>
                  <a:gd name="T17" fmla="*/ 96 h 102"/>
                  <a:gd name="T18" fmla="*/ 90 w 144"/>
                  <a:gd name="T19" fmla="*/ 102 h 102"/>
                  <a:gd name="T20" fmla="*/ 114 w 144"/>
                  <a:gd name="T21" fmla="*/ 96 h 102"/>
                  <a:gd name="T22" fmla="*/ 132 w 144"/>
                  <a:gd name="T23" fmla="*/ 90 h 102"/>
                  <a:gd name="T24" fmla="*/ 144 w 144"/>
                  <a:gd name="T25" fmla="*/ 72 h 102"/>
                  <a:gd name="T26" fmla="*/ 144 w 144"/>
                  <a:gd name="T27" fmla="*/ 48 h 102"/>
                  <a:gd name="T28" fmla="*/ 132 w 144"/>
                  <a:gd name="T29" fmla="*/ 30 h 102"/>
                  <a:gd name="T30" fmla="*/ 108 w 144"/>
                  <a:gd name="T31" fmla="*/ 18 h 102"/>
                  <a:gd name="T32" fmla="*/ 84 w 144"/>
                  <a:gd name="T33" fmla="*/ 6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4"/>
                  <a:gd name="T52" fmla="*/ 0 h 102"/>
                  <a:gd name="T53" fmla="*/ 144 w 144"/>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4" h="102">
                    <a:moveTo>
                      <a:pt x="84" y="6"/>
                    </a:moveTo>
                    <a:lnTo>
                      <a:pt x="54" y="0"/>
                    </a:lnTo>
                    <a:lnTo>
                      <a:pt x="30" y="6"/>
                    </a:lnTo>
                    <a:lnTo>
                      <a:pt x="12" y="18"/>
                    </a:lnTo>
                    <a:lnTo>
                      <a:pt x="0" y="36"/>
                    </a:lnTo>
                    <a:lnTo>
                      <a:pt x="0" y="54"/>
                    </a:lnTo>
                    <a:lnTo>
                      <a:pt x="12" y="72"/>
                    </a:lnTo>
                    <a:lnTo>
                      <a:pt x="36" y="90"/>
                    </a:lnTo>
                    <a:lnTo>
                      <a:pt x="60" y="96"/>
                    </a:lnTo>
                    <a:lnTo>
                      <a:pt x="90" y="102"/>
                    </a:lnTo>
                    <a:lnTo>
                      <a:pt x="114" y="96"/>
                    </a:lnTo>
                    <a:lnTo>
                      <a:pt x="132" y="90"/>
                    </a:lnTo>
                    <a:lnTo>
                      <a:pt x="144" y="72"/>
                    </a:lnTo>
                    <a:lnTo>
                      <a:pt x="144" y="48"/>
                    </a:lnTo>
                    <a:lnTo>
                      <a:pt x="132" y="30"/>
                    </a:lnTo>
                    <a:lnTo>
                      <a:pt x="108" y="18"/>
                    </a:lnTo>
                    <a:lnTo>
                      <a:pt x="84" y="6"/>
                    </a:lnTo>
                    <a:close/>
                  </a:path>
                </a:pathLst>
              </a:custGeom>
              <a:solidFill>
                <a:srgbClr val="FFFFFF"/>
              </a:solidFill>
              <a:ln w="9525">
                <a:solidFill>
                  <a:srgbClr val="000000"/>
                </a:solidFill>
                <a:round/>
                <a:headEnd/>
                <a:tailEnd/>
              </a:ln>
            </p:spPr>
            <p:txBody>
              <a:bodyPr/>
              <a:lstStyle/>
              <a:p>
                <a:endParaRPr lang="en-US"/>
              </a:p>
            </p:txBody>
          </p:sp>
        </p:grpSp>
        <p:grpSp>
          <p:nvGrpSpPr>
            <p:cNvPr id="10" name="Group 810"/>
            <p:cNvGrpSpPr>
              <a:grpSpLocks/>
            </p:cNvGrpSpPr>
            <p:nvPr/>
          </p:nvGrpSpPr>
          <p:grpSpPr bwMode="auto">
            <a:xfrm>
              <a:off x="2601" y="2261"/>
              <a:ext cx="2653" cy="961"/>
              <a:chOff x="2601" y="2261"/>
              <a:chExt cx="2653" cy="961"/>
            </a:xfrm>
          </p:grpSpPr>
          <p:sp>
            <p:nvSpPr>
              <p:cNvPr id="460" name="Oval 811"/>
              <p:cNvSpPr>
                <a:spLocks noChangeArrowheads="1"/>
              </p:cNvSpPr>
              <p:nvPr/>
            </p:nvSpPr>
            <p:spPr bwMode="auto">
              <a:xfrm>
                <a:off x="2601" y="2309"/>
                <a:ext cx="2353" cy="913"/>
              </a:xfrm>
              <a:prstGeom prst="ellipse">
                <a:avLst/>
              </a:prstGeom>
              <a:solidFill>
                <a:srgbClr val="969696"/>
              </a:solidFill>
              <a:ln w="9525">
                <a:solidFill>
                  <a:srgbClr val="000000"/>
                </a:solidFill>
                <a:round/>
                <a:headEnd/>
                <a:tailEnd/>
              </a:ln>
            </p:spPr>
            <p:txBody>
              <a:bodyPr/>
              <a:lstStyle/>
              <a:p>
                <a:endParaRPr lang="ar-SA"/>
              </a:p>
            </p:txBody>
          </p:sp>
          <p:sp>
            <p:nvSpPr>
              <p:cNvPr id="461" name="Oval 812"/>
              <p:cNvSpPr>
                <a:spLocks noChangeArrowheads="1"/>
              </p:cNvSpPr>
              <p:nvPr/>
            </p:nvSpPr>
            <p:spPr bwMode="auto">
              <a:xfrm>
                <a:off x="2601" y="2261"/>
                <a:ext cx="2353" cy="913"/>
              </a:xfrm>
              <a:prstGeom prst="ellipse">
                <a:avLst/>
              </a:prstGeom>
              <a:solidFill>
                <a:srgbClr val="FFFFFF"/>
              </a:solidFill>
              <a:ln w="9525">
                <a:solidFill>
                  <a:srgbClr val="000000"/>
                </a:solidFill>
                <a:round/>
                <a:headEnd/>
                <a:tailEnd/>
              </a:ln>
            </p:spPr>
            <p:txBody>
              <a:bodyPr/>
              <a:lstStyle/>
              <a:p>
                <a:endParaRPr lang="ar-SA"/>
              </a:p>
            </p:txBody>
          </p:sp>
          <p:grpSp>
            <p:nvGrpSpPr>
              <p:cNvPr id="462" name="Group 813"/>
              <p:cNvGrpSpPr>
                <a:grpSpLocks/>
              </p:cNvGrpSpPr>
              <p:nvPr/>
            </p:nvGrpSpPr>
            <p:grpSpPr bwMode="auto">
              <a:xfrm>
                <a:off x="2697" y="2309"/>
                <a:ext cx="2161" cy="817"/>
                <a:chOff x="2697" y="2309"/>
                <a:chExt cx="2161" cy="817"/>
              </a:xfrm>
            </p:grpSpPr>
            <p:sp>
              <p:nvSpPr>
                <p:cNvPr id="738" name="Freeform 814"/>
                <p:cNvSpPr>
                  <a:spLocks/>
                </p:cNvSpPr>
                <p:nvPr/>
              </p:nvSpPr>
              <p:spPr bwMode="auto">
                <a:xfrm>
                  <a:off x="3753" y="2309"/>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 name="T14" fmla="*/ 0 60000 65536"/>
                    <a:gd name="T15" fmla="*/ 0 60000 65536"/>
                    <a:gd name="T16" fmla="*/ 0 60000 65536"/>
                    <a:gd name="T17" fmla="*/ 0 60000 65536"/>
                    <a:gd name="T18" fmla="*/ 0 60000 65536"/>
                    <a:gd name="T19" fmla="*/ 0 60000 65536"/>
                    <a:gd name="T20" fmla="*/ 0 60000 65536"/>
                    <a:gd name="T21" fmla="*/ 0 w 24"/>
                    <a:gd name="T22" fmla="*/ 0 h 6"/>
                    <a:gd name="T23" fmla="*/ 24 w 2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
                      <a:moveTo>
                        <a:pt x="24" y="6"/>
                      </a:move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9" name="Freeform 815"/>
                <p:cNvSpPr>
                  <a:spLocks/>
                </p:cNvSpPr>
                <p:nvPr/>
              </p:nvSpPr>
              <p:spPr bwMode="auto">
                <a:xfrm>
                  <a:off x="3711" y="2309"/>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0" name="Freeform 816"/>
                <p:cNvSpPr>
                  <a:spLocks/>
                </p:cNvSpPr>
                <p:nvPr/>
              </p:nvSpPr>
              <p:spPr bwMode="auto">
                <a:xfrm>
                  <a:off x="3669" y="2309"/>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1" name="Freeform 817"/>
                <p:cNvSpPr>
                  <a:spLocks/>
                </p:cNvSpPr>
                <p:nvPr/>
              </p:nvSpPr>
              <p:spPr bwMode="auto">
                <a:xfrm>
                  <a:off x="3627" y="2309"/>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2" name="Freeform 818"/>
                <p:cNvSpPr>
                  <a:spLocks/>
                </p:cNvSpPr>
                <p:nvPr/>
              </p:nvSpPr>
              <p:spPr bwMode="auto">
                <a:xfrm>
                  <a:off x="3585" y="2315"/>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3" name="Freeform 819"/>
                <p:cNvSpPr>
                  <a:spLocks/>
                </p:cNvSpPr>
                <p:nvPr/>
              </p:nvSpPr>
              <p:spPr bwMode="auto">
                <a:xfrm>
                  <a:off x="3543" y="2315"/>
                  <a:ext cx="30" cy="6"/>
                </a:xfrm>
                <a:custGeom>
                  <a:avLst/>
                  <a:gdLst>
                    <a:gd name="T0" fmla="*/ 24 w 30"/>
                    <a:gd name="T1" fmla="*/ 6 h 6"/>
                    <a:gd name="T2" fmla="*/ 30 w 30"/>
                    <a:gd name="T3" fmla="*/ 0 h 6"/>
                    <a:gd name="T4" fmla="*/ 24 w 30"/>
                    <a:gd name="T5" fmla="*/ 0 h 6"/>
                    <a:gd name="T6" fmla="*/ 18 w 30"/>
                    <a:gd name="T7" fmla="*/ 0 h 6"/>
                    <a:gd name="T8" fmla="*/ 0 w 30"/>
                    <a:gd name="T9" fmla="*/ 0 h 6"/>
                    <a:gd name="T10" fmla="*/ 0 w 30"/>
                    <a:gd name="T11" fmla="*/ 6 h 6"/>
                    <a:gd name="T12" fmla="*/ 0 w 30"/>
                    <a:gd name="T13" fmla="*/ 6 h 6"/>
                    <a:gd name="T14" fmla="*/ 18 w 30"/>
                    <a:gd name="T15" fmla="*/ 6 h 6"/>
                    <a:gd name="T16" fmla="*/ 24 w 30"/>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24" y="6"/>
                      </a:moveTo>
                      <a:lnTo>
                        <a:pt x="30" y="0"/>
                      </a:lnTo>
                      <a:lnTo>
                        <a:pt x="24" y="0"/>
                      </a:lnTo>
                      <a:lnTo>
                        <a:pt x="18" y="0"/>
                      </a:lnTo>
                      <a:lnTo>
                        <a:pt x="0" y="0"/>
                      </a:lnTo>
                      <a:lnTo>
                        <a:pt x="0" y="6"/>
                      </a:lnTo>
                      <a:lnTo>
                        <a:pt x="18"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4" name="Freeform 820"/>
                <p:cNvSpPr>
                  <a:spLocks/>
                </p:cNvSpPr>
                <p:nvPr/>
              </p:nvSpPr>
              <p:spPr bwMode="auto">
                <a:xfrm>
                  <a:off x="3501" y="2321"/>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5" name="Freeform 821"/>
                <p:cNvSpPr>
                  <a:spLocks/>
                </p:cNvSpPr>
                <p:nvPr/>
              </p:nvSpPr>
              <p:spPr bwMode="auto">
                <a:xfrm>
                  <a:off x="3459" y="2321"/>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6" name="Freeform 822"/>
                <p:cNvSpPr>
                  <a:spLocks/>
                </p:cNvSpPr>
                <p:nvPr/>
              </p:nvSpPr>
              <p:spPr bwMode="auto">
                <a:xfrm>
                  <a:off x="3417" y="2327"/>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7" name="Freeform 823"/>
                <p:cNvSpPr>
                  <a:spLocks/>
                </p:cNvSpPr>
                <p:nvPr/>
              </p:nvSpPr>
              <p:spPr bwMode="auto">
                <a:xfrm>
                  <a:off x="3375" y="2333"/>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8" name="Freeform 824"/>
                <p:cNvSpPr>
                  <a:spLocks/>
                </p:cNvSpPr>
                <p:nvPr/>
              </p:nvSpPr>
              <p:spPr bwMode="auto">
                <a:xfrm>
                  <a:off x="3333" y="2339"/>
                  <a:ext cx="30" cy="12"/>
                </a:xfrm>
                <a:custGeom>
                  <a:avLst/>
                  <a:gdLst>
                    <a:gd name="T0" fmla="*/ 24 w 30"/>
                    <a:gd name="T1" fmla="*/ 6 h 12"/>
                    <a:gd name="T2" fmla="*/ 30 w 30"/>
                    <a:gd name="T3" fmla="*/ 0 h 12"/>
                    <a:gd name="T4" fmla="*/ 24 w 30"/>
                    <a:gd name="T5" fmla="*/ 0 h 12"/>
                    <a:gd name="T6" fmla="*/ 24 w 30"/>
                    <a:gd name="T7" fmla="*/ 0 h 12"/>
                    <a:gd name="T8" fmla="*/ 0 w 30"/>
                    <a:gd name="T9" fmla="*/ 6 h 12"/>
                    <a:gd name="T10" fmla="*/ 0 w 30"/>
                    <a:gd name="T11" fmla="*/ 6 h 12"/>
                    <a:gd name="T12" fmla="*/ 0 w 30"/>
                    <a:gd name="T13" fmla="*/ 12 h 12"/>
                    <a:gd name="T14" fmla="*/ 24 w 30"/>
                    <a:gd name="T15" fmla="*/ 6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24" y="6"/>
                      </a:moveTo>
                      <a:lnTo>
                        <a:pt x="30" y="0"/>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9" name="Freeform 825"/>
                <p:cNvSpPr>
                  <a:spLocks/>
                </p:cNvSpPr>
                <p:nvPr/>
              </p:nvSpPr>
              <p:spPr bwMode="auto">
                <a:xfrm>
                  <a:off x="3291" y="2345"/>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0" name="Freeform 826"/>
                <p:cNvSpPr>
                  <a:spLocks/>
                </p:cNvSpPr>
                <p:nvPr/>
              </p:nvSpPr>
              <p:spPr bwMode="auto">
                <a:xfrm>
                  <a:off x="3249" y="2357"/>
                  <a:ext cx="30" cy="6"/>
                </a:xfrm>
                <a:custGeom>
                  <a:avLst/>
                  <a:gdLst>
                    <a:gd name="T0" fmla="*/ 30 w 30"/>
                    <a:gd name="T1" fmla="*/ 6 h 6"/>
                    <a:gd name="T2" fmla="*/ 30 w 30"/>
                    <a:gd name="T3" fmla="*/ 0 h 6"/>
                    <a:gd name="T4" fmla="*/ 30 w 30"/>
                    <a:gd name="T5" fmla="*/ 0 h 6"/>
                    <a:gd name="T6" fmla="*/ 6 w 30"/>
                    <a:gd name="T7" fmla="*/ 0 h 6"/>
                    <a:gd name="T8" fmla="*/ 0 w 30"/>
                    <a:gd name="T9" fmla="*/ 6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0"/>
                      </a:lnTo>
                      <a:lnTo>
                        <a:pt x="6" y="0"/>
                      </a:lnTo>
                      <a:lnTo>
                        <a:pt x="0" y="6"/>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1" name="Freeform 827"/>
                <p:cNvSpPr>
                  <a:spLocks/>
                </p:cNvSpPr>
                <p:nvPr/>
              </p:nvSpPr>
              <p:spPr bwMode="auto">
                <a:xfrm>
                  <a:off x="3207" y="2363"/>
                  <a:ext cx="30" cy="12"/>
                </a:xfrm>
                <a:custGeom>
                  <a:avLst/>
                  <a:gdLst>
                    <a:gd name="T0" fmla="*/ 30 w 30"/>
                    <a:gd name="T1" fmla="*/ 6 h 12"/>
                    <a:gd name="T2" fmla="*/ 30 w 30"/>
                    <a:gd name="T3" fmla="*/ 0 h 12"/>
                    <a:gd name="T4" fmla="*/ 30 w 30"/>
                    <a:gd name="T5" fmla="*/ 0 h 12"/>
                    <a:gd name="T6" fmla="*/ 6 w 30"/>
                    <a:gd name="T7" fmla="*/ 6 h 12"/>
                    <a:gd name="T8" fmla="*/ 0 w 30"/>
                    <a:gd name="T9" fmla="*/ 6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0"/>
                      </a:lnTo>
                      <a:lnTo>
                        <a:pt x="6" y="6"/>
                      </a:lnTo>
                      <a:lnTo>
                        <a:pt x="0" y="6"/>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2" name="Freeform 828"/>
                <p:cNvSpPr>
                  <a:spLocks/>
                </p:cNvSpPr>
                <p:nvPr/>
              </p:nvSpPr>
              <p:spPr bwMode="auto">
                <a:xfrm>
                  <a:off x="3165" y="2369"/>
                  <a:ext cx="30" cy="12"/>
                </a:xfrm>
                <a:custGeom>
                  <a:avLst/>
                  <a:gdLst>
                    <a:gd name="T0" fmla="*/ 30 w 30"/>
                    <a:gd name="T1" fmla="*/ 6 h 12"/>
                    <a:gd name="T2" fmla="*/ 30 w 30"/>
                    <a:gd name="T3" fmla="*/ 6 h 12"/>
                    <a:gd name="T4" fmla="*/ 30 w 30"/>
                    <a:gd name="T5" fmla="*/ 0 h 12"/>
                    <a:gd name="T6" fmla="*/ 12 w 30"/>
                    <a:gd name="T7" fmla="*/ 6 h 12"/>
                    <a:gd name="T8" fmla="*/ 6 w 30"/>
                    <a:gd name="T9" fmla="*/ 6 h 12"/>
                    <a:gd name="T10" fmla="*/ 0 w 30"/>
                    <a:gd name="T11" fmla="*/ 12 h 12"/>
                    <a:gd name="T12" fmla="*/ 6 w 30"/>
                    <a:gd name="T13" fmla="*/ 12 h 12"/>
                    <a:gd name="T14" fmla="*/ 12 w 30"/>
                    <a:gd name="T15" fmla="*/ 12 h 12"/>
                    <a:gd name="T16" fmla="*/ 30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30" y="6"/>
                      </a:moveTo>
                      <a:lnTo>
                        <a:pt x="30" y="6"/>
                      </a:lnTo>
                      <a:lnTo>
                        <a:pt x="30" y="0"/>
                      </a:lnTo>
                      <a:lnTo>
                        <a:pt x="12" y="6"/>
                      </a:lnTo>
                      <a:lnTo>
                        <a:pt x="6" y="6"/>
                      </a:lnTo>
                      <a:lnTo>
                        <a:pt x="0" y="12"/>
                      </a:lnTo>
                      <a:lnTo>
                        <a:pt x="6" y="12"/>
                      </a:lnTo>
                      <a:lnTo>
                        <a:pt x="12"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3" name="Freeform 829"/>
                <p:cNvSpPr>
                  <a:spLocks/>
                </p:cNvSpPr>
                <p:nvPr/>
              </p:nvSpPr>
              <p:spPr bwMode="auto">
                <a:xfrm>
                  <a:off x="3129" y="2381"/>
                  <a:ext cx="30" cy="12"/>
                </a:xfrm>
                <a:custGeom>
                  <a:avLst/>
                  <a:gdLst>
                    <a:gd name="T0" fmla="*/ 24 w 30"/>
                    <a:gd name="T1" fmla="*/ 6 h 12"/>
                    <a:gd name="T2" fmla="*/ 30 w 30"/>
                    <a:gd name="T3" fmla="*/ 0 h 12"/>
                    <a:gd name="T4" fmla="*/ 24 w 30"/>
                    <a:gd name="T5" fmla="*/ 0 h 12"/>
                    <a:gd name="T6" fmla="*/ 0 w 30"/>
                    <a:gd name="T7" fmla="*/ 6 h 12"/>
                    <a:gd name="T8" fmla="*/ 0 w 30"/>
                    <a:gd name="T9" fmla="*/ 12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4" name="Freeform 830"/>
                <p:cNvSpPr>
                  <a:spLocks/>
                </p:cNvSpPr>
                <p:nvPr/>
              </p:nvSpPr>
              <p:spPr bwMode="auto">
                <a:xfrm>
                  <a:off x="3087" y="2393"/>
                  <a:ext cx="30" cy="12"/>
                </a:xfrm>
                <a:custGeom>
                  <a:avLst/>
                  <a:gdLst>
                    <a:gd name="T0" fmla="*/ 24 w 30"/>
                    <a:gd name="T1" fmla="*/ 6 h 12"/>
                    <a:gd name="T2" fmla="*/ 30 w 30"/>
                    <a:gd name="T3" fmla="*/ 0 h 12"/>
                    <a:gd name="T4" fmla="*/ 24 w 30"/>
                    <a:gd name="T5" fmla="*/ 0 h 12"/>
                    <a:gd name="T6" fmla="*/ 6 w 30"/>
                    <a:gd name="T7" fmla="*/ 6 h 12"/>
                    <a:gd name="T8" fmla="*/ 0 w 30"/>
                    <a:gd name="T9" fmla="*/ 6 h 12"/>
                    <a:gd name="T10" fmla="*/ 0 w 30"/>
                    <a:gd name="T11" fmla="*/ 6 h 12"/>
                    <a:gd name="T12" fmla="*/ 0 w 30"/>
                    <a:gd name="T13" fmla="*/ 12 h 12"/>
                    <a:gd name="T14" fmla="*/ 6 w 30"/>
                    <a:gd name="T15" fmla="*/ 12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0"/>
                      </a:lnTo>
                      <a:lnTo>
                        <a:pt x="24" y="0"/>
                      </a:lnTo>
                      <a:lnTo>
                        <a:pt x="6" y="6"/>
                      </a:lnTo>
                      <a:lnTo>
                        <a:pt x="0" y="6"/>
                      </a:lnTo>
                      <a:lnTo>
                        <a:pt x="0" y="12"/>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5" name="Freeform 831"/>
                <p:cNvSpPr>
                  <a:spLocks/>
                </p:cNvSpPr>
                <p:nvPr/>
              </p:nvSpPr>
              <p:spPr bwMode="auto">
                <a:xfrm>
                  <a:off x="3045" y="2405"/>
                  <a:ext cx="30" cy="12"/>
                </a:xfrm>
                <a:custGeom>
                  <a:avLst/>
                  <a:gdLst>
                    <a:gd name="T0" fmla="*/ 30 w 30"/>
                    <a:gd name="T1" fmla="*/ 6 h 12"/>
                    <a:gd name="T2" fmla="*/ 30 w 30"/>
                    <a:gd name="T3" fmla="*/ 0 h 12"/>
                    <a:gd name="T4" fmla="*/ 30 w 30"/>
                    <a:gd name="T5" fmla="*/ 0 h 12"/>
                    <a:gd name="T6" fmla="*/ 6 w 30"/>
                    <a:gd name="T7" fmla="*/ 6 h 12"/>
                    <a:gd name="T8" fmla="*/ 0 w 30"/>
                    <a:gd name="T9" fmla="*/ 12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0"/>
                      </a:lnTo>
                      <a:lnTo>
                        <a:pt x="6" y="6"/>
                      </a:lnTo>
                      <a:lnTo>
                        <a:pt x="0" y="12"/>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6" name="Freeform 832"/>
                <p:cNvSpPr>
                  <a:spLocks/>
                </p:cNvSpPr>
                <p:nvPr/>
              </p:nvSpPr>
              <p:spPr bwMode="auto">
                <a:xfrm>
                  <a:off x="3009" y="2417"/>
                  <a:ext cx="24" cy="18"/>
                </a:xfrm>
                <a:custGeom>
                  <a:avLst/>
                  <a:gdLst>
                    <a:gd name="T0" fmla="*/ 24 w 24"/>
                    <a:gd name="T1" fmla="*/ 6 h 18"/>
                    <a:gd name="T2" fmla="*/ 24 w 24"/>
                    <a:gd name="T3" fmla="*/ 6 h 18"/>
                    <a:gd name="T4" fmla="*/ 24 w 24"/>
                    <a:gd name="T5" fmla="*/ 0 h 18"/>
                    <a:gd name="T6" fmla="*/ 6 w 24"/>
                    <a:gd name="T7" fmla="*/ 6 h 18"/>
                    <a:gd name="T8" fmla="*/ 0 w 24"/>
                    <a:gd name="T9" fmla="*/ 12 h 18"/>
                    <a:gd name="T10" fmla="*/ 0 w 24"/>
                    <a:gd name="T11" fmla="*/ 12 h 18"/>
                    <a:gd name="T12" fmla="*/ 0 w 24"/>
                    <a:gd name="T13" fmla="*/ 18 h 18"/>
                    <a:gd name="T14" fmla="*/ 6 w 24"/>
                    <a:gd name="T15" fmla="*/ 12 h 18"/>
                    <a:gd name="T16" fmla="*/ 24 w 24"/>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24" y="6"/>
                      </a:moveTo>
                      <a:lnTo>
                        <a:pt x="24" y="6"/>
                      </a:lnTo>
                      <a:lnTo>
                        <a:pt x="24" y="0"/>
                      </a:lnTo>
                      <a:lnTo>
                        <a:pt x="6" y="6"/>
                      </a:lnTo>
                      <a:lnTo>
                        <a:pt x="0" y="12"/>
                      </a:lnTo>
                      <a:lnTo>
                        <a:pt x="0" y="18"/>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 name="Freeform 833"/>
                <p:cNvSpPr>
                  <a:spLocks/>
                </p:cNvSpPr>
                <p:nvPr/>
              </p:nvSpPr>
              <p:spPr bwMode="auto">
                <a:xfrm>
                  <a:off x="2967" y="2435"/>
                  <a:ext cx="30" cy="12"/>
                </a:xfrm>
                <a:custGeom>
                  <a:avLst/>
                  <a:gdLst>
                    <a:gd name="T0" fmla="*/ 24 w 30"/>
                    <a:gd name="T1" fmla="*/ 6 h 12"/>
                    <a:gd name="T2" fmla="*/ 30 w 30"/>
                    <a:gd name="T3" fmla="*/ 0 h 12"/>
                    <a:gd name="T4" fmla="*/ 24 w 30"/>
                    <a:gd name="T5" fmla="*/ 0 h 12"/>
                    <a:gd name="T6" fmla="*/ 6 w 30"/>
                    <a:gd name="T7" fmla="*/ 6 h 12"/>
                    <a:gd name="T8" fmla="*/ 0 w 30"/>
                    <a:gd name="T9" fmla="*/ 12 h 12"/>
                    <a:gd name="T10" fmla="*/ 6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6" y="6"/>
                      </a:lnTo>
                      <a:lnTo>
                        <a:pt x="0" y="12"/>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 name="Freeform 834"/>
                <p:cNvSpPr>
                  <a:spLocks/>
                </p:cNvSpPr>
                <p:nvPr/>
              </p:nvSpPr>
              <p:spPr bwMode="auto">
                <a:xfrm>
                  <a:off x="2931" y="2447"/>
                  <a:ext cx="24" cy="18"/>
                </a:xfrm>
                <a:custGeom>
                  <a:avLst/>
                  <a:gdLst>
                    <a:gd name="T0" fmla="*/ 24 w 24"/>
                    <a:gd name="T1" fmla="*/ 6 h 18"/>
                    <a:gd name="T2" fmla="*/ 24 w 24"/>
                    <a:gd name="T3" fmla="*/ 6 h 18"/>
                    <a:gd name="T4" fmla="*/ 24 w 24"/>
                    <a:gd name="T5" fmla="*/ 0 h 18"/>
                    <a:gd name="T6" fmla="*/ 12 w 24"/>
                    <a:gd name="T7" fmla="*/ 6 h 18"/>
                    <a:gd name="T8" fmla="*/ 0 w 24"/>
                    <a:gd name="T9" fmla="*/ 12 h 18"/>
                    <a:gd name="T10" fmla="*/ 0 w 24"/>
                    <a:gd name="T11" fmla="*/ 18 h 18"/>
                    <a:gd name="T12" fmla="*/ 0 w 24"/>
                    <a:gd name="T13" fmla="*/ 18 h 18"/>
                    <a:gd name="T14" fmla="*/ 12 w 24"/>
                    <a:gd name="T15" fmla="*/ 12 h 18"/>
                    <a:gd name="T16" fmla="*/ 24 w 24"/>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24" y="6"/>
                      </a:moveTo>
                      <a:lnTo>
                        <a:pt x="24" y="6"/>
                      </a:lnTo>
                      <a:lnTo>
                        <a:pt x="24" y="0"/>
                      </a:lnTo>
                      <a:lnTo>
                        <a:pt x="12" y="6"/>
                      </a:lnTo>
                      <a:lnTo>
                        <a:pt x="0" y="12"/>
                      </a:lnTo>
                      <a:lnTo>
                        <a:pt x="0" y="18"/>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9" name="Freeform 835"/>
                <p:cNvSpPr>
                  <a:spLocks/>
                </p:cNvSpPr>
                <p:nvPr/>
              </p:nvSpPr>
              <p:spPr bwMode="auto">
                <a:xfrm>
                  <a:off x="2895" y="2465"/>
                  <a:ext cx="24" cy="18"/>
                </a:xfrm>
                <a:custGeom>
                  <a:avLst/>
                  <a:gdLst>
                    <a:gd name="T0" fmla="*/ 24 w 24"/>
                    <a:gd name="T1" fmla="*/ 6 h 18"/>
                    <a:gd name="T2" fmla="*/ 24 w 24"/>
                    <a:gd name="T3" fmla="*/ 6 h 18"/>
                    <a:gd name="T4" fmla="*/ 24 w 24"/>
                    <a:gd name="T5" fmla="*/ 0 h 18"/>
                    <a:gd name="T6" fmla="*/ 0 w 24"/>
                    <a:gd name="T7" fmla="*/ 12 h 18"/>
                    <a:gd name="T8" fmla="*/ 0 w 24"/>
                    <a:gd name="T9" fmla="*/ 18 h 18"/>
                    <a:gd name="T10" fmla="*/ 0 w 24"/>
                    <a:gd name="T11" fmla="*/ 18 h 18"/>
                    <a:gd name="T12" fmla="*/ 24 w 24"/>
                    <a:gd name="T13" fmla="*/ 6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6"/>
                      </a:moveTo>
                      <a:lnTo>
                        <a:pt x="24" y="6"/>
                      </a:lnTo>
                      <a:lnTo>
                        <a:pt x="24" y="0"/>
                      </a:lnTo>
                      <a:lnTo>
                        <a:pt x="0" y="12"/>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0" name="Freeform 836"/>
                <p:cNvSpPr>
                  <a:spLocks/>
                </p:cNvSpPr>
                <p:nvPr/>
              </p:nvSpPr>
              <p:spPr bwMode="auto">
                <a:xfrm>
                  <a:off x="2859" y="2489"/>
                  <a:ext cx="24" cy="18"/>
                </a:xfrm>
                <a:custGeom>
                  <a:avLst/>
                  <a:gdLst>
                    <a:gd name="T0" fmla="*/ 18 w 24"/>
                    <a:gd name="T1" fmla="*/ 6 h 18"/>
                    <a:gd name="T2" fmla="*/ 24 w 24"/>
                    <a:gd name="T3" fmla="*/ 0 h 18"/>
                    <a:gd name="T4" fmla="*/ 18 w 24"/>
                    <a:gd name="T5" fmla="*/ 0 h 18"/>
                    <a:gd name="T6" fmla="*/ 0 w 24"/>
                    <a:gd name="T7" fmla="*/ 12 h 18"/>
                    <a:gd name="T8" fmla="*/ 0 w 24"/>
                    <a:gd name="T9" fmla="*/ 12 h 18"/>
                    <a:gd name="T10" fmla="*/ 0 w 24"/>
                    <a:gd name="T11" fmla="*/ 18 h 18"/>
                    <a:gd name="T12" fmla="*/ 18 w 24"/>
                    <a:gd name="T13" fmla="*/ 6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18" y="6"/>
                      </a:moveTo>
                      <a:lnTo>
                        <a:pt x="24" y="0"/>
                      </a:lnTo>
                      <a:lnTo>
                        <a:pt x="18" y="0"/>
                      </a:lnTo>
                      <a:lnTo>
                        <a:pt x="0" y="12"/>
                      </a:lnTo>
                      <a:lnTo>
                        <a:pt x="0" y="18"/>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1" name="Freeform 837"/>
                <p:cNvSpPr>
                  <a:spLocks/>
                </p:cNvSpPr>
                <p:nvPr/>
              </p:nvSpPr>
              <p:spPr bwMode="auto">
                <a:xfrm>
                  <a:off x="2823" y="2507"/>
                  <a:ext cx="24" cy="19"/>
                </a:xfrm>
                <a:custGeom>
                  <a:avLst/>
                  <a:gdLst>
                    <a:gd name="T0" fmla="*/ 18 w 24"/>
                    <a:gd name="T1" fmla="*/ 7 h 19"/>
                    <a:gd name="T2" fmla="*/ 24 w 24"/>
                    <a:gd name="T3" fmla="*/ 7 h 19"/>
                    <a:gd name="T4" fmla="*/ 18 w 24"/>
                    <a:gd name="T5" fmla="*/ 0 h 19"/>
                    <a:gd name="T6" fmla="*/ 6 w 24"/>
                    <a:gd name="T7" fmla="*/ 13 h 19"/>
                    <a:gd name="T8" fmla="*/ 0 w 24"/>
                    <a:gd name="T9" fmla="*/ 13 h 19"/>
                    <a:gd name="T10" fmla="*/ 0 w 24"/>
                    <a:gd name="T11" fmla="*/ 19 h 19"/>
                    <a:gd name="T12" fmla="*/ 0 w 24"/>
                    <a:gd name="T13" fmla="*/ 19 h 19"/>
                    <a:gd name="T14" fmla="*/ 6 w 24"/>
                    <a:gd name="T15" fmla="*/ 19 h 19"/>
                    <a:gd name="T16" fmla="*/ 18 w 24"/>
                    <a:gd name="T17" fmla="*/ 7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9"/>
                    <a:gd name="T29" fmla="*/ 24 w 24"/>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9">
                      <a:moveTo>
                        <a:pt x="18" y="7"/>
                      </a:moveTo>
                      <a:lnTo>
                        <a:pt x="24" y="7"/>
                      </a:lnTo>
                      <a:lnTo>
                        <a:pt x="18" y="0"/>
                      </a:lnTo>
                      <a:lnTo>
                        <a:pt x="6" y="13"/>
                      </a:lnTo>
                      <a:lnTo>
                        <a:pt x="0" y="13"/>
                      </a:lnTo>
                      <a:lnTo>
                        <a:pt x="0" y="19"/>
                      </a:lnTo>
                      <a:lnTo>
                        <a:pt x="6" y="19"/>
                      </a:lnTo>
                      <a:lnTo>
                        <a:pt x="18"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2" name="Freeform 838"/>
                <p:cNvSpPr>
                  <a:spLocks/>
                </p:cNvSpPr>
                <p:nvPr/>
              </p:nvSpPr>
              <p:spPr bwMode="auto">
                <a:xfrm>
                  <a:off x="2787" y="2532"/>
                  <a:ext cx="24" cy="24"/>
                </a:xfrm>
                <a:custGeom>
                  <a:avLst/>
                  <a:gdLst>
                    <a:gd name="T0" fmla="*/ 24 w 24"/>
                    <a:gd name="T1" fmla="*/ 6 h 24"/>
                    <a:gd name="T2" fmla="*/ 24 w 24"/>
                    <a:gd name="T3" fmla="*/ 6 h 24"/>
                    <a:gd name="T4" fmla="*/ 24 w 24"/>
                    <a:gd name="T5" fmla="*/ 0 h 24"/>
                    <a:gd name="T6" fmla="*/ 6 w 24"/>
                    <a:gd name="T7" fmla="*/ 18 h 24"/>
                    <a:gd name="T8" fmla="*/ 0 w 24"/>
                    <a:gd name="T9" fmla="*/ 18 h 24"/>
                    <a:gd name="T10" fmla="*/ 6 w 24"/>
                    <a:gd name="T11" fmla="*/ 24 h 24"/>
                    <a:gd name="T12" fmla="*/ 24 w 24"/>
                    <a:gd name="T13" fmla="*/ 6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24" y="6"/>
                      </a:moveTo>
                      <a:lnTo>
                        <a:pt x="24" y="6"/>
                      </a:lnTo>
                      <a:lnTo>
                        <a:pt x="24" y="0"/>
                      </a:lnTo>
                      <a:lnTo>
                        <a:pt x="6" y="18"/>
                      </a:lnTo>
                      <a:lnTo>
                        <a:pt x="0" y="18"/>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3" name="Freeform 839"/>
                <p:cNvSpPr>
                  <a:spLocks/>
                </p:cNvSpPr>
                <p:nvPr/>
              </p:nvSpPr>
              <p:spPr bwMode="auto">
                <a:xfrm>
                  <a:off x="2757" y="2562"/>
                  <a:ext cx="24" cy="24"/>
                </a:xfrm>
                <a:custGeom>
                  <a:avLst/>
                  <a:gdLst>
                    <a:gd name="T0" fmla="*/ 24 w 24"/>
                    <a:gd name="T1" fmla="*/ 0 h 24"/>
                    <a:gd name="T2" fmla="*/ 18 w 24"/>
                    <a:gd name="T3" fmla="*/ 0 h 24"/>
                    <a:gd name="T4" fmla="*/ 18 w 24"/>
                    <a:gd name="T5" fmla="*/ 0 h 24"/>
                    <a:gd name="T6" fmla="*/ 0 w 24"/>
                    <a:gd name="T7" fmla="*/ 18 h 24"/>
                    <a:gd name="T8" fmla="*/ 6 w 24"/>
                    <a:gd name="T9" fmla="*/ 24 h 24"/>
                    <a:gd name="T10" fmla="*/ 6 w 24"/>
                    <a:gd name="T11" fmla="*/ 18 h 24"/>
                    <a:gd name="T12" fmla="*/ 24 w 24"/>
                    <a:gd name="T13" fmla="*/ 0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24" y="0"/>
                      </a:moveTo>
                      <a:lnTo>
                        <a:pt x="18" y="0"/>
                      </a:lnTo>
                      <a:lnTo>
                        <a:pt x="0" y="18"/>
                      </a:lnTo>
                      <a:lnTo>
                        <a:pt x="6" y="24"/>
                      </a:lnTo>
                      <a:lnTo>
                        <a:pt x="6" y="18"/>
                      </a:lnTo>
                      <a:lnTo>
                        <a:pt x="2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4" name="Freeform 840"/>
                <p:cNvSpPr>
                  <a:spLocks/>
                </p:cNvSpPr>
                <p:nvPr/>
              </p:nvSpPr>
              <p:spPr bwMode="auto">
                <a:xfrm>
                  <a:off x="2733" y="2592"/>
                  <a:ext cx="18" cy="24"/>
                </a:xfrm>
                <a:custGeom>
                  <a:avLst/>
                  <a:gdLst>
                    <a:gd name="T0" fmla="*/ 18 w 18"/>
                    <a:gd name="T1" fmla="*/ 0 h 24"/>
                    <a:gd name="T2" fmla="*/ 12 w 18"/>
                    <a:gd name="T3" fmla="*/ 0 h 24"/>
                    <a:gd name="T4" fmla="*/ 12 w 18"/>
                    <a:gd name="T5" fmla="*/ 0 h 24"/>
                    <a:gd name="T6" fmla="*/ 12 w 18"/>
                    <a:gd name="T7" fmla="*/ 6 h 24"/>
                    <a:gd name="T8" fmla="*/ 0 w 18"/>
                    <a:gd name="T9" fmla="*/ 24 h 24"/>
                    <a:gd name="T10" fmla="*/ 0 w 18"/>
                    <a:gd name="T11" fmla="*/ 24 h 24"/>
                    <a:gd name="T12" fmla="*/ 6 w 18"/>
                    <a:gd name="T13" fmla="*/ 24 h 24"/>
                    <a:gd name="T14" fmla="*/ 18 w 18"/>
                    <a:gd name="T15" fmla="*/ 6 h 24"/>
                    <a:gd name="T16" fmla="*/ 18 w 1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18" y="0"/>
                      </a:moveTo>
                      <a:lnTo>
                        <a:pt x="12" y="0"/>
                      </a:lnTo>
                      <a:lnTo>
                        <a:pt x="12" y="6"/>
                      </a:lnTo>
                      <a:lnTo>
                        <a:pt x="0" y="24"/>
                      </a:lnTo>
                      <a:lnTo>
                        <a:pt x="6" y="24"/>
                      </a:lnTo>
                      <a:lnTo>
                        <a:pt x="18" y="6"/>
                      </a:lnTo>
                      <a:lnTo>
                        <a:pt x="1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5" name="Freeform 841"/>
                <p:cNvSpPr>
                  <a:spLocks/>
                </p:cNvSpPr>
                <p:nvPr/>
              </p:nvSpPr>
              <p:spPr bwMode="auto">
                <a:xfrm>
                  <a:off x="2709" y="2628"/>
                  <a:ext cx="18" cy="24"/>
                </a:xfrm>
                <a:custGeom>
                  <a:avLst/>
                  <a:gdLst>
                    <a:gd name="T0" fmla="*/ 18 w 18"/>
                    <a:gd name="T1" fmla="*/ 0 h 24"/>
                    <a:gd name="T2" fmla="*/ 12 w 18"/>
                    <a:gd name="T3" fmla="*/ 0 h 24"/>
                    <a:gd name="T4" fmla="*/ 12 w 18"/>
                    <a:gd name="T5" fmla="*/ 0 h 24"/>
                    <a:gd name="T6" fmla="*/ 6 w 18"/>
                    <a:gd name="T7" fmla="*/ 6 h 24"/>
                    <a:gd name="T8" fmla="*/ 0 w 18"/>
                    <a:gd name="T9" fmla="*/ 24 h 24"/>
                    <a:gd name="T10" fmla="*/ 6 w 18"/>
                    <a:gd name="T11" fmla="*/ 24 h 24"/>
                    <a:gd name="T12" fmla="*/ 6 w 18"/>
                    <a:gd name="T13" fmla="*/ 24 h 24"/>
                    <a:gd name="T14" fmla="*/ 12 w 18"/>
                    <a:gd name="T15" fmla="*/ 6 h 24"/>
                    <a:gd name="T16" fmla="*/ 18 w 1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18" y="0"/>
                      </a:moveTo>
                      <a:lnTo>
                        <a:pt x="12" y="0"/>
                      </a:lnTo>
                      <a:lnTo>
                        <a:pt x="6" y="6"/>
                      </a:lnTo>
                      <a:lnTo>
                        <a:pt x="0" y="24"/>
                      </a:lnTo>
                      <a:lnTo>
                        <a:pt x="6" y="24"/>
                      </a:lnTo>
                      <a:lnTo>
                        <a:pt x="12" y="6"/>
                      </a:lnTo>
                      <a:lnTo>
                        <a:pt x="1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6" name="Freeform 842"/>
                <p:cNvSpPr>
                  <a:spLocks/>
                </p:cNvSpPr>
                <p:nvPr/>
              </p:nvSpPr>
              <p:spPr bwMode="auto">
                <a:xfrm>
                  <a:off x="2697" y="2664"/>
                  <a:ext cx="12" cy="30"/>
                </a:xfrm>
                <a:custGeom>
                  <a:avLst/>
                  <a:gdLst>
                    <a:gd name="T0" fmla="*/ 12 w 12"/>
                    <a:gd name="T1" fmla="*/ 0 h 30"/>
                    <a:gd name="T2" fmla="*/ 12 w 12"/>
                    <a:gd name="T3" fmla="*/ 0 h 30"/>
                    <a:gd name="T4" fmla="*/ 6 w 12"/>
                    <a:gd name="T5" fmla="*/ 0 h 30"/>
                    <a:gd name="T6" fmla="*/ 0 w 12"/>
                    <a:gd name="T7" fmla="*/ 12 h 30"/>
                    <a:gd name="T8" fmla="*/ 0 w 12"/>
                    <a:gd name="T9" fmla="*/ 24 h 30"/>
                    <a:gd name="T10" fmla="*/ 6 w 12"/>
                    <a:gd name="T11" fmla="*/ 30 h 30"/>
                    <a:gd name="T12" fmla="*/ 6 w 12"/>
                    <a:gd name="T13" fmla="*/ 24 h 30"/>
                    <a:gd name="T14" fmla="*/ 6 w 12"/>
                    <a:gd name="T15" fmla="*/ 12 h 30"/>
                    <a:gd name="T16" fmla="*/ 12 w 1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12" y="0"/>
                      </a:moveTo>
                      <a:lnTo>
                        <a:pt x="12" y="0"/>
                      </a:lnTo>
                      <a:lnTo>
                        <a:pt x="6" y="0"/>
                      </a:lnTo>
                      <a:lnTo>
                        <a:pt x="0" y="12"/>
                      </a:lnTo>
                      <a:lnTo>
                        <a:pt x="0" y="24"/>
                      </a:lnTo>
                      <a:lnTo>
                        <a:pt x="6" y="30"/>
                      </a:lnTo>
                      <a:lnTo>
                        <a:pt x="6" y="24"/>
                      </a:lnTo>
                      <a:lnTo>
                        <a:pt x="6" y="12"/>
                      </a:lnTo>
                      <a:lnTo>
                        <a:pt x="1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7" name="Freeform 843"/>
                <p:cNvSpPr>
                  <a:spLocks/>
                </p:cNvSpPr>
                <p:nvPr/>
              </p:nvSpPr>
              <p:spPr bwMode="auto">
                <a:xfrm>
                  <a:off x="2697" y="2706"/>
                  <a:ext cx="6" cy="30"/>
                </a:xfrm>
                <a:custGeom>
                  <a:avLst/>
                  <a:gdLst>
                    <a:gd name="T0" fmla="*/ 6 w 6"/>
                    <a:gd name="T1" fmla="*/ 0 h 30"/>
                    <a:gd name="T2" fmla="*/ 0 w 6"/>
                    <a:gd name="T3" fmla="*/ 0 h 30"/>
                    <a:gd name="T4" fmla="*/ 0 w 6"/>
                    <a:gd name="T5" fmla="*/ 0 h 30"/>
                    <a:gd name="T6" fmla="*/ 0 w 6"/>
                    <a:gd name="T7" fmla="*/ 12 h 30"/>
                    <a:gd name="T8" fmla="*/ 0 w 6"/>
                    <a:gd name="T9" fmla="*/ 24 h 30"/>
                    <a:gd name="T10" fmla="*/ 0 w 6"/>
                    <a:gd name="T11" fmla="*/ 30 h 30"/>
                    <a:gd name="T12" fmla="*/ 6 w 6"/>
                    <a:gd name="T13" fmla="*/ 24 h 30"/>
                    <a:gd name="T14" fmla="*/ 6 w 6"/>
                    <a:gd name="T15" fmla="*/ 12 h 30"/>
                    <a:gd name="T16" fmla="*/ 6 w 6"/>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0"/>
                    <a:gd name="T29" fmla="*/ 6 w 6"/>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0">
                      <a:moveTo>
                        <a:pt x="6" y="0"/>
                      </a:moveTo>
                      <a:lnTo>
                        <a:pt x="0" y="0"/>
                      </a:lnTo>
                      <a:lnTo>
                        <a:pt x="0" y="12"/>
                      </a:lnTo>
                      <a:lnTo>
                        <a:pt x="0" y="24"/>
                      </a:lnTo>
                      <a:lnTo>
                        <a:pt x="0" y="30"/>
                      </a:lnTo>
                      <a:lnTo>
                        <a:pt x="6" y="24"/>
                      </a:lnTo>
                      <a:lnTo>
                        <a:pt x="6"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8" name="Freeform 844"/>
                <p:cNvSpPr>
                  <a:spLocks/>
                </p:cNvSpPr>
                <p:nvPr/>
              </p:nvSpPr>
              <p:spPr bwMode="auto">
                <a:xfrm>
                  <a:off x="2697" y="2748"/>
                  <a:ext cx="12" cy="24"/>
                </a:xfrm>
                <a:custGeom>
                  <a:avLst/>
                  <a:gdLst>
                    <a:gd name="T0" fmla="*/ 6 w 12"/>
                    <a:gd name="T1" fmla="*/ 0 h 24"/>
                    <a:gd name="T2" fmla="*/ 6 w 12"/>
                    <a:gd name="T3" fmla="*/ 0 h 24"/>
                    <a:gd name="T4" fmla="*/ 0 w 12"/>
                    <a:gd name="T5" fmla="*/ 0 h 24"/>
                    <a:gd name="T6" fmla="*/ 0 w 12"/>
                    <a:gd name="T7" fmla="*/ 12 h 24"/>
                    <a:gd name="T8" fmla="*/ 6 w 12"/>
                    <a:gd name="T9" fmla="*/ 24 h 24"/>
                    <a:gd name="T10" fmla="*/ 12 w 12"/>
                    <a:gd name="T11" fmla="*/ 24 h 24"/>
                    <a:gd name="T12" fmla="*/ 12 w 12"/>
                    <a:gd name="T13" fmla="*/ 24 h 24"/>
                    <a:gd name="T14" fmla="*/ 6 w 12"/>
                    <a:gd name="T15" fmla="*/ 12 h 24"/>
                    <a:gd name="T16" fmla="*/ 6 w 12"/>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24"/>
                    <a:gd name="T29" fmla="*/ 12 w 12"/>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24">
                      <a:moveTo>
                        <a:pt x="6" y="0"/>
                      </a:moveTo>
                      <a:lnTo>
                        <a:pt x="6" y="0"/>
                      </a:lnTo>
                      <a:lnTo>
                        <a:pt x="0" y="0"/>
                      </a:lnTo>
                      <a:lnTo>
                        <a:pt x="0" y="12"/>
                      </a:lnTo>
                      <a:lnTo>
                        <a:pt x="6" y="24"/>
                      </a:lnTo>
                      <a:lnTo>
                        <a:pt x="12" y="24"/>
                      </a:lnTo>
                      <a:lnTo>
                        <a:pt x="6"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9" name="Freeform 845"/>
                <p:cNvSpPr>
                  <a:spLocks/>
                </p:cNvSpPr>
                <p:nvPr/>
              </p:nvSpPr>
              <p:spPr bwMode="auto">
                <a:xfrm>
                  <a:off x="2709" y="2784"/>
                  <a:ext cx="18" cy="30"/>
                </a:xfrm>
                <a:custGeom>
                  <a:avLst/>
                  <a:gdLst>
                    <a:gd name="T0" fmla="*/ 6 w 18"/>
                    <a:gd name="T1" fmla="*/ 6 h 30"/>
                    <a:gd name="T2" fmla="*/ 6 w 18"/>
                    <a:gd name="T3" fmla="*/ 0 h 30"/>
                    <a:gd name="T4" fmla="*/ 0 w 18"/>
                    <a:gd name="T5" fmla="*/ 6 h 30"/>
                    <a:gd name="T6" fmla="*/ 6 w 18"/>
                    <a:gd name="T7" fmla="*/ 18 h 30"/>
                    <a:gd name="T8" fmla="*/ 12 w 18"/>
                    <a:gd name="T9" fmla="*/ 24 h 30"/>
                    <a:gd name="T10" fmla="*/ 18 w 18"/>
                    <a:gd name="T11" fmla="*/ 30 h 30"/>
                    <a:gd name="T12" fmla="*/ 18 w 18"/>
                    <a:gd name="T13" fmla="*/ 24 h 30"/>
                    <a:gd name="T14" fmla="*/ 12 w 18"/>
                    <a:gd name="T15" fmla="*/ 18 h 30"/>
                    <a:gd name="T16" fmla="*/ 6 w 18"/>
                    <a:gd name="T17" fmla="*/ 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30"/>
                    <a:gd name="T29" fmla="*/ 18 w 18"/>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30">
                      <a:moveTo>
                        <a:pt x="6" y="6"/>
                      </a:moveTo>
                      <a:lnTo>
                        <a:pt x="6" y="0"/>
                      </a:lnTo>
                      <a:lnTo>
                        <a:pt x="0" y="6"/>
                      </a:lnTo>
                      <a:lnTo>
                        <a:pt x="6" y="18"/>
                      </a:lnTo>
                      <a:lnTo>
                        <a:pt x="12" y="24"/>
                      </a:lnTo>
                      <a:lnTo>
                        <a:pt x="18" y="30"/>
                      </a:lnTo>
                      <a:lnTo>
                        <a:pt x="18" y="24"/>
                      </a:lnTo>
                      <a:lnTo>
                        <a:pt x="12" y="18"/>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0" name="Freeform 846"/>
                <p:cNvSpPr>
                  <a:spLocks/>
                </p:cNvSpPr>
                <p:nvPr/>
              </p:nvSpPr>
              <p:spPr bwMode="auto">
                <a:xfrm>
                  <a:off x="2733" y="2820"/>
                  <a:ext cx="18" cy="24"/>
                </a:xfrm>
                <a:custGeom>
                  <a:avLst/>
                  <a:gdLst>
                    <a:gd name="T0" fmla="*/ 6 w 18"/>
                    <a:gd name="T1" fmla="*/ 6 h 24"/>
                    <a:gd name="T2" fmla="*/ 6 w 18"/>
                    <a:gd name="T3" fmla="*/ 0 h 24"/>
                    <a:gd name="T4" fmla="*/ 0 w 18"/>
                    <a:gd name="T5" fmla="*/ 6 h 24"/>
                    <a:gd name="T6" fmla="*/ 12 w 18"/>
                    <a:gd name="T7" fmla="*/ 18 h 24"/>
                    <a:gd name="T8" fmla="*/ 12 w 18"/>
                    <a:gd name="T9" fmla="*/ 24 h 24"/>
                    <a:gd name="T10" fmla="*/ 18 w 18"/>
                    <a:gd name="T11" fmla="*/ 24 h 24"/>
                    <a:gd name="T12" fmla="*/ 18 w 18"/>
                    <a:gd name="T13" fmla="*/ 24 h 24"/>
                    <a:gd name="T14" fmla="*/ 18 w 18"/>
                    <a:gd name="T15" fmla="*/ 18 h 24"/>
                    <a:gd name="T16" fmla="*/ 6 w 18"/>
                    <a:gd name="T17" fmla="*/ 6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6" y="6"/>
                      </a:moveTo>
                      <a:lnTo>
                        <a:pt x="6" y="0"/>
                      </a:lnTo>
                      <a:lnTo>
                        <a:pt x="0" y="6"/>
                      </a:lnTo>
                      <a:lnTo>
                        <a:pt x="12" y="18"/>
                      </a:lnTo>
                      <a:lnTo>
                        <a:pt x="12" y="24"/>
                      </a:lnTo>
                      <a:lnTo>
                        <a:pt x="18" y="24"/>
                      </a:lnTo>
                      <a:lnTo>
                        <a:pt x="18" y="18"/>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1" name="Freeform 847"/>
                <p:cNvSpPr>
                  <a:spLocks/>
                </p:cNvSpPr>
                <p:nvPr/>
              </p:nvSpPr>
              <p:spPr bwMode="auto">
                <a:xfrm>
                  <a:off x="2763" y="2850"/>
                  <a:ext cx="18" cy="24"/>
                </a:xfrm>
                <a:custGeom>
                  <a:avLst/>
                  <a:gdLst>
                    <a:gd name="T0" fmla="*/ 6 w 18"/>
                    <a:gd name="T1" fmla="*/ 6 h 24"/>
                    <a:gd name="T2" fmla="*/ 0 w 18"/>
                    <a:gd name="T3" fmla="*/ 0 h 24"/>
                    <a:gd name="T4" fmla="*/ 0 w 18"/>
                    <a:gd name="T5" fmla="*/ 6 h 24"/>
                    <a:gd name="T6" fmla="*/ 12 w 18"/>
                    <a:gd name="T7" fmla="*/ 24 h 24"/>
                    <a:gd name="T8" fmla="*/ 18 w 18"/>
                    <a:gd name="T9" fmla="*/ 24 h 24"/>
                    <a:gd name="T10" fmla="*/ 18 w 18"/>
                    <a:gd name="T11" fmla="*/ 24 h 24"/>
                    <a:gd name="T12" fmla="*/ 6 w 18"/>
                    <a:gd name="T13" fmla="*/ 6 h 24"/>
                    <a:gd name="T14" fmla="*/ 0 60000 65536"/>
                    <a:gd name="T15" fmla="*/ 0 60000 65536"/>
                    <a:gd name="T16" fmla="*/ 0 60000 65536"/>
                    <a:gd name="T17" fmla="*/ 0 60000 65536"/>
                    <a:gd name="T18" fmla="*/ 0 60000 65536"/>
                    <a:gd name="T19" fmla="*/ 0 60000 65536"/>
                    <a:gd name="T20" fmla="*/ 0 60000 65536"/>
                    <a:gd name="T21" fmla="*/ 0 w 18"/>
                    <a:gd name="T22" fmla="*/ 0 h 24"/>
                    <a:gd name="T23" fmla="*/ 18 w 18"/>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24">
                      <a:moveTo>
                        <a:pt x="6" y="6"/>
                      </a:moveTo>
                      <a:lnTo>
                        <a:pt x="0" y="0"/>
                      </a:lnTo>
                      <a:lnTo>
                        <a:pt x="0" y="6"/>
                      </a:lnTo>
                      <a:lnTo>
                        <a:pt x="12" y="24"/>
                      </a:lnTo>
                      <a:lnTo>
                        <a:pt x="18" y="24"/>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2" name="Freeform 848"/>
                <p:cNvSpPr>
                  <a:spLocks/>
                </p:cNvSpPr>
                <p:nvPr/>
              </p:nvSpPr>
              <p:spPr bwMode="auto">
                <a:xfrm>
                  <a:off x="2793" y="2880"/>
                  <a:ext cx="24" cy="24"/>
                </a:xfrm>
                <a:custGeom>
                  <a:avLst/>
                  <a:gdLst>
                    <a:gd name="T0" fmla="*/ 0 w 24"/>
                    <a:gd name="T1" fmla="*/ 0 h 24"/>
                    <a:gd name="T2" fmla="*/ 0 w 24"/>
                    <a:gd name="T3" fmla="*/ 6 h 24"/>
                    <a:gd name="T4" fmla="*/ 0 w 24"/>
                    <a:gd name="T5" fmla="*/ 6 h 24"/>
                    <a:gd name="T6" fmla="*/ 18 w 24"/>
                    <a:gd name="T7" fmla="*/ 24 h 24"/>
                    <a:gd name="T8" fmla="*/ 24 w 24"/>
                    <a:gd name="T9" fmla="*/ 18 h 24"/>
                    <a:gd name="T10" fmla="*/ 18 w 24"/>
                    <a:gd name="T11" fmla="*/ 18 h 24"/>
                    <a:gd name="T12" fmla="*/ 0 w 24"/>
                    <a:gd name="T13" fmla="*/ 0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0"/>
                      </a:moveTo>
                      <a:lnTo>
                        <a:pt x="0" y="6"/>
                      </a:lnTo>
                      <a:lnTo>
                        <a:pt x="18" y="24"/>
                      </a:lnTo>
                      <a:lnTo>
                        <a:pt x="24" y="18"/>
                      </a:lnTo>
                      <a:lnTo>
                        <a:pt x="18" y="18"/>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3" name="Freeform 849"/>
                <p:cNvSpPr>
                  <a:spLocks/>
                </p:cNvSpPr>
                <p:nvPr/>
              </p:nvSpPr>
              <p:spPr bwMode="auto">
                <a:xfrm>
                  <a:off x="2823" y="2904"/>
                  <a:ext cx="30" cy="24"/>
                </a:xfrm>
                <a:custGeom>
                  <a:avLst/>
                  <a:gdLst>
                    <a:gd name="T0" fmla="*/ 6 w 30"/>
                    <a:gd name="T1" fmla="*/ 0 h 24"/>
                    <a:gd name="T2" fmla="*/ 0 w 30"/>
                    <a:gd name="T3" fmla="*/ 6 h 24"/>
                    <a:gd name="T4" fmla="*/ 6 w 30"/>
                    <a:gd name="T5" fmla="*/ 6 h 24"/>
                    <a:gd name="T6" fmla="*/ 6 w 30"/>
                    <a:gd name="T7" fmla="*/ 6 h 24"/>
                    <a:gd name="T8" fmla="*/ 24 w 30"/>
                    <a:gd name="T9" fmla="*/ 24 h 24"/>
                    <a:gd name="T10" fmla="*/ 30 w 30"/>
                    <a:gd name="T11" fmla="*/ 18 h 24"/>
                    <a:gd name="T12" fmla="*/ 24 w 30"/>
                    <a:gd name="T13" fmla="*/ 18 h 24"/>
                    <a:gd name="T14" fmla="*/ 6 w 30"/>
                    <a:gd name="T15" fmla="*/ 0 h 24"/>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24"/>
                    <a:gd name="T26" fmla="*/ 30 w 3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24">
                      <a:moveTo>
                        <a:pt x="6" y="0"/>
                      </a:moveTo>
                      <a:lnTo>
                        <a:pt x="0" y="6"/>
                      </a:lnTo>
                      <a:lnTo>
                        <a:pt x="6" y="6"/>
                      </a:lnTo>
                      <a:lnTo>
                        <a:pt x="24" y="24"/>
                      </a:lnTo>
                      <a:lnTo>
                        <a:pt x="30" y="18"/>
                      </a:lnTo>
                      <a:lnTo>
                        <a:pt x="24" y="18"/>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4" name="Freeform 850"/>
                <p:cNvSpPr>
                  <a:spLocks/>
                </p:cNvSpPr>
                <p:nvPr/>
              </p:nvSpPr>
              <p:spPr bwMode="auto">
                <a:xfrm>
                  <a:off x="2859" y="2928"/>
                  <a:ext cx="30" cy="18"/>
                </a:xfrm>
                <a:custGeom>
                  <a:avLst/>
                  <a:gdLst>
                    <a:gd name="T0" fmla="*/ 6 w 30"/>
                    <a:gd name="T1" fmla="*/ 0 h 18"/>
                    <a:gd name="T2" fmla="*/ 0 w 30"/>
                    <a:gd name="T3" fmla="*/ 6 h 18"/>
                    <a:gd name="T4" fmla="*/ 6 w 30"/>
                    <a:gd name="T5" fmla="*/ 6 h 18"/>
                    <a:gd name="T6" fmla="*/ 24 w 30"/>
                    <a:gd name="T7" fmla="*/ 18 h 18"/>
                    <a:gd name="T8" fmla="*/ 24 w 30"/>
                    <a:gd name="T9" fmla="*/ 18 h 18"/>
                    <a:gd name="T10" fmla="*/ 30 w 30"/>
                    <a:gd name="T11" fmla="*/ 18 h 18"/>
                    <a:gd name="T12" fmla="*/ 24 w 30"/>
                    <a:gd name="T13" fmla="*/ 12 h 18"/>
                    <a:gd name="T14" fmla="*/ 24 w 30"/>
                    <a:gd name="T15" fmla="*/ 12 h 18"/>
                    <a:gd name="T16" fmla="*/ 6 w 30"/>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6" y="0"/>
                      </a:moveTo>
                      <a:lnTo>
                        <a:pt x="0" y="6"/>
                      </a:lnTo>
                      <a:lnTo>
                        <a:pt x="6" y="6"/>
                      </a:lnTo>
                      <a:lnTo>
                        <a:pt x="24" y="18"/>
                      </a:lnTo>
                      <a:lnTo>
                        <a:pt x="30" y="18"/>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5" name="Freeform 851"/>
                <p:cNvSpPr>
                  <a:spLocks/>
                </p:cNvSpPr>
                <p:nvPr/>
              </p:nvSpPr>
              <p:spPr bwMode="auto">
                <a:xfrm>
                  <a:off x="2895" y="2946"/>
                  <a:ext cx="30" cy="18"/>
                </a:xfrm>
                <a:custGeom>
                  <a:avLst/>
                  <a:gdLst>
                    <a:gd name="T0" fmla="*/ 6 w 30"/>
                    <a:gd name="T1" fmla="*/ 0 h 18"/>
                    <a:gd name="T2" fmla="*/ 0 w 30"/>
                    <a:gd name="T3" fmla="*/ 6 h 18"/>
                    <a:gd name="T4" fmla="*/ 6 w 30"/>
                    <a:gd name="T5" fmla="*/ 6 h 18"/>
                    <a:gd name="T6" fmla="*/ 24 w 30"/>
                    <a:gd name="T7" fmla="*/ 18 h 18"/>
                    <a:gd name="T8" fmla="*/ 30 w 30"/>
                    <a:gd name="T9" fmla="*/ 18 h 18"/>
                    <a:gd name="T10" fmla="*/ 24 w 30"/>
                    <a:gd name="T11" fmla="*/ 12 h 18"/>
                    <a:gd name="T12" fmla="*/ 6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0"/>
                      </a:moveTo>
                      <a:lnTo>
                        <a:pt x="0" y="6"/>
                      </a:lnTo>
                      <a:lnTo>
                        <a:pt x="6" y="6"/>
                      </a:lnTo>
                      <a:lnTo>
                        <a:pt x="24" y="18"/>
                      </a:lnTo>
                      <a:lnTo>
                        <a:pt x="30" y="18"/>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6" name="Freeform 852"/>
                <p:cNvSpPr>
                  <a:spLocks/>
                </p:cNvSpPr>
                <p:nvPr/>
              </p:nvSpPr>
              <p:spPr bwMode="auto">
                <a:xfrm>
                  <a:off x="2937" y="2970"/>
                  <a:ext cx="24" cy="12"/>
                </a:xfrm>
                <a:custGeom>
                  <a:avLst/>
                  <a:gdLst>
                    <a:gd name="T0" fmla="*/ 0 w 24"/>
                    <a:gd name="T1" fmla="*/ 0 h 12"/>
                    <a:gd name="T2" fmla="*/ 0 w 24"/>
                    <a:gd name="T3" fmla="*/ 0 h 12"/>
                    <a:gd name="T4" fmla="*/ 0 w 24"/>
                    <a:gd name="T5" fmla="*/ 6 h 12"/>
                    <a:gd name="T6" fmla="*/ 6 w 24"/>
                    <a:gd name="T7" fmla="*/ 6 h 12"/>
                    <a:gd name="T8" fmla="*/ 24 w 24"/>
                    <a:gd name="T9" fmla="*/ 12 h 12"/>
                    <a:gd name="T10" fmla="*/ 24 w 24"/>
                    <a:gd name="T11" fmla="*/ 12 h 12"/>
                    <a:gd name="T12" fmla="*/ 24 w 24"/>
                    <a:gd name="T13" fmla="*/ 6 h 12"/>
                    <a:gd name="T14" fmla="*/ 6 w 24"/>
                    <a:gd name="T15" fmla="*/ 0 h 12"/>
                    <a:gd name="T16" fmla="*/ 0 w 24"/>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2"/>
                    <a:gd name="T29" fmla="*/ 24 w 24"/>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2">
                      <a:moveTo>
                        <a:pt x="0" y="0"/>
                      </a:moveTo>
                      <a:lnTo>
                        <a:pt x="0" y="0"/>
                      </a:lnTo>
                      <a:lnTo>
                        <a:pt x="0" y="6"/>
                      </a:lnTo>
                      <a:lnTo>
                        <a:pt x="6" y="6"/>
                      </a:lnTo>
                      <a:lnTo>
                        <a:pt x="24" y="12"/>
                      </a:lnTo>
                      <a:lnTo>
                        <a:pt x="24" y="6"/>
                      </a:lnTo>
                      <a:lnTo>
                        <a:pt x="6"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7" name="Freeform 853"/>
                <p:cNvSpPr>
                  <a:spLocks/>
                </p:cNvSpPr>
                <p:nvPr/>
              </p:nvSpPr>
              <p:spPr bwMode="auto">
                <a:xfrm>
                  <a:off x="2973" y="2982"/>
                  <a:ext cx="30" cy="18"/>
                </a:xfrm>
                <a:custGeom>
                  <a:avLst/>
                  <a:gdLst>
                    <a:gd name="T0" fmla="*/ 6 w 30"/>
                    <a:gd name="T1" fmla="*/ 0 h 18"/>
                    <a:gd name="T2" fmla="*/ 0 w 30"/>
                    <a:gd name="T3" fmla="*/ 6 h 18"/>
                    <a:gd name="T4" fmla="*/ 6 w 30"/>
                    <a:gd name="T5" fmla="*/ 6 h 18"/>
                    <a:gd name="T6" fmla="*/ 24 w 30"/>
                    <a:gd name="T7" fmla="*/ 18 h 18"/>
                    <a:gd name="T8" fmla="*/ 30 w 30"/>
                    <a:gd name="T9" fmla="*/ 12 h 18"/>
                    <a:gd name="T10" fmla="*/ 24 w 30"/>
                    <a:gd name="T11" fmla="*/ 12 h 18"/>
                    <a:gd name="T12" fmla="*/ 6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0"/>
                      </a:moveTo>
                      <a:lnTo>
                        <a:pt x="0" y="6"/>
                      </a:lnTo>
                      <a:lnTo>
                        <a:pt x="6" y="6"/>
                      </a:lnTo>
                      <a:lnTo>
                        <a:pt x="24" y="18"/>
                      </a:lnTo>
                      <a:lnTo>
                        <a:pt x="30" y="12"/>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8" name="Freeform 854"/>
                <p:cNvSpPr>
                  <a:spLocks/>
                </p:cNvSpPr>
                <p:nvPr/>
              </p:nvSpPr>
              <p:spPr bwMode="auto">
                <a:xfrm>
                  <a:off x="3015" y="3000"/>
                  <a:ext cx="24" cy="12"/>
                </a:xfrm>
                <a:custGeom>
                  <a:avLst/>
                  <a:gdLst>
                    <a:gd name="T0" fmla="*/ 0 w 24"/>
                    <a:gd name="T1" fmla="*/ 0 h 12"/>
                    <a:gd name="T2" fmla="*/ 0 w 24"/>
                    <a:gd name="T3" fmla="*/ 0 h 12"/>
                    <a:gd name="T4" fmla="*/ 0 w 24"/>
                    <a:gd name="T5" fmla="*/ 6 h 12"/>
                    <a:gd name="T6" fmla="*/ 24 w 24"/>
                    <a:gd name="T7" fmla="*/ 12 h 12"/>
                    <a:gd name="T8" fmla="*/ 24 w 24"/>
                    <a:gd name="T9" fmla="*/ 12 h 12"/>
                    <a:gd name="T10" fmla="*/ 24 w 24"/>
                    <a:gd name="T11" fmla="*/ 6 h 12"/>
                    <a:gd name="T12" fmla="*/ 0 w 24"/>
                    <a:gd name="T13" fmla="*/ 0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0"/>
                      </a:moveTo>
                      <a:lnTo>
                        <a:pt x="0" y="0"/>
                      </a:lnTo>
                      <a:lnTo>
                        <a:pt x="0" y="6"/>
                      </a:lnTo>
                      <a:lnTo>
                        <a:pt x="24"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9" name="Freeform 855"/>
                <p:cNvSpPr>
                  <a:spLocks/>
                </p:cNvSpPr>
                <p:nvPr/>
              </p:nvSpPr>
              <p:spPr bwMode="auto">
                <a:xfrm>
                  <a:off x="3051" y="3012"/>
                  <a:ext cx="30" cy="12"/>
                </a:xfrm>
                <a:custGeom>
                  <a:avLst/>
                  <a:gdLst>
                    <a:gd name="T0" fmla="*/ 6 w 30"/>
                    <a:gd name="T1" fmla="*/ 0 h 12"/>
                    <a:gd name="T2" fmla="*/ 0 w 30"/>
                    <a:gd name="T3" fmla="*/ 6 h 12"/>
                    <a:gd name="T4" fmla="*/ 6 w 30"/>
                    <a:gd name="T5" fmla="*/ 6 h 12"/>
                    <a:gd name="T6" fmla="*/ 30 w 30"/>
                    <a:gd name="T7" fmla="*/ 12 h 12"/>
                    <a:gd name="T8" fmla="*/ 30 w 30"/>
                    <a:gd name="T9" fmla="*/ 12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0" name="Freeform 856"/>
                <p:cNvSpPr>
                  <a:spLocks/>
                </p:cNvSpPr>
                <p:nvPr/>
              </p:nvSpPr>
              <p:spPr bwMode="auto">
                <a:xfrm>
                  <a:off x="3093" y="3024"/>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1" name="Freeform 857"/>
                <p:cNvSpPr>
                  <a:spLocks/>
                </p:cNvSpPr>
                <p:nvPr/>
              </p:nvSpPr>
              <p:spPr bwMode="auto">
                <a:xfrm>
                  <a:off x="3135" y="3036"/>
                  <a:ext cx="24" cy="12"/>
                </a:xfrm>
                <a:custGeom>
                  <a:avLst/>
                  <a:gdLst>
                    <a:gd name="T0" fmla="*/ 0 w 24"/>
                    <a:gd name="T1" fmla="*/ 0 h 12"/>
                    <a:gd name="T2" fmla="*/ 0 w 24"/>
                    <a:gd name="T3" fmla="*/ 6 h 12"/>
                    <a:gd name="T4" fmla="*/ 0 w 24"/>
                    <a:gd name="T5" fmla="*/ 6 h 12"/>
                    <a:gd name="T6" fmla="*/ 24 w 24"/>
                    <a:gd name="T7" fmla="*/ 12 h 12"/>
                    <a:gd name="T8" fmla="*/ 24 w 24"/>
                    <a:gd name="T9" fmla="*/ 12 h 12"/>
                    <a:gd name="T10" fmla="*/ 24 w 24"/>
                    <a:gd name="T11" fmla="*/ 6 h 12"/>
                    <a:gd name="T12" fmla="*/ 0 w 24"/>
                    <a:gd name="T13" fmla="*/ 0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0"/>
                      </a:moveTo>
                      <a:lnTo>
                        <a:pt x="0" y="6"/>
                      </a:lnTo>
                      <a:lnTo>
                        <a:pt x="24"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2" name="Freeform 858"/>
                <p:cNvSpPr>
                  <a:spLocks/>
                </p:cNvSpPr>
                <p:nvPr/>
              </p:nvSpPr>
              <p:spPr bwMode="auto">
                <a:xfrm>
                  <a:off x="3171" y="3048"/>
                  <a:ext cx="30" cy="12"/>
                </a:xfrm>
                <a:custGeom>
                  <a:avLst/>
                  <a:gdLst>
                    <a:gd name="T0" fmla="*/ 6 w 30"/>
                    <a:gd name="T1" fmla="*/ 0 h 12"/>
                    <a:gd name="T2" fmla="*/ 0 w 30"/>
                    <a:gd name="T3" fmla="*/ 6 h 12"/>
                    <a:gd name="T4" fmla="*/ 6 w 30"/>
                    <a:gd name="T5" fmla="*/ 6 h 12"/>
                    <a:gd name="T6" fmla="*/ 30 w 30"/>
                    <a:gd name="T7" fmla="*/ 12 h 12"/>
                    <a:gd name="T8" fmla="*/ 30 w 30"/>
                    <a:gd name="T9" fmla="*/ 6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3" name="Freeform 859"/>
                <p:cNvSpPr>
                  <a:spLocks/>
                </p:cNvSpPr>
                <p:nvPr/>
              </p:nvSpPr>
              <p:spPr bwMode="auto">
                <a:xfrm>
                  <a:off x="3213" y="3060"/>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4" name="Freeform 860"/>
                <p:cNvSpPr>
                  <a:spLocks/>
                </p:cNvSpPr>
                <p:nvPr/>
              </p:nvSpPr>
              <p:spPr bwMode="auto">
                <a:xfrm>
                  <a:off x="3255" y="3066"/>
                  <a:ext cx="30" cy="12"/>
                </a:xfrm>
                <a:custGeom>
                  <a:avLst/>
                  <a:gdLst>
                    <a:gd name="T0" fmla="*/ 6 w 30"/>
                    <a:gd name="T1" fmla="*/ 0 h 12"/>
                    <a:gd name="T2" fmla="*/ 0 w 30"/>
                    <a:gd name="T3" fmla="*/ 0 h 12"/>
                    <a:gd name="T4" fmla="*/ 6 w 30"/>
                    <a:gd name="T5" fmla="*/ 6 h 12"/>
                    <a:gd name="T6" fmla="*/ 24 w 30"/>
                    <a:gd name="T7" fmla="*/ 12 h 12"/>
                    <a:gd name="T8" fmla="*/ 30 w 30"/>
                    <a:gd name="T9" fmla="*/ 6 h 12"/>
                    <a:gd name="T10" fmla="*/ 24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24" y="12"/>
                      </a:lnTo>
                      <a:lnTo>
                        <a:pt x="30" y="6"/>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5" name="Freeform 861"/>
                <p:cNvSpPr>
                  <a:spLocks/>
                </p:cNvSpPr>
                <p:nvPr/>
              </p:nvSpPr>
              <p:spPr bwMode="auto">
                <a:xfrm>
                  <a:off x="3297" y="3072"/>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6" name="Freeform 862"/>
                <p:cNvSpPr>
                  <a:spLocks/>
                </p:cNvSpPr>
                <p:nvPr/>
              </p:nvSpPr>
              <p:spPr bwMode="auto">
                <a:xfrm>
                  <a:off x="3339" y="3084"/>
                  <a:ext cx="30" cy="6"/>
                </a:xfrm>
                <a:custGeom>
                  <a:avLst/>
                  <a:gdLst>
                    <a:gd name="T0" fmla="*/ 0 w 30"/>
                    <a:gd name="T1" fmla="*/ 0 h 6"/>
                    <a:gd name="T2" fmla="*/ 0 w 30"/>
                    <a:gd name="T3" fmla="*/ 0 h 6"/>
                    <a:gd name="T4" fmla="*/ 0 w 30"/>
                    <a:gd name="T5" fmla="*/ 6 h 6"/>
                    <a:gd name="T6" fmla="*/ 18 w 30"/>
                    <a:gd name="T7" fmla="*/ 6 h 6"/>
                    <a:gd name="T8" fmla="*/ 24 w 30"/>
                    <a:gd name="T9" fmla="*/ 6 h 6"/>
                    <a:gd name="T10" fmla="*/ 30 w 30"/>
                    <a:gd name="T11" fmla="*/ 6 h 6"/>
                    <a:gd name="T12" fmla="*/ 24 w 30"/>
                    <a:gd name="T13" fmla="*/ 0 h 6"/>
                    <a:gd name="T14" fmla="*/ 18 w 30"/>
                    <a:gd name="T15" fmla="*/ 0 h 6"/>
                    <a:gd name="T16" fmla="*/ 0 w 30"/>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0" y="0"/>
                      </a:moveTo>
                      <a:lnTo>
                        <a:pt x="0" y="0"/>
                      </a:lnTo>
                      <a:lnTo>
                        <a:pt x="0" y="6"/>
                      </a:lnTo>
                      <a:lnTo>
                        <a:pt x="18" y="6"/>
                      </a:lnTo>
                      <a:lnTo>
                        <a:pt x="24" y="6"/>
                      </a:lnTo>
                      <a:lnTo>
                        <a:pt x="30" y="6"/>
                      </a:lnTo>
                      <a:lnTo>
                        <a:pt x="24" y="0"/>
                      </a:lnTo>
                      <a:lnTo>
                        <a:pt x="18"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7" name="Freeform 863"/>
                <p:cNvSpPr>
                  <a:spLocks/>
                </p:cNvSpPr>
                <p:nvPr/>
              </p:nvSpPr>
              <p:spPr bwMode="auto">
                <a:xfrm>
                  <a:off x="3381" y="3090"/>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8" name="Freeform 864"/>
                <p:cNvSpPr>
                  <a:spLocks/>
                </p:cNvSpPr>
                <p:nvPr/>
              </p:nvSpPr>
              <p:spPr bwMode="auto">
                <a:xfrm>
                  <a:off x="3423" y="3096"/>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9" name="Freeform 865"/>
                <p:cNvSpPr>
                  <a:spLocks/>
                </p:cNvSpPr>
                <p:nvPr/>
              </p:nvSpPr>
              <p:spPr bwMode="auto">
                <a:xfrm>
                  <a:off x="3465" y="3096"/>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0" name="Freeform 866"/>
                <p:cNvSpPr>
                  <a:spLocks/>
                </p:cNvSpPr>
                <p:nvPr/>
              </p:nvSpPr>
              <p:spPr bwMode="auto">
                <a:xfrm>
                  <a:off x="3507" y="3102"/>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1" name="Freeform 867"/>
                <p:cNvSpPr>
                  <a:spLocks/>
                </p:cNvSpPr>
                <p:nvPr/>
              </p:nvSpPr>
              <p:spPr bwMode="auto">
                <a:xfrm>
                  <a:off x="3549" y="3108"/>
                  <a:ext cx="30" cy="6"/>
                </a:xfrm>
                <a:custGeom>
                  <a:avLst/>
                  <a:gdLst>
                    <a:gd name="T0" fmla="*/ 0 w 30"/>
                    <a:gd name="T1" fmla="*/ 0 h 6"/>
                    <a:gd name="T2" fmla="*/ 0 w 30"/>
                    <a:gd name="T3" fmla="*/ 0 h 6"/>
                    <a:gd name="T4" fmla="*/ 0 w 30"/>
                    <a:gd name="T5" fmla="*/ 6 h 6"/>
                    <a:gd name="T6" fmla="*/ 12 w 30"/>
                    <a:gd name="T7" fmla="*/ 6 h 6"/>
                    <a:gd name="T8" fmla="*/ 24 w 30"/>
                    <a:gd name="T9" fmla="*/ 6 h 6"/>
                    <a:gd name="T10" fmla="*/ 30 w 30"/>
                    <a:gd name="T11" fmla="*/ 6 h 6"/>
                    <a:gd name="T12" fmla="*/ 24 w 30"/>
                    <a:gd name="T13" fmla="*/ 0 h 6"/>
                    <a:gd name="T14" fmla="*/ 12 w 30"/>
                    <a:gd name="T15" fmla="*/ 0 h 6"/>
                    <a:gd name="T16" fmla="*/ 0 w 30"/>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0" y="0"/>
                      </a:moveTo>
                      <a:lnTo>
                        <a:pt x="0" y="0"/>
                      </a:lnTo>
                      <a:lnTo>
                        <a:pt x="0" y="6"/>
                      </a:lnTo>
                      <a:lnTo>
                        <a:pt x="12" y="6"/>
                      </a:lnTo>
                      <a:lnTo>
                        <a:pt x="24" y="6"/>
                      </a:lnTo>
                      <a:lnTo>
                        <a:pt x="30" y="6"/>
                      </a:lnTo>
                      <a:lnTo>
                        <a:pt x="24" y="0"/>
                      </a:lnTo>
                      <a:lnTo>
                        <a:pt x="12"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2" name="Freeform 868"/>
                <p:cNvSpPr>
                  <a:spLocks/>
                </p:cNvSpPr>
                <p:nvPr/>
              </p:nvSpPr>
              <p:spPr bwMode="auto">
                <a:xfrm>
                  <a:off x="3591" y="3108"/>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3" name="Freeform 869"/>
                <p:cNvSpPr>
                  <a:spLocks/>
                </p:cNvSpPr>
                <p:nvPr/>
              </p:nvSpPr>
              <p:spPr bwMode="auto">
                <a:xfrm>
                  <a:off x="3633" y="3114"/>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4" name="Freeform 870"/>
                <p:cNvSpPr>
                  <a:spLocks/>
                </p:cNvSpPr>
                <p:nvPr/>
              </p:nvSpPr>
              <p:spPr bwMode="auto">
                <a:xfrm>
                  <a:off x="3675" y="3114"/>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5" name="Freeform 871"/>
                <p:cNvSpPr>
                  <a:spLocks/>
                </p:cNvSpPr>
                <p:nvPr/>
              </p:nvSpPr>
              <p:spPr bwMode="auto">
                <a:xfrm>
                  <a:off x="3717" y="3114"/>
                  <a:ext cx="24" cy="6"/>
                </a:xfrm>
                <a:custGeom>
                  <a:avLst/>
                  <a:gdLst>
                    <a:gd name="T0" fmla="*/ 0 w 24"/>
                    <a:gd name="T1" fmla="*/ 0 h 6"/>
                    <a:gd name="T2" fmla="*/ 0 w 24"/>
                    <a:gd name="T3" fmla="*/ 6 h 6"/>
                    <a:gd name="T4" fmla="*/ 0 w 24"/>
                    <a:gd name="T5" fmla="*/ 6 h 6"/>
                    <a:gd name="T6" fmla="*/ 24 w 24"/>
                    <a:gd name="T7" fmla="*/ 6 h 6"/>
                    <a:gd name="T8" fmla="*/ 24 w 24"/>
                    <a:gd name="T9" fmla="*/ 6 h 6"/>
                    <a:gd name="T10" fmla="*/ 24 w 24"/>
                    <a:gd name="T11" fmla="*/ 0 h 6"/>
                    <a:gd name="T12" fmla="*/ 0 w 24"/>
                    <a:gd name="T13" fmla="*/ 0 h 6"/>
                    <a:gd name="T14" fmla="*/ 0 60000 65536"/>
                    <a:gd name="T15" fmla="*/ 0 60000 65536"/>
                    <a:gd name="T16" fmla="*/ 0 60000 65536"/>
                    <a:gd name="T17" fmla="*/ 0 60000 65536"/>
                    <a:gd name="T18" fmla="*/ 0 60000 65536"/>
                    <a:gd name="T19" fmla="*/ 0 60000 65536"/>
                    <a:gd name="T20" fmla="*/ 0 60000 65536"/>
                    <a:gd name="T21" fmla="*/ 0 w 24"/>
                    <a:gd name="T22" fmla="*/ 0 h 6"/>
                    <a:gd name="T23" fmla="*/ 24 w 2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
                      <a:moveTo>
                        <a:pt x="0" y="0"/>
                      </a:moveTo>
                      <a:lnTo>
                        <a:pt x="0" y="6"/>
                      </a:lnTo>
                      <a:lnTo>
                        <a:pt x="24"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6" name="Freeform 872"/>
                <p:cNvSpPr>
                  <a:spLocks/>
                </p:cNvSpPr>
                <p:nvPr/>
              </p:nvSpPr>
              <p:spPr bwMode="auto">
                <a:xfrm>
                  <a:off x="3753" y="3114"/>
                  <a:ext cx="30" cy="12"/>
                </a:xfrm>
                <a:custGeom>
                  <a:avLst/>
                  <a:gdLst>
                    <a:gd name="T0" fmla="*/ 6 w 30"/>
                    <a:gd name="T1" fmla="*/ 0 h 12"/>
                    <a:gd name="T2" fmla="*/ 0 w 30"/>
                    <a:gd name="T3" fmla="*/ 6 h 12"/>
                    <a:gd name="T4" fmla="*/ 6 w 30"/>
                    <a:gd name="T5" fmla="*/ 6 h 12"/>
                    <a:gd name="T6" fmla="*/ 24 w 30"/>
                    <a:gd name="T7" fmla="*/ 12 h 12"/>
                    <a:gd name="T8" fmla="*/ 30 w 30"/>
                    <a:gd name="T9" fmla="*/ 6 h 12"/>
                    <a:gd name="T10" fmla="*/ 30 w 30"/>
                    <a:gd name="T11" fmla="*/ 6 h 12"/>
                    <a:gd name="T12" fmla="*/ 30 w 30"/>
                    <a:gd name="T13" fmla="*/ 0 h 12"/>
                    <a:gd name="T14" fmla="*/ 24 w 30"/>
                    <a:gd name="T15" fmla="*/ 6 h 12"/>
                    <a:gd name="T16" fmla="*/ 6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0"/>
                      </a:moveTo>
                      <a:lnTo>
                        <a:pt x="0" y="6"/>
                      </a:lnTo>
                      <a:lnTo>
                        <a:pt x="6" y="6"/>
                      </a:lnTo>
                      <a:lnTo>
                        <a:pt x="24" y="12"/>
                      </a:lnTo>
                      <a:lnTo>
                        <a:pt x="30" y="6"/>
                      </a:lnTo>
                      <a:lnTo>
                        <a:pt x="30" y="0"/>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7" name="Freeform 873"/>
                <p:cNvSpPr>
                  <a:spLocks/>
                </p:cNvSpPr>
                <p:nvPr/>
              </p:nvSpPr>
              <p:spPr bwMode="auto">
                <a:xfrm>
                  <a:off x="3795" y="3114"/>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8" name="Freeform 874"/>
                <p:cNvSpPr>
                  <a:spLocks/>
                </p:cNvSpPr>
                <p:nvPr/>
              </p:nvSpPr>
              <p:spPr bwMode="auto">
                <a:xfrm>
                  <a:off x="3837" y="3114"/>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 name="Freeform 875"/>
                <p:cNvSpPr>
                  <a:spLocks/>
                </p:cNvSpPr>
                <p:nvPr/>
              </p:nvSpPr>
              <p:spPr bwMode="auto">
                <a:xfrm>
                  <a:off x="3879" y="3114"/>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 name="Freeform 876"/>
                <p:cNvSpPr>
                  <a:spLocks/>
                </p:cNvSpPr>
                <p:nvPr/>
              </p:nvSpPr>
              <p:spPr bwMode="auto">
                <a:xfrm>
                  <a:off x="3921" y="3108"/>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 name="Freeform 877"/>
                <p:cNvSpPr>
                  <a:spLocks/>
                </p:cNvSpPr>
                <p:nvPr/>
              </p:nvSpPr>
              <p:spPr bwMode="auto">
                <a:xfrm>
                  <a:off x="3963" y="3108"/>
                  <a:ext cx="31" cy="6"/>
                </a:xfrm>
                <a:custGeom>
                  <a:avLst/>
                  <a:gdLst>
                    <a:gd name="T0" fmla="*/ 6 w 31"/>
                    <a:gd name="T1" fmla="*/ 0 h 6"/>
                    <a:gd name="T2" fmla="*/ 0 w 31"/>
                    <a:gd name="T3" fmla="*/ 6 h 6"/>
                    <a:gd name="T4" fmla="*/ 6 w 31"/>
                    <a:gd name="T5" fmla="*/ 6 h 6"/>
                    <a:gd name="T6" fmla="*/ 31 w 31"/>
                    <a:gd name="T7" fmla="*/ 6 h 6"/>
                    <a:gd name="T8" fmla="*/ 31 w 31"/>
                    <a:gd name="T9" fmla="*/ 6 h 6"/>
                    <a:gd name="T10" fmla="*/ 31 w 31"/>
                    <a:gd name="T11" fmla="*/ 0 h 6"/>
                    <a:gd name="T12" fmla="*/ 6 w 31"/>
                    <a:gd name="T13" fmla="*/ 0 h 6"/>
                    <a:gd name="T14" fmla="*/ 0 60000 65536"/>
                    <a:gd name="T15" fmla="*/ 0 60000 65536"/>
                    <a:gd name="T16" fmla="*/ 0 60000 65536"/>
                    <a:gd name="T17" fmla="*/ 0 60000 65536"/>
                    <a:gd name="T18" fmla="*/ 0 60000 65536"/>
                    <a:gd name="T19" fmla="*/ 0 60000 65536"/>
                    <a:gd name="T20" fmla="*/ 0 60000 65536"/>
                    <a:gd name="T21" fmla="*/ 0 w 31"/>
                    <a:gd name="T22" fmla="*/ 0 h 6"/>
                    <a:gd name="T23" fmla="*/ 31 w 31"/>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6">
                      <a:moveTo>
                        <a:pt x="6" y="0"/>
                      </a:moveTo>
                      <a:lnTo>
                        <a:pt x="0" y="6"/>
                      </a:lnTo>
                      <a:lnTo>
                        <a:pt x="6" y="6"/>
                      </a:lnTo>
                      <a:lnTo>
                        <a:pt x="31" y="6"/>
                      </a:lnTo>
                      <a:lnTo>
                        <a:pt x="31"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2" name="Freeform 878"/>
                <p:cNvSpPr>
                  <a:spLocks/>
                </p:cNvSpPr>
                <p:nvPr/>
              </p:nvSpPr>
              <p:spPr bwMode="auto">
                <a:xfrm>
                  <a:off x="4006" y="3102"/>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3" name="Freeform 879"/>
                <p:cNvSpPr>
                  <a:spLocks/>
                </p:cNvSpPr>
                <p:nvPr/>
              </p:nvSpPr>
              <p:spPr bwMode="auto">
                <a:xfrm>
                  <a:off x="4048" y="3102"/>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4" name="Freeform 880"/>
                <p:cNvSpPr>
                  <a:spLocks/>
                </p:cNvSpPr>
                <p:nvPr/>
              </p:nvSpPr>
              <p:spPr bwMode="auto">
                <a:xfrm>
                  <a:off x="4090" y="3096"/>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5" name="Freeform 881"/>
                <p:cNvSpPr>
                  <a:spLocks/>
                </p:cNvSpPr>
                <p:nvPr/>
              </p:nvSpPr>
              <p:spPr bwMode="auto">
                <a:xfrm>
                  <a:off x="4132" y="3090"/>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6" name="Freeform 882"/>
                <p:cNvSpPr>
                  <a:spLocks/>
                </p:cNvSpPr>
                <p:nvPr/>
              </p:nvSpPr>
              <p:spPr bwMode="auto">
                <a:xfrm>
                  <a:off x="4174" y="3084"/>
                  <a:ext cx="30" cy="12"/>
                </a:xfrm>
                <a:custGeom>
                  <a:avLst/>
                  <a:gdLst>
                    <a:gd name="T0" fmla="*/ 6 w 30"/>
                    <a:gd name="T1" fmla="*/ 6 h 12"/>
                    <a:gd name="T2" fmla="*/ 0 w 30"/>
                    <a:gd name="T3" fmla="*/ 6 h 12"/>
                    <a:gd name="T4" fmla="*/ 6 w 30"/>
                    <a:gd name="T5" fmla="*/ 12 h 12"/>
                    <a:gd name="T6" fmla="*/ 24 w 30"/>
                    <a:gd name="T7" fmla="*/ 6 h 12"/>
                    <a:gd name="T8" fmla="*/ 30 w 30"/>
                    <a:gd name="T9" fmla="*/ 6 h 12"/>
                    <a:gd name="T10" fmla="*/ 30 w 30"/>
                    <a:gd name="T11" fmla="*/ 6 h 12"/>
                    <a:gd name="T12" fmla="*/ 30 w 30"/>
                    <a:gd name="T13" fmla="*/ 0 h 12"/>
                    <a:gd name="T14" fmla="*/ 24 w 30"/>
                    <a:gd name="T15" fmla="*/ 0 h 12"/>
                    <a:gd name="T16" fmla="*/ 6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6"/>
                      </a:moveTo>
                      <a:lnTo>
                        <a:pt x="0" y="6"/>
                      </a:lnTo>
                      <a:lnTo>
                        <a:pt x="6" y="12"/>
                      </a:lnTo>
                      <a:lnTo>
                        <a:pt x="24" y="6"/>
                      </a:lnTo>
                      <a:lnTo>
                        <a:pt x="30"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7" name="Freeform 883"/>
                <p:cNvSpPr>
                  <a:spLocks/>
                </p:cNvSpPr>
                <p:nvPr/>
              </p:nvSpPr>
              <p:spPr bwMode="auto">
                <a:xfrm>
                  <a:off x="4216" y="3078"/>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8" name="Freeform 884"/>
                <p:cNvSpPr>
                  <a:spLocks/>
                </p:cNvSpPr>
                <p:nvPr/>
              </p:nvSpPr>
              <p:spPr bwMode="auto">
                <a:xfrm>
                  <a:off x="4258" y="3066"/>
                  <a:ext cx="30" cy="12"/>
                </a:xfrm>
                <a:custGeom>
                  <a:avLst/>
                  <a:gdLst>
                    <a:gd name="T0" fmla="*/ 6 w 30"/>
                    <a:gd name="T1" fmla="*/ 6 h 12"/>
                    <a:gd name="T2" fmla="*/ 0 w 30"/>
                    <a:gd name="T3" fmla="*/ 12 h 12"/>
                    <a:gd name="T4" fmla="*/ 6 w 30"/>
                    <a:gd name="T5" fmla="*/ 12 h 12"/>
                    <a:gd name="T6" fmla="*/ 24 w 30"/>
                    <a:gd name="T7" fmla="*/ 6 h 12"/>
                    <a:gd name="T8" fmla="*/ 30 w 30"/>
                    <a:gd name="T9" fmla="*/ 6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12"/>
                      </a:lnTo>
                      <a:lnTo>
                        <a:pt x="6" y="12"/>
                      </a:lnTo>
                      <a:lnTo>
                        <a:pt x="24" y="6"/>
                      </a:lnTo>
                      <a:lnTo>
                        <a:pt x="30" y="6"/>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 name="Freeform 885"/>
                <p:cNvSpPr>
                  <a:spLocks/>
                </p:cNvSpPr>
                <p:nvPr/>
              </p:nvSpPr>
              <p:spPr bwMode="auto">
                <a:xfrm>
                  <a:off x="4300" y="3060"/>
                  <a:ext cx="30" cy="12"/>
                </a:xfrm>
                <a:custGeom>
                  <a:avLst/>
                  <a:gdLst>
                    <a:gd name="T0" fmla="*/ 0 w 30"/>
                    <a:gd name="T1" fmla="*/ 6 h 12"/>
                    <a:gd name="T2" fmla="*/ 0 w 30"/>
                    <a:gd name="T3" fmla="*/ 6 h 12"/>
                    <a:gd name="T4" fmla="*/ 0 w 30"/>
                    <a:gd name="T5" fmla="*/ 12 h 12"/>
                    <a:gd name="T6" fmla="*/ 24 w 30"/>
                    <a:gd name="T7" fmla="*/ 6 h 12"/>
                    <a:gd name="T8" fmla="*/ 30 w 30"/>
                    <a:gd name="T9" fmla="*/ 0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6"/>
                      </a:ln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0" name="Freeform 886"/>
                <p:cNvSpPr>
                  <a:spLocks/>
                </p:cNvSpPr>
                <p:nvPr/>
              </p:nvSpPr>
              <p:spPr bwMode="auto">
                <a:xfrm>
                  <a:off x="4342" y="3048"/>
                  <a:ext cx="30" cy="12"/>
                </a:xfrm>
                <a:custGeom>
                  <a:avLst/>
                  <a:gdLst>
                    <a:gd name="T0" fmla="*/ 0 w 30"/>
                    <a:gd name="T1" fmla="*/ 6 h 12"/>
                    <a:gd name="T2" fmla="*/ 0 w 30"/>
                    <a:gd name="T3" fmla="*/ 12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1" name="Freeform 887"/>
                <p:cNvSpPr>
                  <a:spLocks/>
                </p:cNvSpPr>
                <p:nvPr/>
              </p:nvSpPr>
              <p:spPr bwMode="auto">
                <a:xfrm>
                  <a:off x="4384" y="3042"/>
                  <a:ext cx="24" cy="12"/>
                </a:xfrm>
                <a:custGeom>
                  <a:avLst/>
                  <a:gdLst>
                    <a:gd name="T0" fmla="*/ 0 w 24"/>
                    <a:gd name="T1" fmla="*/ 6 h 12"/>
                    <a:gd name="T2" fmla="*/ 0 w 24"/>
                    <a:gd name="T3" fmla="*/ 6 h 12"/>
                    <a:gd name="T4" fmla="*/ 0 w 24"/>
                    <a:gd name="T5" fmla="*/ 12 h 12"/>
                    <a:gd name="T6" fmla="*/ 24 w 24"/>
                    <a:gd name="T7" fmla="*/ 6 h 12"/>
                    <a:gd name="T8" fmla="*/ 24 w 24"/>
                    <a:gd name="T9" fmla="*/ 0 h 12"/>
                    <a:gd name="T10" fmla="*/ 24 w 24"/>
                    <a:gd name="T11" fmla="*/ 0 h 12"/>
                    <a:gd name="T12" fmla="*/ 0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6"/>
                      </a:moveTo>
                      <a:lnTo>
                        <a:pt x="0" y="6"/>
                      </a:lnTo>
                      <a:lnTo>
                        <a:pt x="0" y="12"/>
                      </a:lnTo>
                      <a:lnTo>
                        <a:pt x="24"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2" name="Freeform 888"/>
                <p:cNvSpPr>
                  <a:spLocks/>
                </p:cNvSpPr>
                <p:nvPr/>
              </p:nvSpPr>
              <p:spPr bwMode="auto">
                <a:xfrm>
                  <a:off x="4420" y="3030"/>
                  <a:ext cx="30" cy="12"/>
                </a:xfrm>
                <a:custGeom>
                  <a:avLst/>
                  <a:gdLst>
                    <a:gd name="T0" fmla="*/ 6 w 30"/>
                    <a:gd name="T1" fmla="*/ 6 h 12"/>
                    <a:gd name="T2" fmla="*/ 0 w 30"/>
                    <a:gd name="T3" fmla="*/ 6 h 12"/>
                    <a:gd name="T4" fmla="*/ 6 w 30"/>
                    <a:gd name="T5" fmla="*/ 12 h 12"/>
                    <a:gd name="T6" fmla="*/ 30 w 30"/>
                    <a:gd name="T7" fmla="*/ 6 h 12"/>
                    <a:gd name="T8" fmla="*/ 30 w 30"/>
                    <a:gd name="T9" fmla="*/ 0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3" name="Freeform 889"/>
                <p:cNvSpPr>
                  <a:spLocks/>
                </p:cNvSpPr>
                <p:nvPr/>
              </p:nvSpPr>
              <p:spPr bwMode="auto">
                <a:xfrm>
                  <a:off x="4462" y="3018"/>
                  <a:ext cx="30" cy="12"/>
                </a:xfrm>
                <a:custGeom>
                  <a:avLst/>
                  <a:gdLst>
                    <a:gd name="T0" fmla="*/ 6 w 30"/>
                    <a:gd name="T1" fmla="*/ 6 h 12"/>
                    <a:gd name="T2" fmla="*/ 0 w 30"/>
                    <a:gd name="T3" fmla="*/ 6 h 12"/>
                    <a:gd name="T4" fmla="*/ 6 w 30"/>
                    <a:gd name="T5" fmla="*/ 12 h 12"/>
                    <a:gd name="T6" fmla="*/ 24 w 30"/>
                    <a:gd name="T7" fmla="*/ 6 h 12"/>
                    <a:gd name="T8" fmla="*/ 30 w 30"/>
                    <a:gd name="T9" fmla="*/ 0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24"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4" name="Freeform 890"/>
                <p:cNvSpPr>
                  <a:spLocks/>
                </p:cNvSpPr>
                <p:nvPr/>
              </p:nvSpPr>
              <p:spPr bwMode="auto">
                <a:xfrm>
                  <a:off x="4504" y="3000"/>
                  <a:ext cx="24" cy="18"/>
                </a:xfrm>
                <a:custGeom>
                  <a:avLst/>
                  <a:gdLst>
                    <a:gd name="T0" fmla="*/ 0 w 24"/>
                    <a:gd name="T1" fmla="*/ 12 h 18"/>
                    <a:gd name="T2" fmla="*/ 0 w 24"/>
                    <a:gd name="T3" fmla="*/ 12 h 18"/>
                    <a:gd name="T4" fmla="*/ 0 w 24"/>
                    <a:gd name="T5" fmla="*/ 18 h 18"/>
                    <a:gd name="T6" fmla="*/ 24 w 24"/>
                    <a:gd name="T7" fmla="*/ 6 h 18"/>
                    <a:gd name="T8" fmla="*/ 24 w 24"/>
                    <a:gd name="T9" fmla="*/ 6 h 18"/>
                    <a:gd name="T10" fmla="*/ 24 w 24"/>
                    <a:gd name="T11" fmla="*/ 0 h 18"/>
                    <a:gd name="T12" fmla="*/ 0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12"/>
                      </a:moveTo>
                      <a:lnTo>
                        <a:pt x="0" y="12"/>
                      </a:lnTo>
                      <a:lnTo>
                        <a:pt x="0" y="18"/>
                      </a:lnTo>
                      <a:lnTo>
                        <a:pt x="24"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5" name="Freeform 891"/>
                <p:cNvSpPr>
                  <a:spLocks/>
                </p:cNvSpPr>
                <p:nvPr/>
              </p:nvSpPr>
              <p:spPr bwMode="auto">
                <a:xfrm>
                  <a:off x="4540" y="2988"/>
                  <a:ext cx="30" cy="12"/>
                </a:xfrm>
                <a:custGeom>
                  <a:avLst/>
                  <a:gdLst>
                    <a:gd name="T0" fmla="*/ 6 w 30"/>
                    <a:gd name="T1" fmla="*/ 6 h 12"/>
                    <a:gd name="T2" fmla="*/ 0 w 30"/>
                    <a:gd name="T3" fmla="*/ 12 h 12"/>
                    <a:gd name="T4" fmla="*/ 6 w 30"/>
                    <a:gd name="T5" fmla="*/ 12 h 12"/>
                    <a:gd name="T6" fmla="*/ 24 w 30"/>
                    <a:gd name="T7" fmla="*/ 6 h 12"/>
                    <a:gd name="T8" fmla="*/ 30 w 30"/>
                    <a:gd name="T9" fmla="*/ 0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12"/>
                      </a:lnTo>
                      <a:lnTo>
                        <a:pt x="6" y="12"/>
                      </a:lnTo>
                      <a:lnTo>
                        <a:pt x="24"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6" name="Freeform 892"/>
                <p:cNvSpPr>
                  <a:spLocks/>
                </p:cNvSpPr>
                <p:nvPr/>
              </p:nvSpPr>
              <p:spPr bwMode="auto">
                <a:xfrm>
                  <a:off x="4582" y="2970"/>
                  <a:ext cx="24" cy="18"/>
                </a:xfrm>
                <a:custGeom>
                  <a:avLst/>
                  <a:gdLst>
                    <a:gd name="T0" fmla="*/ 0 w 24"/>
                    <a:gd name="T1" fmla="*/ 12 h 18"/>
                    <a:gd name="T2" fmla="*/ 0 w 24"/>
                    <a:gd name="T3" fmla="*/ 12 h 18"/>
                    <a:gd name="T4" fmla="*/ 0 w 24"/>
                    <a:gd name="T5" fmla="*/ 18 h 18"/>
                    <a:gd name="T6" fmla="*/ 24 w 24"/>
                    <a:gd name="T7" fmla="*/ 6 h 18"/>
                    <a:gd name="T8" fmla="*/ 24 w 24"/>
                    <a:gd name="T9" fmla="*/ 6 h 18"/>
                    <a:gd name="T10" fmla="*/ 24 w 24"/>
                    <a:gd name="T11" fmla="*/ 0 h 18"/>
                    <a:gd name="T12" fmla="*/ 0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12"/>
                      </a:moveTo>
                      <a:lnTo>
                        <a:pt x="0" y="12"/>
                      </a:lnTo>
                      <a:lnTo>
                        <a:pt x="0" y="18"/>
                      </a:lnTo>
                      <a:lnTo>
                        <a:pt x="24"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7" name="Freeform 893"/>
                <p:cNvSpPr>
                  <a:spLocks/>
                </p:cNvSpPr>
                <p:nvPr/>
              </p:nvSpPr>
              <p:spPr bwMode="auto">
                <a:xfrm>
                  <a:off x="4618" y="2952"/>
                  <a:ext cx="30" cy="18"/>
                </a:xfrm>
                <a:custGeom>
                  <a:avLst/>
                  <a:gdLst>
                    <a:gd name="T0" fmla="*/ 6 w 30"/>
                    <a:gd name="T1" fmla="*/ 12 h 18"/>
                    <a:gd name="T2" fmla="*/ 0 w 30"/>
                    <a:gd name="T3" fmla="*/ 12 h 18"/>
                    <a:gd name="T4" fmla="*/ 6 w 30"/>
                    <a:gd name="T5" fmla="*/ 18 h 18"/>
                    <a:gd name="T6" fmla="*/ 24 w 30"/>
                    <a:gd name="T7" fmla="*/ 6 h 18"/>
                    <a:gd name="T8" fmla="*/ 30 w 30"/>
                    <a:gd name="T9" fmla="*/ 6 h 18"/>
                    <a:gd name="T10" fmla="*/ 24 w 30"/>
                    <a:gd name="T11" fmla="*/ 0 h 18"/>
                    <a:gd name="T12" fmla="*/ 6 w 30"/>
                    <a:gd name="T13" fmla="*/ 12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12"/>
                      </a:moveTo>
                      <a:lnTo>
                        <a:pt x="0" y="12"/>
                      </a:lnTo>
                      <a:lnTo>
                        <a:pt x="6" y="18"/>
                      </a:lnTo>
                      <a:lnTo>
                        <a:pt x="24" y="6"/>
                      </a:lnTo>
                      <a:lnTo>
                        <a:pt x="30"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8" name="Freeform 894"/>
                <p:cNvSpPr>
                  <a:spLocks/>
                </p:cNvSpPr>
                <p:nvPr/>
              </p:nvSpPr>
              <p:spPr bwMode="auto">
                <a:xfrm>
                  <a:off x="4654" y="2934"/>
                  <a:ext cx="30" cy="18"/>
                </a:xfrm>
                <a:custGeom>
                  <a:avLst/>
                  <a:gdLst>
                    <a:gd name="T0" fmla="*/ 6 w 30"/>
                    <a:gd name="T1" fmla="*/ 12 h 18"/>
                    <a:gd name="T2" fmla="*/ 0 w 30"/>
                    <a:gd name="T3" fmla="*/ 12 h 18"/>
                    <a:gd name="T4" fmla="*/ 6 w 30"/>
                    <a:gd name="T5" fmla="*/ 18 h 18"/>
                    <a:gd name="T6" fmla="*/ 12 w 30"/>
                    <a:gd name="T7" fmla="*/ 12 h 18"/>
                    <a:gd name="T8" fmla="*/ 24 w 30"/>
                    <a:gd name="T9" fmla="*/ 6 h 18"/>
                    <a:gd name="T10" fmla="*/ 30 w 30"/>
                    <a:gd name="T11" fmla="*/ 0 h 18"/>
                    <a:gd name="T12" fmla="*/ 24 w 30"/>
                    <a:gd name="T13" fmla="*/ 0 h 18"/>
                    <a:gd name="T14" fmla="*/ 12 w 30"/>
                    <a:gd name="T15" fmla="*/ 6 h 18"/>
                    <a:gd name="T16" fmla="*/ 6 w 30"/>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6" y="12"/>
                      </a:moveTo>
                      <a:lnTo>
                        <a:pt x="0" y="12"/>
                      </a:lnTo>
                      <a:lnTo>
                        <a:pt x="6" y="18"/>
                      </a:lnTo>
                      <a:lnTo>
                        <a:pt x="12" y="12"/>
                      </a:lnTo>
                      <a:lnTo>
                        <a:pt x="24" y="6"/>
                      </a:lnTo>
                      <a:lnTo>
                        <a:pt x="30" y="0"/>
                      </a:lnTo>
                      <a:lnTo>
                        <a:pt x="24" y="0"/>
                      </a:lnTo>
                      <a:lnTo>
                        <a:pt x="12" y="6"/>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9" name="Freeform 895"/>
                <p:cNvSpPr>
                  <a:spLocks/>
                </p:cNvSpPr>
                <p:nvPr/>
              </p:nvSpPr>
              <p:spPr bwMode="auto">
                <a:xfrm>
                  <a:off x="4690" y="2910"/>
                  <a:ext cx="30" cy="18"/>
                </a:xfrm>
                <a:custGeom>
                  <a:avLst/>
                  <a:gdLst>
                    <a:gd name="T0" fmla="*/ 6 w 30"/>
                    <a:gd name="T1" fmla="*/ 12 h 18"/>
                    <a:gd name="T2" fmla="*/ 0 w 30"/>
                    <a:gd name="T3" fmla="*/ 18 h 18"/>
                    <a:gd name="T4" fmla="*/ 6 w 30"/>
                    <a:gd name="T5" fmla="*/ 18 h 18"/>
                    <a:gd name="T6" fmla="*/ 24 w 30"/>
                    <a:gd name="T7" fmla="*/ 6 h 18"/>
                    <a:gd name="T8" fmla="*/ 30 w 30"/>
                    <a:gd name="T9" fmla="*/ 6 h 18"/>
                    <a:gd name="T10" fmla="*/ 24 w 30"/>
                    <a:gd name="T11" fmla="*/ 0 h 18"/>
                    <a:gd name="T12" fmla="*/ 6 w 30"/>
                    <a:gd name="T13" fmla="*/ 12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12"/>
                      </a:moveTo>
                      <a:lnTo>
                        <a:pt x="0" y="18"/>
                      </a:lnTo>
                      <a:lnTo>
                        <a:pt x="6" y="18"/>
                      </a:lnTo>
                      <a:lnTo>
                        <a:pt x="24" y="6"/>
                      </a:lnTo>
                      <a:lnTo>
                        <a:pt x="30"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0" name="Freeform 896"/>
                <p:cNvSpPr>
                  <a:spLocks/>
                </p:cNvSpPr>
                <p:nvPr/>
              </p:nvSpPr>
              <p:spPr bwMode="auto">
                <a:xfrm>
                  <a:off x="4726" y="2886"/>
                  <a:ext cx="24" cy="18"/>
                </a:xfrm>
                <a:custGeom>
                  <a:avLst/>
                  <a:gdLst>
                    <a:gd name="T0" fmla="*/ 6 w 24"/>
                    <a:gd name="T1" fmla="*/ 12 h 18"/>
                    <a:gd name="T2" fmla="*/ 0 w 24"/>
                    <a:gd name="T3" fmla="*/ 18 h 18"/>
                    <a:gd name="T4" fmla="*/ 6 w 24"/>
                    <a:gd name="T5" fmla="*/ 18 h 18"/>
                    <a:gd name="T6" fmla="*/ 24 w 24"/>
                    <a:gd name="T7" fmla="*/ 6 h 18"/>
                    <a:gd name="T8" fmla="*/ 24 w 24"/>
                    <a:gd name="T9" fmla="*/ 0 h 18"/>
                    <a:gd name="T10" fmla="*/ 24 w 24"/>
                    <a:gd name="T11" fmla="*/ 0 h 18"/>
                    <a:gd name="T12" fmla="*/ 6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6" y="12"/>
                      </a:moveTo>
                      <a:lnTo>
                        <a:pt x="0" y="18"/>
                      </a:lnTo>
                      <a:lnTo>
                        <a:pt x="6" y="18"/>
                      </a:lnTo>
                      <a:lnTo>
                        <a:pt x="24"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 name="Freeform 897"/>
                <p:cNvSpPr>
                  <a:spLocks/>
                </p:cNvSpPr>
                <p:nvPr/>
              </p:nvSpPr>
              <p:spPr bwMode="auto">
                <a:xfrm>
                  <a:off x="4762" y="2856"/>
                  <a:ext cx="24" cy="24"/>
                </a:xfrm>
                <a:custGeom>
                  <a:avLst/>
                  <a:gdLst>
                    <a:gd name="T0" fmla="*/ 0 w 24"/>
                    <a:gd name="T1" fmla="*/ 18 h 24"/>
                    <a:gd name="T2" fmla="*/ 0 w 24"/>
                    <a:gd name="T3" fmla="*/ 24 h 24"/>
                    <a:gd name="T4" fmla="*/ 0 w 24"/>
                    <a:gd name="T5" fmla="*/ 24 h 24"/>
                    <a:gd name="T6" fmla="*/ 6 w 24"/>
                    <a:gd name="T7" fmla="*/ 24 h 24"/>
                    <a:gd name="T8" fmla="*/ 6 w 24"/>
                    <a:gd name="T9" fmla="*/ 18 h 24"/>
                    <a:gd name="T10" fmla="*/ 24 w 24"/>
                    <a:gd name="T11" fmla="*/ 6 h 24"/>
                    <a:gd name="T12" fmla="*/ 18 w 24"/>
                    <a:gd name="T13" fmla="*/ 0 h 24"/>
                    <a:gd name="T14" fmla="*/ 18 w 24"/>
                    <a:gd name="T15" fmla="*/ 6 h 24"/>
                    <a:gd name="T16" fmla="*/ 0 w 24"/>
                    <a:gd name="T17" fmla="*/ 18 h 24"/>
                    <a:gd name="T18" fmla="*/ 6 w 24"/>
                    <a:gd name="T19" fmla="*/ 18 h 24"/>
                    <a:gd name="T20" fmla="*/ 6 w 24"/>
                    <a:gd name="T21" fmla="*/ 18 h 24"/>
                    <a:gd name="T22" fmla="*/ 0 w 24"/>
                    <a:gd name="T23" fmla="*/ 18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0" y="18"/>
                      </a:moveTo>
                      <a:lnTo>
                        <a:pt x="0" y="24"/>
                      </a:lnTo>
                      <a:lnTo>
                        <a:pt x="6" y="24"/>
                      </a:lnTo>
                      <a:lnTo>
                        <a:pt x="6" y="18"/>
                      </a:lnTo>
                      <a:lnTo>
                        <a:pt x="24" y="6"/>
                      </a:lnTo>
                      <a:lnTo>
                        <a:pt x="18" y="0"/>
                      </a:lnTo>
                      <a:lnTo>
                        <a:pt x="18" y="6"/>
                      </a:lnTo>
                      <a:lnTo>
                        <a:pt x="0" y="18"/>
                      </a:lnTo>
                      <a:lnTo>
                        <a:pt x="6" y="18"/>
                      </a:lnTo>
                      <a:lnTo>
                        <a:pt x="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 name="Freeform 898"/>
                <p:cNvSpPr>
                  <a:spLocks/>
                </p:cNvSpPr>
                <p:nvPr/>
              </p:nvSpPr>
              <p:spPr bwMode="auto">
                <a:xfrm>
                  <a:off x="4792" y="2826"/>
                  <a:ext cx="18" cy="24"/>
                </a:xfrm>
                <a:custGeom>
                  <a:avLst/>
                  <a:gdLst>
                    <a:gd name="T0" fmla="*/ 0 w 18"/>
                    <a:gd name="T1" fmla="*/ 24 h 24"/>
                    <a:gd name="T2" fmla="*/ 0 w 18"/>
                    <a:gd name="T3" fmla="*/ 24 h 24"/>
                    <a:gd name="T4" fmla="*/ 6 w 18"/>
                    <a:gd name="T5" fmla="*/ 24 h 24"/>
                    <a:gd name="T6" fmla="*/ 12 w 18"/>
                    <a:gd name="T7" fmla="*/ 12 h 24"/>
                    <a:gd name="T8" fmla="*/ 18 w 18"/>
                    <a:gd name="T9" fmla="*/ 6 h 24"/>
                    <a:gd name="T10" fmla="*/ 18 w 18"/>
                    <a:gd name="T11" fmla="*/ 0 h 24"/>
                    <a:gd name="T12" fmla="*/ 12 w 18"/>
                    <a:gd name="T13" fmla="*/ 6 h 24"/>
                    <a:gd name="T14" fmla="*/ 6 w 18"/>
                    <a:gd name="T15" fmla="*/ 12 h 24"/>
                    <a:gd name="T16" fmla="*/ 0 w 18"/>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0" y="24"/>
                      </a:moveTo>
                      <a:lnTo>
                        <a:pt x="0" y="24"/>
                      </a:lnTo>
                      <a:lnTo>
                        <a:pt x="6" y="24"/>
                      </a:lnTo>
                      <a:lnTo>
                        <a:pt x="12" y="12"/>
                      </a:lnTo>
                      <a:lnTo>
                        <a:pt x="18" y="6"/>
                      </a:lnTo>
                      <a:lnTo>
                        <a:pt x="18" y="0"/>
                      </a:lnTo>
                      <a:lnTo>
                        <a:pt x="12" y="6"/>
                      </a:lnTo>
                      <a:lnTo>
                        <a:pt x="6"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 name="Freeform 899"/>
                <p:cNvSpPr>
                  <a:spLocks/>
                </p:cNvSpPr>
                <p:nvPr/>
              </p:nvSpPr>
              <p:spPr bwMode="auto">
                <a:xfrm>
                  <a:off x="4816" y="2790"/>
                  <a:ext cx="18" cy="30"/>
                </a:xfrm>
                <a:custGeom>
                  <a:avLst/>
                  <a:gdLst>
                    <a:gd name="T0" fmla="*/ 0 w 18"/>
                    <a:gd name="T1" fmla="*/ 24 h 30"/>
                    <a:gd name="T2" fmla="*/ 6 w 18"/>
                    <a:gd name="T3" fmla="*/ 30 h 30"/>
                    <a:gd name="T4" fmla="*/ 6 w 18"/>
                    <a:gd name="T5" fmla="*/ 24 h 30"/>
                    <a:gd name="T6" fmla="*/ 18 w 18"/>
                    <a:gd name="T7" fmla="*/ 12 h 30"/>
                    <a:gd name="T8" fmla="*/ 18 w 18"/>
                    <a:gd name="T9" fmla="*/ 6 h 30"/>
                    <a:gd name="T10" fmla="*/ 18 w 18"/>
                    <a:gd name="T11" fmla="*/ 0 h 30"/>
                    <a:gd name="T12" fmla="*/ 12 w 18"/>
                    <a:gd name="T13" fmla="*/ 6 h 30"/>
                    <a:gd name="T14" fmla="*/ 12 w 18"/>
                    <a:gd name="T15" fmla="*/ 12 h 30"/>
                    <a:gd name="T16" fmla="*/ 0 w 18"/>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30"/>
                    <a:gd name="T29" fmla="*/ 18 w 18"/>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30">
                      <a:moveTo>
                        <a:pt x="0" y="24"/>
                      </a:moveTo>
                      <a:lnTo>
                        <a:pt x="6" y="30"/>
                      </a:lnTo>
                      <a:lnTo>
                        <a:pt x="6" y="24"/>
                      </a:lnTo>
                      <a:lnTo>
                        <a:pt x="18" y="12"/>
                      </a:lnTo>
                      <a:lnTo>
                        <a:pt x="18" y="6"/>
                      </a:lnTo>
                      <a:lnTo>
                        <a:pt x="18" y="0"/>
                      </a:lnTo>
                      <a:lnTo>
                        <a:pt x="12" y="6"/>
                      </a:lnTo>
                      <a:lnTo>
                        <a:pt x="12"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 name="Freeform 900"/>
                <p:cNvSpPr>
                  <a:spLocks/>
                </p:cNvSpPr>
                <p:nvPr/>
              </p:nvSpPr>
              <p:spPr bwMode="auto">
                <a:xfrm>
                  <a:off x="4834" y="2754"/>
                  <a:ext cx="18" cy="24"/>
                </a:xfrm>
                <a:custGeom>
                  <a:avLst/>
                  <a:gdLst>
                    <a:gd name="T0" fmla="*/ 0 w 18"/>
                    <a:gd name="T1" fmla="*/ 24 h 24"/>
                    <a:gd name="T2" fmla="*/ 6 w 18"/>
                    <a:gd name="T3" fmla="*/ 24 h 24"/>
                    <a:gd name="T4" fmla="*/ 6 w 18"/>
                    <a:gd name="T5" fmla="*/ 24 h 24"/>
                    <a:gd name="T6" fmla="*/ 18 w 18"/>
                    <a:gd name="T7" fmla="*/ 6 h 24"/>
                    <a:gd name="T8" fmla="*/ 18 w 18"/>
                    <a:gd name="T9" fmla="*/ 0 h 24"/>
                    <a:gd name="T10" fmla="*/ 12 w 18"/>
                    <a:gd name="T11" fmla="*/ 0 h 24"/>
                    <a:gd name="T12" fmla="*/ 12 w 18"/>
                    <a:gd name="T13" fmla="*/ 0 h 24"/>
                    <a:gd name="T14" fmla="*/ 12 w 18"/>
                    <a:gd name="T15" fmla="*/ 6 h 24"/>
                    <a:gd name="T16" fmla="*/ 0 w 18"/>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0" y="24"/>
                      </a:moveTo>
                      <a:lnTo>
                        <a:pt x="6" y="24"/>
                      </a:lnTo>
                      <a:lnTo>
                        <a:pt x="18" y="6"/>
                      </a:lnTo>
                      <a:lnTo>
                        <a:pt x="18" y="0"/>
                      </a:lnTo>
                      <a:lnTo>
                        <a:pt x="12" y="0"/>
                      </a:lnTo>
                      <a:lnTo>
                        <a:pt x="12"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 name="Freeform 901"/>
                <p:cNvSpPr>
                  <a:spLocks/>
                </p:cNvSpPr>
                <p:nvPr/>
              </p:nvSpPr>
              <p:spPr bwMode="auto">
                <a:xfrm>
                  <a:off x="4846" y="2712"/>
                  <a:ext cx="12" cy="30"/>
                </a:xfrm>
                <a:custGeom>
                  <a:avLst/>
                  <a:gdLst>
                    <a:gd name="T0" fmla="*/ 0 w 12"/>
                    <a:gd name="T1" fmla="*/ 24 h 30"/>
                    <a:gd name="T2" fmla="*/ 6 w 12"/>
                    <a:gd name="T3" fmla="*/ 30 h 30"/>
                    <a:gd name="T4" fmla="*/ 6 w 12"/>
                    <a:gd name="T5" fmla="*/ 24 h 30"/>
                    <a:gd name="T6" fmla="*/ 12 w 12"/>
                    <a:gd name="T7" fmla="*/ 6 h 30"/>
                    <a:gd name="T8" fmla="*/ 6 w 12"/>
                    <a:gd name="T9" fmla="*/ 0 h 30"/>
                    <a:gd name="T10" fmla="*/ 6 w 12"/>
                    <a:gd name="T11" fmla="*/ 0 h 30"/>
                    <a:gd name="T12" fmla="*/ 0 w 12"/>
                    <a:gd name="T13" fmla="*/ 0 h 30"/>
                    <a:gd name="T14" fmla="*/ 6 w 12"/>
                    <a:gd name="T15" fmla="*/ 6 h 30"/>
                    <a:gd name="T16" fmla="*/ 0 w 12"/>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0" y="24"/>
                      </a:moveTo>
                      <a:lnTo>
                        <a:pt x="6" y="30"/>
                      </a:lnTo>
                      <a:lnTo>
                        <a:pt x="6" y="24"/>
                      </a:lnTo>
                      <a:lnTo>
                        <a:pt x="12" y="6"/>
                      </a:lnTo>
                      <a:lnTo>
                        <a:pt x="6" y="0"/>
                      </a:lnTo>
                      <a:lnTo>
                        <a:pt x="0" y="0"/>
                      </a:lnTo>
                      <a:lnTo>
                        <a:pt x="6"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6" name="Freeform 902"/>
                <p:cNvSpPr>
                  <a:spLocks/>
                </p:cNvSpPr>
                <p:nvPr/>
              </p:nvSpPr>
              <p:spPr bwMode="auto">
                <a:xfrm>
                  <a:off x="4840" y="2670"/>
                  <a:ext cx="12" cy="30"/>
                </a:xfrm>
                <a:custGeom>
                  <a:avLst/>
                  <a:gdLst>
                    <a:gd name="T0" fmla="*/ 6 w 12"/>
                    <a:gd name="T1" fmla="*/ 24 h 30"/>
                    <a:gd name="T2" fmla="*/ 12 w 12"/>
                    <a:gd name="T3" fmla="*/ 30 h 30"/>
                    <a:gd name="T4" fmla="*/ 12 w 12"/>
                    <a:gd name="T5" fmla="*/ 24 h 30"/>
                    <a:gd name="T6" fmla="*/ 12 w 12"/>
                    <a:gd name="T7" fmla="*/ 6 h 30"/>
                    <a:gd name="T8" fmla="*/ 6 w 12"/>
                    <a:gd name="T9" fmla="*/ 0 h 30"/>
                    <a:gd name="T10" fmla="*/ 6 w 12"/>
                    <a:gd name="T11" fmla="*/ 0 h 30"/>
                    <a:gd name="T12" fmla="*/ 0 w 12"/>
                    <a:gd name="T13" fmla="*/ 0 h 30"/>
                    <a:gd name="T14" fmla="*/ 6 w 12"/>
                    <a:gd name="T15" fmla="*/ 6 h 30"/>
                    <a:gd name="T16" fmla="*/ 6 w 12"/>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6" y="24"/>
                      </a:moveTo>
                      <a:lnTo>
                        <a:pt x="12" y="30"/>
                      </a:lnTo>
                      <a:lnTo>
                        <a:pt x="12" y="24"/>
                      </a:lnTo>
                      <a:lnTo>
                        <a:pt x="12" y="6"/>
                      </a:lnTo>
                      <a:lnTo>
                        <a:pt x="6" y="0"/>
                      </a:lnTo>
                      <a:lnTo>
                        <a:pt x="0" y="0"/>
                      </a:lnTo>
                      <a:lnTo>
                        <a:pt x="6" y="6"/>
                      </a:lnTo>
                      <a:lnTo>
                        <a:pt x="6"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7" name="Freeform 903"/>
                <p:cNvSpPr>
                  <a:spLocks/>
                </p:cNvSpPr>
                <p:nvPr/>
              </p:nvSpPr>
              <p:spPr bwMode="auto">
                <a:xfrm>
                  <a:off x="4828" y="2628"/>
                  <a:ext cx="12" cy="30"/>
                </a:xfrm>
                <a:custGeom>
                  <a:avLst/>
                  <a:gdLst>
                    <a:gd name="T0" fmla="*/ 6 w 12"/>
                    <a:gd name="T1" fmla="*/ 30 h 30"/>
                    <a:gd name="T2" fmla="*/ 12 w 12"/>
                    <a:gd name="T3" fmla="*/ 30 h 30"/>
                    <a:gd name="T4" fmla="*/ 12 w 12"/>
                    <a:gd name="T5" fmla="*/ 30 h 30"/>
                    <a:gd name="T6" fmla="*/ 6 w 12"/>
                    <a:gd name="T7" fmla="*/ 6 h 30"/>
                    <a:gd name="T8" fmla="*/ 6 w 12"/>
                    <a:gd name="T9" fmla="*/ 6 h 30"/>
                    <a:gd name="T10" fmla="*/ 0 w 12"/>
                    <a:gd name="T11" fmla="*/ 0 h 30"/>
                    <a:gd name="T12" fmla="*/ 0 w 12"/>
                    <a:gd name="T13" fmla="*/ 6 h 30"/>
                    <a:gd name="T14" fmla="*/ 0 w 12"/>
                    <a:gd name="T15" fmla="*/ 6 h 30"/>
                    <a:gd name="T16" fmla="*/ 6 w 12"/>
                    <a:gd name="T17" fmla="*/ 3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6" y="30"/>
                      </a:moveTo>
                      <a:lnTo>
                        <a:pt x="12" y="30"/>
                      </a:lnTo>
                      <a:lnTo>
                        <a:pt x="6" y="6"/>
                      </a:lnTo>
                      <a:lnTo>
                        <a:pt x="0" y="0"/>
                      </a:lnTo>
                      <a:lnTo>
                        <a:pt x="0" y="6"/>
                      </a:lnTo>
                      <a:lnTo>
                        <a:pt x="6"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8" name="Freeform 904"/>
                <p:cNvSpPr>
                  <a:spLocks/>
                </p:cNvSpPr>
                <p:nvPr/>
              </p:nvSpPr>
              <p:spPr bwMode="auto">
                <a:xfrm>
                  <a:off x="4804" y="2598"/>
                  <a:ext cx="18" cy="24"/>
                </a:xfrm>
                <a:custGeom>
                  <a:avLst/>
                  <a:gdLst>
                    <a:gd name="T0" fmla="*/ 12 w 18"/>
                    <a:gd name="T1" fmla="*/ 18 h 24"/>
                    <a:gd name="T2" fmla="*/ 18 w 18"/>
                    <a:gd name="T3" fmla="*/ 24 h 24"/>
                    <a:gd name="T4" fmla="*/ 18 w 18"/>
                    <a:gd name="T5" fmla="*/ 18 h 24"/>
                    <a:gd name="T6" fmla="*/ 6 w 18"/>
                    <a:gd name="T7" fmla="*/ 0 h 24"/>
                    <a:gd name="T8" fmla="*/ 0 w 18"/>
                    <a:gd name="T9" fmla="*/ 0 h 24"/>
                    <a:gd name="T10" fmla="*/ 0 w 18"/>
                    <a:gd name="T11" fmla="*/ 0 h 24"/>
                    <a:gd name="T12" fmla="*/ 12 w 18"/>
                    <a:gd name="T13" fmla="*/ 18 h 24"/>
                    <a:gd name="T14" fmla="*/ 0 60000 65536"/>
                    <a:gd name="T15" fmla="*/ 0 60000 65536"/>
                    <a:gd name="T16" fmla="*/ 0 60000 65536"/>
                    <a:gd name="T17" fmla="*/ 0 60000 65536"/>
                    <a:gd name="T18" fmla="*/ 0 60000 65536"/>
                    <a:gd name="T19" fmla="*/ 0 60000 65536"/>
                    <a:gd name="T20" fmla="*/ 0 60000 65536"/>
                    <a:gd name="T21" fmla="*/ 0 w 18"/>
                    <a:gd name="T22" fmla="*/ 0 h 24"/>
                    <a:gd name="T23" fmla="*/ 18 w 18"/>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24">
                      <a:moveTo>
                        <a:pt x="12" y="18"/>
                      </a:moveTo>
                      <a:lnTo>
                        <a:pt x="18" y="24"/>
                      </a:lnTo>
                      <a:lnTo>
                        <a:pt x="18" y="18"/>
                      </a:lnTo>
                      <a:lnTo>
                        <a:pt x="6" y="0"/>
                      </a:lnTo>
                      <a:lnTo>
                        <a:pt x="0" y="0"/>
                      </a:lnTo>
                      <a:lnTo>
                        <a:pt x="12"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9" name="Freeform 905"/>
                <p:cNvSpPr>
                  <a:spLocks/>
                </p:cNvSpPr>
                <p:nvPr/>
              </p:nvSpPr>
              <p:spPr bwMode="auto">
                <a:xfrm>
                  <a:off x="4774" y="2568"/>
                  <a:ext cx="24" cy="18"/>
                </a:xfrm>
                <a:custGeom>
                  <a:avLst/>
                  <a:gdLst>
                    <a:gd name="T0" fmla="*/ 18 w 24"/>
                    <a:gd name="T1" fmla="*/ 18 h 18"/>
                    <a:gd name="T2" fmla="*/ 18 w 24"/>
                    <a:gd name="T3" fmla="*/ 18 h 18"/>
                    <a:gd name="T4" fmla="*/ 24 w 24"/>
                    <a:gd name="T5" fmla="*/ 18 h 18"/>
                    <a:gd name="T6" fmla="*/ 6 w 24"/>
                    <a:gd name="T7" fmla="*/ 0 h 18"/>
                    <a:gd name="T8" fmla="*/ 6 w 24"/>
                    <a:gd name="T9" fmla="*/ 0 h 18"/>
                    <a:gd name="T10" fmla="*/ 0 w 24"/>
                    <a:gd name="T11" fmla="*/ 0 h 18"/>
                    <a:gd name="T12" fmla="*/ 18 w 24"/>
                    <a:gd name="T13" fmla="*/ 18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18" y="18"/>
                      </a:moveTo>
                      <a:lnTo>
                        <a:pt x="18" y="18"/>
                      </a:lnTo>
                      <a:lnTo>
                        <a:pt x="24" y="18"/>
                      </a:lnTo>
                      <a:lnTo>
                        <a:pt x="6" y="0"/>
                      </a:lnTo>
                      <a:lnTo>
                        <a:pt x="0" y="0"/>
                      </a:lnTo>
                      <a:lnTo>
                        <a:pt x="18"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0" name="Freeform 906"/>
                <p:cNvSpPr>
                  <a:spLocks/>
                </p:cNvSpPr>
                <p:nvPr/>
              </p:nvSpPr>
              <p:spPr bwMode="auto">
                <a:xfrm>
                  <a:off x="4744" y="2538"/>
                  <a:ext cx="24" cy="18"/>
                </a:xfrm>
                <a:custGeom>
                  <a:avLst/>
                  <a:gdLst>
                    <a:gd name="T0" fmla="*/ 18 w 24"/>
                    <a:gd name="T1" fmla="*/ 18 h 18"/>
                    <a:gd name="T2" fmla="*/ 24 w 24"/>
                    <a:gd name="T3" fmla="*/ 18 h 18"/>
                    <a:gd name="T4" fmla="*/ 18 w 24"/>
                    <a:gd name="T5" fmla="*/ 12 h 18"/>
                    <a:gd name="T6" fmla="*/ 0 w 24"/>
                    <a:gd name="T7" fmla="*/ 0 h 18"/>
                    <a:gd name="T8" fmla="*/ 0 w 24"/>
                    <a:gd name="T9" fmla="*/ 0 h 18"/>
                    <a:gd name="T10" fmla="*/ 0 w 24"/>
                    <a:gd name="T11" fmla="*/ 6 h 18"/>
                    <a:gd name="T12" fmla="*/ 18 w 24"/>
                    <a:gd name="T13" fmla="*/ 18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18" y="18"/>
                      </a:moveTo>
                      <a:lnTo>
                        <a:pt x="24" y="18"/>
                      </a:lnTo>
                      <a:lnTo>
                        <a:pt x="18" y="12"/>
                      </a:lnTo>
                      <a:lnTo>
                        <a:pt x="0" y="0"/>
                      </a:lnTo>
                      <a:lnTo>
                        <a:pt x="0" y="6"/>
                      </a:lnTo>
                      <a:lnTo>
                        <a:pt x="18"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 name="Freeform 907"/>
                <p:cNvSpPr>
                  <a:spLocks/>
                </p:cNvSpPr>
                <p:nvPr/>
              </p:nvSpPr>
              <p:spPr bwMode="auto">
                <a:xfrm>
                  <a:off x="4708" y="2514"/>
                  <a:ext cx="24" cy="18"/>
                </a:xfrm>
                <a:custGeom>
                  <a:avLst/>
                  <a:gdLst>
                    <a:gd name="T0" fmla="*/ 24 w 24"/>
                    <a:gd name="T1" fmla="*/ 18 h 18"/>
                    <a:gd name="T2" fmla="*/ 24 w 24"/>
                    <a:gd name="T3" fmla="*/ 18 h 18"/>
                    <a:gd name="T4" fmla="*/ 24 w 24"/>
                    <a:gd name="T5" fmla="*/ 12 h 18"/>
                    <a:gd name="T6" fmla="*/ 12 w 24"/>
                    <a:gd name="T7" fmla="*/ 6 h 18"/>
                    <a:gd name="T8" fmla="*/ 6 w 24"/>
                    <a:gd name="T9" fmla="*/ 0 h 18"/>
                    <a:gd name="T10" fmla="*/ 0 w 24"/>
                    <a:gd name="T11" fmla="*/ 0 h 18"/>
                    <a:gd name="T12" fmla="*/ 6 w 24"/>
                    <a:gd name="T13" fmla="*/ 6 h 18"/>
                    <a:gd name="T14" fmla="*/ 12 w 24"/>
                    <a:gd name="T15" fmla="*/ 12 h 18"/>
                    <a:gd name="T16" fmla="*/ 24 w 24"/>
                    <a:gd name="T17" fmla="*/ 1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24" y="18"/>
                      </a:moveTo>
                      <a:lnTo>
                        <a:pt x="24" y="18"/>
                      </a:lnTo>
                      <a:lnTo>
                        <a:pt x="24" y="12"/>
                      </a:lnTo>
                      <a:lnTo>
                        <a:pt x="12" y="6"/>
                      </a:lnTo>
                      <a:lnTo>
                        <a:pt x="6" y="0"/>
                      </a:lnTo>
                      <a:lnTo>
                        <a:pt x="0" y="0"/>
                      </a:lnTo>
                      <a:lnTo>
                        <a:pt x="6" y="6"/>
                      </a:lnTo>
                      <a:lnTo>
                        <a:pt x="12" y="12"/>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2" name="Freeform 908"/>
                <p:cNvSpPr>
                  <a:spLocks/>
                </p:cNvSpPr>
                <p:nvPr/>
              </p:nvSpPr>
              <p:spPr bwMode="auto">
                <a:xfrm>
                  <a:off x="4672" y="2489"/>
                  <a:ext cx="30" cy="18"/>
                </a:xfrm>
                <a:custGeom>
                  <a:avLst/>
                  <a:gdLst>
                    <a:gd name="T0" fmla="*/ 24 w 30"/>
                    <a:gd name="T1" fmla="*/ 18 h 18"/>
                    <a:gd name="T2" fmla="*/ 30 w 30"/>
                    <a:gd name="T3" fmla="*/ 18 h 18"/>
                    <a:gd name="T4" fmla="*/ 24 w 30"/>
                    <a:gd name="T5" fmla="*/ 12 h 18"/>
                    <a:gd name="T6" fmla="*/ 6 w 30"/>
                    <a:gd name="T7" fmla="*/ 0 h 18"/>
                    <a:gd name="T8" fmla="*/ 0 w 30"/>
                    <a:gd name="T9" fmla="*/ 6 h 18"/>
                    <a:gd name="T10" fmla="*/ 6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8"/>
                      </a:lnTo>
                      <a:lnTo>
                        <a:pt x="24" y="12"/>
                      </a:lnTo>
                      <a:lnTo>
                        <a:pt x="6" y="0"/>
                      </a:lnTo>
                      <a:lnTo>
                        <a:pt x="0" y="6"/>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3" name="Freeform 909"/>
                <p:cNvSpPr>
                  <a:spLocks/>
                </p:cNvSpPr>
                <p:nvPr/>
              </p:nvSpPr>
              <p:spPr bwMode="auto">
                <a:xfrm>
                  <a:off x="4636" y="2471"/>
                  <a:ext cx="30" cy="18"/>
                </a:xfrm>
                <a:custGeom>
                  <a:avLst/>
                  <a:gdLst>
                    <a:gd name="T0" fmla="*/ 24 w 30"/>
                    <a:gd name="T1" fmla="*/ 18 h 18"/>
                    <a:gd name="T2" fmla="*/ 30 w 30"/>
                    <a:gd name="T3" fmla="*/ 12 h 18"/>
                    <a:gd name="T4" fmla="*/ 24 w 30"/>
                    <a:gd name="T5" fmla="*/ 12 h 18"/>
                    <a:gd name="T6" fmla="*/ 0 w 30"/>
                    <a:gd name="T7" fmla="*/ 0 h 18"/>
                    <a:gd name="T8" fmla="*/ 0 w 30"/>
                    <a:gd name="T9" fmla="*/ 0 h 18"/>
                    <a:gd name="T10" fmla="*/ 0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2"/>
                      </a:lnTo>
                      <a:lnTo>
                        <a:pt x="24" y="12"/>
                      </a:lnTo>
                      <a:lnTo>
                        <a:pt x="0" y="0"/>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4" name="Freeform 910"/>
                <p:cNvSpPr>
                  <a:spLocks/>
                </p:cNvSpPr>
                <p:nvPr/>
              </p:nvSpPr>
              <p:spPr bwMode="auto">
                <a:xfrm>
                  <a:off x="4600" y="2453"/>
                  <a:ext cx="24" cy="12"/>
                </a:xfrm>
                <a:custGeom>
                  <a:avLst/>
                  <a:gdLst>
                    <a:gd name="T0" fmla="*/ 24 w 24"/>
                    <a:gd name="T1" fmla="*/ 12 h 12"/>
                    <a:gd name="T2" fmla="*/ 24 w 24"/>
                    <a:gd name="T3" fmla="*/ 12 h 12"/>
                    <a:gd name="T4" fmla="*/ 24 w 24"/>
                    <a:gd name="T5" fmla="*/ 6 h 12"/>
                    <a:gd name="T6" fmla="*/ 6 w 24"/>
                    <a:gd name="T7" fmla="*/ 0 h 12"/>
                    <a:gd name="T8" fmla="*/ 0 w 24"/>
                    <a:gd name="T9" fmla="*/ 0 h 12"/>
                    <a:gd name="T10" fmla="*/ 0 w 24"/>
                    <a:gd name="T11" fmla="*/ 0 h 12"/>
                    <a:gd name="T12" fmla="*/ 0 w 24"/>
                    <a:gd name="T13" fmla="*/ 6 h 12"/>
                    <a:gd name="T14" fmla="*/ 6 w 24"/>
                    <a:gd name="T15" fmla="*/ 6 h 12"/>
                    <a:gd name="T16" fmla="*/ 24 w 24"/>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2"/>
                    <a:gd name="T29" fmla="*/ 24 w 24"/>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2">
                      <a:moveTo>
                        <a:pt x="24" y="12"/>
                      </a:moveTo>
                      <a:lnTo>
                        <a:pt x="24" y="12"/>
                      </a:lnTo>
                      <a:lnTo>
                        <a:pt x="24" y="6"/>
                      </a:lnTo>
                      <a:lnTo>
                        <a:pt x="6" y="0"/>
                      </a:lnTo>
                      <a:lnTo>
                        <a:pt x="0"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5" name="Freeform 911"/>
                <p:cNvSpPr>
                  <a:spLocks/>
                </p:cNvSpPr>
                <p:nvPr/>
              </p:nvSpPr>
              <p:spPr bwMode="auto">
                <a:xfrm>
                  <a:off x="4558" y="2435"/>
                  <a:ext cx="30" cy="18"/>
                </a:xfrm>
                <a:custGeom>
                  <a:avLst/>
                  <a:gdLst>
                    <a:gd name="T0" fmla="*/ 24 w 30"/>
                    <a:gd name="T1" fmla="*/ 18 h 18"/>
                    <a:gd name="T2" fmla="*/ 30 w 30"/>
                    <a:gd name="T3" fmla="*/ 12 h 18"/>
                    <a:gd name="T4" fmla="*/ 24 w 30"/>
                    <a:gd name="T5" fmla="*/ 12 h 18"/>
                    <a:gd name="T6" fmla="*/ 6 w 30"/>
                    <a:gd name="T7" fmla="*/ 0 h 18"/>
                    <a:gd name="T8" fmla="*/ 0 w 30"/>
                    <a:gd name="T9" fmla="*/ 0 h 18"/>
                    <a:gd name="T10" fmla="*/ 6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2"/>
                      </a:lnTo>
                      <a:lnTo>
                        <a:pt x="24" y="12"/>
                      </a:lnTo>
                      <a:lnTo>
                        <a:pt x="6" y="0"/>
                      </a:lnTo>
                      <a:lnTo>
                        <a:pt x="0" y="0"/>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 name="Freeform 912"/>
                <p:cNvSpPr>
                  <a:spLocks/>
                </p:cNvSpPr>
                <p:nvPr/>
              </p:nvSpPr>
              <p:spPr bwMode="auto">
                <a:xfrm>
                  <a:off x="4522" y="2417"/>
                  <a:ext cx="24" cy="18"/>
                </a:xfrm>
                <a:custGeom>
                  <a:avLst/>
                  <a:gdLst>
                    <a:gd name="T0" fmla="*/ 24 w 24"/>
                    <a:gd name="T1" fmla="*/ 18 h 18"/>
                    <a:gd name="T2" fmla="*/ 24 w 24"/>
                    <a:gd name="T3" fmla="*/ 12 h 18"/>
                    <a:gd name="T4" fmla="*/ 24 w 24"/>
                    <a:gd name="T5" fmla="*/ 12 h 18"/>
                    <a:gd name="T6" fmla="*/ 18 w 24"/>
                    <a:gd name="T7" fmla="*/ 6 h 18"/>
                    <a:gd name="T8" fmla="*/ 0 w 24"/>
                    <a:gd name="T9" fmla="*/ 0 h 18"/>
                    <a:gd name="T10" fmla="*/ 0 w 24"/>
                    <a:gd name="T11" fmla="*/ 6 h 18"/>
                    <a:gd name="T12" fmla="*/ 0 w 24"/>
                    <a:gd name="T13" fmla="*/ 6 h 18"/>
                    <a:gd name="T14" fmla="*/ 18 w 24"/>
                    <a:gd name="T15" fmla="*/ 12 h 18"/>
                    <a:gd name="T16" fmla="*/ 24 w 24"/>
                    <a:gd name="T17" fmla="*/ 1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24" y="18"/>
                      </a:moveTo>
                      <a:lnTo>
                        <a:pt x="24" y="12"/>
                      </a:lnTo>
                      <a:lnTo>
                        <a:pt x="18" y="6"/>
                      </a:lnTo>
                      <a:lnTo>
                        <a:pt x="0" y="0"/>
                      </a:lnTo>
                      <a:lnTo>
                        <a:pt x="0" y="6"/>
                      </a:lnTo>
                      <a:lnTo>
                        <a:pt x="18" y="12"/>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7" name="Freeform 913"/>
                <p:cNvSpPr>
                  <a:spLocks/>
                </p:cNvSpPr>
                <p:nvPr/>
              </p:nvSpPr>
              <p:spPr bwMode="auto">
                <a:xfrm>
                  <a:off x="4480" y="2405"/>
                  <a:ext cx="30" cy="12"/>
                </a:xfrm>
                <a:custGeom>
                  <a:avLst/>
                  <a:gdLst>
                    <a:gd name="T0" fmla="*/ 24 w 30"/>
                    <a:gd name="T1" fmla="*/ 12 h 12"/>
                    <a:gd name="T2" fmla="*/ 30 w 30"/>
                    <a:gd name="T3" fmla="*/ 12 h 12"/>
                    <a:gd name="T4" fmla="*/ 24 w 30"/>
                    <a:gd name="T5" fmla="*/ 6 h 12"/>
                    <a:gd name="T6" fmla="*/ 6 w 30"/>
                    <a:gd name="T7" fmla="*/ 0 h 12"/>
                    <a:gd name="T8" fmla="*/ 0 w 30"/>
                    <a:gd name="T9" fmla="*/ 6 h 12"/>
                    <a:gd name="T10" fmla="*/ 6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6"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8" name="Freeform 914"/>
                <p:cNvSpPr>
                  <a:spLocks/>
                </p:cNvSpPr>
                <p:nvPr/>
              </p:nvSpPr>
              <p:spPr bwMode="auto">
                <a:xfrm>
                  <a:off x="4438" y="2393"/>
                  <a:ext cx="30" cy="12"/>
                </a:xfrm>
                <a:custGeom>
                  <a:avLst/>
                  <a:gdLst>
                    <a:gd name="T0" fmla="*/ 30 w 30"/>
                    <a:gd name="T1" fmla="*/ 12 h 12"/>
                    <a:gd name="T2" fmla="*/ 30 w 30"/>
                    <a:gd name="T3" fmla="*/ 12 h 12"/>
                    <a:gd name="T4" fmla="*/ 30 w 30"/>
                    <a:gd name="T5" fmla="*/ 6 h 12"/>
                    <a:gd name="T6" fmla="*/ 24 w 30"/>
                    <a:gd name="T7" fmla="*/ 6 h 12"/>
                    <a:gd name="T8" fmla="*/ 6 w 30"/>
                    <a:gd name="T9" fmla="*/ 0 h 12"/>
                    <a:gd name="T10" fmla="*/ 0 w 30"/>
                    <a:gd name="T11" fmla="*/ 6 h 12"/>
                    <a:gd name="T12" fmla="*/ 6 w 30"/>
                    <a:gd name="T13" fmla="*/ 6 h 12"/>
                    <a:gd name="T14" fmla="*/ 24 w 30"/>
                    <a:gd name="T15" fmla="*/ 12 h 12"/>
                    <a:gd name="T16" fmla="*/ 30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30" y="12"/>
                      </a:moveTo>
                      <a:lnTo>
                        <a:pt x="30" y="12"/>
                      </a:lnTo>
                      <a:lnTo>
                        <a:pt x="30" y="6"/>
                      </a:lnTo>
                      <a:lnTo>
                        <a:pt x="24" y="6"/>
                      </a:lnTo>
                      <a:lnTo>
                        <a:pt x="6" y="0"/>
                      </a:lnTo>
                      <a:lnTo>
                        <a:pt x="0" y="6"/>
                      </a:lnTo>
                      <a:lnTo>
                        <a:pt x="6" y="6"/>
                      </a:lnTo>
                      <a:lnTo>
                        <a:pt x="24" y="12"/>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9" name="Freeform 915"/>
                <p:cNvSpPr>
                  <a:spLocks/>
                </p:cNvSpPr>
                <p:nvPr/>
              </p:nvSpPr>
              <p:spPr bwMode="auto">
                <a:xfrm>
                  <a:off x="4402" y="2381"/>
                  <a:ext cx="30" cy="12"/>
                </a:xfrm>
                <a:custGeom>
                  <a:avLst/>
                  <a:gdLst>
                    <a:gd name="T0" fmla="*/ 24 w 30"/>
                    <a:gd name="T1" fmla="*/ 12 h 12"/>
                    <a:gd name="T2" fmla="*/ 30 w 30"/>
                    <a:gd name="T3" fmla="*/ 12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0" name="Freeform 916"/>
                <p:cNvSpPr>
                  <a:spLocks/>
                </p:cNvSpPr>
                <p:nvPr/>
              </p:nvSpPr>
              <p:spPr bwMode="auto">
                <a:xfrm>
                  <a:off x="4360" y="2369"/>
                  <a:ext cx="30" cy="12"/>
                </a:xfrm>
                <a:custGeom>
                  <a:avLst/>
                  <a:gdLst>
                    <a:gd name="T0" fmla="*/ 24 w 30"/>
                    <a:gd name="T1" fmla="*/ 12 h 12"/>
                    <a:gd name="T2" fmla="*/ 30 w 30"/>
                    <a:gd name="T3" fmla="*/ 12 h 12"/>
                    <a:gd name="T4" fmla="*/ 24 w 30"/>
                    <a:gd name="T5" fmla="*/ 6 h 12"/>
                    <a:gd name="T6" fmla="*/ 18 w 30"/>
                    <a:gd name="T7" fmla="*/ 6 h 12"/>
                    <a:gd name="T8" fmla="*/ 0 w 30"/>
                    <a:gd name="T9" fmla="*/ 0 h 12"/>
                    <a:gd name="T10" fmla="*/ 0 w 30"/>
                    <a:gd name="T11" fmla="*/ 6 h 12"/>
                    <a:gd name="T12" fmla="*/ 0 w 30"/>
                    <a:gd name="T13" fmla="*/ 6 h 12"/>
                    <a:gd name="T14" fmla="*/ 18 w 30"/>
                    <a:gd name="T15" fmla="*/ 12 h 12"/>
                    <a:gd name="T16" fmla="*/ 24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12"/>
                      </a:moveTo>
                      <a:lnTo>
                        <a:pt x="30" y="12"/>
                      </a:lnTo>
                      <a:lnTo>
                        <a:pt x="24" y="6"/>
                      </a:lnTo>
                      <a:lnTo>
                        <a:pt x="18" y="6"/>
                      </a:lnTo>
                      <a:lnTo>
                        <a:pt x="0" y="0"/>
                      </a:lnTo>
                      <a:lnTo>
                        <a:pt x="0" y="6"/>
                      </a:lnTo>
                      <a:lnTo>
                        <a:pt x="18" y="12"/>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1" name="Freeform 917"/>
                <p:cNvSpPr>
                  <a:spLocks/>
                </p:cNvSpPr>
                <p:nvPr/>
              </p:nvSpPr>
              <p:spPr bwMode="auto">
                <a:xfrm>
                  <a:off x="4318" y="2363"/>
                  <a:ext cx="30" cy="12"/>
                </a:xfrm>
                <a:custGeom>
                  <a:avLst/>
                  <a:gdLst>
                    <a:gd name="T0" fmla="*/ 24 w 30"/>
                    <a:gd name="T1" fmla="*/ 12 h 12"/>
                    <a:gd name="T2" fmla="*/ 30 w 30"/>
                    <a:gd name="T3" fmla="*/ 6 h 12"/>
                    <a:gd name="T4" fmla="*/ 24 w 30"/>
                    <a:gd name="T5" fmla="*/ 6 h 12"/>
                    <a:gd name="T6" fmla="*/ 6 w 30"/>
                    <a:gd name="T7" fmla="*/ 0 h 12"/>
                    <a:gd name="T8" fmla="*/ 0 w 30"/>
                    <a:gd name="T9" fmla="*/ 6 h 12"/>
                    <a:gd name="T10" fmla="*/ 6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6"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2" name="Freeform 918"/>
                <p:cNvSpPr>
                  <a:spLocks/>
                </p:cNvSpPr>
                <p:nvPr/>
              </p:nvSpPr>
              <p:spPr bwMode="auto">
                <a:xfrm>
                  <a:off x="4276" y="2357"/>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3" name="Freeform 919"/>
                <p:cNvSpPr>
                  <a:spLocks/>
                </p:cNvSpPr>
                <p:nvPr/>
              </p:nvSpPr>
              <p:spPr bwMode="auto">
                <a:xfrm>
                  <a:off x="4234" y="2345"/>
                  <a:ext cx="30" cy="12"/>
                </a:xfrm>
                <a:custGeom>
                  <a:avLst/>
                  <a:gdLst>
                    <a:gd name="T0" fmla="*/ 30 w 30"/>
                    <a:gd name="T1" fmla="*/ 12 h 12"/>
                    <a:gd name="T2" fmla="*/ 30 w 30"/>
                    <a:gd name="T3" fmla="*/ 12 h 12"/>
                    <a:gd name="T4" fmla="*/ 30 w 30"/>
                    <a:gd name="T5" fmla="*/ 6 h 12"/>
                    <a:gd name="T6" fmla="*/ 6 w 30"/>
                    <a:gd name="T7" fmla="*/ 0 h 12"/>
                    <a:gd name="T8" fmla="*/ 0 w 30"/>
                    <a:gd name="T9" fmla="*/ 6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12"/>
                      </a:ln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4" name="Freeform 920"/>
                <p:cNvSpPr>
                  <a:spLocks/>
                </p:cNvSpPr>
                <p:nvPr/>
              </p:nvSpPr>
              <p:spPr bwMode="auto">
                <a:xfrm>
                  <a:off x="4192" y="2339"/>
                  <a:ext cx="30" cy="12"/>
                </a:xfrm>
                <a:custGeom>
                  <a:avLst/>
                  <a:gdLst>
                    <a:gd name="T0" fmla="*/ 30 w 30"/>
                    <a:gd name="T1" fmla="*/ 12 h 12"/>
                    <a:gd name="T2" fmla="*/ 30 w 30"/>
                    <a:gd name="T3" fmla="*/ 6 h 12"/>
                    <a:gd name="T4" fmla="*/ 30 w 30"/>
                    <a:gd name="T5" fmla="*/ 6 h 12"/>
                    <a:gd name="T6" fmla="*/ 6 w 30"/>
                    <a:gd name="T7" fmla="*/ 0 h 12"/>
                    <a:gd name="T8" fmla="*/ 0 w 30"/>
                    <a:gd name="T9" fmla="*/ 0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5" name="Freeform 921"/>
                <p:cNvSpPr>
                  <a:spLocks/>
                </p:cNvSpPr>
                <p:nvPr/>
              </p:nvSpPr>
              <p:spPr bwMode="auto">
                <a:xfrm>
                  <a:off x="4156" y="2333"/>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6" name="Freeform 922"/>
                <p:cNvSpPr>
                  <a:spLocks/>
                </p:cNvSpPr>
                <p:nvPr/>
              </p:nvSpPr>
              <p:spPr bwMode="auto">
                <a:xfrm>
                  <a:off x="4114" y="2327"/>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7" name="Freeform 923"/>
                <p:cNvSpPr>
                  <a:spLocks/>
                </p:cNvSpPr>
                <p:nvPr/>
              </p:nvSpPr>
              <p:spPr bwMode="auto">
                <a:xfrm>
                  <a:off x="4072" y="2321"/>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8" name="Freeform 924"/>
                <p:cNvSpPr>
                  <a:spLocks/>
                </p:cNvSpPr>
                <p:nvPr/>
              </p:nvSpPr>
              <p:spPr bwMode="auto">
                <a:xfrm>
                  <a:off x="4030" y="2321"/>
                  <a:ext cx="30" cy="6"/>
                </a:xfrm>
                <a:custGeom>
                  <a:avLst/>
                  <a:gdLst>
                    <a:gd name="T0" fmla="*/ 24 w 30"/>
                    <a:gd name="T1" fmla="*/ 6 h 6"/>
                    <a:gd name="T2" fmla="*/ 30 w 30"/>
                    <a:gd name="T3" fmla="*/ 6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9" name="Freeform 925"/>
                <p:cNvSpPr>
                  <a:spLocks/>
                </p:cNvSpPr>
                <p:nvPr/>
              </p:nvSpPr>
              <p:spPr bwMode="auto">
                <a:xfrm>
                  <a:off x="3987" y="2315"/>
                  <a:ext cx="31" cy="6"/>
                </a:xfrm>
                <a:custGeom>
                  <a:avLst/>
                  <a:gdLst>
                    <a:gd name="T0" fmla="*/ 25 w 31"/>
                    <a:gd name="T1" fmla="*/ 6 h 6"/>
                    <a:gd name="T2" fmla="*/ 31 w 31"/>
                    <a:gd name="T3" fmla="*/ 6 h 6"/>
                    <a:gd name="T4" fmla="*/ 25 w 31"/>
                    <a:gd name="T5" fmla="*/ 0 h 6"/>
                    <a:gd name="T6" fmla="*/ 7 w 31"/>
                    <a:gd name="T7" fmla="*/ 0 h 6"/>
                    <a:gd name="T8" fmla="*/ 0 w 31"/>
                    <a:gd name="T9" fmla="*/ 0 h 6"/>
                    <a:gd name="T10" fmla="*/ 0 w 31"/>
                    <a:gd name="T11" fmla="*/ 0 h 6"/>
                    <a:gd name="T12" fmla="*/ 0 w 31"/>
                    <a:gd name="T13" fmla="*/ 6 h 6"/>
                    <a:gd name="T14" fmla="*/ 7 w 31"/>
                    <a:gd name="T15" fmla="*/ 6 h 6"/>
                    <a:gd name="T16" fmla="*/ 25 w 31"/>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6"/>
                    <a:gd name="T29" fmla="*/ 31 w 31"/>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6">
                      <a:moveTo>
                        <a:pt x="25" y="6"/>
                      </a:moveTo>
                      <a:lnTo>
                        <a:pt x="31" y="6"/>
                      </a:lnTo>
                      <a:lnTo>
                        <a:pt x="25" y="0"/>
                      </a:lnTo>
                      <a:lnTo>
                        <a:pt x="7" y="0"/>
                      </a:lnTo>
                      <a:lnTo>
                        <a:pt x="0" y="0"/>
                      </a:lnTo>
                      <a:lnTo>
                        <a:pt x="0" y="6"/>
                      </a:lnTo>
                      <a:lnTo>
                        <a:pt x="7" y="6"/>
                      </a:lnTo>
                      <a:lnTo>
                        <a:pt x="25"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0" name="Freeform 926"/>
                <p:cNvSpPr>
                  <a:spLocks/>
                </p:cNvSpPr>
                <p:nvPr/>
              </p:nvSpPr>
              <p:spPr bwMode="auto">
                <a:xfrm>
                  <a:off x="3945" y="2315"/>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1" name="Freeform 927"/>
                <p:cNvSpPr>
                  <a:spLocks/>
                </p:cNvSpPr>
                <p:nvPr/>
              </p:nvSpPr>
              <p:spPr bwMode="auto">
                <a:xfrm>
                  <a:off x="3903" y="2309"/>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2" name="Freeform 928"/>
                <p:cNvSpPr>
                  <a:spLocks/>
                </p:cNvSpPr>
                <p:nvPr/>
              </p:nvSpPr>
              <p:spPr bwMode="auto">
                <a:xfrm>
                  <a:off x="3861" y="2309"/>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3" name="Freeform 929"/>
                <p:cNvSpPr>
                  <a:spLocks/>
                </p:cNvSpPr>
                <p:nvPr/>
              </p:nvSpPr>
              <p:spPr bwMode="auto">
                <a:xfrm>
                  <a:off x="3819" y="2309"/>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4" name="Freeform 930"/>
                <p:cNvSpPr>
                  <a:spLocks/>
                </p:cNvSpPr>
                <p:nvPr/>
              </p:nvSpPr>
              <p:spPr bwMode="auto">
                <a:xfrm>
                  <a:off x="3777" y="2309"/>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63" name="Group 931"/>
              <p:cNvGrpSpPr>
                <a:grpSpLocks/>
              </p:cNvGrpSpPr>
              <p:nvPr/>
            </p:nvGrpSpPr>
            <p:grpSpPr bwMode="auto">
              <a:xfrm>
                <a:off x="2793" y="2357"/>
                <a:ext cx="1969" cy="715"/>
                <a:chOff x="2793" y="2357"/>
                <a:chExt cx="1969" cy="715"/>
              </a:xfrm>
            </p:grpSpPr>
            <p:sp>
              <p:nvSpPr>
                <p:cNvPr id="632" name="Freeform 932"/>
                <p:cNvSpPr>
                  <a:spLocks/>
                </p:cNvSpPr>
                <p:nvPr/>
              </p:nvSpPr>
              <p:spPr bwMode="auto">
                <a:xfrm>
                  <a:off x="3753" y="2357"/>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 name="T14" fmla="*/ 0 60000 65536"/>
                    <a:gd name="T15" fmla="*/ 0 60000 65536"/>
                    <a:gd name="T16" fmla="*/ 0 60000 65536"/>
                    <a:gd name="T17" fmla="*/ 0 60000 65536"/>
                    <a:gd name="T18" fmla="*/ 0 60000 65536"/>
                    <a:gd name="T19" fmla="*/ 0 60000 65536"/>
                    <a:gd name="T20" fmla="*/ 0 60000 65536"/>
                    <a:gd name="T21" fmla="*/ 0 w 24"/>
                    <a:gd name="T22" fmla="*/ 0 h 6"/>
                    <a:gd name="T23" fmla="*/ 24 w 2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
                      <a:moveTo>
                        <a:pt x="24" y="6"/>
                      </a:move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3" name="Freeform 933"/>
                <p:cNvSpPr>
                  <a:spLocks/>
                </p:cNvSpPr>
                <p:nvPr/>
              </p:nvSpPr>
              <p:spPr bwMode="auto">
                <a:xfrm>
                  <a:off x="3711" y="2357"/>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4" name="Freeform 934"/>
                <p:cNvSpPr>
                  <a:spLocks/>
                </p:cNvSpPr>
                <p:nvPr/>
              </p:nvSpPr>
              <p:spPr bwMode="auto">
                <a:xfrm>
                  <a:off x="3669" y="2357"/>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5" name="Freeform 935"/>
                <p:cNvSpPr>
                  <a:spLocks/>
                </p:cNvSpPr>
                <p:nvPr/>
              </p:nvSpPr>
              <p:spPr bwMode="auto">
                <a:xfrm>
                  <a:off x="3627" y="2357"/>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6" name="Freeform 936"/>
                <p:cNvSpPr>
                  <a:spLocks/>
                </p:cNvSpPr>
                <p:nvPr/>
              </p:nvSpPr>
              <p:spPr bwMode="auto">
                <a:xfrm>
                  <a:off x="3585" y="2363"/>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 name="T14" fmla="*/ 0 60000 65536"/>
                    <a:gd name="T15" fmla="*/ 0 60000 65536"/>
                    <a:gd name="T16" fmla="*/ 0 60000 65536"/>
                    <a:gd name="T17" fmla="*/ 0 60000 65536"/>
                    <a:gd name="T18" fmla="*/ 0 60000 65536"/>
                    <a:gd name="T19" fmla="*/ 0 60000 65536"/>
                    <a:gd name="T20" fmla="*/ 0 60000 65536"/>
                    <a:gd name="T21" fmla="*/ 0 w 24"/>
                    <a:gd name="T22" fmla="*/ 0 h 6"/>
                    <a:gd name="T23" fmla="*/ 24 w 2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
                      <a:moveTo>
                        <a:pt x="24" y="6"/>
                      </a:move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7" name="Freeform 937"/>
                <p:cNvSpPr>
                  <a:spLocks/>
                </p:cNvSpPr>
                <p:nvPr/>
              </p:nvSpPr>
              <p:spPr bwMode="auto">
                <a:xfrm>
                  <a:off x="3543" y="2363"/>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8" name="Freeform 938"/>
                <p:cNvSpPr>
                  <a:spLocks/>
                </p:cNvSpPr>
                <p:nvPr/>
              </p:nvSpPr>
              <p:spPr bwMode="auto">
                <a:xfrm>
                  <a:off x="3501" y="2369"/>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9" name="Freeform 939"/>
                <p:cNvSpPr>
                  <a:spLocks/>
                </p:cNvSpPr>
                <p:nvPr/>
              </p:nvSpPr>
              <p:spPr bwMode="auto">
                <a:xfrm>
                  <a:off x="3459" y="2375"/>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0" name="Freeform 940"/>
                <p:cNvSpPr>
                  <a:spLocks/>
                </p:cNvSpPr>
                <p:nvPr/>
              </p:nvSpPr>
              <p:spPr bwMode="auto">
                <a:xfrm>
                  <a:off x="3417" y="2375"/>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1" name="Freeform 941"/>
                <p:cNvSpPr>
                  <a:spLocks/>
                </p:cNvSpPr>
                <p:nvPr/>
              </p:nvSpPr>
              <p:spPr bwMode="auto">
                <a:xfrm>
                  <a:off x="3375" y="2381"/>
                  <a:ext cx="30" cy="12"/>
                </a:xfrm>
                <a:custGeom>
                  <a:avLst/>
                  <a:gdLst>
                    <a:gd name="T0" fmla="*/ 24 w 30"/>
                    <a:gd name="T1" fmla="*/ 6 h 12"/>
                    <a:gd name="T2" fmla="*/ 30 w 30"/>
                    <a:gd name="T3" fmla="*/ 6 h 12"/>
                    <a:gd name="T4" fmla="*/ 24 w 30"/>
                    <a:gd name="T5" fmla="*/ 0 h 12"/>
                    <a:gd name="T6" fmla="*/ 18 w 30"/>
                    <a:gd name="T7" fmla="*/ 0 h 12"/>
                    <a:gd name="T8" fmla="*/ 0 w 30"/>
                    <a:gd name="T9" fmla="*/ 6 h 12"/>
                    <a:gd name="T10" fmla="*/ 0 w 30"/>
                    <a:gd name="T11" fmla="*/ 6 h 12"/>
                    <a:gd name="T12" fmla="*/ 0 w 30"/>
                    <a:gd name="T13" fmla="*/ 12 h 12"/>
                    <a:gd name="T14" fmla="*/ 18 w 30"/>
                    <a:gd name="T15" fmla="*/ 6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6"/>
                      </a:lnTo>
                      <a:lnTo>
                        <a:pt x="24" y="0"/>
                      </a:lnTo>
                      <a:lnTo>
                        <a:pt x="18" y="0"/>
                      </a:lnTo>
                      <a:lnTo>
                        <a:pt x="0" y="6"/>
                      </a:lnTo>
                      <a:lnTo>
                        <a:pt x="0" y="12"/>
                      </a:lnTo>
                      <a:lnTo>
                        <a:pt x="18"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2" name="Freeform 942"/>
                <p:cNvSpPr>
                  <a:spLocks/>
                </p:cNvSpPr>
                <p:nvPr/>
              </p:nvSpPr>
              <p:spPr bwMode="auto">
                <a:xfrm>
                  <a:off x="3333" y="2387"/>
                  <a:ext cx="30" cy="12"/>
                </a:xfrm>
                <a:custGeom>
                  <a:avLst/>
                  <a:gdLst>
                    <a:gd name="T0" fmla="*/ 24 w 30"/>
                    <a:gd name="T1" fmla="*/ 6 h 12"/>
                    <a:gd name="T2" fmla="*/ 30 w 30"/>
                    <a:gd name="T3" fmla="*/ 6 h 12"/>
                    <a:gd name="T4" fmla="*/ 24 w 30"/>
                    <a:gd name="T5" fmla="*/ 0 h 12"/>
                    <a:gd name="T6" fmla="*/ 0 w 30"/>
                    <a:gd name="T7" fmla="*/ 6 h 12"/>
                    <a:gd name="T8" fmla="*/ 0 w 30"/>
                    <a:gd name="T9" fmla="*/ 12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3" name="Freeform 943"/>
                <p:cNvSpPr>
                  <a:spLocks/>
                </p:cNvSpPr>
                <p:nvPr/>
              </p:nvSpPr>
              <p:spPr bwMode="auto">
                <a:xfrm>
                  <a:off x="3291" y="2399"/>
                  <a:ext cx="30" cy="12"/>
                </a:xfrm>
                <a:custGeom>
                  <a:avLst/>
                  <a:gdLst>
                    <a:gd name="T0" fmla="*/ 24 w 30"/>
                    <a:gd name="T1" fmla="*/ 6 h 12"/>
                    <a:gd name="T2" fmla="*/ 30 w 30"/>
                    <a:gd name="T3" fmla="*/ 0 h 12"/>
                    <a:gd name="T4" fmla="*/ 24 w 30"/>
                    <a:gd name="T5" fmla="*/ 0 h 12"/>
                    <a:gd name="T6" fmla="*/ 6 w 30"/>
                    <a:gd name="T7" fmla="*/ 6 h 12"/>
                    <a:gd name="T8" fmla="*/ 0 w 30"/>
                    <a:gd name="T9" fmla="*/ 6 h 12"/>
                    <a:gd name="T10" fmla="*/ 6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6" y="6"/>
                      </a:lnTo>
                      <a:lnTo>
                        <a:pt x="0" y="6"/>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4" name="Freeform 944"/>
                <p:cNvSpPr>
                  <a:spLocks/>
                </p:cNvSpPr>
                <p:nvPr/>
              </p:nvSpPr>
              <p:spPr bwMode="auto">
                <a:xfrm>
                  <a:off x="3249" y="2405"/>
                  <a:ext cx="30" cy="12"/>
                </a:xfrm>
                <a:custGeom>
                  <a:avLst/>
                  <a:gdLst>
                    <a:gd name="T0" fmla="*/ 30 w 30"/>
                    <a:gd name="T1" fmla="*/ 6 h 12"/>
                    <a:gd name="T2" fmla="*/ 30 w 30"/>
                    <a:gd name="T3" fmla="*/ 6 h 12"/>
                    <a:gd name="T4" fmla="*/ 30 w 30"/>
                    <a:gd name="T5" fmla="*/ 0 h 12"/>
                    <a:gd name="T6" fmla="*/ 6 w 30"/>
                    <a:gd name="T7" fmla="*/ 6 h 12"/>
                    <a:gd name="T8" fmla="*/ 0 w 30"/>
                    <a:gd name="T9" fmla="*/ 6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6"/>
                      </a:lnTo>
                      <a:lnTo>
                        <a:pt x="30" y="0"/>
                      </a:lnTo>
                      <a:lnTo>
                        <a:pt x="6" y="6"/>
                      </a:lnTo>
                      <a:lnTo>
                        <a:pt x="0" y="6"/>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5" name="Freeform 945"/>
                <p:cNvSpPr>
                  <a:spLocks/>
                </p:cNvSpPr>
                <p:nvPr/>
              </p:nvSpPr>
              <p:spPr bwMode="auto">
                <a:xfrm>
                  <a:off x="3207" y="2411"/>
                  <a:ext cx="30" cy="12"/>
                </a:xfrm>
                <a:custGeom>
                  <a:avLst/>
                  <a:gdLst>
                    <a:gd name="T0" fmla="*/ 30 w 30"/>
                    <a:gd name="T1" fmla="*/ 6 h 12"/>
                    <a:gd name="T2" fmla="*/ 30 w 30"/>
                    <a:gd name="T3" fmla="*/ 6 h 12"/>
                    <a:gd name="T4" fmla="*/ 30 w 30"/>
                    <a:gd name="T5" fmla="*/ 0 h 12"/>
                    <a:gd name="T6" fmla="*/ 18 w 30"/>
                    <a:gd name="T7" fmla="*/ 6 h 12"/>
                    <a:gd name="T8" fmla="*/ 6 w 30"/>
                    <a:gd name="T9" fmla="*/ 6 h 12"/>
                    <a:gd name="T10" fmla="*/ 0 w 30"/>
                    <a:gd name="T11" fmla="*/ 12 h 12"/>
                    <a:gd name="T12" fmla="*/ 6 w 30"/>
                    <a:gd name="T13" fmla="*/ 12 h 12"/>
                    <a:gd name="T14" fmla="*/ 18 w 30"/>
                    <a:gd name="T15" fmla="*/ 12 h 12"/>
                    <a:gd name="T16" fmla="*/ 30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30" y="6"/>
                      </a:moveTo>
                      <a:lnTo>
                        <a:pt x="30" y="6"/>
                      </a:lnTo>
                      <a:lnTo>
                        <a:pt x="30" y="0"/>
                      </a:lnTo>
                      <a:lnTo>
                        <a:pt x="18" y="6"/>
                      </a:lnTo>
                      <a:lnTo>
                        <a:pt x="6" y="6"/>
                      </a:lnTo>
                      <a:lnTo>
                        <a:pt x="0" y="12"/>
                      </a:lnTo>
                      <a:lnTo>
                        <a:pt x="6" y="12"/>
                      </a:lnTo>
                      <a:lnTo>
                        <a:pt x="18"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 name="Freeform 946"/>
                <p:cNvSpPr>
                  <a:spLocks/>
                </p:cNvSpPr>
                <p:nvPr/>
              </p:nvSpPr>
              <p:spPr bwMode="auto">
                <a:xfrm>
                  <a:off x="3171" y="2423"/>
                  <a:ext cx="24" cy="12"/>
                </a:xfrm>
                <a:custGeom>
                  <a:avLst/>
                  <a:gdLst>
                    <a:gd name="T0" fmla="*/ 24 w 24"/>
                    <a:gd name="T1" fmla="*/ 6 h 12"/>
                    <a:gd name="T2" fmla="*/ 24 w 24"/>
                    <a:gd name="T3" fmla="*/ 6 h 12"/>
                    <a:gd name="T4" fmla="*/ 24 w 24"/>
                    <a:gd name="T5" fmla="*/ 0 h 12"/>
                    <a:gd name="T6" fmla="*/ 0 w 24"/>
                    <a:gd name="T7" fmla="*/ 6 h 12"/>
                    <a:gd name="T8" fmla="*/ 0 w 24"/>
                    <a:gd name="T9" fmla="*/ 12 h 12"/>
                    <a:gd name="T10" fmla="*/ 0 w 24"/>
                    <a:gd name="T11" fmla="*/ 12 h 12"/>
                    <a:gd name="T12" fmla="*/ 24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24" y="6"/>
                      </a:moveTo>
                      <a:lnTo>
                        <a:pt x="24"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 name="Freeform 947"/>
                <p:cNvSpPr>
                  <a:spLocks/>
                </p:cNvSpPr>
                <p:nvPr/>
              </p:nvSpPr>
              <p:spPr bwMode="auto">
                <a:xfrm>
                  <a:off x="3129" y="2435"/>
                  <a:ext cx="30" cy="12"/>
                </a:xfrm>
                <a:custGeom>
                  <a:avLst/>
                  <a:gdLst>
                    <a:gd name="T0" fmla="*/ 24 w 30"/>
                    <a:gd name="T1" fmla="*/ 6 h 12"/>
                    <a:gd name="T2" fmla="*/ 30 w 30"/>
                    <a:gd name="T3" fmla="*/ 6 h 12"/>
                    <a:gd name="T4" fmla="*/ 24 w 30"/>
                    <a:gd name="T5" fmla="*/ 0 h 12"/>
                    <a:gd name="T6" fmla="*/ 24 w 30"/>
                    <a:gd name="T7" fmla="*/ 0 h 12"/>
                    <a:gd name="T8" fmla="*/ 0 w 30"/>
                    <a:gd name="T9" fmla="*/ 6 h 12"/>
                    <a:gd name="T10" fmla="*/ 0 w 30"/>
                    <a:gd name="T11" fmla="*/ 12 h 12"/>
                    <a:gd name="T12" fmla="*/ 0 w 30"/>
                    <a:gd name="T13" fmla="*/ 12 h 12"/>
                    <a:gd name="T14" fmla="*/ 24 w 30"/>
                    <a:gd name="T15" fmla="*/ 6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8" name="Freeform 948"/>
                <p:cNvSpPr>
                  <a:spLocks/>
                </p:cNvSpPr>
                <p:nvPr/>
              </p:nvSpPr>
              <p:spPr bwMode="auto">
                <a:xfrm>
                  <a:off x="3087" y="2447"/>
                  <a:ext cx="30" cy="12"/>
                </a:xfrm>
                <a:custGeom>
                  <a:avLst/>
                  <a:gdLst>
                    <a:gd name="T0" fmla="*/ 30 w 30"/>
                    <a:gd name="T1" fmla="*/ 6 h 12"/>
                    <a:gd name="T2" fmla="*/ 30 w 30"/>
                    <a:gd name="T3" fmla="*/ 6 h 12"/>
                    <a:gd name="T4" fmla="*/ 30 w 30"/>
                    <a:gd name="T5" fmla="*/ 0 h 12"/>
                    <a:gd name="T6" fmla="*/ 6 w 30"/>
                    <a:gd name="T7" fmla="*/ 6 h 12"/>
                    <a:gd name="T8" fmla="*/ 0 w 30"/>
                    <a:gd name="T9" fmla="*/ 12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6"/>
                      </a:lnTo>
                      <a:lnTo>
                        <a:pt x="30" y="0"/>
                      </a:lnTo>
                      <a:lnTo>
                        <a:pt x="6" y="6"/>
                      </a:lnTo>
                      <a:lnTo>
                        <a:pt x="0" y="12"/>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9" name="Freeform 949"/>
                <p:cNvSpPr>
                  <a:spLocks/>
                </p:cNvSpPr>
                <p:nvPr/>
              </p:nvSpPr>
              <p:spPr bwMode="auto">
                <a:xfrm>
                  <a:off x="3051" y="2465"/>
                  <a:ext cx="24" cy="12"/>
                </a:xfrm>
                <a:custGeom>
                  <a:avLst/>
                  <a:gdLst>
                    <a:gd name="T0" fmla="*/ 24 w 24"/>
                    <a:gd name="T1" fmla="*/ 6 h 12"/>
                    <a:gd name="T2" fmla="*/ 24 w 24"/>
                    <a:gd name="T3" fmla="*/ 0 h 12"/>
                    <a:gd name="T4" fmla="*/ 24 w 24"/>
                    <a:gd name="T5" fmla="*/ 0 h 12"/>
                    <a:gd name="T6" fmla="*/ 0 w 24"/>
                    <a:gd name="T7" fmla="*/ 6 h 12"/>
                    <a:gd name="T8" fmla="*/ 0 w 24"/>
                    <a:gd name="T9" fmla="*/ 6 h 12"/>
                    <a:gd name="T10" fmla="*/ 0 w 24"/>
                    <a:gd name="T11" fmla="*/ 12 h 12"/>
                    <a:gd name="T12" fmla="*/ 24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24" y="6"/>
                      </a:move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0" name="Freeform 950"/>
                <p:cNvSpPr>
                  <a:spLocks/>
                </p:cNvSpPr>
                <p:nvPr/>
              </p:nvSpPr>
              <p:spPr bwMode="auto">
                <a:xfrm>
                  <a:off x="3009" y="2477"/>
                  <a:ext cx="30" cy="18"/>
                </a:xfrm>
                <a:custGeom>
                  <a:avLst/>
                  <a:gdLst>
                    <a:gd name="T0" fmla="*/ 24 w 30"/>
                    <a:gd name="T1" fmla="*/ 6 h 18"/>
                    <a:gd name="T2" fmla="*/ 30 w 30"/>
                    <a:gd name="T3" fmla="*/ 6 h 18"/>
                    <a:gd name="T4" fmla="*/ 24 w 30"/>
                    <a:gd name="T5" fmla="*/ 0 h 18"/>
                    <a:gd name="T6" fmla="*/ 6 w 30"/>
                    <a:gd name="T7" fmla="*/ 6 h 18"/>
                    <a:gd name="T8" fmla="*/ 6 w 30"/>
                    <a:gd name="T9" fmla="*/ 12 h 18"/>
                    <a:gd name="T10" fmla="*/ 0 w 30"/>
                    <a:gd name="T11" fmla="*/ 12 h 18"/>
                    <a:gd name="T12" fmla="*/ 6 w 30"/>
                    <a:gd name="T13" fmla="*/ 18 h 18"/>
                    <a:gd name="T14" fmla="*/ 6 w 30"/>
                    <a:gd name="T15" fmla="*/ 12 h 18"/>
                    <a:gd name="T16" fmla="*/ 24 w 30"/>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24" y="6"/>
                      </a:moveTo>
                      <a:lnTo>
                        <a:pt x="30" y="6"/>
                      </a:lnTo>
                      <a:lnTo>
                        <a:pt x="24" y="0"/>
                      </a:lnTo>
                      <a:lnTo>
                        <a:pt x="6" y="6"/>
                      </a:lnTo>
                      <a:lnTo>
                        <a:pt x="6" y="12"/>
                      </a:lnTo>
                      <a:lnTo>
                        <a:pt x="0" y="12"/>
                      </a:lnTo>
                      <a:lnTo>
                        <a:pt x="6" y="18"/>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1" name="Freeform 951"/>
                <p:cNvSpPr>
                  <a:spLocks/>
                </p:cNvSpPr>
                <p:nvPr/>
              </p:nvSpPr>
              <p:spPr bwMode="auto">
                <a:xfrm>
                  <a:off x="2973" y="2495"/>
                  <a:ext cx="30" cy="19"/>
                </a:xfrm>
                <a:custGeom>
                  <a:avLst/>
                  <a:gdLst>
                    <a:gd name="T0" fmla="*/ 24 w 30"/>
                    <a:gd name="T1" fmla="*/ 6 h 19"/>
                    <a:gd name="T2" fmla="*/ 30 w 30"/>
                    <a:gd name="T3" fmla="*/ 0 h 19"/>
                    <a:gd name="T4" fmla="*/ 24 w 30"/>
                    <a:gd name="T5" fmla="*/ 0 h 19"/>
                    <a:gd name="T6" fmla="*/ 0 w 30"/>
                    <a:gd name="T7" fmla="*/ 12 h 19"/>
                    <a:gd name="T8" fmla="*/ 0 w 30"/>
                    <a:gd name="T9" fmla="*/ 12 h 19"/>
                    <a:gd name="T10" fmla="*/ 0 w 30"/>
                    <a:gd name="T11" fmla="*/ 19 h 19"/>
                    <a:gd name="T12" fmla="*/ 24 w 30"/>
                    <a:gd name="T13" fmla="*/ 6 h 19"/>
                    <a:gd name="T14" fmla="*/ 0 60000 65536"/>
                    <a:gd name="T15" fmla="*/ 0 60000 65536"/>
                    <a:gd name="T16" fmla="*/ 0 60000 65536"/>
                    <a:gd name="T17" fmla="*/ 0 60000 65536"/>
                    <a:gd name="T18" fmla="*/ 0 60000 65536"/>
                    <a:gd name="T19" fmla="*/ 0 60000 65536"/>
                    <a:gd name="T20" fmla="*/ 0 60000 65536"/>
                    <a:gd name="T21" fmla="*/ 0 w 30"/>
                    <a:gd name="T22" fmla="*/ 0 h 19"/>
                    <a:gd name="T23" fmla="*/ 30 w 30"/>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9">
                      <a:moveTo>
                        <a:pt x="24" y="6"/>
                      </a:moveTo>
                      <a:lnTo>
                        <a:pt x="30" y="0"/>
                      </a:lnTo>
                      <a:lnTo>
                        <a:pt x="24" y="0"/>
                      </a:lnTo>
                      <a:lnTo>
                        <a:pt x="0" y="12"/>
                      </a:lnTo>
                      <a:lnTo>
                        <a:pt x="0" y="19"/>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2" name="Freeform 952"/>
                <p:cNvSpPr>
                  <a:spLocks/>
                </p:cNvSpPr>
                <p:nvPr/>
              </p:nvSpPr>
              <p:spPr bwMode="auto">
                <a:xfrm>
                  <a:off x="2937" y="2514"/>
                  <a:ext cx="24" cy="18"/>
                </a:xfrm>
                <a:custGeom>
                  <a:avLst/>
                  <a:gdLst>
                    <a:gd name="T0" fmla="*/ 24 w 24"/>
                    <a:gd name="T1" fmla="*/ 6 h 18"/>
                    <a:gd name="T2" fmla="*/ 24 w 24"/>
                    <a:gd name="T3" fmla="*/ 6 h 18"/>
                    <a:gd name="T4" fmla="*/ 24 w 24"/>
                    <a:gd name="T5" fmla="*/ 0 h 18"/>
                    <a:gd name="T6" fmla="*/ 0 w 24"/>
                    <a:gd name="T7" fmla="*/ 12 h 18"/>
                    <a:gd name="T8" fmla="*/ 0 w 24"/>
                    <a:gd name="T9" fmla="*/ 18 h 18"/>
                    <a:gd name="T10" fmla="*/ 0 w 24"/>
                    <a:gd name="T11" fmla="*/ 18 h 18"/>
                    <a:gd name="T12" fmla="*/ 24 w 24"/>
                    <a:gd name="T13" fmla="*/ 6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6"/>
                      </a:moveTo>
                      <a:lnTo>
                        <a:pt x="24" y="6"/>
                      </a:lnTo>
                      <a:lnTo>
                        <a:pt x="24" y="0"/>
                      </a:lnTo>
                      <a:lnTo>
                        <a:pt x="0" y="12"/>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3" name="Freeform 953"/>
                <p:cNvSpPr>
                  <a:spLocks/>
                </p:cNvSpPr>
                <p:nvPr/>
              </p:nvSpPr>
              <p:spPr bwMode="auto">
                <a:xfrm>
                  <a:off x="2901" y="2538"/>
                  <a:ext cx="24" cy="18"/>
                </a:xfrm>
                <a:custGeom>
                  <a:avLst/>
                  <a:gdLst>
                    <a:gd name="T0" fmla="*/ 24 w 24"/>
                    <a:gd name="T1" fmla="*/ 6 h 18"/>
                    <a:gd name="T2" fmla="*/ 24 w 24"/>
                    <a:gd name="T3" fmla="*/ 0 h 18"/>
                    <a:gd name="T4" fmla="*/ 24 w 24"/>
                    <a:gd name="T5" fmla="*/ 0 h 18"/>
                    <a:gd name="T6" fmla="*/ 12 w 24"/>
                    <a:gd name="T7" fmla="*/ 6 h 18"/>
                    <a:gd name="T8" fmla="*/ 0 w 24"/>
                    <a:gd name="T9" fmla="*/ 12 h 18"/>
                    <a:gd name="T10" fmla="*/ 0 w 24"/>
                    <a:gd name="T11" fmla="*/ 12 h 18"/>
                    <a:gd name="T12" fmla="*/ 0 w 24"/>
                    <a:gd name="T13" fmla="*/ 18 h 18"/>
                    <a:gd name="T14" fmla="*/ 12 w 24"/>
                    <a:gd name="T15" fmla="*/ 12 h 18"/>
                    <a:gd name="T16" fmla="*/ 24 w 24"/>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24" y="6"/>
                      </a:moveTo>
                      <a:lnTo>
                        <a:pt x="24" y="0"/>
                      </a:lnTo>
                      <a:lnTo>
                        <a:pt x="12" y="6"/>
                      </a:lnTo>
                      <a:lnTo>
                        <a:pt x="0" y="12"/>
                      </a:lnTo>
                      <a:lnTo>
                        <a:pt x="0" y="18"/>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4" name="Freeform 954"/>
                <p:cNvSpPr>
                  <a:spLocks/>
                </p:cNvSpPr>
                <p:nvPr/>
              </p:nvSpPr>
              <p:spPr bwMode="auto">
                <a:xfrm>
                  <a:off x="2865" y="2562"/>
                  <a:ext cx="30" cy="18"/>
                </a:xfrm>
                <a:custGeom>
                  <a:avLst/>
                  <a:gdLst>
                    <a:gd name="T0" fmla="*/ 24 w 30"/>
                    <a:gd name="T1" fmla="*/ 6 h 18"/>
                    <a:gd name="T2" fmla="*/ 30 w 30"/>
                    <a:gd name="T3" fmla="*/ 0 h 18"/>
                    <a:gd name="T4" fmla="*/ 24 w 30"/>
                    <a:gd name="T5" fmla="*/ 0 h 18"/>
                    <a:gd name="T6" fmla="*/ 6 w 30"/>
                    <a:gd name="T7" fmla="*/ 12 h 18"/>
                    <a:gd name="T8" fmla="*/ 0 w 30"/>
                    <a:gd name="T9" fmla="*/ 18 h 18"/>
                    <a:gd name="T10" fmla="*/ 6 w 30"/>
                    <a:gd name="T11" fmla="*/ 18 h 18"/>
                    <a:gd name="T12" fmla="*/ 24 w 30"/>
                    <a:gd name="T13" fmla="*/ 6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6"/>
                      </a:moveTo>
                      <a:lnTo>
                        <a:pt x="30" y="0"/>
                      </a:lnTo>
                      <a:lnTo>
                        <a:pt x="24" y="0"/>
                      </a:lnTo>
                      <a:lnTo>
                        <a:pt x="6" y="12"/>
                      </a:lnTo>
                      <a:lnTo>
                        <a:pt x="0" y="18"/>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5" name="Freeform 955"/>
                <p:cNvSpPr>
                  <a:spLocks/>
                </p:cNvSpPr>
                <p:nvPr/>
              </p:nvSpPr>
              <p:spPr bwMode="auto">
                <a:xfrm>
                  <a:off x="2835" y="2586"/>
                  <a:ext cx="24" cy="24"/>
                </a:xfrm>
                <a:custGeom>
                  <a:avLst/>
                  <a:gdLst>
                    <a:gd name="T0" fmla="*/ 24 w 24"/>
                    <a:gd name="T1" fmla="*/ 6 h 24"/>
                    <a:gd name="T2" fmla="*/ 24 w 24"/>
                    <a:gd name="T3" fmla="*/ 6 h 24"/>
                    <a:gd name="T4" fmla="*/ 24 w 24"/>
                    <a:gd name="T5" fmla="*/ 0 h 24"/>
                    <a:gd name="T6" fmla="*/ 6 w 24"/>
                    <a:gd name="T7" fmla="*/ 18 h 24"/>
                    <a:gd name="T8" fmla="*/ 0 w 24"/>
                    <a:gd name="T9" fmla="*/ 24 h 24"/>
                    <a:gd name="T10" fmla="*/ 6 w 24"/>
                    <a:gd name="T11" fmla="*/ 24 h 24"/>
                    <a:gd name="T12" fmla="*/ 24 w 24"/>
                    <a:gd name="T13" fmla="*/ 6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24" y="6"/>
                      </a:moveTo>
                      <a:lnTo>
                        <a:pt x="24" y="6"/>
                      </a:lnTo>
                      <a:lnTo>
                        <a:pt x="24" y="0"/>
                      </a:lnTo>
                      <a:lnTo>
                        <a:pt x="6" y="18"/>
                      </a:lnTo>
                      <a:lnTo>
                        <a:pt x="0" y="24"/>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6" name="Freeform 956"/>
                <p:cNvSpPr>
                  <a:spLocks/>
                </p:cNvSpPr>
                <p:nvPr/>
              </p:nvSpPr>
              <p:spPr bwMode="auto">
                <a:xfrm>
                  <a:off x="2811" y="2616"/>
                  <a:ext cx="24" cy="30"/>
                </a:xfrm>
                <a:custGeom>
                  <a:avLst/>
                  <a:gdLst>
                    <a:gd name="T0" fmla="*/ 24 w 24"/>
                    <a:gd name="T1" fmla="*/ 6 h 30"/>
                    <a:gd name="T2" fmla="*/ 18 w 24"/>
                    <a:gd name="T3" fmla="*/ 0 h 30"/>
                    <a:gd name="T4" fmla="*/ 18 w 24"/>
                    <a:gd name="T5" fmla="*/ 6 h 30"/>
                    <a:gd name="T6" fmla="*/ 0 w 24"/>
                    <a:gd name="T7" fmla="*/ 24 h 30"/>
                    <a:gd name="T8" fmla="*/ 6 w 24"/>
                    <a:gd name="T9" fmla="*/ 30 h 30"/>
                    <a:gd name="T10" fmla="*/ 6 w 24"/>
                    <a:gd name="T11" fmla="*/ 24 h 30"/>
                    <a:gd name="T12" fmla="*/ 24 w 24"/>
                    <a:gd name="T13" fmla="*/ 6 h 30"/>
                    <a:gd name="T14" fmla="*/ 0 60000 65536"/>
                    <a:gd name="T15" fmla="*/ 0 60000 65536"/>
                    <a:gd name="T16" fmla="*/ 0 60000 65536"/>
                    <a:gd name="T17" fmla="*/ 0 60000 65536"/>
                    <a:gd name="T18" fmla="*/ 0 60000 65536"/>
                    <a:gd name="T19" fmla="*/ 0 60000 65536"/>
                    <a:gd name="T20" fmla="*/ 0 60000 65536"/>
                    <a:gd name="T21" fmla="*/ 0 w 24"/>
                    <a:gd name="T22" fmla="*/ 0 h 30"/>
                    <a:gd name="T23" fmla="*/ 24 w 24"/>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0">
                      <a:moveTo>
                        <a:pt x="24" y="6"/>
                      </a:moveTo>
                      <a:lnTo>
                        <a:pt x="18" y="0"/>
                      </a:lnTo>
                      <a:lnTo>
                        <a:pt x="18" y="6"/>
                      </a:lnTo>
                      <a:lnTo>
                        <a:pt x="0" y="24"/>
                      </a:lnTo>
                      <a:lnTo>
                        <a:pt x="6" y="30"/>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7" name="Freeform 957"/>
                <p:cNvSpPr>
                  <a:spLocks/>
                </p:cNvSpPr>
                <p:nvPr/>
              </p:nvSpPr>
              <p:spPr bwMode="auto">
                <a:xfrm>
                  <a:off x="2793" y="2652"/>
                  <a:ext cx="18" cy="30"/>
                </a:xfrm>
                <a:custGeom>
                  <a:avLst/>
                  <a:gdLst>
                    <a:gd name="T0" fmla="*/ 18 w 18"/>
                    <a:gd name="T1" fmla="*/ 6 h 30"/>
                    <a:gd name="T2" fmla="*/ 12 w 18"/>
                    <a:gd name="T3" fmla="*/ 0 h 30"/>
                    <a:gd name="T4" fmla="*/ 12 w 18"/>
                    <a:gd name="T5" fmla="*/ 6 h 30"/>
                    <a:gd name="T6" fmla="*/ 0 w 18"/>
                    <a:gd name="T7" fmla="*/ 30 h 30"/>
                    <a:gd name="T8" fmla="*/ 6 w 18"/>
                    <a:gd name="T9" fmla="*/ 30 h 30"/>
                    <a:gd name="T10" fmla="*/ 6 w 18"/>
                    <a:gd name="T11" fmla="*/ 30 h 30"/>
                    <a:gd name="T12" fmla="*/ 18 w 18"/>
                    <a:gd name="T13" fmla="*/ 6 h 30"/>
                    <a:gd name="T14" fmla="*/ 0 60000 65536"/>
                    <a:gd name="T15" fmla="*/ 0 60000 65536"/>
                    <a:gd name="T16" fmla="*/ 0 60000 65536"/>
                    <a:gd name="T17" fmla="*/ 0 60000 65536"/>
                    <a:gd name="T18" fmla="*/ 0 60000 65536"/>
                    <a:gd name="T19" fmla="*/ 0 60000 65536"/>
                    <a:gd name="T20" fmla="*/ 0 60000 65536"/>
                    <a:gd name="T21" fmla="*/ 0 w 18"/>
                    <a:gd name="T22" fmla="*/ 0 h 30"/>
                    <a:gd name="T23" fmla="*/ 18 w 18"/>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30">
                      <a:moveTo>
                        <a:pt x="18" y="6"/>
                      </a:moveTo>
                      <a:lnTo>
                        <a:pt x="12" y="0"/>
                      </a:lnTo>
                      <a:lnTo>
                        <a:pt x="12" y="6"/>
                      </a:lnTo>
                      <a:lnTo>
                        <a:pt x="0" y="30"/>
                      </a:lnTo>
                      <a:lnTo>
                        <a:pt x="6" y="30"/>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8" name="Freeform 958"/>
                <p:cNvSpPr>
                  <a:spLocks/>
                </p:cNvSpPr>
                <p:nvPr/>
              </p:nvSpPr>
              <p:spPr bwMode="auto">
                <a:xfrm>
                  <a:off x="2793" y="2694"/>
                  <a:ext cx="6" cy="30"/>
                </a:xfrm>
                <a:custGeom>
                  <a:avLst/>
                  <a:gdLst>
                    <a:gd name="T0" fmla="*/ 6 w 6"/>
                    <a:gd name="T1" fmla="*/ 6 h 30"/>
                    <a:gd name="T2" fmla="*/ 0 w 6"/>
                    <a:gd name="T3" fmla="*/ 0 h 30"/>
                    <a:gd name="T4" fmla="*/ 0 w 6"/>
                    <a:gd name="T5" fmla="*/ 6 h 30"/>
                    <a:gd name="T6" fmla="*/ 0 w 6"/>
                    <a:gd name="T7" fmla="*/ 24 h 30"/>
                    <a:gd name="T8" fmla="*/ 0 w 6"/>
                    <a:gd name="T9" fmla="*/ 30 h 30"/>
                    <a:gd name="T10" fmla="*/ 0 w 6"/>
                    <a:gd name="T11" fmla="*/ 30 h 30"/>
                    <a:gd name="T12" fmla="*/ 6 w 6"/>
                    <a:gd name="T13" fmla="*/ 30 h 30"/>
                    <a:gd name="T14" fmla="*/ 6 w 6"/>
                    <a:gd name="T15" fmla="*/ 24 h 30"/>
                    <a:gd name="T16" fmla="*/ 6 w 6"/>
                    <a:gd name="T17" fmla="*/ 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0"/>
                    <a:gd name="T29" fmla="*/ 6 w 6"/>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0">
                      <a:moveTo>
                        <a:pt x="6" y="6"/>
                      </a:moveTo>
                      <a:lnTo>
                        <a:pt x="0" y="0"/>
                      </a:lnTo>
                      <a:lnTo>
                        <a:pt x="0" y="6"/>
                      </a:lnTo>
                      <a:lnTo>
                        <a:pt x="0" y="24"/>
                      </a:lnTo>
                      <a:lnTo>
                        <a:pt x="0" y="30"/>
                      </a:lnTo>
                      <a:lnTo>
                        <a:pt x="6" y="30"/>
                      </a:lnTo>
                      <a:lnTo>
                        <a:pt x="6" y="24"/>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9" name="Freeform 959"/>
                <p:cNvSpPr>
                  <a:spLocks/>
                </p:cNvSpPr>
                <p:nvPr/>
              </p:nvSpPr>
              <p:spPr bwMode="auto">
                <a:xfrm>
                  <a:off x="2793" y="2736"/>
                  <a:ext cx="12" cy="30"/>
                </a:xfrm>
                <a:custGeom>
                  <a:avLst/>
                  <a:gdLst>
                    <a:gd name="T0" fmla="*/ 6 w 12"/>
                    <a:gd name="T1" fmla="*/ 0 h 30"/>
                    <a:gd name="T2" fmla="*/ 0 w 12"/>
                    <a:gd name="T3" fmla="*/ 0 h 30"/>
                    <a:gd name="T4" fmla="*/ 0 w 12"/>
                    <a:gd name="T5" fmla="*/ 0 h 30"/>
                    <a:gd name="T6" fmla="*/ 0 w 12"/>
                    <a:gd name="T7" fmla="*/ 18 h 30"/>
                    <a:gd name="T8" fmla="*/ 6 w 12"/>
                    <a:gd name="T9" fmla="*/ 24 h 30"/>
                    <a:gd name="T10" fmla="*/ 6 w 12"/>
                    <a:gd name="T11" fmla="*/ 30 h 30"/>
                    <a:gd name="T12" fmla="*/ 12 w 12"/>
                    <a:gd name="T13" fmla="*/ 24 h 30"/>
                    <a:gd name="T14" fmla="*/ 6 w 12"/>
                    <a:gd name="T15" fmla="*/ 18 h 30"/>
                    <a:gd name="T16" fmla="*/ 6 w 1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6" y="0"/>
                      </a:moveTo>
                      <a:lnTo>
                        <a:pt x="0" y="0"/>
                      </a:lnTo>
                      <a:lnTo>
                        <a:pt x="0" y="18"/>
                      </a:lnTo>
                      <a:lnTo>
                        <a:pt x="6" y="24"/>
                      </a:lnTo>
                      <a:lnTo>
                        <a:pt x="6" y="30"/>
                      </a:lnTo>
                      <a:lnTo>
                        <a:pt x="12" y="24"/>
                      </a:lnTo>
                      <a:lnTo>
                        <a:pt x="6" y="18"/>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0" name="Freeform 960"/>
                <p:cNvSpPr>
                  <a:spLocks/>
                </p:cNvSpPr>
                <p:nvPr/>
              </p:nvSpPr>
              <p:spPr bwMode="auto">
                <a:xfrm>
                  <a:off x="2805" y="2778"/>
                  <a:ext cx="18" cy="24"/>
                </a:xfrm>
                <a:custGeom>
                  <a:avLst/>
                  <a:gdLst>
                    <a:gd name="T0" fmla="*/ 6 w 18"/>
                    <a:gd name="T1" fmla="*/ 0 h 24"/>
                    <a:gd name="T2" fmla="*/ 6 w 18"/>
                    <a:gd name="T3" fmla="*/ 0 h 24"/>
                    <a:gd name="T4" fmla="*/ 0 w 18"/>
                    <a:gd name="T5" fmla="*/ 0 h 24"/>
                    <a:gd name="T6" fmla="*/ 6 w 18"/>
                    <a:gd name="T7" fmla="*/ 12 h 24"/>
                    <a:gd name="T8" fmla="*/ 12 w 18"/>
                    <a:gd name="T9" fmla="*/ 24 h 24"/>
                    <a:gd name="T10" fmla="*/ 12 w 18"/>
                    <a:gd name="T11" fmla="*/ 24 h 24"/>
                    <a:gd name="T12" fmla="*/ 18 w 18"/>
                    <a:gd name="T13" fmla="*/ 24 h 24"/>
                    <a:gd name="T14" fmla="*/ 12 w 18"/>
                    <a:gd name="T15" fmla="*/ 12 h 24"/>
                    <a:gd name="T16" fmla="*/ 6 w 1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6" y="0"/>
                      </a:moveTo>
                      <a:lnTo>
                        <a:pt x="6" y="0"/>
                      </a:lnTo>
                      <a:lnTo>
                        <a:pt x="0" y="0"/>
                      </a:lnTo>
                      <a:lnTo>
                        <a:pt x="6" y="12"/>
                      </a:lnTo>
                      <a:lnTo>
                        <a:pt x="12" y="24"/>
                      </a:lnTo>
                      <a:lnTo>
                        <a:pt x="18" y="24"/>
                      </a:lnTo>
                      <a:lnTo>
                        <a:pt x="12"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1" name="Freeform 961"/>
                <p:cNvSpPr>
                  <a:spLocks/>
                </p:cNvSpPr>
                <p:nvPr/>
              </p:nvSpPr>
              <p:spPr bwMode="auto">
                <a:xfrm>
                  <a:off x="2829" y="2814"/>
                  <a:ext cx="18" cy="24"/>
                </a:xfrm>
                <a:custGeom>
                  <a:avLst/>
                  <a:gdLst>
                    <a:gd name="T0" fmla="*/ 6 w 18"/>
                    <a:gd name="T1" fmla="*/ 0 h 24"/>
                    <a:gd name="T2" fmla="*/ 0 w 18"/>
                    <a:gd name="T3" fmla="*/ 0 h 24"/>
                    <a:gd name="T4" fmla="*/ 0 w 18"/>
                    <a:gd name="T5" fmla="*/ 0 h 24"/>
                    <a:gd name="T6" fmla="*/ 6 w 18"/>
                    <a:gd name="T7" fmla="*/ 12 h 24"/>
                    <a:gd name="T8" fmla="*/ 6 w 18"/>
                    <a:gd name="T9" fmla="*/ 12 h 24"/>
                    <a:gd name="T10" fmla="*/ 18 w 18"/>
                    <a:gd name="T11" fmla="*/ 24 h 24"/>
                    <a:gd name="T12" fmla="*/ 18 w 18"/>
                    <a:gd name="T13" fmla="*/ 18 h 24"/>
                    <a:gd name="T14" fmla="*/ 18 w 18"/>
                    <a:gd name="T15" fmla="*/ 18 h 24"/>
                    <a:gd name="T16" fmla="*/ 6 w 18"/>
                    <a:gd name="T17" fmla="*/ 6 h 24"/>
                    <a:gd name="T18" fmla="*/ 6 w 18"/>
                    <a:gd name="T19" fmla="*/ 12 h 24"/>
                    <a:gd name="T20" fmla="*/ 12 w 18"/>
                    <a:gd name="T21" fmla="*/ 12 h 24"/>
                    <a:gd name="T22" fmla="*/ 6 w 18"/>
                    <a:gd name="T23" fmla="*/ 0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
                    <a:gd name="T37" fmla="*/ 0 h 24"/>
                    <a:gd name="T38" fmla="*/ 18 w 18"/>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 h="24">
                      <a:moveTo>
                        <a:pt x="6" y="0"/>
                      </a:moveTo>
                      <a:lnTo>
                        <a:pt x="0" y="0"/>
                      </a:lnTo>
                      <a:lnTo>
                        <a:pt x="6" y="12"/>
                      </a:lnTo>
                      <a:lnTo>
                        <a:pt x="18" y="24"/>
                      </a:lnTo>
                      <a:lnTo>
                        <a:pt x="18" y="18"/>
                      </a:lnTo>
                      <a:lnTo>
                        <a:pt x="6" y="6"/>
                      </a:lnTo>
                      <a:lnTo>
                        <a:pt x="6" y="12"/>
                      </a:lnTo>
                      <a:lnTo>
                        <a:pt x="12"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2" name="Freeform 962"/>
                <p:cNvSpPr>
                  <a:spLocks/>
                </p:cNvSpPr>
                <p:nvPr/>
              </p:nvSpPr>
              <p:spPr bwMode="auto">
                <a:xfrm>
                  <a:off x="2853" y="2844"/>
                  <a:ext cx="24" cy="18"/>
                </a:xfrm>
                <a:custGeom>
                  <a:avLst/>
                  <a:gdLst>
                    <a:gd name="T0" fmla="*/ 6 w 24"/>
                    <a:gd name="T1" fmla="*/ 0 h 18"/>
                    <a:gd name="T2" fmla="*/ 0 w 24"/>
                    <a:gd name="T3" fmla="*/ 0 h 18"/>
                    <a:gd name="T4" fmla="*/ 6 w 24"/>
                    <a:gd name="T5" fmla="*/ 6 h 18"/>
                    <a:gd name="T6" fmla="*/ 18 w 24"/>
                    <a:gd name="T7" fmla="*/ 18 h 18"/>
                    <a:gd name="T8" fmla="*/ 24 w 24"/>
                    <a:gd name="T9" fmla="*/ 18 h 18"/>
                    <a:gd name="T10" fmla="*/ 24 w 24"/>
                    <a:gd name="T11" fmla="*/ 18 h 18"/>
                    <a:gd name="T12" fmla="*/ 24 w 24"/>
                    <a:gd name="T13" fmla="*/ 12 h 18"/>
                    <a:gd name="T14" fmla="*/ 18 w 24"/>
                    <a:gd name="T15" fmla="*/ 12 h 18"/>
                    <a:gd name="T16" fmla="*/ 6 w 24"/>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6" y="0"/>
                      </a:moveTo>
                      <a:lnTo>
                        <a:pt x="0" y="0"/>
                      </a:lnTo>
                      <a:lnTo>
                        <a:pt x="6" y="6"/>
                      </a:lnTo>
                      <a:lnTo>
                        <a:pt x="18" y="18"/>
                      </a:lnTo>
                      <a:lnTo>
                        <a:pt x="24" y="18"/>
                      </a:lnTo>
                      <a:lnTo>
                        <a:pt x="24" y="12"/>
                      </a:lnTo>
                      <a:lnTo>
                        <a:pt x="18"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3" name="Freeform 963"/>
                <p:cNvSpPr>
                  <a:spLocks/>
                </p:cNvSpPr>
                <p:nvPr/>
              </p:nvSpPr>
              <p:spPr bwMode="auto">
                <a:xfrm>
                  <a:off x="2889" y="2868"/>
                  <a:ext cx="24" cy="24"/>
                </a:xfrm>
                <a:custGeom>
                  <a:avLst/>
                  <a:gdLst>
                    <a:gd name="T0" fmla="*/ 0 w 24"/>
                    <a:gd name="T1" fmla="*/ 0 h 24"/>
                    <a:gd name="T2" fmla="*/ 0 w 24"/>
                    <a:gd name="T3" fmla="*/ 6 h 24"/>
                    <a:gd name="T4" fmla="*/ 0 w 24"/>
                    <a:gd name="T5" fmla="*/ 6 h 24"/>
                    <a:gd name="T6" fmla="*/ 18 w 24"/>
                    <a:gd name="T7" fmla="*/ 24 h 24"/>
                    <a:gd name="T8" fmla="*/ 24 w 24"/>
                    <a:gd name="T9" fmla="*/ 18 h 24"/>
                    <a:gd name="T10" fmla="*/ 18 w 24"/>
                    <a:gd name="T11" fmla="*/ 18 h 24"/>
                    <a:gd name="T12" fmla="*/ 0 w 24"/>
                    <a:gd name="T13" fmla="*/ 0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0"/>
                      </a:moveTo>
                      <a:lnTo>
                        <a:pt x="0" y="6"/>
                      </a:lnTo>
                      <a:lnTo>
                        <a:pt x="18" y="24"/>
                      </a:lnTo>
                      <a:lnTo>
                        <a:pt x="24" y="18"/>
                      </a:lnTo>
                      <a:lnTo>
                        <a:pt x="18" y="18"/>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4" name="Freeform 964"/>
                <p:cNvSpPr>
                  <a:spLocks/>
                </p:cNvSpPr>
                <p:nvPr/>
              </p:nvSpPr>
              <p:spPr bwMode="auto">
                <a:xfrm>
                  <a:off x="2919" y="2892"/>
                  <a:ext cx="30" cy="18"/>
                </a:xfrm>
                <a:custGeom>
                  <a:avLst/>
                  <a:gdLst>
                    <a:gd name="T0" fmla="*/ 6 w 30"/>
                    <a:gd name="T1" fmla="*/ 0 h 18"/>
                    <a:gd name="T2" fmla="*/ 0 w 30"/>
                    <a:gd name="T3" fmla="*/ 6 h 18"/>
                    <a:gd name="T4" fmla="*/ 6 w 30"/>
                    <a:gd name="T5" fmla="*/ 6 h 18"/>
                    <a:gd name="T6" fmla="*/ 24 w 30"/>
                    <a:gd name="T7" fmla="*/ 18 h 18"/>
                    <a:gd name="T8" fmla="*/ 30 w 30"/>
                    <a:gd name="T9" fmla="*/ 18 h 18"/>
                    <a:gd name="T10" fmla="*/ 24 w 30"/>
                    <a:gd name="T11" fmla="*/ 12 h 18"/>
                    <a:gd name="T12" fmla="*/ 6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0"/>
                      </a:moveTo>
                      <a:lnTo>
                        <a:pt x="0" y="6"/>
                      </a:lnTo>
                      <a:lnTo>
                        <a:pt x="6" y="6"/>
                      </a:lnTo>
                      <a:lnTo>
                        <a:pt x="24" y="18"/>
                      </a:lnTo>
                      <a:lnTo>
                        <a:pt x="30" y="18"/>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 name="Freeform 965"/>
                <p:cNvSpPr>
                  <a:spLocks/>
                </p:cNvSpPr>
                <p:nvPr/>
              </p:nvSpPr>
              <p:spPr bwMode="auto">
                <a:xfrm>
                  <a:off x="2955" y="2916"/>
                  <a:ext cx="30" cy="12"/>
                </a:xfrm>
                <a:custGeom>
                  <a:avLst/>
                  <a:gdLst>
                    <a:gd name="T0" fmla="*/ 6 w 30"/>
                    <a:gd name="T1" fmla="*/ 0 h 12"/>
                    <a:gd name="T2" fmla="*/ 0 w 30"/>
                    <a:gd name="T3" fmla="*/ 0 h 12"/>
                    <a:gd name="T4" fmla="*/ 6 w 30"/>
                    <a:gd name="T5" fmla="*/ 6 h 12"/>
                    <a:gd name="T6" fmla="*/ 30 w 30"/>
                    <a:gd name="T7" fmla="*/ 12 h 12"/>
                    <a:gd name="T8" fmla="*/ 30 w 30"/>
                    <a:gd name="T9" fmla="*/ 12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6" name="Freeform 966"/>
                <p:cNvSpPr>
                  <a:spLocks/>
                </p:cNvSpPr>
                <p:nvPr/>
              </p:nvSpPr>
              <p:spPr bwMode="auto">
                <a:xfrm>
                  <a:off x="2997" y="2934"/>
                  <a:ext cx="24" cy="12"/>
                </a:xfrm>
                <a:custGeom>
                  <a:avLst/>
                  <a:gdLst>
                    <a:gd name="T0" fmla="*/ 0 w 24"/>
                    <a:gd name="T1" fmla="*/ 0 h 12"/>
                    <a:gd name="T2" fmla="*/ 0 w 24"/>
                    <a:gd name="T3" fmla="*/ 0 h 12"/>
                    <a:gd name="T4" fmla="*/ 0 w 24"/>
                    <a:gd name="T5" fmla="*/ 6 h 12"/>
                    <a:gd name="T6" fmla="*/ 18 w 24"/>
                    <a:gd name="T7" fmla="*/ 12 h 12"/>
                    <a:gd name="T8" fmla="*/ 24 w 24"/>
                    <a:gd name="T9" fmla="*/ 12 h 12"/>
                    <a:gd name="T10" fmla="*/ 24 w 24"/>
                    <a:gd name="T11" fmla="*/ 12 h 12"/>
                    <a:gd name="T12" fmla="*/ 24 w 24"/>
                    <a:gd name="T13" fmla="*/ 6 h 12"/>
                    <a:gd name="T14" fmla="*/ 18 w 24"/>
                    <a:gd name="T15" fmla="*/ 6 h 12"/>
                    <a:gd name="T16" fmla="*/ 0 w 24"/>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2"/>
                    <a:gd name="T29" fmla="*/ 24 w 24"/>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2">
                      <a:moveTo>
                        <a:pt x="0" y="0"/>
                      </a:moveTo>
                      <a:lnTo>
                        <a:pt x="0" y="0"/>
                      </a:lnTo>
                      <a:lnTo>
                        <a:pt x="0" y="6"/>
                      </a:lnTo>
                      <a:lnTo>
                        <a:pt x="18" y="12"/>
                      </a:lnTo>
                      <a:lnTo>
                        <a:pt x="24" y="12"/>
                      </a:lnTo>
                      <a:lnTo>
                        <a:pt x="24" y="6"/>
                      </a:lnTo>
                      <a:lnTo>
                        <a:pt x="18"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7" name="Freeform 967"/>
                <p:cNvSpPr>
                  <a:spLocks/>
                </p:cNvSpPr>
                <p:nvPr/>
              </p:nvSpPr>
              <p:spPr bwMode="auto">
                <a:xfrm>
                  <a:off x="3033" y="2952"/>
                  <a:ext cx="30" cy="12"/>
                </a:xfrm>
                <a:custGeom>
                  <a:avLst/>
                  <a:gdLst>
                    <a:gd name="T0" fmla="*/ 6 w 30"/>
                    <a:gd name="T1" fmla="*/ 0 h 12"/>
                    <a:gd name="T2" fmla="*/ 0 w 30"/>
                    <a:gd name="T3" fmla="*/ 0 h 12"/>
                    <a:gd name="T4" fmla="*/ 6 w 30"/>
                    <a:gd name="T5" fmla="*/ 6 h 12"/>
                    <a:gd name="T6" fmla="*/ 24 w 30"/>
                    <a:gd name="T7" fmla="*/ 12 h 12"/>
                    <a:gd name="T8" fmla="*/ 30 w 30"/>
                    <a:gd name="T9" fmla="*/ 12 h 12"/>
                    <a:gd name="T10" fmla="*/ 24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24" y="12"/>
                      </a:lnTo>
                      <a:lnTo>
                        <a:pt x="30" y="12"/>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8" name="Freeform 968"/>
                <p:cNvSpPr>
                  <a:spLocks/>
                </p:cNvSpPr>
                <p:nvPr/>
              </p:nvSpPr>
              <p:spPr bwMode="auto">
                <a:xfrm>
                  <a:off x="3075" y="2964"/>
                  <a:ext cx="30" cy="12"/>
                </a:xfrm>
                <a:custGeom>
                  <a:avLst/>
                  <a:gdLst>
                    <a:gd name="T0" fmla="*/ 0 w 30"/>
                    <a:gd name="T1" fmla="*/ 0 h 12"/>
                    <a:gd name="T2" fmla="*/ 0 w 30"/>
                    <a:gd name="T3" fmla="*/ 6 h 12"/>
                    <a:gd name="T4" fmla="*/ 0 w 30"/>
                    <a:gd name="T5" fmla="*/ 6 h 12"/>
                    <a:gd name="T6" fmla="*/ 6 w 30"/>
                    <a:gd name="T7" fmla="*/ 6 h 12"/>
                    <a:gd name="T8" fmla="*/ 24 w 30"/>
                    <a:gd name="T9" fmla="*/ 12 h 12"/>
                    <a:gd name="T10" fmla="*/ 30 w 30"/>
                    <a:gd name="T11" fmla="*/ 12 h 12"/>
                    <a:gd name="T12" fmla="*/ 24 w 30"/>
                    <a:gd name="T13" fmla="*/ 6 h 12"/>
                    <a:gd name="T14" fmla="*/ 6 w 30"/>
                    <a:gd name="T15" fmla="*/ 0 h 12"/>
                    <a:gd name="T16" fmla="*/ 0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0" y="0"/>
                      </a:moveTo>
                      <a:lnTo>
                        <a:pt x="0" y="6"/>
                      </a:lnTo>
                      <a:lnTo>
                        <a:pt x="6" y="6"/>
                      </a:lnTo>
                      <a:lnTo>
                        <a:pt x="24" y="12"/>
                      </a:lnTo>
                      <a:lnTo>
                        <a:pt x="30" y="12"/>
                      </a:lnTo>
                      <a:lnTo>
                        <a:pt x="24" y="6"/>
                      </a:lnTo>
                      <a:lnTo>
                        <a:pt x="6"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9" name="Freeform 969"/>
                <p:cNvSpPr>
                  <a:spLocks/>
                </p:cNvSpPr>
                <p:nvPr/>
              </p:nvSpPr>
              <p:spPr bwMode="auto">
                <a:xfrm>
                  <a:off x="3111" y="2976"/>
                  <a:ext cx="30" cy="18"/>
                </a:xfrm>
                <a:custGeom>
                  <a:avLst/>
                  <a:gdLst>
                    <a:gd name="T0" fmla="*/ 6 w 30"/>
                    <a:gd name="T1" fmla="*/ 0 h 18"/>
                    <a:gd name="T2" fmla="*/ 0 w 30"/>
                    <a:gd name="T3" fmla="*/ 6 h 18"/>
                    <a:gd name="T4" fmla="*/ 6 w 30"/>
                    <a:gd name="T5" fmla="*/ 6 h 18"/>
                    <a:gd name="T6" fmla="*/ 30 w 30"/>
                    <a:gd name="T7" fmla="*/ 18 h 18"/>
                    <a:gd name="T8" fmla="*/ 30 w 30"/>
                    <a:gd name="T9" fmla="*/ 12 h 18"/>
                    <a:gd name="T10" fmla="*/ 30 w 30"/>
                    <a:gd name="T11" fmla="*/ 12 h 18"/>
                    <a:gd name="T12" fmla="*/ 6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0"/>
                      </a:moveTo>
                      <a:lnTo>
                        <a:pt x="0" y="6"/>
                      </a:lnTo>
                      <a:lnTo>
                        <a:pt x="6" y="6"/>
                      </a:lnTo>
                      <a:lnTo>
                        <a:pt x="30" y="18"/>
                      </a:lnTo>
                      <a:lnTo>
                        <a:pt x="30"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0" name="Freeform 970"/>
                <p:cNvSpPr>
                  <a:spLocks/>
                </p:cNvSpPr>
                <p:nvPr/>
              </p:nvSpPr>
              <p:spPr bwMode="auto">
                <a:xfrm>
                  <a:off x="3153" y="2988"/>
                  <a:ext cx="30" cy="12"/>
                </a:xfrm>
                <a:custGeom>
                  <a:avLst/>
                  <a:gdLst>
                    <a:gd name="T0" fmla="*/ 6 w 30"/>
                    <a:gd name="T1" fmla="*/ 0 h 12"/>
                    <a:gd name="T2" fmla="*/ 0 w 30"/>
                    <a:gd name="T3" fmla="*/ 6 h 12"/>
                    <a:gd name="T4" fmla="*/ 6 w 30"/>
                    <a:gd name="T5" fmla="*/ 6 h 12"/>
                    <a:gd name="T6" fmla="*/ 24 w 30"/>
                    <a:gd name="T7" fmla="*/ 12 h 12"/>
                    <a:gd name="T8" fmla="*/ 30 w 30"/>
                    <a:gd name="T9" fmla="*/ 12 h 12"/>
                    <a:gd name="T10" fmla="*/ 24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24" y="12"/>
                      </a:lnTo>
                      <a:lnTo>
                        <a:pt x="30" y="12"/>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1" name="Freeform 971"/>
                <p:cNvSpPr>
                  <a:spLocks/>
                </p:cNvSpPr>
                <p:nvPr/>
              </p:nvSpPr>
              <p:spPr bwMode="auto">
                <a:xfrm>
                  <a:off x="3195" y="3000"/>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2" name="Freeform 972"/>
                <p:cNvSpPr>
                  <a:spLocks/>
                </p:cNvSpPr>
                <p:nvPr/>
              </p:nvSpPr>
              <p:spPr bwMode="auto">
                <a:xfrm>
                  <a:off x="3237" y="3012"/>
                  <a:ext cx="30" cy="12"/>
                </a:xfrm>
                <a:custGeom>
                  <a:avLst/>
                  <a:gdLst>
                    <a:gd name="T0" fmla="*/ 0 w 30"/>
                    <a:gd name="T1" fmla="*/ 0 h 12"/>
                    <a:gd name="T2" fmla="*/ 0 w 30"/>
                    <a:gd name="T3" fmla="*/ 0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0"/>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3" name="Freeform 973"/>
                <p:cNvSpPr>
                  <a:spLocks/>
                </p:cNvSpPr>
                <p:nvPr/>
              </p:nvSpPr>
              <p:spPr bwMode="auto">
                <a:xfrm>
                  <a:off x="3273" y="3018"/>
                  <a:ext cx="30" cy="12"/>
                </a:xfrm>
                <a:custGeom>
                  <a:avLst/>
                  <a:gdLst>
                    <a:gd name="T0" fmla="*/ 6 w 30"/>
                    <a:gd name="T1" fmla="*/ 0 h 12"/>
                    <a:gd name="T2" fmla="*/ 0 w 30"/>
                    <a:gd name="T3" fmla="*/ 6 h 12"/>
                    <a:gd name="T4" fmla="*/ 6 w 30"/>
                    <a:gd name="T5" fmla="*/ 6 h 12"/>
                    <a:gd name="T6" fmla="*/ 30 w 30"/>
                    <a:gd name="T7" fmla="*/ 12 h 12"/>
                    <a:gd name="T8" fmla="*/ 30 w 30"/>
                    <a:gd name="T9" fmla="*/ 12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4" name="Freeform 974"/>
                <p:cNvSpPr>
                  <a:spLocks/>
                </p:cNvSpPr>
                <p:nvPr/>
              </p:nvSpPr>
              <p:spPr bwMode="auto">
                <a:xfrm>
                  <a:off x="3315" y="3030"/>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5" name="Freeform 975"/>
                <p:cNvSpPr>
                  <a:spLocks/>
                </p:cNvSpPr>
                <p:nvPr/>
              </p:nvSpPr>
              <p:spPr bwMode="auto">
                <a:xfrm>
                  <a:off x="3357" y="3036"/>
                  <a:ext cx="30" cy="12"/>
                </a:xfrm>
                <a:custGeom>
                  <a:avLst/>
                  <a:gdLst>
                    <a:gd name="T0" fmla="*/ 6 w 30"/>
                    <a:gd name="T1" fmla="*/ 0 h 12"/>
                    <a:gd name="T2" fmla="*/ 0 w 30"/>
                    <a:gd name="T3" fmla="*/ 0 h 12"/>
                    <a:gd name="T4" fmla="*/ 6 w 30"/>
                    <a:gd name="T5" fmla="*/ 6 h 12"/>
                    <a:gd name="T6" fmla="*/ 30 w 30"/>
                    <a:gd name="T7" fmla="*/ 12 h 12"/>
                    <a:gd name="T8" fmla="*/ 30 w 30"/>
                    <a:gd name="T9" fmla="*/ 6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6" name="Freeform 976"/>
                <p:cNvSpPr>
                  <a:spLocks/>
                </p:cNvSpPr>
                <p:nvPr/>
              </p:nvSpPr>
              <p:spPr bwMode="auto">
                <a:xfrm>
                  <a:off x="3399" y="3042"/>
                  <a:ext cx="30" cy="12"/>
                </a:xfrm>
                <a:custGeom>
                  <a:avLst/>
                  <a:gdLst>
                    <a:gd name="T0" fmla="*/ 6 w 30"/>
                    <a:gd name="T1" fmla="*/ 0 h 12"/>
                    <a:gd name="T2" fmla="*/ 0 w 30"/>
                    <a:gd name="T3" fmla="*/ 6 h 12"/>
                    <a:gd name="T4" fmla="*/ 6 w 30"/>
                    <a:gd name="T5" fmla="*/ 6 h 12"/>
                    <a:gd name="T6" fmla="*/ 30 w 30"/>
                    <a:gd name="T7" fmla="*/ 12 h 12"/>
                    <a:gd name="T8" fmla="*/ 30 w 30"/>
                    <a:gd name="T9" fmla="*/ 6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7" name="Freeform 977"/>
                <p:cNvSpPr>
                  <a:spLocks/>
                </p:cNvSpPr>
                <p:nvPr/>
              </p:nvSpPr>
              <p:spPr bwMode="auto">
                <a:xfrm>
                  <a:off x="3441" y="3048"/>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8" name="Freeform 978"/>
                <p:cNvSpPr>
                  <a:spLocks/>
                </p:cNvSpPr>
                <p:nvPr/>
              </p:nvSpPr>
              <p:spPr bwMode="auto">
                <a:xfrm>
                  <a:off x="3483" y="3054"/>
                  <a:ext cx="30" cy="6"/>
                </a:xfrm>
                <a:custGeom>
                  <a:avLst/>
                  <a:gdLst>
                    <a:gd name="T0" fmla="*/ 6 w 30"/>
                    <a:gd name="T1" fmla="*/ 0 h 6"/>
                    <a:gd name="T2" fmla="*/ 0 w 30"/>
                    <a:gd name="T3" fmla="*/ 0 h 6"/>
                    <a:gd name="T4" fmla="*/ 6 w 30"/>
                    <a:gd name="T5" fmla="*/ 6 h 6"/>
                    <a:gd name="T6" fmla="*/ 24 w 30"/>
                    <a:gd name="T7" fmla="*/ 6 h 6"/>
                    <a:gd name="T8" fmla="*/ 30 w 30"/>
                    <a:gd name="T9" fmla="*/ 6 h 6"/>
                    <a:gd name="T10" fmla="*/ 24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24" y="6"/>
                      </a:lnTo>
                      <a:lnTo>
                        <a:pt x="30" y="6"/>
                      </a:lnTo>
                      <a:lnTo>
                        <a:pt x="24"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9" name="Freeform 979"/>
                <p:cNvSpPr>
                  <a:spLocks/>
                </p:cNvSpPr>
                <p:nvPr/>
              </p:nvSpPr>
              <p:spPr bwMode="auto">
                <a:xfrm>
                  <a:off x="3525" y="3054"/>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0" name="Freeform 980"/>
                <p:cNvSpPr>
                  <a:spLocks/>
                </p:cNvSpPr>
                <p:nvPr/>
              </p:nvSpPr>
              <p:spPr bwMode="auto">
                <a:xfrm>
                  <a:off x="3567" y="3060"/>
                  <a:ext cx="30" cy="6"/>
                </a:xfrm>
                <a:custGeom>
                  <a:avLst/>
                  <a:gdLst>
                    <a:gd name="T0" fmla="*/ 0 w 30"/>
                    <a:gd name="T1" fmla="*/ 0 h 6"/>
                    <a:gd name="T2" fmla="*/ 0 w 30"/>
                    <a:gd name="T3" fmla="*/ 6 h 6"/>
                    <a:gd name="T4" fmla="*/ 0 w 30"/>
                    <a:gd name="T5" fmla="*/ 6 h 6"/>
                    <a:gd name="T6" fmla="*/ 12 w 30"/>
                    <a:gd name="T7" fmla="*/ 6 h 6"/>
                    <a:gd name="T8" fmla="*/ 24 w 30"/>
                    <a:gd name="T9" fmla="*/ 6 h 6"/>
                    <a:gd name="T10" fmla="*/ 30 w 30"/>
                    <a:gd name="T11" fmla="*/ 6 h 6"/>
                    <a:gd name="T12" fmla="*/ 24 w 30"/>
                    <a:gd name="T13" fmla="*/ 0 h 6"/>
                    <a:gd name="T14" fmla="*/ 12 w 30"/>
                    <a:gd name="T15" fmla="*/ 0 h 6"/>
                    <a:gd name="T16" fmla="*/ 0 w 30"/>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0" y="0"/>
                      </a:moveTo>
                      <a:lnTo>
                        <a:pt x="0" y="6"/>
                      </a:lnTo>
                      <a:lnTo>
                        <a:pt x="12" y="6"/>
                      </a:lnTo>
                      <a:lnTo>
                        <a:pt x="24" y="6"/>
                      </a:lnTo>
                      <a:lnTo>
                        <a:pt x="30" y="6"/>
                      </a:lnTo>
                      <a:lnTo>
                        <a:pt x="24" y="0"/>
                      </a:lnTo>
                      <a:lnTo>
                        <a:pt x="12"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1" name="Freeform 981"/>
                <p:cNvSpPr>
                  <a:spLocks/>
                </p:cNvSpPr>
                <p:nvPr/>
              </p:nvSpPr>
              <p:spPr bwMode="auto">
                <a:xfrm>
                  <a:off x="3609" y="3066"/>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2" name="Freeform 982"/>
                <p:cNvSpPr>
                  <a:spLocks/>
                </p:cNvSpPr>
                <p:nvPr/>
              </p:nvSpPr>
              <p:spPr bwMode="auto">
                <a:xfrm>
                  <a:off x="3651" y="3066"/>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3" name="Freeform 983"/>
                <p:cNvSpPr>
                  <a:spLocks/>
                </p:cNvSpPr>
                <p:nvPr/>
              </p:nvSpPr>
              <p:spPr bwMode="auto">
                <a:xfrm>
                  <a:off x="3693" y="3066"/>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4" name="Freeform 984"/>
                <p:cNvSpPr>
                  <a:spLocks/>
                </p:cNvSpPr>
                <p:nvPr/>
              </p:nvSpPr>
              <p:spPr bwMode="auto">
                <a:xfrm>
                  <a:off x="3735" y="3066"/>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5" name="Freeform 985"/>
                <p:cNvSpPr>
                  <a:spLocks/>
                </p:cNvSpPr>
                <p:nvPr/>
              </p:nvSpPr>
              <p:spPr bwMode="auto">
                <a:xfrm>
                  <a:off x="3777" y="3066"/>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 name="Freeform 986"/>
                <p:cNvSpPr>
                  <a:spLocks/>
                </p:cNvSpPr>
                <p:nvPr/>
              </p:nvSpPr>
              <p:spPr bwMode="auto">
                <a:xfrm>
                  <a:off x="3819" y="3066"/>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7" name="Freeform 987"/>
                <p:cNvSpPr>
                  <a:spLocks/>
                </p:cNvSpPr>
                <p:nvPr/>
              </p:nvSpPr>
              <p:spPr bwMode="auto">
                <a:xfrm>
                  <a:off x="3861" y="3066"/>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8" name="Freeform 988"/>
                <p:cNvSpPr>
                  <a:spLocks/>
                </p:cNvSpPr>
                <p:nvPr/>
              </p:nvSpPr>
              <p:spPr bwMode="auto">
                <a:xfrm>
                  <a:off x="3903" y="3066"/>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9" name="Freeform 989"/>
                <p:cNvSpPr>
                  <a:spLocks/>
                </p:cNvSpPr>
                <p:nvPr/>
              </p:nvSpPr>
              <p:spPr bwMode="auto">
                <a:xfrm>
                  <a:off x="3945" y="3060"/>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0" name="Freeform 990"/>
                <p:cNvSpPr>
                  <a:spLocks/>
                </p:cNvSpPr>
                <p:nvPr/>
              </p:nvSpPr>
              <p:spPr bwMode="auto">
                <a:xfrm>
                  <a:off x="3987" y="3060"/>
                  <a:ext cx="31" cy="6"/>
                </a:xfrm>
                <a:custGeom>
                  <a:avLst/>
                  <a:gdLst>
                    <a:gd name="T0" fmla="*/ 0 w 31"/>
                    <a:gd name="T1" fmla="*/ 0 h 6"/>
                    <a:gd name="T2" fmla="*/ 0 w 31"/>
                    <a:gd name="T3" fmla="*/ 6 h 6"/>
                    <a:gd name="T4" fmla="*/ 0 w 31"/>
                    <a:gd name="T5" fmla="*/ 6 h 6"/>
                    <a:gd name="T6" fmla="*/ 25 w 31"/>
                    <a:gd name="T7" fmla="*/ 6 h 6"/>
                    <a:gd name="T8" fmla="*/ 31 w 31"/>
                    <a:gd name="T9" fmla="*/ 0 h 6"/>
                    <a:gd name="T10" fmla="*/ 25 w 31"/>
                    <a:gd name="T11" fmla="*/ 0 h 6"/>
                    <a:gd name="T12" fmla="*/ 0 w 31"/>
                    <a:gd name="T13" fmla="*/ 0 h 6"/>
                    <a:gd name="T14" fmla="*/ 0 60000 65536"/>
                    <a:gd name="T15" fmla="*/ 0 60000 65536"/>
                    <a:gd name="T16" fmla="*/ 0 60000 65536"/>
                    <a:gd name="T17" fmla="*/ 0 60000 65536"/>
                    <a:gd name="T18" fmla="*/ 0 60000 65536"/>
                    <a:gd name="T19" fmla="*/ 0 60000 65536"/>
                    <a:gd name="T20" fmla="*/ 0 60000 65536"/>
                    <a:gd name="T21" fmla="*/ 0 w 31"/>
                    <a:gd name="T22" fmla="*/ 0 h 6"/>
                    <a:gd name="T23" fmla="*/ 31 w 31"/>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6">
                      <a:moveTo>
                        <a:pt x="0" y="0"/>
                      </a:moveTo>
                      <a:lnTo>
                        <a:pt x="0" y="6"/>
                      </a:lnTo>
                      <a:lnTo>
                        <a:pt x="25" y="6"/>
                      </a:lnTo>
                      <a:lnTo>
                        <a:pt x="31" y="0"/>
                      </a:lnTo>
                      <a:lnTo>
                        <a:pt x="25"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1" name="Freeform 991"/>
                <p:cNvSpPr>
                  <a:spLocks/>
                </p:cNvSpPr>
                <p:nvPr/>
              </p:nvSpPr>
              <p:spPr bwMode="auto">
                <a:xfrm>
                  <a:off x="4030" y="3054"/>
                  <a:ext cx="30" cy="6"/>
                </a:xfrm>
                <a:custGeom>
                  <a:avLst/>
                  <a:gdLst>
                    <a:gd name="T0" fmla="*/ 0 w 30"/>
                    <a:gd name="T1" fmla="*/ 0 h 6"/>
                    <a:gd name="T2" fmla="*/ 0 w 30"/>
                    <a:gd name="T3" fmla="*/ 6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2" name="Freeform 992"/>
                <p:cNvSpPr>
                  <a:spLocks/>
                </p:cNvSpPr>
                <p:nvPr/>
              </p:nvSpPr>
              <p:spPr bwMode="auto">
                <a:xfrm>
                  <a:off x="4072" y="3048"/>
                  <a:ext cx="30" cy="12"/>
                </a:xfrm>
                <a:custGeom>
                  <a:avLst/>
                  <a:gdLst>
                    <a:gd name="T0" fmla="*/ 0 w 30"/>
                    <a:gd name="T1" fmla="*/ 6 h 12"/>
                    <a:gd name="T2" fmla="*/ 0 w 30"/>
                    <a:gd name="T3" fmla="*/ 6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6"/>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3" name="Freeform 993"/>
                <p:cNvSpPr>
                  <a:spLocks/>
                </p:cNvSpPr>
                <p:nvPr/>
              </p:nvSpPr>
              <p:spPr bwMode="auto">
                <a:xfrm>
                  <a:off x="4114" y="3042"/>
                  <a:ext cx="30" cy="12"/>
                </a:xfrm>
                <a:custGeom>
                  <a:avLst/>
                  <a:gdLst>
                    <a:gd name="T0" fmla="*/ 0 w 30"/>
                    <a:gd name="T1" fmla="*/ 6 h 12"/>
                    <a:gd name="T2" fmla="*/ 0 w 30"/>
                    <a:gd name="T3" fmla="*/ 6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6"/>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4" name="Freeform 994"/>
                <p:cNvSpPr>
                  <a:spLocks/>
                </p:cNvSpPr>
                <p:nvPr/>
              </p:nvSpPr>
              <p:spPr bwMode="auto">
                <a:xfrm>
                  <a:off x="4156" y="3036"/>
                  <a:ext cx="30" cy="12"/>
                </a:xfrm>
                <a:custGeom>
                  <a:avLst/>
                  <a:gdLst>
                    <a:gd name="T0" fmla="*/ 0 w 30"/>
                    <a:gd name="T1" fmla="*/ 6 h 12"/>
                    <a:gd name="T2" fmla="*/ 0 w 30"/>
                    <a:gd name="T3" fmla="*/ 6 h 12"/>
                    <a:gd name="T4" fmla="*/ 0 w 30"/>
                    <a:gd name="T5" fmla="*/ 12 h 12"/>
                    <a:gd name="T6" fmla="*/ 0 w 30"/>
                    <a:gd name="T7" fmla="*/ 12 h 12"/>
                    <a:gd name="T8" fmla="*/ 24 w 30"/>
                    <a:gd name="T9" fmla="*/ 6 h 12"/>
                    <a:gd name="T10" fmla="*/ 30 w 30"/>
                    <a:gd name="T11" fmla="*/ 6 h 12"/>
                    <a:gd name="T12" fmla="*/ 24 w 30"/>
                    <a:gd name="T13" fmla="*/ 0 h 12"/>
                    <a:gd name="T14" fmla="*/ 0 w 30"/>
                    <a:gd name="T15" fmla="*/ 6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0" y="6"/>
                      </a:moveTo>
                      <a:lnTo>
                        <a:pt x="0" y="6"/>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5" name="Freeform 995"/>
                <p:cNvSpPr>
                  <a:spLocks/>
                </p:cNvSpPr>
                <p:nvPr/>
              </p:nvSpPr>
              <p:spPr bwMode="auto">
                <a:xfrm>
                  <a:off x="4198" y="3030"/>
                  <a:ext cx="24" cy="12"/>
                </a:xfrm>
                <a:custGeom>
                  <a:avLst/>
                  <a:gdLst>
                    <a:gd name="T0" fmla="*/ 0 w 24"/>
                    <a:gd name="T1" fmla="*/ 6 h 12"/>
                    <a:gd name="T2" fmla="*/ 0 w 24"/>
                    <a:gd name="T3" fmla="*/ 6 h 12"/>
                    <a:gd name="T4" fmla="*/ 0 w 24"/>
                    <a:gd name="T5" fmla="*/ 12 h 12"/>
                    <a:gd name="T6" fmla="*/ 24 w 24"/>
                    <a:gd name="T7" fmla="*/ 6 h 12"/>
                    <a:gd name="T8" fmla="*/ 24 w 24"/>
                    <a:gd name="T9" fmla="*/ 0 h 12"/>
                    <a:gd name="T10" fmla="*/ 24 w 24"/>
                    <a:gd name="T11" fmla="*/ 0 h 12"/>
                    <a:gd name="T12" fmla="*/ 0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6"/>
                      </a:moveTo>
                      <a:lnTo>
                        <a:pt x="0" y="6"/>
                      </a:lnTo>
                      <a:lnTo>
                        <a:pt x="0" y="12"/>
                      </a:lnTo>
                      <a:lnTo>
                        <a:pt x="24"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6" name="Freeform 996"/>
                <p:cNvSpPr>
                  <a:spLocks/>
                </p:cNvSpPr>
                <p:nvPr/>
              </p:nvSpPr>
              <p:spPr bwMode="auto">
                <a:xfrm>
                  <a:off x="4234" y="3024"/>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7" name="Freeform 997"/>
                <p:cNvSpPr>
                  <a:spLocks/>
                </p:cNvSpPr>
                <p:nvPr/>
              </p:nvSpPr>
              <p:spPr bwMode="auto">
                <a:xfrm>
                  <a:off x="4276" y="3012"/>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8" name="Freeform 998"/>
                <p:cNvSpPr>
                  <a:spLocks/>
                </p:cNvSpPr>
                <p:nvPr/>
              </p:nvSpPr>
              <p:spPr bwMode="auto">
                <a:xfrm>
                  <a:off x="4318" y="3006"/>
                  <a:ext cx="30" cy="12"/>
                </a:xfrm>
                <a:custGeom>
                  <a:avLst/>
                  <a:gdLst>
                    <a:gd name="T0" fmla="*/ 6 w 30"/>
                    <a:gd name="T1" fmla="*/ 6 h 12"/>
                    <a:gd name="T2" fmla="*/ 0 w 30"/>
                    <a:gd name="T3" fmla="*/ 6 h 12"/>
                    <a:gd name="T4" fmla="*/ 6 w 30"/>
                    <a:gd name="T5" fmla="*/ 12 h 12"/>
                    <a:gd name="T6" fmla="*/ 6 w 30"/>
                    <a:gd name="T7" fmla="*/ 12 h 12"/>
                    <a:gd name="T8" fmla="*/ 30 w 30"/>
                    <a:gd name="T9" fmla="*/ 6 h 12"/>
                    <a:gd name="T10" fmla="*/ 30 w 30"/>
                    <a:gd name="T11" fmla="*/ 0 h 12"/>
                    <a:gd name="T12" fmla="*/ 30 w 30"/>
                    <a:gd name="T13" fmla="*/ 0 h 12"/>
                    <a:gd name="T14" fmla="*/ 6 w 30"/>
                    <a:gd name="T15" fmla="*/ 6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9" name="Freeform 999"/>
                <p:cNvSpPr>
                  <a:spLocks/>
                </p:cNvSpPr>
                <p:nvPr/>
              </p:nvSpPr>
              <p:spPr bwMode="auto">
                <a:xfrm>
                  <a:off x="4360" y="2994"/>
                  <a:ext cx="30" cy="12"/>
                </a:xfrm>
                <a:custGeom>
                  <a:avLst/>
                  <a:gdLst>
                    <a:gd name="T0" fmla="*/ 0 w 30"/>
                    <a:gd name="T1" fmla="*/ 6 h 12"/>
                    <a:gd name="T2" fmla="*/ 0 w 30"/>
                    <a:gd name="T3" fmla="*/ 6 h 12"/>
                    <a:gd name="T4" fmla="*/ 0 w 30"/>
                    <a:gd name="T5" fmla="*/ 12 h 12"/>
                    <a:gd name="T6" fmla="*/ 24 w 30"/>
                    <a:gd name="T7" fmla="*/ 6 h 12"/>
                    <a:gd name="T8" fmla="*/ 30 w 30"/>
                    <a:gd name="T9" fmla="*/ 0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6"/>
                      </a:ln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0" name="Freeform 1000"/>
                <p:cNvSpPr>
                  <a:spLocks/>
                </p:cNvSpPr>
                <p:nvPr/>
              </p:nvSpPr>
              <p:spPr bwMode="auto">
                <a:xfrm>
                  <a:off x="4402" y="2982"/>
                  <a:ext cx="30" cy="12"/>
                </a:xfrm>
                <a:custGeom>
                  <a:avLst/>
                  <a:gdLst>
                    <a:gd name="T0" fmla="*/ 0 w 30"/>
                    <a:gd name="T1" fmla="*/ 6 h 12"/>
                    <a:gd name="T2" fmla="*/ 0 w 30"/>
                    <a:gd name="T3" fmla="*/ 12 h 12"/>
                    <a:gd name="T4" fmla="*/ 0 w 30"/>
                    <a:gd name="T5" fmla="*/ 12 h 12"/>
                    <a:gd name="T6" fmla="*/ 24 w 30"/>
                    <a:gd name="T7" fmla="*/ 6 h 12"/>
                    <a:gd name="T8" fmla="*/ 30 w 30"/>
                    <a:gd name="T9" fmla="*/ 0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1" name="Freeform 1001"/>
                <p:cNvSpPr>
                  <a:spLocks/>
                </p:cNvSpPr>
                <p:nvPr/>
              </p:nvSpPr>
              <p:spPr bwMode="auto">
                <a:xfrm>
                  <a:off x="4438" y="2970"/>
                  <a:ext cx="30" cy="12"/>
                </a:xfrm>
                <a:custGeom>
                  <a:avLst/>
                  <a:gdLst>
                    <a:gd name="T0" fmla="*/ 6 w 30"/>
                    <a:gd name="T1" fmla="*/ 6 h 12"/>
                    <a:gd name="T2" fmla="*/ 0 w 30"/>
                    <a:gd name="T3" fmla="*/ 6 h 12"/>
                    <a:gd name="T4" fmla="*/ 6 w 30"/>
                    <a:gd name="T5" fmla="*/ 12 h 12"/>
                    <a:gd name="T6" fmla="*/ 30 w 30"/>
                    <a:gd name="T7" fmla="*/ 6 h 12"/>
                    <a:gd name="T8" fmla="*/ 30 w 30"/>
                    <a:gd name="T9" fmla="*/ 0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2" name="Freeform 1002"/>
                <p:cNvSpPr>
                  <a:spLocks/>
                </p:cNvSpPr>
                <p:nvPr/>
              </p:nvSpPr>
              <p:spPr bwMode="auto">
                <a:xfrm>
                  <a:off x="4480" y="2952"/>
                  <a:ext cx="30" cy="12"/>
                </a:xfrm>
                <a:custGeom>
                  <a:avLst/>
                  <a:gdLst>
                    <a:gd name="T0" fmla="*/ 0 w 30"/>
                    <a:gd name="T1" fmla="*/ 6 h 12"/>
                    <a:gd name="T2" fmla="*/ 0 w 30"/>
                    <a:gd name="T3" fmla="*/ 12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3" name="Freeform 1003"/>
                <p:cNvSpPr>
                  <a:spLocks/>
                </p:cNvSpPr>
                <p:nvPr/>
              </p:nvSpPr>
              <p:spPr bwMode="auto">
                <a:xfrm>
                  <a:off x="4516" y="2934"/>
                  <a:ext cx="30" cy="18"/>
                </a:xfrm>
                <a:custGeom>
                  <a:avLst/>
                  <a:gdLst>
                    <a:gd name="T0" fmla="*/ 6 w 30"/>
                    <a:gd name="T1" fmla="*/ 12 h 18"/>
                    <a:gd name="T2" fmla="*/ 0 w 30"/>
                    <a:gd name="T3" fmla="*/ 12 h 18"/>
                    <a:gd name="T4" fmla="*/ 6 w 30"/>
                    <a:gd name="T5" fmla="*/ 18 h 18"/>
                    <a:gd name="T6" fmla="*/ 18 w 30"/>
                    <a:gd name="T7" fmla="*/ 12 h 18"/>
                    <a:gd name="T8" fmla="*/ 30 w 30"/>
                    <a:gd name="T9" fmla="*/ 6 h 18"/>
                    <a:gd name="T10" fmla="*/ 30 w 30"/>
                    <a:gd name="T11" fmla="*/ 6 h 18"/>
                    <a:gd name="T12" fmla="*/ 30 w 30"/>
                    <a:gd name="T13" fmla="*/ 0 h 18"/>
                    <a:gd name="T14" fmla="*/ 18 w 30"/>
                    <a:gd name="T15" fmla="*/ 6 h 18"/>
                    <a:gd name="T16" fmla="*/ 6 w 30"/>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6" y="12"/>
                      </a:moveTo>
                      <a:lnTo>
                        <a:pt x="0" y="12"/>
                      </a:lnTo>
                      <a:lnTo>
                        <a:pt x="6" y="18"/>
                      </a:lnTo>
                      <a:lnTo>
                        <a:pt x="18" y="12"/>
                      </a:lnTo>
                      <a:lnTo>
                        <a:pt x="30" y="6"/>
                      </a:lnTo>
                      <a:lnTo>
                        <a:pt x="30" y="0"/>
                      </a:lnTo>
                      <a:lnTo>
                        <a:pt x="18" y="6"/>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4" name="Freeform 1004"/>
                <p:cNvSpPr>
                  <a:spLocks/>
                </p:cNvSpPr>
                <p:nvPr/>
              </p:nvSpPr>
              <p:spPr bwMode="auto">
                <a:xfrm>
                  <a:off x="4558" y="2916"/>
                  <a:ext cx="24" cy="18"/>
                </a:xfrm>
                <a:custGeom>
                  <a:avLst/>
                  <a:gdLst>
                    <a:gd name="T0" fmla="*/ 0 w 24"/>
                    <a:gd name="T1" fmla="*/ 12 h 18"/>
                    <a:gd name="T2" fmla="*/ 0 w 24"/>
                    <a:gd name="T3" fmla="*/ 18 h 18"/>
                    <a:gd name="T4" fmla="*/ 0 w 24"/>
                    <a:gd name="T5" fmla="*/ 18 h 18"/>
                    <a:gd name="T6" fmla="*/ 24 w 24"/>
                    <a:gd name="T7" fmla="*/ 6 h 18"/>
                    <a:gd name="T8" fmla="*/ 24 w 24"/>
                    <a:gd name="T9" fmla="*/ 6 h 18"/>
                    <a:gd name="T10" fmla="*/ 24 w 24"/>
                    <a:gd name="T11" fmla="*/ 0 h 18"/>
                    <a:gd name="T12" fmla="*/ 0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12"/>
                      </a:moveTo>
                      <a:lnTo>
                        <a:pt x="0" y="18"/>
                      </a:lnTo>
                      <a:lnTo>
                        <a:pt x="24"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5" name="Freeform 1005"/>
                <p:cNvSpPr>
                  <a:spLocks/>
                </p:cNvSpPr>
                <p:nvPr/>
              </p:nvSpPr>
              <p:spPr bwMode="auto">
                <a:xfrm>
                  <a:off x="4594" y="2898"/>
                  <a:ext cx="24" cy="18"/>
                </a:xfrm>
                <a:custGeom>
                  <a:avLst/>
                  <a:gdLst>
                    <a:gd name="T0" fmla="*/ 6 w 24"/>
                    <a:gd name="T1" fmla="*/ 12 h 18"/>
                    <a:gd name="T2" fmla="*/ 0 w 24"/>
                    <a:gd name="T3" fmla="*/ 12 h 18"/>
                    <a:gd name="T4" fmla="*/ 6 w 24"/>
                    <a:gd name="T5" fmla="*/ 18 h 18"/>
                    <a:gd name="T6" fmla="*/ 24 w 24"/>
                    <a:gd name="T7" fmla="*/ 6 h 18"/>
                    <a:gd name="T8" fmla="*/ 24 w 24"/>
                    <a:gd name="T9" fmla="*/ 0 h 18"/>
                    <a:gd name="T10" fmla="*/ 24 w 24"/>
                    <a:gd name="T11" fmla="*/ 0 h 18"/>
                    <a:gd name="T12" fmla="*/ 6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6" y="12"/>
                      </a:moveTo>
                      <a:lnTo>
                        <a:pt x="0" y="12"/>
                      </a:lnTo>
                      <a:lnTo>
                        <a:pt x="6" y="18"/>
                      </a:lnTo>
                      <a:lnTo>
                        <a:pt x="24"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6" name="Freeform 1006"/>
                <p:cNvSpPr>
                  <a:spLocks/>
                </p:cNvSpPr>
                <p:nvPr/>
              </p:nvSpPr>
              <p:spPr bwMode="auto">
                <a:xfrm>
                  <a:off x="4630" y="2874"/>
                  <a:ext cx="24" cy="18"/>
                </a:xfrm>
                <a:custGeom>
                  <a:avLst/>
                  <a:gdLst>
                    <a:gd name="T0" fmla="*/ 6 w 24"/>
                    <a:gd name="T1" fmla="*/ 12 h 18"/>
                    <a:gd name="T2" fmla="*/ 0 w 24"/>
                    <a:gd name="T3" fmla="*/ 18 h 18"/>
                    <a:gd name="T4" fmla="*/ 6 w 24"/>
                    <a:gd name="T5" fmla="*/ 18 h 18"/>
                    <a:gd name="T6" fmla="*/ 6 w 24"/>
                    <a:gd name="T7" fmla="*/ 18 h 18"/>
                    <a:gd name="T8" fmla="*/ 24 w 24"/>
                    <a:gd name="T9" fmla="*/ 6 h 18"/>
                    <a:gd name="T10" fmla="*/ 24 w 24"/>
                    <a:gd name="T11" fmla="*/ 0 h 18"/>
                    <a:gd name="T12" fmla="*/ 24 w 24"/>
                    <a:gd name="T13" fmla="*/ 0 h 18"/>
                    <a:gd name="T14" fmla="*/ 6 w 24"/>
                    <a:gd name="T15" fmla="*/ 12 h 18"/>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18"/>
                    <a:gd name="T26" fmla="*/ 24 w 24"/>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18">
                      <a:moveTo>
                        <a:pt x="6" y="12"/>
                      </a:moveTo>
                      <a:lnTo>
                        <a:pt x="0" y="18"/>
                      </a:lnTo>
                      <a:lnTo>
                        <a:pt x="6" y="18"/>
                      </a:lnTo>
                      <a:lnTo>
                        <a:pt x="24"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7" name="Freeform 1007"/>
                <p:cNvSpPr>
                  <a:spLocks/>
                </p:cNvSpPr>
                <p:nvPr/>
              </p:nvSpPr>
              <p:spPr bwMode="auto">
                <a:xfrm>
                  <a:off x="4666" y="2850"/>
                  <a:ext cx="24" cy="18"/>
                </a:xfrm>
                <a:custGeom>
                  <a:avLst/>
                  <a:gdLst>
                    <a:gd name="T0" fmla="*/ 0 w 24"/>
                    <a:gd name="T1" fmla="*/ 12 h 18"/>
                    <a:gd name="T2" fmla="*/ 0 w 24"/>
                    <a:gd name="T3" fmla="*/ 18 h 18"/>
                    <a:gd name="T4" fmla="*/ 0 w 24"/>
                    <a:gd name="T5" fmla="*/ 18 h 18"/>
                    <a:gd name="T6" fmla="*/ 12 w 24"/>
                    <a:gd name="T7" fmla="*/ 12 h 18"/>
                    <a:gd name="T8" fmla="*/ 18 w 24"/>
                    <a:gd name="T9" fmla="*/ 6 h 18"/>
                    <a:gd name="T10" fmla="*/ 24 w 24"/>
                    <a:gd name="T11" fmla="*/ 0 h 18"/>
                    <a:gd name="T12" fmla="*/ 18 w 24"/>
                    <a:gd name="T13" fmla="*/ 0 h 18"/>
                    <a:gd name="T14" fmla="*/ 12 w 24"/>
                    <a:gd name="T15" fmla="*/ 6 h 18"/>
                    <a:gd name="T16" fmla="*/ 0 w 24"/>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0" y="12"/>
                      </a:moveTo>
                      <a:lnTo>
                        <a:pt x="0" y="18"/>
                      </a:lnTo>
                      <a:lnTo>
                        <a:pt x="12" y="12"/>
                      </a:lnTo>
                      <a:lnTo>
                        <a:pt x="18" y="6"/>
                      </a:lnTo>
                      <a:lnTo>
                        <a:pt x="24" y="0"/>
                      </a:lnTo>
                      <a:lnTo>
                        <a:pt x="18" y="0"/>
                      </a:lnTo>
                      <a:lnTo>
                        <a:pt x="12" y="6"/>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8" name="Freeform 1008"/>
                <p:cNvSpPr>
                  <a:spLocks/>
                </p:cNvSpPr>
                <p:nvPr/>
              </p:nvSpPr>
              <p:spPr bwMode="auto">
                <a:xfrm>
                  <a:off x="4696" y="2820"/>
                  <a:ext cx="24" cy="18"/>
                </a:xfrm>
                <a:custGeom>
                  <a:avLst/>
                  <a:gdLst>
                    <a:gd name="T0" fmla="*/ 0 w 24"/>
                    <a:gd name="T1" fmla="*/ 12 h 18"/>
                    <a:gd name="T2" fmla="*/ 0 w 24"/>
                    <a:gd name="T3" fmla="*/ 18 h 18"/>
                    <a:gd name="T4" fmla="*/ 0 w 24"/>
                    <a:gd name="T5" fmla="*/ 18 h 18"/>
                    <a:gd name="T6" fmla="*/ 18 w 24"/>
                    <a:gd name="T7" fmla="*/ 6 h 18"/>
                    <a:gd name="T8" fmla="*/ 18 w 24"/>
                    <a:gd name="T9" fmla="*/ 6 h 18"/>
                    <a:gd name="T10" fmla="*/ 24 w 24"/>
                    <a:gd name="T11" fmla="*/ 0 h 18"/>
                    <a:gd name="T12" fmla="*/ 18 w 24"/>
                    <a:gd name="T13" fmla="*/ 0 h 18"/>
                    <a:gd name="T14" fmla="*/ 18 w 24"/>
                    <a:gd name="T15" fmla="*/ 0 h 18"/>
                    <a:gd name="T16" fmla="*/ 12 w 24"/>
                    <a:gd name="T17" fmla="*/ 6 h 18"/>
                    <a:gd name="T18" fmla="*/ 18 w 24"/>
                    <a:gd name="T19" fmla="*/ 6 h 18"/>
                    <a:gd name="T20" fmla="*/ 18 w 24"/>
                    <a:gd name="T21" fmla="*/ 0 h 18"/>
                    <a:gd name="T22" fmla="*/ 0 w 24"/>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18"/>
                    <a:gd name="T38" fmla="*/ 24 w 24"/>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18">
                      <a:moveTo>
                        <a:pt x="0" y="12"/>
                      </a:moveTo>
                      <a:lnTo>
                        <a:pt x="0" y="18"/>
                      </a:lnTo>
                      <a:lnTo>
                        <a:pt x="18" y="6"/>
                      </a:lnTo>
                      <a:lnTo>
                        <a:pt x="24" y="0"/>
                      </a:lnTo>
                      <a:lnTo>
                        <a:pt x="18" y="0"/>
                      </a:lnTo>
                      <a:lnTo>
                        <a:pt x="12" y="6"/>
                      </a:lnTo>
                      <a:lnTo>
                        <a:pt x="18" y="6"/>
                      </a:lnTo>
                      <a:lnTo>
                        <a:pt x="18"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9" name="Freeform 1009"/>
                <p:cNvSpPr>
                  <a:spLocks/>
                </p:cNvSpPr>
                <p:nvPr/>
              </p:nvSpPr>
              <p:spPr bwMode="auto">
                <a:xfrm>
                  <a:off x="4720" y="2784"/>
                  <a:ext cx="24" cy="24"/>
                </a:xfrm>
                <a:custGeom>
                  <a:avLst/>
                  <a:gdLst>
                    <a:gd name="T0" fmla="*/ 0 w 24"/>
                    <a:gd name="T1" fmla="*/ 24 h 24"/>
                    <a:gd name="T2" fmla="*/ 6 w 24"/>
                    <a:gd name="T3" fmla="*/ 24 h 24"/>
                    <a:gd name="T4" fmla="*/ 6 w 24"/>
                    <a:gd name="T5" fmla="*/ 24 h 24"/>
                    <a:gd name="T6" fmla="*/ 18 w 24"/>
                    <a:gd name="T7" fmla="*/ 6 h 24"/>
                    <a:gd name="T8" fmla="*/ 24 w 24"/>
                    <a:gd name="T9" fmla="*/ 0 h 24"/>
                    <a:gd name="T10" fmla="*/ 18 w 24"/>
                    <a:gd name="T11" fmla="*/ 0 h 24"/>
                    <a:gd name="T12" fmla="*/ 18 w 24"/>
                    <a:gd name="T13" fmla="*/ 0 h 24"/>
                    <a:gd name="T14" fmla="*/ 12 w 24"/>
                    <a:gd name="T15" fmla="*/ 6 h 24"/>
                    <a:gd name="T16" fmla="*/ 0 w 24"/>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0" y="24"/>
                      </a:moveTo>
                      <a:lnTo>
                        <a:pt x="6" y="24"/>
                      </a:lnTo>
                      <a:lnTo>
                        <a:pt x="18" y="6"/>
                      </a:lnTo>
                      <a:lnTo>
                        <a:pt x="24" y="0"/>
                      </a:lnTo>
                      <a:lnTo>
                        <a:pt x="18" y="0"/>
                      </a:lnTo>
                      <a:lnTo>
                        <a:pt x="12"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0" name="Freeform 1010"/>
                <p:cNvSpPr>
                  <a:spLocks/>
                </p:cNvSpPr>
                <p:nvPr/>
              </p:nvSpPr>
              <p:spPr bwMode="auto">
                <a:xfrm>
                  <a:off x="4744" y="2742"/>
                  <a:ext cx="12" cy="30"/>
                </a:xfrm>
                <a:custGeom>
                  <a:avLst/>
                  <a:gdLst>
                    <a:gd name="T0" fmla="*/ 0 w 12"/>
                    <a:gd name="T1" fmla="*/ 24 h 30"/>
                    <a:gd name="T2" fmla="*/ 0 w 12"/>
                    <a:gd name="T3" fmla="*/ 30 h 30"/>
                    <a:gd name="T4" fmla="*/ 6 w 12"/>
                    <a:gd name="T5" fmla="*/ 24 h 30"/>
                    <a:gd name="T6" fmla="*/ 12 w 12"/>
                    <a:gd name="T7" fmla="*/ 12 h 30"/>
                    <a:gd name="T8" fmla="*/ 12 w 12"/>
                    <a:gd name="T9" fmla="*/ 6 h 30"/>
                    <a:gd name="T10" fmla="*/ 6 w 12"/>
                    <a:gd name="T11" fmla="*/ 0 h 30"/>
                    <a:gd name="T12" fmla="*/ 6 w 12"/>
                    <a:gd name="T13" fmla="*/ 6 h 30"/>
                    <a:gd name="T14" fmla="*/ 6 w 12"/>
                    <a:gd name="T15" fmla="*/ 12 h 30"/>
                    <a:gd name="T16" fmla="*/ 0 w 12"/>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0" y="24"/>
                      </a:moveTo>
                      <a:lnTo>
                        <a:pt x="0" y="30"/>
                      </a:lnTo>
                      <a:lnTo>
                        <a:pt x="6" y="24"/>
                      </a:lnTo>
                      <a:lnTo>
                        <a:pt x="12" y="12"/>
                      </a:lnTo>
                      <a:lnTo>
                        <a:pt x="12" y="6"/>
                      </a:lnTo>
                      <a:lnTo>
                        <a:pt x="6" y="0"/>
                      </a:lnTo>
                      <a:lnTo>
                        <a:pt x="6" y="6"/>
                      </a:lnTo>
                      <a:lnTo>
                        <a:pt x="6"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1" name="Freeform 1011"/>
                <p:cNvSpPr>
                  <a:spLocks/>
                </p:cNvSpPr>
                <p:nvPr/>
              </p:nvSpPr>
              <p:spPr bwMode="auto">
                <a:xfrm>
                  <a:off x="4750" y="2700"/>
                  <a:ext cx="12" cy="30"/>
                </a:xfrm>
                <a:custGeom>
                  <a:avLst/>
                  <a:gdLst>
                    <a:gd name="T0" fmla="*/ 0 w 12"/>
                    <a:gd name="T1" fmla="*/ 30 h 30"/>
                    <a:gd name="T2" fmla="*/ 6 w 12"/>
                    <a:gd name="T3" fmla="*/ 30 h 30"/>
                    <a:gd name="T4" fmla="*/ 6 w 12"/>
                    <a:gd name="T5" fmla="*/ 30 h 30"/>
                    <a:gd name="T6" fmla="*/ 12 w 12"/>
                    <a:gd name="T7" fmla="*/ 18 h 30"/>
                    <a:gd name="T8" fmla="*/ 6 w 12"/>
                    <a:gd name="T9" fmla="*/ 6 h 30"/>
                    <a:gd name="T10" fmla="*/ 6 w 12"/>
                    <a:gd name="T11" fmla="*/ 0 h 30"/>
                    <a:gd name="T12" fmla="*/ 0 w 12"/>
                    <a:gd name="T13" fmla="*/ 6 h 30"/>
                    <a:gd name="T14" fmla="*/ 6 w 12"/>
                    <a:gd name="T15" fmla="*/ 18 h 30"/>
                    <a:gd name="T16" fmla="*/ 0 w 12"/>
                    <a:gd name="T17" fmla="*/ 3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0" y="30"/>
                      </a:moveTo>
                      <a:lnTo>
                        <a:pt x="6" y="30"/>
                      </a:lnTo>
                      <a:lnTo>
                        <a:pt x="12" y="18"/>
                      </a:lnTo>
                      <a:lnTo>
                        <a:pt x="6" y="6"/>
                      </a:lnTo>
                      <a:lnTo>
                        <a:pt x="6" y="0"/>
                      </a:lnTo>
                      <a:lnTo>
                        <a:pt x="0" y="6"/>
                      </a:lnTo>
                      <a:lnTo>
                        <a:pt x="6" y="18"/>
                      </a:lnTo>
                      <a:lnTo>
                        <a:pt x="0"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2" name="Freeform 1012"/>
                <p:cNvSpPr>
                  <a:spLocks/>
                </p:cNvSpPr>
                <p:nvPr/>
              </p:nvSpPr>
              <p:spPr bwMode="auto">
                <a:xfrm>
                  <a:off x="4738" y="2664"/>
                  <a:ext cx="18" cy="24"/>
                </a:xfrm>
                <a:custGeom>
                  <a:avLst/>
                  <a:gdLst>
                    <a:gd name="T0" fmla="*/ 12 w 18"/>
                    <a:gd name="T1" fmla="*/ 24 h 24"/>
                    <a:gd name="T2" fmla="*/ 12 w 18"/>
                    <a:gd name="T3" fmla="*/ 24 h 24"/>
                    <a:gd name="T4" fmla="*/ 18 w 18"/>
                    <a:gd name="T5" fmla="*/ 24 h 24"/>
                    <a:gd name="T6" fmla="*/ 18 w 18"/>
                    <a:gd name="T7" fmla="*/ 18 h 24"/>
                    <a:gd name="T8" fmla="*/ 6 w 18"/>
                    <a:gd name="T9" fmla="*/ 0 h 24"/>
                    <a:gd name="T10" fmla="*/ 6 w 18"/>
                    <a:gd name="T11" fmla="*/ 0 h 24"/>
                    <a:gd name="T12" fmla="*/ 0 w 18"/>
                    <a:gd name="T13" fmla="*/ 0 h 24"/>
                    <a:gd name="T14" fmla="*/ 12 w 18"/>
                    <a:gd name="T15" fmla="*/ 18 h 24"/>
                    <a:gd name="T16" fmla="*/ 12 w 18"/>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12" y="24"/>
                      </a:moveTo>
                      <a:lnTo>
                        <a:pt x="12" y="24"/>
                      </a:lnTo>
                      <a:lnTo>
                        <a:pt x="18" y="24"/>
                      </a:lnTo>
                      <a:lnTo>
                        <a:pt x="18" y="18"/>
                      </a:lnTo>
                      <a:lnTo>
                        <a:pt x="6" y="0"/>
                      </a:lnTo>
                      <a:lnTo>
                        <a:pt x="0" y="0"/>
                      </a:lnTo>
                      <a:lnTo>
                        <a:pt x="12" y="18"/>
                      </a:lnTo>
                      <a:lnTo>
                        <a:pt x="12"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3" name="Freeform 1013"/>
                <p:cNvSpPr>
                  <a:spLocks/>
                </p:cNvSpPr>
                <p:nvPr/>
              </p:nvSpPr>
              <p:spPr bwMode="auto">
                <a:xfrm>
                  <a:off x="4720" y="2622"/>
                  <a:ext cx="18" cy="30"/>
                </a:xfrm>
                <a:custGeom>
                  <a:avLst/>
                  <a:gdLst>
                    <a:gd name="T0" fmla="*/ 12 w 18"/>
                    <a:gd name="T1" fmla="*/ 24 h 30"/>
                    <a:gd name="T2" fmla="*/ 18 w 18"/>
                    <a:gd name="T3" fmla="*/ 30 h 30"/>
                    <a:gd name="T4" fmla="*/ 18 w 18"/>
                    <a:gd name="T5" fmla="*/ 24 h 30"/>
                    <a:gd name="T6" fmla="*/ 18 w 18"/>
                    <a:gd name="T7" fmla="*/ 24 h 30"/>
                    <a:gd name="T8" fmla="*/ 6 w 18"/>
                    <a:gd name="T9" fmla="*/ 6 h 30"/>
                    <a:gd name="T10" fmla="*/ 6 w 18"/>
                    <a:gd name="T11" fmla="*/ 0 h 30"/>
                    <a:gd name="T12" fmla="*/ 0 w 18"/>
                    <a:gd name="T13" fmla="*/ 6 h 30"/>
                    <a:gd name="T14" fmla="*/ 12 w 18"/>
                    <a:gd name="T15" fmla="*/ 24 h 30"/>
                    <a:gd name="T16" fmla="*/ 0 60000 65536"/>
                    <a:gd name="T17" fmla="*/ 0 60000 65536"/>
                    <a:gd name="T18" fmla="*/ 0 60000 65536"/>
                    <a:gd name="T19" fmla="*/ 0 60000 65536"/>
                    <a:gd name="T20" fmla="*/ 0 60000 65536"/>
                    <a:gd name="T21" fmla="*/ 0 60000 65536"/>
                    <a:gd name="T22" fmla="*/ 0 60000 65536"/>
                    <a:gd name="T23" fmla="*/ 0 60000 65536"/>
                    <a:gd name="T24" fmla="*/ 0 w 18"/>
                    <a:gd name="T25" fmla="*/ 0 h 30"/>
                    <a:gd name="T26" fmla="*/ 18 w 18"/>
                    <a:gd name="T27" fmla="*/ 30 h 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 h="30">
                      <a:moveTo>
                        <a:pt x="12" y="24"/>
                      </a:moveTo>
                      <a:lnTo>
                        <a:pt x="18" y="30"/>
                      </a:lnTo>
                      <a:lnTo>
                        <a:pt x="18" y="24"/>
                      </a:lnTo>
                      <a:lnTo>
                        <a:pt x="6" y="6"/>
                      </a:lnTo>
                      <a:lnTo>
                        <a:pt x="6" y="0"/>
                      </a:lnTo>
                      <a:lnTo>
                        <a:pt x="0" y="6"/>
                      </a:lnTo>
                      <a:lnTo>
                        <a:pt x="12"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4" name="Freeform 1014"/>
                <p:cNvSpPr>
                  <a:spLocks/>
                </p:cNvSpPr>
                <p:nvPr/>
              </p:nvSpPr>
              <p:spPr bwMode="auto">
                <a:xfrm>
                  <a:off x="4696" y="2592"/>
                  <a:ext cx="18" cy="24"/>
                </a:xfrm>
                <a:custGeom>
                  <a:avLst/>
                  <a:gdLst>
                    <a:gd name="T0" fmla="*/ 12 w 18"/>
                    <a:gd name="T1" fmla="*/ 18 h 24"/>
                    <a:gd name="T2" fmla="*/ 18 w 18"/>
                    <a:gd name="T3" fmla="*/ 24 h 24"/>
                    <a:gd name="T4" fmla="*/ 18 w 18"/>
                    <a:gd name="T5" fmla="*/ 18 h 24"/>
                    <a:gd name="T6" fmla="*/ 18 w 18"/>
                    <a:gd name="T7" fmla="*/ 18 h 24"/>
                    <a:gd name="T8" fmla="*/ 18 w 18"/>
                    <a:gd name="T9" fmla="*/ 18 h 24"/>
                    <a:gd name="T10" fmla="*/ 0 w 18"/>
                    <a:gd name="T11" fmla="*/ 0 h 24"/>
                    <a:gd name="T12" fmla="*/ 0 w 18"/>
                    <a:gd name="T13" fmla="*/ 6 h 24"/>
                    <a:gd name="T14" fmla="*/ 0 w 18"/>
                    <a:gd name="T15" fmla="*/ 6 h 24"/>
                    <a:gd name="T16" fmla="*/ 18 w 18"/>
                    <a:gd name="T17" fmla="*/ 24 h 24"/>
                    <a:gd name="T18" fmla="*/ 18 w 18"/>
                    <a:gd name="T19" fmla="*/ 18 h 24"/>
                    <a:gd name="T20" fmla="*/ 12 w 18"/>
                    <a:gd name="T21" fmla="*/ 18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24"/>
                    <a:gd name="T35" fmla="*/ 18 w 1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24">
                      <a:moveTo>
                        <a:pt x="12" y="18"/>
                      </a:moveTo>
                      <a:lnTo>
                        <a:pt x="18" y="24"/>
                      </a:lnTo>
                      <a:lnTo>
                        <a:pt x="18" y="18"/>
                      </a:lnTo>
                      <a:lnTo>
                        <a:pt x="0" y="0"/>
                      </a:lnTo>
                      <a:lnTo>
                        <a:pt x="0" y="6"/>
                      </a:lnTo>
                      <a:lnTo>
                        <a:pt x="18" y="24"/>
                      </a:lnTo>
                      <a:lnTo>
                        <a:pt x="18" y="18"/>
                      </a:lnTo>
                      <a:lnTo>
                        <a:pt x="12"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5" name="Freeform 1015"/>
                <p:cNvSpPr>
                  <a:spLocks/>
                </p:cNvSpPr>
                <p:nvPr/>
              </p:nvSpPr>
              <p:spPr bwMode="auto">
                <a:xfrm>
                  <a:off x="4660" y="2562"/>
                  <a:ext cx="24" cy="24"/>
                </a:xfrm>
                <a:custGeom>
                  <a:avLst/>
                  <a:gdLst>
                    <a:gd name="T0" fmla="*/ 24 w 24"/>
                    <a:gd name="T1" fmla="*/ 24 h 24"/>
                    <a:gd name="T2" fmla="*/ 24 w 24"/>
                    <a:gd name="T3" fmla="*/ 18 h 24"/>
                    <a:gd name="T4" fmla="*/ 24 w 24"/>
                    <a:gd name="T5" fmla="*/ 18 h 24"/>
                    <a:gd name="T6" fmla="*/ 18 w 24"/>
                    <a:gd name="T7" fmla="*/ 12 h 24"/>
                    <a:gd name="T8" fmla="*/ 6 w 24"/>
                    <a:gd name="T9" fmla="*/ 0 h 24"/>
                    <a:gd name="T10" fmla="*/ 0 w 24"/>
                    <a:gd name="T11" fmla="*/ 6 h 24"/>
                    <a:gd name="T12" fmla="*/ 6 w 24"/>
                    <a:gd name="T13" fmla="*/ 6 h 24"/>
                    <a:gd name="T14" fmla="*/ 18 w 24"/>
                    <a:gd name="T15" fmla="*/ 18 h 24"/>
                    <a:gd name="T16" fmla="*/ 24 w 24"/>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24" y="24"/>
                      </a:moveTo>
                      <a:lnTo>
                        <a:pt x="24" y="18"/>
                      </a:lnTo>
                      <a:lnTo>
                        <a:pt x="18" y="12"/>
                      </a:lnTo>
                      <a:lnTo>
                        <a:pt x="6" y="0"/>
                      </a:lnTo>
                      <a:lnTo>
                        <a:pt x="0" y="6"/>
                      </a:lnTo>
                      <a:lnTo>
                        <a:pt x="6" y="6"/>
                      </a:lnTo>
                      <a:lnTo>
                        <a:pt x="18" y="18"/>
                      </a:lnTo>
                      <a:lnTo>
                        <a:pt x="24"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6" name="Freeform 1016"/>
                <p:cNvSpPr>
                  <a:spLocks/>
                </p:cNvSpPr>
                <p:nvPr/>
              </p:nvSpPr>
              <p:spPr bwMode="auto">
                <a:xfrm>
                  <a:off x="4630" y="2538"/>
                  <a:ext cx="24" cy="24"/>
                </a:xfrm>
                <a:custGeom>
                  <a:avLst/>
                  <a:gdLst>
                    <a:gd name="T0" fmla="*/ 24 w 24"/>
                    <a:gd name="T1" fmla="*/ 24 h 24"/>
                    <a:gd name="T2" fmla="*/ 24 w 24"/>
                    <a:gd name="T3" fmla="*/ 18 h 24"/>
                    <a:gd name="T4" fmla="*/ 24 w 24"/>
                    <a:gd name="T5" fmla="*/ 18 h 24"/>
                    <a:gd name="T6" fmla="*/ 6 w 24"/>
                    <a:gd name="T7" fmla="*/ 6 h 24"/>
                    <a:gd name="T8" fmla="*/ 0 w 24"/>
                    <a:gd name="T9" fmla="*/ 0 h 24"/>
                    <a:gd name="T10" fmla="*/ 0 w 24"/>
                    <a:gd name="T11" fmla="*/ 6 h 24"/>
                    <a:gd name="T12" fmla="*/ 0 w 24"/>
                    <a:gd name="T13" fmla="*/ 6 h 24"/>
                    <a:gd name="T14" fmla="*/ 6 w 24"/>
                    <a:gd name="T15" fmla="*/ 12 h 24"/>
                    <a:gd name="T16" fmla="*/ 24 w 24"/>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24" y="24"/>
                      </a:moveTo>
                      <a:lnTo>
                        <a:pt x="24" y="18"/>
                      </a:lnTo>
                      <a:lnTo>
                        <a:pt x="6" y="6"/>
                      </a:lnTo>
                      <a:lnTo>
                        <a:pt x="0" y="0"/>
                      </a:lnTo>
                      <a:lnTo>
                        <a:pt x="0" y="6"/>
                      </a:lnTo>
                      <a:lnTo>
                        <a:pt x="6" y="12"/>
                      </a:lnTo>
                      <a:lnTo>
                        <a:pt x="24"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 name="Freeform 1017"/>
                <p:cNvSpPr>
                  <a:spLocks/>
                </p:cNvSpPr>
                <p:nvPr/>
              </p:nvSpPr>
              <p:spPr bwMode="auto">
                <a:xfrm>
                  <a:off x="4594" y="2520"/>
                  <a:ext cx="24" cy="18"/>
                </a:xfrm>
                <a:custGeom>
                  <a:avLst/>
                  <a:gdLst>
                    <a:gd name="T0" fmla="*/ 24 w 24"/>
                    <a:gd name="T1" fmla="*/ 18 h 18"/>
                    <a:gd name="T2" fmla="*/ 24 w 24"/>
                    <a:gd name="T3" fmla="*/ 12 h 18"/>
                    <a:gd name="T4" fmla="*/ 24 w 24"/>
                    <a:gd name="T5" fmla="*/ 12 h 18"/>
                    <a:gd name="T6" fmla="*/ 0 w 24"/>
                    <a:gd name="T7" fmla="*/ 0 h 18"/>
                    <a:gd name="T8" fmla="*/ 0 w 24"/>
                    <a:gd name="T9" fmla="*/ 0 h 18"/>
                    <a:gd name="T10" fmla="*/ 0 w 24"/>
                    <a:gd name="T11" fmla="*/ 6 h 18"/>
                    <a:gd name="T12" fmla="*/ 24 w 24"/>
                    <a:gd name="T13" fmla="*/ 18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18"/>
                      </a:moveTo>
                      <a:lnTo>
                        <a:pt x="24" y="12"/>
                      </a:lnTo>
                      <a:lnTo>
                        <a:pt x="0" y="0"/>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 name="Freeform 1018"/>
                <p:cNvSpPr>
                  <a:spLocks/>
                </p:cNvSpPr>
                <p:nvPr/>
              </p:nvSpPr>
              <p:spPr bwMode="auto">
                <a:xfrm>
                  <a:off x="4558" y="2495"/>
                  <a:ext cx="24" cy="19"/>
                </a:xfrm>
                <a:custGeom>
                  <a:avLst/>
                  <a:gdLst>
                    <a:gd name="T0" fmla="*/ 24 w 24"/>
                    <a:gd name="T1" fmla="*/ 19 h 19"/>
                    <a:gd name="T2" fmla="*/ 24 w 24"/>
                    <a:gd name="T3" fmla="*/ 19 h 19"/>
                    <a:gd name="T4" fmla="*/ 24 w 24"/>
                    <a:gd name="T5" fmla="*/ 12 h 19"/>
                    <a:gd name="T6" fmla="*/ 0 w 24"/>
                    <a:gd name="T7" fmla="*/ 0 h 19"/>
                    <a:gd name="T8" fmla="*/ 0 w 24"/>
                    <a:gd name="T9" fmla="*/ 6 h 19"/>
                    <a:gd name="T10" fmla="*/ 0 w 24"/>
                    <a:gd name="T11" fmla="*/ 6 h 19"/>
                    <a:gd name="T12" fmla="*/ 24 w 24"/>
                    <a:gd name="T13" fmla="*/ 19 h 19"/>
                    <a:gd name="T14" fmla="*/ 0 60000 65536"/>
                    <a:gd name="T15" fmla="*/ 0 60000 65536"/>
                    <a:gd name="T16" fmla="*/ 0 60000 65536"/>
                    <a:gd name="T17" fmla="*/ 0 60000 65536"/>
                    <a:gd name="T18" fmla="*/ 0 60000 65536"/>
                    <a:gd name="T19" fmla="*/ 0 60000 65536"/>
                    <a:gd name="T20" fmla="*/ 0 60000 65536"/>
                    <a:gd name="T21" fmla="*/ 0 w 24"/>
                    <a:gd name="T22" fmla="*/ 0 h 19"/>
                    <a:gd name="T23" fmla="*/ 24 w 24"/>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9">
                      <a:moveTo>
                        <a:pt x="24" y="19"/>
                      </a:moveTo>
                      <a:lnTo>
                        <a:pt x="24" y="19"/>
                      </a:lnTo>
                      <a:lnTo>
                        <a:pt x="24" y="12"/>
                      </a:lnTo>
                      <a:lnTo>
                        <a:pt x="0" y="0"/>
                      </a:lnTo>
                      <a:lnTo>
                        <a:pt x="0" y="6"/>
                      </a:lnTo>
                      <a:lnTo>
                        <a:pt x="24" y="1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 name="Freeform 1019"/>
                <p:cNvSpPr>
                  <a:spLocks/>
                </p:cNvSpPr>
                <p:nvPr/>
              </p:nvSpPr>
              <p:spPr bwMode="auto">
                <a:xfrm>
                  <a:off x="4516" y="2483"/>
                  <a:ext cx="30" cy="12"/>
                </a:xfrm>
                <a:custGeom>
                  <a:avLst/>
                  <a:gdLst>
                    <a:gd name="T0" fmla="*/ 24 w 30"/>
                    <a:gd name="T1" fmla="*/ 12 h 12"/>
                    <a:gd name="T2" fmla="*/ 30 w 30"/>
                    <a:gd name="T3" fmla="*/ 12 h 12"/>
                    <a:gd name="T4" fmla="*/ 24 w 30"/>
                    <a:gd name="T5" fmla="*/ 6 h 12"/>
                    <a:gd name="T6" fmla="*/ 18 w 30"/>
                    <a:gd name="T7" fmla="*/ 0 h 12"/>
                    <a:gd name="T8" fmla="*/ 6 w 30"/>
                    <a:gd name="T9" fmla="*/ 0 h 12"/>
                    <a:gd name="T10" fmla="*/ 0 w 30"/>
                    <a:gd name="T11" fmla="*/ 0 h 12"/>
                    <a:gd name="T12" fmla="*/ 6 w 30"/>
                    <a:gd name="T13" fmla="*/ 6 h 12"/>
                    <a:gd name="T14" fmla="*/ 18 w 30"/>
                    <a:gd name="T15" fmla="*/ 6 h 12"/>
                    <a:gd name="T16" fmla="*/ 24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12"/>
                      </a:moveTo>
                      <a:lnTo>
                        <a:pt x="30" y="12"/>
                      </a:lnTo>
                      <a:lnTo>
                        <a:pt x="24" y="6"/>
                      </a:lnTo>
                      <a:lnTo>
                        <a:pt x="18" y="0"/>
                      </a:lnTo>
                      <a:lnTo>
                        <a:pt x="6" y="0"/>
                      </a:lnTo>
                      <a:lnTo>
                        <a:pt x="0" y="0"/>
                      </a:lnTo>
                      <a:lnTo>
                        <a:pt x="6" y="6"/>
                      </a:lnTo>
                      <a:lnTo>
                        <a:pt x="18"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0" name="Freeform 1020"/>
                <p:cNvSpPr>
                  <a:spLocks/>
                </p:cNvSpPr>
                <p:nvPr/>
              </p:nvSpPr>
              <p:spPr bwMode="auto">
                <a:xfrm>
                  <a:off x="4480" y="2465"/>
                  <a:ext cx="24" cy="12"/>
                </a:xfrm>
                <a:custGeom>
                  <a:avLst/>
                  <a:gdLst>
                    <a:gd name="T0" fmla="*/ 24 w 24"/>
                    <a:gd name="T1" fmla="*/ 12 h 12"/>
                    <a:gd name="T2" fmla="*/ 24 w 24"/>
                    <a:gd name="T3" fmla="*/ 12 h 12"/>
                    <a:gd name="T4" fmla="*/ 24 w 24"/>
                    <a:gd name="T5" fmla="*/ 6 h 12"/>
                    <a:gd name="T6" fmla="*/ 0 w 24"/>
                    <a:gd name="T7" fmla="*/ 0 h 12"/>
                    <a:gd name="T8" fmla="*/ 0 w 24"/>
                    <a:gd name="T9" fmla="*/ 0 h 12"/>
                    <a:gd name="T10" fmla="*/ 0 w 24"/>
                    <a:gd name="T11" fmla="*/ 6 h 12"/>
                    <a:gd name="T12" fmla="*/ 24 w 24"/>
                    <a:gd name="T13" fmla="*/ 12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24" y="12"/>
                      </a:moveTo>
                      <a:lnTo>
                        <a:pt x="24" y="12"/>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 name="Freeform 1021"/>
                <p:cNvSpPr>
                  <a:spLocks/>
                </p:cNvSpPr>
                <p:nvPr/>
              </p:nvSpPr>
              <p:spPr bwMode="auto">
                <a:xfrm>
                  <a:off x="4438" y="2453"/>
                  <a:ext cx="30" cy="12"/>
                </a:xfrm>
                <a:custGeom>
                  <a:avLst/>
                  <a:gdLst>
                    <a:gd name="T0" fmla="*/ 24 w 30"/>
                    <a:gd name="T1" fmla="*/ 12 h 12"/>
                    <a:gd name="T2" fmla="*/ 30 w 30"/>
                    <a:gd name="T3" fmla="*/ 6 h 12"/>
                    <a:gd name="T4" fmla="*/ 24 w 30"/>
                    <a:gd name="T5" fmla="*/ 6 h 12"/>
                    <a:gd name="T6" fmla="*/ 6 w 30"/>
                    <a:gd name="T7" fmla="*/ 0 h 12"/>
                    <a:gd name="T8" fmla="*/ 0 w 30"/>
                    <a:gd name="T9" fmla="*/ 0 h 12"/>
                    <a:gd name="T10" fmla="*/ 6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6" y="0"/>
                      </a:lnTo>
                      <a:lnTo>
                        <a:pt x="0" y="0"/>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2" name="Freeform 1022"/>
                <p:cNvSpPr>
                  <a:spLocks/>
                </p:cNvSpPr>
                <p:nvPr/>
              </p:nvSpPr>
              <p:spPr bwMode="auto">
                <a:xfrm>
                  <a:off x="4396" y="2435"/>
                  <a:ext cx="30" cy="18"/>
                </a:xfrm>
                <a:custGeom>
                  <a:avLst/>
                  <a:gdLst>
                    <a:gd name="T0" fmla="*/ 30 w 30"/>
                    <a:gd name="T1" fmla="*/ 18 h 18"/>
                    <a:gd name="T2" fmla="*/ 30 w 30"/>
                    <a:gd name="T3" fmla="*/ 12 h 18"/>
                    <a:gd name="T4" fmla="*/ 30 w 30"/>
                    <a:gd name="T5" fmla="*/ 12 h 18"/>
                    <a:gd name="T6" fmla="*/ 6 w 30"/>
                    <a:gd name="T7" fmla="*/ 0 h 18"/>
                    <a:gd name="T8" fmla="*/ 0 w 30"/>
                    <a:gd name="T9" fmla="*/ 6 h 18"/>
                    <a:gd name="T10" fmla="*/ 6 w 30"/>
                    <a:gd name="T11" fmla="*/ 6 h 18"/>
                    <a:gd name="T12" fmla="*/ 30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30" y="18"/>
                      </a:moveTo>
                      <a:lnTo>
                        <a:pt x="30" y="12"/>
                      </a:lnTo>
                      <a:lnTo>
                        <a:pt x="6" y="0"/>
                      </a:lnTo>
                      <a:lnTo>
                        <a:pt x="0" y="6"/>
                      </a:lnTo>
                      <a:lnTo>
                        <a:pt x="6" y="6"/>
                      </a:lnTo>
                      <a:lnTo>
                        <a:pt x="3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3" name="Freeform 1023"/>
                <p:cNvSpPr>
                  <a:spLocks/>
                </p:cNvSpPr>
                <p:nvPr/>
              </p:nvSpPr>
              <p:spPr bwMode="auto">
                <a:xfrm>
                  <a:off x="4360" y="2423"/>
                  <a:ext cx="30" cy="18"/>
                </a:xfrm>
                <a:custGeom>
                  <a:avLst/>
                  <a:gdLst>
                    <a:gd name="T0" fmla="*/ 24 w 30"/>
                    <a:gd name="T1" fmla="*/ 18 h 18"/>
                    <a:gd name="T2" fmla="*/ 30 w 30"/>
                    <a:gd name="T3" fmla="*/ 12 h 18"/>
                    <a:gd name="T4" fmla="*/ 24 w 30"/>
                    <a:gd name="T5" fmla="*/ 12 h 18"/>
                    <a:gd name="T6" fmla="*/ 0 w 30"/>
                    <a:gd name="T7" fmla="*/ 0 h 18"/>
                    <a:gd name="T8" fmla="*/ 0 w 30"/>
                    <a:gd name="T9" fmla="*/ 6 h 18"/>
                    <a:gd name="T10" fmla="*/ 0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2"/>
                      </a:lnTo>
                      <a:lnTo>
                        <a:pt x="24" y="12"/>
                      </a:lnTo>
                      <a:lnTo>
                        <a:pt x="0" y="0"/>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4" name="Freeform 1024"/>
                <p:cNvSpPr>
                  <a:spLocks/>
                </p:cNvSpPr>
                <p:nvPr/>
              </p:nvSpPr>
              <p:spPr bwMode="auto">
                <a:xfrm>
                  <a:off x="4318" y="2417"/>
                  <a:ext cx="30" cy="12"/>
                </a:xfrm>
                <a:custGeom>
                  <a:avLst/>
                  <a:gdLst>
                    <a:gd name="T0" fmla="*/ 24 w 30"/>
                    <a:gd name="T1" fmla="*/ 12 h 12"/>
                    <a:gd name="T2" fmla="*/ 30 w 30"/>
                    <a:gd name="T3" fmla="*/ 6 h 12"/>
                    <a:gd name="T4" fmla="*/ 24 w 30"/>
                    <a:gd name="T5" fmla="*/ 6 h 12"/>
                    <a:gd name="T6" fmla="*/ 6 w 30"/>
                    <a:gd name="T7" fmla="*/ 0 h 12"/>
                    <a:gd name="T8" fmla="*/ 0 w 30"/>
                    <a:gd name="T9" fmla="*/ 0 h 12"/>
                    <a:gd name="T10" fmla="*/ 0 w 30"/>
                    <a:gd name="T11" fmla="*/ 0 h 12"/>
                    <a:gd name="T12" fmla="*/ 0 w 30"/>
                    <a:gd name="T13" fmla="*/ 6 h 12"/>
                    <a:gd name="T14" fmla="*/ 6 w 30"/>
                    <a:gd name="T15" fmla="*/ 6 h 12"/>
                    <a:gd name="T16" fmla="*/ 24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12"/>
                      </a:moveTo>
                      <a:lnTo>
                        <a:pt x="30" y="6"/>
                      </a:lnTo>
                      <a:lnTo>
                        <a:pt x="24" y="6"/>
                      </a:lnTo>
                      <a:lnTo>
                        <a:pt x="6" y="0"/>
                      </a:lnTo>
                      <a:lnTo>
                        <a:pt x="0"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5" name="Freeform 1025"/>
                <p:cNvSpPr>
                  <a:spLocks/>
                </p:cNvSpPr>
                <p:nvPr/>
              </p:nvSpPr>
              <p:spPr bwMode="auto">
                <a:xfrm>
                  <a:off x="4276" y="2405"/>
                  <a:ext cx="30" cy="12"/>
                </a:xfrm>
                <a:custGeom>
                  <a:avLst/>
                  <a:gdLst>
                    <a:gd name="T0" fmla="*/ 30 w 30"/>
                    <a:gd name="T1" fmla="*/ 12 h 12"/>
                    <a:gd name="T2" fmla="*/ 30 w 30"/>
                    <a:gd name="T3" fmla="*/ 12 h 12"/>
                    <a:gd name="T4" fmla="*/ 30 w 30"/>
                    <a:gd name="T5" fmla="*/ 6 h 12"/>
                    <a:gd name="T6" fmla="*/ 6 w 30"/>
                    <a:gd name="T7" fmla="*/ 0 h 12"/>
                    <a:gd name="T8" fmla="*/ 0 w 30"/>
                    <a:gd name="T9" fmla="*/ 6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12"/>
                      </a:ln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6" name="Freeform 1026"/>
                <p:cNvSpPr>
                  <a:spLocks/>
                </p:cNvSpPr>
                <p:nvPr/>
              </p:nvSpPr>
              <p:spPr bwMode="auto">
                <a:xfrm>
                  <a:off x="4234" y="2399"/>
                  <a:ext cx="30" cy="12"/>
                </a:xfrm>
                <a:custGeom>
                  <a:avLst/>
                  <a:gdLst>
                    <a:gd name="T0" fmla="*/ 30 w 30"/>
                    <a:gd name="T1" fmla="*/ 12 h 12"/>
                    <a:gd name="T2" fmla="*/ 30 w 30"/>
                    <a:gd name="T3" fmla="*/ 6 h 12"/>
                    <a:gd name="T4" fmla="*/ 30 w 30"/>
                    <a:gd name="T5" fmla="*/ 6 h 12"/>
                    <a:gd name="T6" fmla="*/ 6 w 30"/>
                    <a:gd name="T7" fmla="*/ 0 h 12"/>
                    <a:gd name="T8" fmla="*/ 0 w 30"/>
                    <a:gd name="T9" fmla="*/ 0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 name="Freeform 1027"/>
                <p:cNvSpPr>
                  <a:spLocks/>
                </p:cNvSpPr>
                <p:nvPr/>
              </p:nvSpPr>
              <p:spPr bwMode="auto">
                <a:xfrm>
                  <a:off x="4192" y="2393"/>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 name="Freeform 1028"/>
                <p:cNvSpPr>
                  <a:spLocks/>
                </p:cNvSpPr>
                <p:nvPr/>
              </p:nvSpPr>
              <p:spPr bwMode="auto">
                <a:xfrm>
                  <a:off x="4156" y="2381"/>
                  <a:ext cx="24" cy="12"/>
                </a:xfrm>
                <a:custGeom>
                  <a:avLst/>
                  <a:gdLst>
                    <a:gd name="T0" fmla="*/ 24 w 24"/>
                    <a:gd name="T1" fmla="*/ 12 h 12"/>
                    <a:gd name="T2" fmla="*/ 24 w 24"/>
                    <a:gd name="T3" fmla="*/ 6 h 12"/>
                    <a:gd name="T4" fmla="*/ 24 w 24"/>
                    <a:gd name="T5" fmla="*/ 6 h 12"/>
                    <a:gd name="T6" fmla="*/ 0 w 24"/>
                    <a:gd name="T7" fmla="*/ 0 h 12"/>
                    <a:gd name="T8" fmla="*/ 0 w 24"/>
                    <a:gd name="T9" fmla="*/ 0 h 12"/>
                    <a:gd name="T10" fmla="*/ 0 w 24"/>
                    <a:gd name="T11" fmla="*/ 6 h 12"/>
                    <a:gd name="T12" fmla="*/ 0 w 24"/>
                    <a:gd name="T13" fmla="*/ 6 h 12"/>
                    <a:gd name="T14" fmla="*/ 0 w 24"/>
                    <a:gd name="T15" fmla="*/ 6 h 12"/>
                    <a:gd name="T16" fmla="*/ 24 w 24"/>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2"/>
                    <a:gd name="T29" fmla="*/ 24 w 24"/>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2">
                      <a:moveTo>
                        <a:pt x="24" y="12"/>
                      </a:move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 name="Freeform 1029"/>
                <p:cNvSpPr>
                  <a:spLocks/>
                </p:cNvSpPr>
                <p:nvPr/>
              </p:nvSpPr>
              <p:spPr bwMode="auto">
                <a:xfrm>
                  <a:off x="4114" y="2375"/>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0" name="Freeform 1030"/>
                <p:cNvSpPr>
                  <a:spLocks/>
                </p:cNvSpPr>
                <p:nvPr/>
              </p:nvSpPr>
              <p:spPr bwMode="auto">
                <a:xfrm>
                  <a:off x="4072" y="2375"/>
                  <a:ext cx="30" cy="6"/>
                </a:xfrm>
                <a:custGeom>
                  <a:avLst/>
                  <a:gdLst>
                    <a:gd name="T0" fmla="*/ 24 w 30"/>
                    <a:gd name="T1" fmla="*/ 6 h 6"/>
                    <a:gd name="T2" fmla="*/ 30 w 30"/>
                    <a:gd name="T3" fmla="*/ 6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1" name="Freeform 1031"/>
                <p:cNvSpPr>
                  <a:spLocks/>
                </p:cNvSpPr>
                <p:nvPr/>
              </p:nvSpPr>
              <p:spPr bwMode="auto">
                <a:xfrm>
                  <a:off x="4030" y="2369"/>
                  <a:ext cx="30" cy="6"/>
                </a:xfrm>
                <a:custGeom>
                  <a:avLst/>
                  <a:gdLst>
                    <a:gd name="T0" fmla="*/ 24 w 30"/>
                    <a:gd name="T1" fmla="*/ 6 h 6"/>
                    <a:gd name="T2" fmla="*/ 30 w 30"/>
                    <a:gd name="T3" fmla="*/ 6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2" name="Freeform 1032"/>
                <p:cNvSpPr>
                  <a:spLocks/>
                </p:cNvSpPr>
                <p:nvPr/>
              </p:nvSpPr>
              <p:spPr bwMode="auto">
                <a:xfrm>
                  <a:off x="3987" y="2363"/>
                  <a:ext cx="31" cy="6"/>
                </a:xfrm>
                <a:custGeom>
                  <a:avLst/>
                  <a:gdLst>
                    <a:gd name="T0" fmla="*/ 25 w 31"/>
                    <a:gd name="T1" fmla="*/ 6 h 6"/>
                    <a:gd name="T2" fmla="*/ 31 w 31"/>
                    <a:gd name="T3" fmla="*/ 6 h 6"/>
                    <a:gd name="T4" fmla="*/ 25 w 31"/>
                    <a:gd name="T5" fmla="*/ 0 h 6"/>
                    <a:gd name="T6" fmla="*/ 0 w 31"/>
                    <a:gd name="T7" fmla="*/ 0 h 6"/>
                    <a:gd name="T8" fmla="*/ 0 w 31"/>
                    <a:gd name="T9" fmla="*/ 6 h 6"/>
                    <a:gd name="T10" fmla="*/ 0 w 31"/>
                    <a:gd name="T11" fmla="*/ 6 h 6"/>
                    <a:gd name="T12" fmla="*/ 25 w 31"/>
                    <a:gd name="T13" fmla="*/ 6 h 6"/>
                    <a:gd name="T14" fmla="*/ 0 60000 65536"/>
                    <a:gd name="T15" fmla="*/ 0 60000 65536"/>
                    <a:gd name="T16" fmla="*/ 0 60000 65536"/>
                    <a:gd name="T17" fmla="*/ 0 60000 65536"/>
                    <a:gd name="T18" fmla="*/ 0 60000 65536"/>
                    <a:gd name="T19" fmla="*/ 0 60000 65536"/>
                    <a:gd name="T20" fmla="*/ 0 60000 65536"/>
                    <a:gd name="T21" fmla="*/ 0 w 31"/>
                    <a:gd name="T22" fmla="*/ 0 h 6"/>
                    <a:gd name="T23" fmla="*/ 31 w 31"/>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6">
                      <a:moveTo>
                        <a:pt x="25" y="6"/>
                      </a:moveTo>
                      <a:lnTo>
                        <a:pt x="31" y="6"/>
                      </a:lnTo>
                      <a:lnTo>
                        <a:pt x="25" y="0"/>
                      </a:lnTo>
                      <a:lnTo>
                        <a:pt x="0" y="0"/>
                      </a:lnTo>
                      <a:lnTo>
                        <a:pt x="0" y="6"/>
                      </a:lnTo>
                      <a:lnTo>
                        <a:pt x="25"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3" name="Freeform 1033"/>
                <p:cNvSpPr>
                  <a:spLocks/>
                </p:cNvSpPr>
                <p:nvPr/>
              </p:nvSpPr>
              <p:spPr bwMode="auto">
                <a:xfrm>
                  <a:off x="3945" y="2363"/>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4" name="Freeform 1034"/>
                <p:cNvSpPr>
                  <a:spLocks/>
                </p:cNvSpPr>
                <p:nvPr/>
              </p:nvSpPr>
              <p:spPr bwMode="auto">
                <a:xfrm>
                  <a:off x="3903" y="2357"/>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5" name="Freeform 1035"/>
                <p:cNvSpPr>
                  <a:spLocks/>
                </p:cNvSpPr>
                <p:nvPr/>
              </p:nvSpPr>
              <p:spPr bwMode="auto">
                <a:xfrm>
                  <a:off x="3861" y="2357"/>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6" name="Freeform 1036"/>
                <p:cNvSpPr>
                  <a:spLocks/>
                </p:cNvSpPr>
                <p:nvPr/>
              </p:nvSpPr>
              <p:spPr bwMode="auto">
                <a:xfrm>
                  <a:off x="3819" y="2357"/>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7" name="Freeform 1037"/>
                <p:cNvSpPr>
                  <a:spLocks/>
                </p:cNvSpPr>
                <p:nvPr/>
              </p:nvSpPr>
              <p:spPr bwMode="auto">
                <a:xfrm>
                  <a:off x="3777" y="2357"/>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64" name="Group 1038"/>
              <p:cNvGrpSpPr>
                <a:grpSpLocks/>
              </p:cNvGrpSpPr>
              <p:nvPr/>
            </p:nvGrpSpPr>
            <p:grpSpPr bwMode="auto">
              <a:xfrm>
                <a:off x="2889" y="2405"/>
                <a:ext cx="1771" cy="625"/>
                <a:chOff x="2889" y="2405"/>
                <a:chExt cx="1771" cy="625"/>
              </a:xfrm>
            </p:grpSpPr>
            <p:sp>
              <p:nvSpPr>
                <p:cNvPr id="538" name="Freeform 1039"/>
                <p:cNvSpPr>
                  <a:spLocks/>
                </p:cNvSpPr>
                <p:nvPr/>
              </p:nvSpPr>
              <p:spPr bwMode="auto">
                <a:xfrm>
                  <a:off x="3753" y="2405"/>
                  <a:ext cx="48" cy="6"/>
                </a:xfrm>
                <a:custGeom>
                  <a:avLst/>
                  <a:gdLst>
                    <a:gd name="T0" fmla="*/ 24 w 48"/>
                    <a:gd name="T1" fmla="*/ 6 h 6"/>
                    <a:gd name="T2" fmla="*/ 48 w 48"/>
                    <a:gd name="T3" fmla="*/ 6 h 6"/>
                    <a:gd name="T4" fmla="*/ 48 w 48"/>
                    <a:gd name="T5" fmla="*/ 0 h 6"/>
                    <a:gd name="T6" fmla="*/ 48 w 48"/>
                    <a:gd name="T7" fmla="*/ 0 h 6"/>
                    <a:gd name="T8" fmla="*/ 24 w 48"/>
                    <a:gd name="T9" fmla="*/ 0 h 6"/>
                    <a:gd name="T10" fmla="*/ 0 w 48"/>
                    <a:gd name="T11" fmla="*/ 0 h 6"/>
                    <a:gd name="T12" fmla="*/ 0 w 48"/>
                    <a:gd name="T13" fmla="*/ 0 h 6"/>
                    <a:gd name="T14" fmla="*/ 0 w 48"/>
                    <a:gd name="T15" fmla="*/ 6 h 6"/>
                    <a:gd name="T16" fmla="*/ 24 w 48"/>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6"/>
                    <a:gd name="T29" fmla="*/ 48 w 48"/>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6">
                      <a:moveTo>
                        <a:pt x="24" y="6"/>
                      </a:moveTo>
                      <a:lnTo>
                        <a:pt x="48" y="6"/>
                      </a:lnTo>
                      <a:lnTo>
                        <a:pt x="48"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9" name="Freeform 1040"/>
                <p:cNvSpPr>
                  <a:spLocks/>
                </p:cNvSpPr>
                <p:nvPr/>
              </p:nvSpPr>
              <p:spPr bwMode="auto">
                <a:xfrm>
                  <a:off x="3711" y="2405"/>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0" name="Freeform 1041"/>
                <p:cNvSpPr>
                  <a:spLocks/>
                </p:cNvSpPr>
                <p:nvPr/>
              </p:nvSpPr>
              <p:spPr bwMode="auto">
                <a:xfrm>
                  <a:off x="3669" y="2405"/>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1" name="Freeform 1042"/>
                <p:cNvSpPr>
                  <a:spLocks/>
                </p:cNvSpPr>
                <p:nvPr/>
              </p:nvSpPr>
              <p:spPr bwMode="auto">
                <a:xfrm>
                  <a:off x="3627" y="2405"/>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 name="Freeform 1043"/>
                <p:cNvSpPr>
                  <a:spLocks/>
                </p:cNvSpPr>
                <p:nvPr/>
              </p:nvSpPr>
              <p:spPr bwMode="auto">
                <a:xfrm>
                  <a:off x="3585" y="2405"/>
                  <a:ext cx="30" cy="12"/>
                </a:xfrm>
                <a:custGeom>
                  <a:avLst/>
                  <a:gdLst>
                    <a:gd name="T0" fmla="*/ 24 w 30"/>
                    <a:gd name="T1" fmla="*/ 6 h 12"/>
                    <a:gd name="T2" fmla="*/ 30 w 30"/>
                    <a:gd name="T3" fmla="*/ 6 h 12"/>
                    <a:gd name="T4" fmla="*/ 24 w 30"/>
                    <a:gd name="T5" fmla="*/ 0 h 12"/>
                    <a:gd name="T6" fmla="*/ 12 w 30"/>
                    <a:gd name="T7" fmla="*/ 6 h 12"/>
                    <a:gd name="T8" fmla="*/ 0 w 30"/>
                    <a:gd name="T9" fmla="*/ 6 h 12"/>
                    <a:gd name="T10" fmla="*/ 0 w 30"/>
                    <a:gd name="T11" fmla="*/ 6 h 12"/>
                    <a:gd name="T12" fmla="*/ 0 w 30"/>
                    <a:gd name="T13" fmla="*/ 12 h 12"/>
                    <a:gd name="T14" fmla="*/ 12 w 30"/>
                    <a:gd name="T15" fmla="*/ 12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6"/>
                      </a:lnTo>
                      <a:lnTo>
                        <a:pt x="24" y="0"/>
                      </a:lnTo>
                      <a:lnTo>
                        <a:pt x="12" y="6"/>
                      </a:lnTo>
                      <a:lnTo>
                        <a:pt x="0" y="6"/>
                      </a:lnTo>
                      <a:lnTo>
                        <a:pt x="0" y="12"/>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 name="Freeform 1044"/>
                <p:cNvSpPr>
                  <a:spLocks/>
                </p:cNvSpPr>
                <p:nvPr/>
              </p:nvSpPr>
              <p:spPr bwMode="auto">
                <a:xfrm>
                  <a:off x="3543" y="2411"/>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4" name="Freeform 1045"/>
                <p:cNvSpPr>
                  <a:spLocks/>
                </p:cNvSpPr>
                <p:nvPr/>
              </p:nvSpPr>
              <p:spPr bwMode="auto">
                <a:xfrm>
                  <a:off x="3501" y="2417"/>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5" name="Freeform 1046"/>
                <p:cNvSpPr>
                  <a:spLocks/>
                </p:cNvSpPr>
                <p:nvPr/>
              </p:nvSpPr>
              <p:spPr bwMode="auto">
                <a:xfrm>
                  <a:off x="3459" y="2423"/>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6" name="Freeform 1047"/>
                <p:cNvSpPr>
                  <a:spLocks/>
                </p:cNvSpPr>
                <p:nvPr/>
              </p:nvSpPr>
              <p:spPr bwMode="auto">
                <a:xfrm>
                  <a:off x="3417" y="2423"/>
                  <a:ext cx="30" cy="12"/>
                </a:xfrm>
                <a:custGeom>
                  <a:avLst/>
                  <a:gdLst>
                    <a:gd name="T0" fmla="*/ 24 w 30"/>
                    <a:gd name="T1" fmla="*/ 6 h 12"/>
                    <a:gd name="T2" fmla="*/ 30 w 30"/>
                    <a:gd name="T3" fmla="*/ 6 h 12"/>
                    <a:gd name="T4" fmla="*/ 24 w 30"/>
                    <a:gd name="T5" fmla="*/ 0 h 12"/>
                    <a:gd name="T6" fmla="*/ 12 w 30"/>
                    <a:gd name="T7" fmla="*/ 6 h 12"/>
                    <a:gd name="T8" fmla="*/ 0 w 30"/>
                    <a:gd name="T9" fmla="*/ 6 h 12"/>
                    <a:gd name="T10" fmla="*/ 0 w 30"/>
                    <a:gd name="T11" fmla="*/ 6 h 12"/>
                    <a:gd name="T12" fmla="*/ 0 w 30"/>
                    <a:gd name="T13" fmla="*/ 12 h 12"/>
                    <a:gd name="T14" fmla="*/ 12 w 30"/>
                    <a:gd name="T15" fmla="*/ 12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6"/>
                      </a:lnTo>
                      <a:lnTo>
                        <a:pt x="24" y="0"/>
                      </a:lnTo>
                      <a:lnTo>
                        <a:pt x="12" y="6"/>
                      </a:lnTo>
                      <a:lnTo>
                        <a:pt x="0" y="6"/>
                      </a:lnTo>
                      <a:lnTo>
                        <a:pt x="0" y="12"/>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7" name="Freeform 1048"/>
                <p:cNvSpPr>
                  <a:spLocks/>
                </p:cNvSpPr>
                <p:nvPr/>
              </p:nvSpPr>
              <p:spPr bwMode="auto">
                <a:xfrm>
                  <a:off x="3375" y="2435"/>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8" name="Freeform 1049"/>
                <p:cNvSpPr>
                  <a:spLocks/>
                </p:cNvSpPr>
                <p:nvPr/>
              </p:nvSpPr>
              <p:spPr bwMode="auto">
                <a:xfrm>
                  <a:off x="3333" y="2441"/>
                  <a:ext cx="30" cy="12"/>
                </a:xfrm>
                <a:custGeom>
                  <a:avLst/>
                  <a:gdLst>
                    <a:gd name="T0" fmla="*/ 24 w 30"/>
                    <a:gd name="T1" fmla="*/ 6 h 12"/>
                    <a:gd name="T2" fmla="*/ 30 w 30"/>
                    <a:gd name="T3" fmla="*/ 0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9" name="Freeform 1050"/>
                <p:cNvSpPr>
                  <a:spLocks/>
                </p:cNvSpPr>
                <p:nvPr/>
              </p:nvSpPr>
              <p:spPr bwMode="auto">
                <a:xfrm>
                  <a:off x="3291" y="2447"/>
                  <a:ext cx="30" cy="12"/>
                </a:xfrm>
                <a:custGeom>
                  <a:avLst/>
                  <a:gdLst>
                    <a:gd name="T0" fmla="*/ 30 w 30"/>
                    <a:gd name="T1" fmla="*/ 6 h 12"/>
                    <a:gd name="T2" fmla="*/ 30 w 30"/>
                    <a:gd name="T3" fmla="*/ 6 h 12"/>
                    <a:gd name="T4" fmla="*/ 30 w 30"/>
                    <a:gd name="T5" fmla="*/ 0 h 12"/>
                    <a:gd name="T6" fmla="*/ 6 w 30"/>
                    <a:gd name="T7" fmla="*/ 6 h 12"/>
                    <a:gd name="T8" fmla="*/ 0 w 30"/>
                    <a:gd name="T9" fmla="*/ 6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6"/>
                      </a:lnTo>
                      <a:lnTo>
                        <a:pt x="30" y="0"/>
                      </a:lnTo>
                      <a:lnTo>
                        <a:pt x="6" y="6"/>
                      </a:lnTo>
                      <a:lnTo>
                        <a:pt x="0" y="6"/>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0" name="Freeform 1051"/>
                <p:cNvSpPr>
                  <a:spLocks/>
                </p:cNvSpPr>
                <p:nvPr/>
              </p:nvSpPr>
              <p:spPr bwMode="auto">
                <a:xfrm>
                  <a:off x="3249" y="2453"/>
                  <a:ext cx="30" cy="18"/>
                </a:xfrm>
                <a:custGeom>
                  <a:avLst/>
                  <a:gdLst>
                    <a:gd name="T0" fmla="*/ 30 w 30"/>
                    <a:gd name="T1" fmla="*/ 6 h 18"/>
                    <a:gd name="T2" fmla="*/ 30 w 30"/>
                    <a:gd name="T3" fmla="*/ 6 h 18"/>
                    <a:gd name="T4" fmla="*/ 30 w 30"/>
                    <a:gd name="T5" fmla="*/ 0 h 18"/>
                    <a:gd name="T6" fmla="*/ 6 w 30"/>
                    <a:gd name="T7" fmla="*/ 12 h 18"/>
                    <a:gd name="T8" fmla="*/ 0 w 30"/>
                    <a:gd name="T9" fmla="*/ 12 h 18"/>
                    <a:gd name="T10" fmla="*/ 6 w 30"/>
                    <a:gd name="T11" fmla="*/ 18 h 18"/>
                    <a:gd name="T12" fmla="*/ 30 w 30"/>
                    <a:gd name="T13" fmla="*/ 6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30" y="6"/>
                      </a:moveTo>
                      <a:lnTo>
                        <a:pt x="30" y="6"/>
                      </a:lnTo>
                      <a:lnTo>
                        <a:pt x="30" y="0"/>
                      </a:lnTo>
                      <a:lnTo>
                        <a:pt x="6" y="12"/>
                      </a:lnTo>
                      <a:lnTo>
                        <a:pt x="0" y="12"/>
                      </a:lnTo>
                      <a:lnTo>
                        <a:pt x="6" y="18"/>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1" name="Freeform 1052"/>
                <p:cNvSpPr>
                  <a:spLocks/>
                </p:cNvSpPr>
                <p:nvPr/>
              </p:nvSpPr>
              <p:spPr bwMode="auto">
                <a:xfrm>
                  <a:off x="3213" y="2465"/>
                  <a:ext cx="24" cy="18"/>
                </a:xfrm>
                <a:custGeom>
                  <a:avLst/>
                  <a:gdLst>
                    <a:gd name="T0" fmla="*/ 24 w 24"/>
                    <a:gd name="T1" fmla="*/ 6 h 18"/>
                    <a:gd name="T2" fmla="*/ 24 w 24"/>
                    <a:gd name="T3" fmla="*/ 6 h 18"/>
                    <a:gd name="T4" fmla="*/ 24 w 24"/>
                    <a:gd name="T5" fmla="*/ 0 h 18"/>
                    <a:gd name="T6" fmla="*/ 0 w 24"/>
                    <a:gd name="T7" fmla="*/ 12 h 18"/>
                    <a:gd name="T8" fmla="*/ 0 w 24"/>
                    <a:gd name="T9" fmla="*/ 12 h 18"/>
                    <a:gd name="T10" fmla="*/ 0 w 24"/>
                    <a:gd name="T11" fmla="*/ 18 h 18"/>
                    <a:gd name="T12" fmla="*/ 24 w 24"/>
                    <a:gd name="T13" fmla="*/ 6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6"/>
                      </a:moveTo>
                      <a:lnTo>
                        <a:pt x="24" y="6"/>
                      </a:lnTo>
                      <a:lnTo>
                        <a:pt x="24" y="0"/>
                      </a:lnTo>
                      <a:lnTo>
                        <a:pt x="0" y="12"/>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2" name="Freeform 1053"/>
                <p:cNvSpPr>
                  <a:spLocks/>
                </p:cNvSpPr>
                <p:nvPr/>
              </p:nvSpPr>
              <p:spPr bwMode="auto">
                <a:xfrm>
                  <a:off x="3171" y="2477"/>
                  <a:ext cx="30" cy="12"/>
                </a:xfrm>
                <a:custGeom>
                  <a:avLst/>
                  <a:gdLst>
                    <a:gd name="T0" fmla="*/ 24 w 30"/>
                    <a:gd name="T1" fmla="*/ 6 h 12"/>
                    <a:gd name="T2" fmla="*/ 30 w 30"/>
                    <a:gd name="T3" fmla="*/ 6 h 12"/>
                    <a:gd name="T4" fmla="*/ 24 w 30"/>
                    <a:gd name="T5" fmla="*/ 0 h 12"/>
                    <a:gd name="T6" fmla="*/ 0 w 30"/>
                    <a:gd name="T7" fmla="*/ 6 h 12"/>
                    <a:gd name="T8" fmla="*/ 0 w 30"/>
                    <a:gd name="T9" fmla="*/ 12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 name="Freeform 1054"/>
                <p:cNvSpPr>
                  <a:spLocks/>
                </p:cNvSpPr>
                <p:nvPr/>
              </p:nvSpPr>
              <p:spPr bwMode="auto">
                <a:xfrm>
                  <a:off x="3129" y="2489"/>
                  <a:ext cx="30" cy="18"/>
                </a:xfrm>
                <a:custGeom>
                  <a:avLst/>
                  <a:gdLst>
                    <a:gd name="T0" fmla="*/ 24 w 30"/>
                    <a:gd name="T1" fmla="*/ 6 h 18"/>
                    <a:gd name="T2" fmla="*/ 30 w 30"/>
                    <a:gd name="T3" fmla="*/ 6 h 18"/>
                    <a:gd name="T4" fmla="*/ 24 w 30"/>
                    <a:gd name="T5" fmla="*/ 0 h 18"/>
                    <a:gd name="T6" fmla="*/ 18 w 30"/>
                    <a:gd name="T7" fmla="*/ 6 h 18"/>
                    <a:gd name="T8" fmla="*/ 6 w 30"/>
                    <a:gd name="T9" fmla="*/ 12 h 18"/>
                    <a:gd name="T10" fmla="*/ 0 w 30"/>
                    <a:gd name="T11" fmla="*/ 12 h 18"/>
                    <a:gd name="T12" fmla="*/ 6 w 30"/>
                    <a:gd name="T13" fmla="*/ 18 h 18"/>
                    <a:gd name="T14" fmla="*/ 18 w 30"/>
                    <a:gd name="T15" fmla="*/ 12 h 18"/>
                    <a:gd name="T16" fmla="*/ 24 w 30"/>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24" y="6"/>
                      </a:moveTo>
                      <a:lnTo>
                        <a:pt x="30" y="6"/>
                      </a:lnTo>
                      <a:lnTo>
                        <a:pt x="24" y="0"/>
                      </a:lnTo>
                      <a:lnTo>
                        <a:pt x="18" y="6"/>
                      </a:lnTo>
                      <a:lnTo>
                        <a:pt x="6" y="12"/>
                      </a:lnTo>
                      <a:lnTo>
                        <a:pt x="0" y="12"/>
                      </a:lnTo>
                      <a:lnTo>
                        <a:pt x="6" y="18"/>
                      </a:lnTo>
                      <a:lnTo>
                        <a:pt x="18"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4" name="Freeform 1055"/>
                <p:cNvSpPr>
                  <a:spLocks/>
                </p:cNvSpPr>
                <p:nvPr/>
              </p:nvSpPr>
              <p:spPr bwMode="auto">
                <a:xfrm>
                  <a:off x="3093" y="2507"/>
                  <a:ext cx="24" cy="13"/>
                </a:xfrm>
                <a:custGeom>
                  <a:avLst/>
                  <a:gdLst>
                    <a:gd name="T0" fmla="*/ 24 w 24"/>
                    <a:gd name="T1" fmla="*/ 7 h 13"/>
                    <a:gd name="T2" fmla="*/ 24 w 24"/>
                    <a:gd name="T3" fmla="*/ 0 h 13"/>
                    <a:gd name="T4" fmla="*/ 24 w 24"/>
                    <a:gd name="T5" fmla="*/ 0 h 13"/>
                    <a:gd name="T6" fmla="*/ 0 w 24"/>
                    <a:gd name="T7" fmla="*/ 7 h 13"/>
                    <a:gd name="T8" fmla="*/ 0 w 24"/>
                    <a:gd name="T9" fmla="*/ 13 h 13"/>
                    <a:gd name="T10" fmla="*/ 0 w 24"/>
                    <a:gd name="T11" fmla="*/ 13 h 13"/>
                    <a:gd name="T12" fmla="*/ 24 w 24"/>
                    <a:gd name="T13" fmla="*/ 7 h 13"/>
                    <a:gd name="T14" fmla="*/ 0 60000 65536"/>
                    <a:gd name="T15" fmla="*/ 0 60000 65536"/>
                    <a:gd name="T16" fmla="*/ 0 60000 65536"/>
                    <a:gd name="T17" fmla="*/ 0 60000 65536"/>
                    <a:gd name="T18" fmla="*/ 0 60000 65536"/>
                    <a:gd name="T19" fmla="*/ 0 60000 65536"/>
                    <a:gd name="T20" fmla="*/ 0 60000 65536"/>
                    <a:gd name="T21" fmla="*/ 0 w 24"/>
                    <a:gd name="T22" fmla="*/ 0 h 13"/>
                    <a:gd name="T23" fmla="*/ 24 w 24"/>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3">
                      <a:moveTo>
                        <a:pt x="24" y="7"/>
                      </a:moveTo>
                      <a:lnTo>
                        <a:pt x="24" y="0"/>
                      </a:lnTo>
                      <a:lnTo>
                        <a:pt x="0" y="7"/>
                      </a:lnTo>
                      <a:lnTo>
                        <a:pt x="0" y="13"/>
                      </a:lnTo>
                      <a:lnTo>
                        <a:pt x="24"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5" name="Freeform 1056"/>
                <p:cNvSpPr>
                  <a:spLocks/>
                </p:cNvSpPr>
                <p:nvPr/>
              </p:nvSpPr>
              <p:spPr bwMode="auto">
                <a:xfrm>
                  <a:off x="3051" y="2520"/>
                  <a:ext cx="30" cy="18"/>
                </a:xfrm>
                <a:custGeom>
                  <a:avLst/>
                  <a:gdLst>
                    <a:gd name="T0" fmla="*/ 24 w 30"/>
                    <a:gd name="T1" fmla="*/ 6 h 18"/>
                    <a:gd name="T2" fmla="*/ 30 w 30"/>
                    <a:gd name="T3" fmla="*/ 6 h 18"/>
                    <a:gd name="T4" fmla="*/ 24 w 30"/>
                    <a:gd name="T5" fmla="*/ 0 h 18"/>
                    <a:gd name="T6" fmla="*/ 6 w 30"/>
                    <a:gd name="T7" fmla="*/ 12 h 18"/>
                    <a:gd name="T8" fmla="*/ 0 w 30"/>
                    <a:gd name="T9" fmla="*/ 18 h 18"/>
                    <a:gd name="T10" fmla="*/ 6 w 30"/>
                    <a:gd name="T11" fmla="*/ 18 h 18"/>
                    <a:gd name="T12" fmla="*/ 24 w 30"/>
                    <a:gd name="T13" fmla="*/ 6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6"/>
                      </a:moveTo>
                      <a:lnTo>
                        <a:pt x="30" y="6"/>
                      </a:lnTo>
                      <a:lnTo>
                        <a:pt x="24" y="0"/>
                      </a:lnTo>
                      <a:lnTo>
                        <a:pt x="6" y="12"/>
                      </a:lnTo>
                      <a:lnTo>
                        <a:pt x="0" y="18"/>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6" name="Freeform 1057"/>
                <p:cNvSpPr>
                  <a:spLocks/>
                </p:cNvSpPr>
                <p:nvPr/>
              </p:nvSpPr>
              <p:spPr bwMode="auto">
                <a:xfrm>
                  <a:off x="3015" y="2538"/>
                  <a:ext cx="30" cy="18"/>
                </a:xfrm>
                <a:custGeom>
                  <a:avLst/>
                  <a:gdLst>
                    <a:gd name="T0" fmla="*/ 24 w 30"/>
                    <a:gd name="T1" fmla="*/ 6 h 18"/>
                    <a:gd name="T2" fmla="*/ 30 w 30"/>
                    <a:gd name="T3" fmla="*/ 6 h 18"/>
                    <a:gd name="T4" fmla="*/ 24 w 30"/>
                    <a:gd name="T5" fmla="*/ 0 h 18"/>
                    <a:gd name="T6" fmla="*/ 6 w 30"/>
                    <a:gd name="T7" fmla="*/ 12 h 18"/>
                    <a:gd name="T8" fmla="*/ 0 w 30"/>
                    <a:gd name="T9" fmla="*/ 18 h 18"/>
                    <a:gd name="T10" fmla="*/ 6 w 30"/>
                    <a:gd name="T11" fmla="*/ 18 h 18"/>
                    <a:gd name="T12" fmla="*/ 24 w 30"/>
                    <a:gd name="T13" fmla="*/ 6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6"/>
                      </a:moveTo>
                      <a:lnTo>
                        <a:pt x="30" y="6"/>
                      </a:lnTo>
                      <a:lnTo>
                        <a:pt x="24" y="0"/>
                      </a:lnTo>
                      <a:lnTo>
                        <a:pt x="6" y="12"/>
                      </a:lnTo>
                      <a:lnTo>
                        <a:pt x="0" y="18"/>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7" name="Freeform 1058"/>
                <p:cNvSpPr>
                  <a:spLocks/>
                </p:cNvSpPr>
                <p:nvPr/>
              </p:nvSpPr>
              <p:spPr bwMode="auto">
                <a:xfrm>
                  <a:off x="2979" y="2562"/>
                  <a:ext cx="30" cy="18"/>
                </a:xfrm>
                <a:custGeom>
                  <a:avLst/>
                  <a:gdLst>
                    <a:gd name="T0" fmla="*/ 24 w 30"/>
                    <a:gd name="T1" fmla="*/ 6 h 18"/>
                    <a:gd name="T2" fmla="*/ 30 w 30"/>
                    <a:gd name="T3" fmla="*/ 0 h 18"/>
                    <a:gd name="T4" fmla="*/ 24 w 30"/>
                    <a:gd name="T5" fmla="*/ 0 h 18"/>
                    <a:gd name="T6" fmla="*/ 18 w 30"/>
                    <a:gd name="T7" fmla="*/ 6 h 18"/>
                    <a:gd name="T8" fmla="*/ 6 w 30"/>
                    <a:gd name="T9" fmla="*/ 12 h 18"/>
                    <a:gd name="T10" fmla="*/ 0 w 30"/>
                    <a:gd name="T11" fmla="*/ 18 h 18"/>
                    <a:gd name="T12" fmla="*/ 6 w 30"/>
                    <a:gd name="T13" fmla="*/ 18 h 18"/>
                    <a:gd name="T14" fmla="*/ 18 w 30"/>
                    <a:gd name="T15" fmla="*/ 12 h 18"/>
                    <a:gd name="T16" fmla="*/ 24 w 30"/>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24" y="6"/>
                      </a:moveTo>
                      <a:lnTo>
                        <a:pt x="30" y="0"/>
                      </a:lnTo>
                      <a:lnTo>
                        <a:pt x="24" y="0"/>
                      </a:lnTo>
                      <a:lnTo>
                        <a:pt x="18" y="6"/>
                      </a:lnTo>
                      <a:lnTo>
                        <a:pt x="6" y="12"/>
                      </a:lnTo>
                      <a:lnTo>
                        <a:pt x="0" y="18"/>
                      </a:lnTo>
                      <a:lnTo>
                        <a:pt x="6" y="18"/>
                      </a:lnTo>
                      <a:lnTo>
                        <a:pt x="18"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8" name="Freeform 1059"/>
                <p:cNvSpPr>
                  <a:spLocks/>
                </p:cNvSpPr>
                <p:nvPr/>
              </p:nvSpPr>
              <p:spPr bwMode="auto">
                <a:xfrm>
                  <a:off x="2949" y="2586"/>
                  <a:ext cx="24" cy="18"/>
                </a:xfrm>
                <a:custGeom>
                  <a:avLst/>
                  <a:gdLst>
                    <a:gd name="T0" fmla="*/ 18 w 24"/>
                    <a:gd name="T1" fmla="*/ 6 h 18"/>
                    <a:gd name="T2" fmla="*/ 24 w 24"/>
                    <a:gd name="T3" fmla="*/ 0 h 18"/>
                    <a:gd name="T4" fmla="*/ 18 w 24"/>
                    <a:gd name="T5" fmla="*/ 0 h 18"/>
                    <a:gd name="T6" fmla="*/ 12 w 24"/>
                    <a:gd name="T7" fmla="*/ 6 h 18"/>
                    <a:gd name="T8" fmla="*/ 0 w 24"/>
                    <a:gd name="T9" fmla="*/ 12 h 18"/>
                    <a:gd name="T10" fmla="*/ 0 w 24"/>
                    <a:gd name="T11" fmla="*/ 18 h 18"/>
                    <a:gd name="T12" fmla="*/ 0 w 24"/>
                    <a:gd name="T13" fmla="*/ 18 h 18"/>
                    <a:gd name="T14" fmla="*/ 12 w 24"/>
                    <a:gd name="T15" fmla="*/ 12 h 18"/>
                    <a:gd name="T16" fmla="*/ 18 w 24"/>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18" y="6"/>
                      </a:moveTo>
                      <a:lnTo>
                        <a:pt x="24" y="0"/>
                      </a:lnTo>
                      <a:lnTo>
                        <a:pt x="18" y="0"/>
                      </a:lnTo>
                      <a:lnTo>
                        <a:pt x="12" y="6"/>
                      </a:lnTo>
                      <a:lnTo>
                        <a:pt x="0" y="12"/>
                      </a:lnTo>
                      <a:lnTo>
                        <a:pt x="0" y="18"/>
                      </a:lnTo>
                      <a:lnTo>
                        <a:pt x="12" y="12"/>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9" name="Freeform 1060"/>
                <p:cNvSpPr>
                  <a:spLocks/>
                </p:cNvSpPr>
                <p:nvPr/>
              </p:nvSpPr>
              <p:spPr bwMode="auto">
                <a:xfrm>
                  <a:off x="2919" y="2616"/>
                  <a:ext cx="24" cy="24"/>
                </a:xfrm>
                <a:custGeom>
                  <a:avLst/>
                  <a:gdLst>
                    <a:gd name="T0" fmla="*/ 18 w 24"/>
                    <a:gd name="T1" fmla="*/ 6 h 24"/>
                    <a:gd name="T2" fmla="*/ 24 w 24"/>
                    <a:gd name="T3" fmla="*/ 0 h 24"/>
                    <a:gd name="T4" fmla="*/ 18 w 24"/>
                    <a:gd name="T5" fmla="*/ 0 h 24"/>
                    <a:gd name="T6" fmla="*/ 12 w 24"/>
                    <a:gd name="T7" fmla="*/ 6 h 24"/>
                    <a:gd name="T8" fmla="*/ 6 w 24"/>
                    <a:gd name="T9" fmla="*/ 6 h 24"/>
                    <a:gd name="T10" fmla="*/ 0 w 24"/>
                    <a:gd name="T11" fmla="*/ 18 h 24"/>
                    <a:gd name="T12" fmla="*/ 0 w 24"/>
                    <a:gd name="T13" fmla="*/ 24 h 24"/>
                    <a:gd name="T14" fmla="*/ 6 w 24"/>
                    <a:gd name="T15" fmla="*/ 18 h 24"/>
                    <a:gd name="T16" fmla="*/ 12 w 24"/>
                    <a:gd name="T17" fmla="*/ 6 h 24"/>
                    <a:gd name="T18" fmla="*/ 12 w 24"/>
                    <a:gd name="T19" fmla="*/ 6 h 24"/>
                    <a:gd name="T20" fmla="*/ 12 w 24"/>
                    <a:gd name="T21" fmla="*/ 12 h 24"/>
                    <a:gd name="T22" fmla="*/ 18 w 24"/>
                    <a:gd name="T23" fmla="*/ 6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18" y="6"/>
                      </a:moveTo>
                      <a:lnTo>
                        <a:pt x="24" y="0"/>
                      </a:lnTo>
                      <a:lnTo>
                        <a:pt x="18" y="0"/>
                      </a:lnTo>
                      <a:lnTo>
                        <a:pt x="12" y="6"/>
                      </a:lnTo>
                      <a:lnTo>
                        <a:pt x="6" y="6"/>
                      </a:lnTo>
                      <a:lnTo>
                        <a:pt x="0" y="18"/>
                      </a:lnTo>
                      <a:lnTo>
                        <a:pt x="0" y="24"/>
                      </a:lnTo>
                      <a:lnTo>
                        <a:pt x="6" y="18"/>
                      </a:lnTo>
                      <a:lnTo>
                        <a:pt x="12" y="6"/>
                      </a:lnTo>
                      <a:lnTo>
                        <a:pt x="12" y="12"/>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0" name="Freeform 1061"/>
                <p:cNvSpPr>
                  <a:spLocks/>
                </p:cNvSpPr>
                <p:nvPr/>
              </p:nvSpPr>
              <p:spPr bwMode="auto">
                <a:xfrm>
                  <a:off x="2895" y="2646"/>
                  <a:ext cx="18" cy="24"/>
                </a:xfrm>
                <a:custGeom>
                  <a:avLst/>
                  <a:gdLst>
                    <a:gd name="T0" fmla="*/ 18 w 18"/>
                    <a:gd name="T1" fmla="*/ 0 h 24"/>
                    <a:gd name="T2" fmla="*/ 18 w 18"/>
                    <a:gd name="T3" fmla="*/ 0 h 24"/>
                    <a:gd name="T4" fmla="*/ 12 w 18"/>
                    <a:gd name="T5" fmla="*/ 0 h 24"/>
                    <a:gd name="T6" fmla="*/ 12 w 18"/>
                    <a:gd name="T7" fmla="*/ 6 h 24"/>
                    <a:gd name="T8" fmla="*/ 0 w 18"/>
                    <a:gd name="T9" fmla="*/ 24 h 24"/>
                    <a:gd name="T10" fmla="*/ 6 w 18"/>
                    <a:gd name="T11" fmla="*/ 24 h 24"/>
                    <a:gd name="T12" fmla="*/ 6 w 18"/>
                    <a:gd name="T13" fmla="*/ 24 h 24"/>
                    <a:gd name="T14" fmla="*/ 18 w 18"/>
                    <a:gd name="T15" fmla="*/ 6 h 24"/>
                    <a:gd name="T16" fmla="*/ 18 w 1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18" y="0"/>
                      </a:moveTo>
                      <a:lnTo>
                        <a:pt x="18" y="0"/>
                      </a:lnTo>
                      <a:lnTo>
                        <a:pt x="12" y="0"/>
                      </a:lnTo>
                      <a:lnTo>
                        <a:pt x="12" y="6"/>
                      </a:lnTo>
                      <a:lnTo>
                        <a:pt x="0" y="24"/>
                      </a:lnTo>
                      <a:lnTo>
                        <a:pt x="6" y="24"/>
                      </a:lnTo>
                      <a:lnTo>
                        <a:pt x="18" y="6"/>
                      </a:lnTo>
                      <a:lnTo>
                        <a:pt x="1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1" name="Freeform 1062"/>
                <p:cNvSpPr>
                  <a:spLocks/>
                </p:cNvSpPr>
                <p:nvPr/>
              </p:nvSpPr>
              <p:spPr bwMode="auto">
                <a:xfrm>
                  <a:off x="2889" y="2682"/>
                  <a:ext cx="6" cy="30"/>
                </a:xfrm>
                <a:custGeom>
                  <a:avLst/>
                  <a:gdLst>
                    <a:gd name="T0" fmla="*/ 6 w 6"/>
                    <a:gd name="T1" fmla="*/ 6 h 30"/>
                    <a:gd name="T2" fmla="*/ 6 w 6"/>
                    <a:gd name="T3" fmla="*/ 0 h 30"/>
                    <a:gd name="T4" fmla="*/ 0 w 6"/>
                    <a:gd name="T5" fmla="*/ 6 h 30"/>
                    <a:gd name="T6" fmla="*/ 0 w 6"/>
                    <a:gd name="T7" fmla="*/ 30 h 30"/>
                    <a:gd name="T8" fmla="*/ 0 w 6"/>
                    <a:gd name="T9" fmla="*/ 30 h 30"/>
                    <a:gd name="T10" fmla="*/ 6 w 6"/>
                    <a:gd name="T11" fmla="*/ 30 h 30"/>
                    <a:gd name="T12" fmla="*/ 6 w 6"/>
                    <a:gd name="T13" fmla="*/ 6 h 30"/>
                    <a:gd name="T14" fmla="*/ 0 60000 65536"/>
                    <a:gd name="T15" fmla="*/ 0 60000 65536"/>
                    <a:gd name="T16" fmla="*/ 0 60000 65536"/>
                    <a:gd name="T17" fmla="*/ 0 60000 65536"/>
                    <a:gd name="T18" fmla="*/ 0 60000 65536"/>
                    <a:gd name="T19" fmla="*/ 0 60000 65536"/>
                    <a:gd name="T20" fmla="*/ 0 60000 65536"/>
                    <a:gd name="T21" fmla="*/ 0 w 6"/>
                    <a:gd name="T22" fmla="*/ 0 h 30"/>
                    <a:gd name="T23" fmla="*/ 6 w 6"/>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0">
                      <a:moveTo>
                        <a:pt x="6" y="6"/>
                      </a:moveTo>
                      <a:lnTo>
                        <a:pt x="6" y="0"/>
                      </a:lnTo>
                      <a:lnTo>
                        <a:pt x="0" y="6"/>
                      </a:lnTo>
                      <a:lnTo>
                        <a:pt x="0" y="30"/>
                      </a:lnTo>
                      <a:lnTo>
                        <a:pt x="6" y="3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2" name="Freeform 1063"/>
                <p:cNvSpPr>
                  <a:spLocks/>
                </p:cNvSpPr>
                <p:nvPr/>
              </p:nvSpPr>
              <p:spPr bwMode="auto">
                <a:xfrm>
                  <a:off x="2889" y="2724"/>
                  <a:ext cx="6" cy="30"/>
                </a:xfrm>
                <a:custGeom>
                  <a:avLst/>
                  <a:gdLst>
                    <a:gd name="T0" fmla="*/ 6 w 6"/>
                    <a:gd name="T1" fmla="*/ 6 h 30"/>
                    <a:gd name="T2" fmla="*/ 0 w 6"/>
                    <a:gd name="T3" fmla="*/ 0 h 30"/>
                    <a:gd name="T4" fmla="*/ 0 w 6"/>
                    <a:gd name="T5" fmla="*/ 6 h 30"/>
                    <a:gd name="T6" fmla="*/ 0 w 6"/>
                    <a:gd name="T7" fmla="*/ 24 h 30"/>
                    <a:gd name="T8" fmla="*/ 0 w 6"/>
                    <a:gd name="T9" fmla="*/ 30 h 30"/>
                    <a:gd name="T10" fmla="*/ 6 w 6"/>
                    <a:gd name="T11" fmla="*/ 30 h 30"/>
                    <a:gd name="T12" fmla="*/ 6 w 6"/>
                    <a:gd name="T13" fmla="*/ 30 h 30"/>
                    <a:gd name="T14" fmla="*/ 6 w 6"/>
                    <a:gd name="T15" fmla="*/ 24 h 30"/>
                    <a:gd name="T16" fmla="*/ 6 w 6"/>
                    <a:gd name="T17" fmla="*/ 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0"/>
                    <a:gd name="T29" fmla="*/ 6 w 6"/>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0">
                      <a:moveTo>
                        <a:pt x="6" y="6"/>
                      </a:moveTo>
                      <a:lnTo>
                        <a:pt x="0" y="0"/>
                      </a:lnTo>
                      <a:lnTo>
                        <a:pt x="0" y="6"/>
                      </a:lnTo>
                      <a:lnTo>
                        <a:pt x="0" y="24"/>
                      </a:lnTo>
                      <a:lnTo>
                        <a:pt x="0" y="30"/>
                      </a:lnTo>
                      <a:lnTo>
                        <a:pt x="6" y="30"/>
                      </a:lnTo>
                      <a:lnTo>
                        <a:pt x="6" y="24"/>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3" name="Freeform 1064"/>
                <p:cNvSpPr>
                  <a:spLocks/>
                </p:cNvSpPr>
                <p:nvPr/>
              </p:nvSpPr>
              <p:spPr bwMode="auto">
                <a:xfrm>
                  <a:off x="2901" y="2766"/>
                  <a:ext cx="18" cy="24"/>
                </a:xfrm>
                <a:custGeom>
                  <a:avLst/>
                  <a:gdLst>
                    <a:gd name="T0" fmla="*/ 6 w 18"/>
                    <a:gd name="T1" fmla="*/ 0 h 24"/>
                    <a:gd name="T2" fmla="*/ 0 w 18"/>
                    <a:gd name="T3" fmla="*/ 0 h 24"/>
                    <a:gd name="T4" fmla="*/ 0 w 18"/>
                    <a:gd name="T5" fmla="*/ 0 h 24"/>
                    <a:gd name="T6" fmla="*/ 6 w 18"/>
                    <a:gd name="T7" fmla="*/ 12 h 24"/>
                    <a:gd name="T8" fmla="*/ 12 w 18"/>
                    <a:gd name="T9" fmla="*/ 24 h 24"/>
                    <a:gd name="T10" fmla="*/ 12 w 18"/>
                    <a:gd name="T11" fmla="*/ 24 h 24"/>
                    <a:gd name="T12" fmla="*/ 18 w 18"/>
                    <a:gd name="T13" fmla="*/ 24 h 24"/>
                    <a:gd name="T14" fmla="*/ 12 w 18"/>
                    <a:gd name="T15" fmla="*/ 12 h 24"/>
                    <a:gd name="T16" fmla="*/ 6 w 1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6" y="0"/>
                      </a:moveTo>
                      <a:lnTo>
                        <a:pt x="0" y="0"/>
                      </a:lnTo>
                      <a:lnTo>
                        <a:pt x="6" y="12"/>
                      </a:lnTo>
                      <a:lnTo>
                        <a:pt x="12" y="24"/>
                      </a:lnTo>
                      <a:lnTo>
                        <a:pt x="18" y="24"/>
                      </a:lnTo>
                      <a:lnTo>
                        <a:pt x="12"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4" name="Freeform 1065"/>
                <p:cNvSpPr>
                  <a:spLocks/>
                </p:cNvSpPr>
                <p:nvPr/>
              </p:nvSpPr>
              <p:spPr bwMode="auto">
                <a:xfrm>
                  <a:off x="2919" y="2802"/>
                  <a:ext cx="24" cy="24"/>
                </a:xfrm>
                <a:custGeom>
                  <a:avLst/>
                  <a:gdLst>
                    <a:gd name="T0" fmla="*/ 6 w 24"/>
                    <a:gd name="T1" fmla="*/ 0 h 24"/>
                    <a:gd name="T2" fmla="*/ 6 w 24"/>
                    <a:gd name="T3" fmla="*/ 0 h 24"/>
                    <a:gd name="T4" fmla="*/ 0 w 24"/>
                    <a:gd name="T5" fmla="*/ 0 h 24"/>
                    <a:gd name="T6" fmla="*/ 6 w 24"/>
                    <a:gd name="T7" fmla="*/ 6 h 24"/>
                    <a:gd name="T8" fmla="*/ 12 w 24"/>
                    <a:gd name="T9" fmla="*/ 12 h 24"/>
                    <a:gd name="T10" fmla="*/ 24 w 24"/>
                    <a:gd name="T11" fmla="*/ 24 h 24"/>
                    <a:gd name="T12" fmla="*/ 24 w 24"/>
                    <a:gd name="T13" fmla="*/ 18 h 24"/>
                    <a:gd name="T14" fmla="*/ 24 w 24"/>
                    <a:gd name="T15" fmla="*/ 18 h 24"/>
                    <a:gd name="T16" fmla="*/ 12 w 24"/>
                    <a:gd name="T17" fmla="*/ 6 h 24"/>
                    <a:gd name="T18" fmla="*/ 12 w 24"/>
                    <a:gd name="T19" fmla="*/ 6 h 24"/>
                    <a:gd name="T20" fmla="*/ 12 w 24"/>
                    <a:gd name="T21" fmla="*/ 6 h 24"/>
                    <a:gd name="T22" fmla="*/ 6 w 24"/>
                    <a:gd name="T23" fmla="*/ 0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6" y="0"/>
                      </a:moveTo>
                      <a:lnTo>
                        <a:pt x="6" y="0"/>
                      </a:lnTo>
                      <a:lnTo>
                        <a:pt x="0" y="0"/>
                      </a:lnTo>
                      <a:lnTo>
                        <a:pt x="6" y="6"/>
                      </a:lnTo>
                      <a:lnTo>
                        <a:pt x="12" y="12"/>
                      </a:lnTo>
                      <a:lnTo>
                        <a:pt x="24" y="24"/>
                      </a:lnTo>
                      <a:lnTo>
                        <a:pt x="24" y="18"/>
                      </a:lnTo>
                      <a:lnTo>
                        <a:pt x="12"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5" name="Freeform 1066"/>
                <p:cNvSpPr>
                  <a:spLocks/>
                </p:cNvSpPr>
                <p:nvPr/>
              </p:nvSpPr>
              <p:spPr bwMode="auto">
                <a:xfrm>
                  <a:off x="2949" y="2832"/>
                  <a:ext cx="30" cy="18"/>
                </a:xfrm>
                <a:custGeom>
                  <a:avLst/>
                  <a:gdLst>
                    <a:gd name="T0" fmla="*/ 6 w 30"/>
                    <a:gd name="T1" fmla="*/ 0 h 18"/>
                    <a:gd name="T2" fmla="*/ 0 w 30"/>
                    <a:gd name="T3" fmla="*/ 0 h 18"/>
                    <a:gd name="T4" fmla="*/ 6 w 30"/>
                    <a:gd name="T5" fmla="*/ 6 h 18"/>
                    <a:gd name="T6" fmla="*/ 12 w 30"/>
                    <a:gd name="T7" fmla="*/ 6 h 18"/>
                    <a:gd name="T8" fmla="*/ 24 w 30"/>
                    <a:gd name="T9" fmla="*/ 18 h 18"/>
                    <a:gd name="T10" fmla="*/ 30 w 30"/>
                    <a:gd name="T11" fmla="*/ 18 h 18"/>
                    <a:gd name="T12" fmla="*/ 24 w 30"/>
                    <a:gd name="T13" fmla="*/ 12 h 18"/>
                    <a:gd name="T14" fmla="*/ 12 w 30"/>
                    <a:gd name="T15" fmla="*/ 0 h 18"/>
                    <a:gd name="T16" fmla="*/ 6 w 30"/>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6" y="0"/>
                      </a:moveTo>
                      <a:lnTo>
                        <a:pt x="0" y="0"/>
                      </a:lnTo>
                      <a:lnTo>
                        <a:pt x="6" y="6"/>
                      </a:lnTo>
                      <a:lnTo>
                        <a:pt x="12" y="6"/>
                      </a:lnTo>
                      <a:lnTo>
                        <a:pt x="24" y="18"/>
                      </a:lnTo>
                      <a:lnTo>
                        <a:pt x="30" y="18"/>
                      </a:lnTo>
                      <a:lnTo>
                        <a:pt x="24" y="12"/>
                      </a:lnTo>
                      <a:lnTo>
                        <a:pt x="12"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6" name="Freeform 1067"/>
                <p:cNvSpPr>
                  <a:spLocks/>
                </p:cNvSpPr>
                <p:nvPr/>
              </p:nvSpPr>
              <p:spPr bwMode="auto">
                <a:xfrm>
                  <a:off x="2985" y="2856"/>
                  <a:ext cx="24" cy="18"/>
                </a:xfrm>
                <a:custGeom>
                  <a:avLst/>
                  <a:gdLst>
                    <a:gd name="T0" fmla="*/ 0 w 24"/>
                    <a:gd name="T1" fmla="*/ 0 h 18"/>
                    <a:gd name="T2" fmla="*/ 0 w 24"/>
                    <a:gd name="T3" fmla="*/ 0 h 18"/>
                    <a:gd name="T4" fmla="*/ 0 w 24"/>
                    <a:gd name="T5" fmla="*/ 6 h 18"/>
                    <a:gd name="T6" fmla="*/ 12 w 24"/>
                    <a:gd name="T7" fmla="*/ 12 h 18"/>
                    <a:gd name="T8" fmla="*/ 24 w 24"/>
                    <a:gd name="T9" fmla="*/ 18 h 18"/>
                    <a:gd name="T10" fmla="*/ 24 w 24"/>
                    <a:gd name="T11" fmla="*/ 12 h 18"/>
                    <a:gd name="T12" fmla="*/ 24 w 24"/>
                    <a:gd name="T13" fmla="*/ 12 h 18"/>
                    <a:gd name="T14" fmla="*/ 12 w 24"/>
                    <a:gd name="T15" fmla="*/ 6 h 18"/>
                    <a:gd name="T16" fmla="*/ 0 w 24"/>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0" y="0"/>
                      </a:moveTo>
                      <a:lnTo>
                        <a:pt x="0" y="0"/>
                      </a:lnTo>
                      <a:lnTo>
                        <a:pt x="0" y="6"/>
                      </a:lnTo>
                      <a:lnTo>
                        <a:pt x="12" y="12"/>
                      </a:lnTo>
                      <a:lnTo>
                        <a:pt x="24" y="18"/>
                      </a:lnTo>
                      <a:lnTo>
                        <a:pt x="24" y="12"/>
                      </a:lnTo>
                      <a:lnTo>
                        <a:pt x="12"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 name="Freeform 1068"/>
                <p:cNvSpPr>
                  <a:spLocks/>
                </p:cNvSpPr>
                <p:nvPr/>
              </p:nvSpPr>
              <p:spPr bwMode="auto">
                <a:xfrm>
                  <a:off x="3021" y="2874"/>
                  <a:ext cx="24" cy="18"/>
                </a:xfrm>
                <a:custGeom>
                  <a:avLst/>
                  <a:gdLst>
                    <a:gd name="T0" fmla="*/ 0 w 24"/>
                    <a:gd name="T1" fmla="*/ 0 h 18"/>
                    <a:gd name="T2" fmla="*/ 0 w 24"/>
                    <a:gd name="T3" fmla="*/ 6 h 18"/>
                    <a:gd name="T4" fmla="*/ 0 w 24"/>
                    <a:gd name="T5" fmla="*/ 6 h 18"/>
                    <a:gd name="T6" fmla="*/ 18 w 24"/>
                    <a:gd name="T7" fmla="*/ 18 h 18"/>
                    <a:gd name="T8" fmla="*/ 24 w 24"/>
                    <a:gd name="T9" fmla="*/ 18 h 18"/>
                    <a:gd name="T10" fmla="*/ 24 w 24"/>
                    <a:gd name="T11" fmla="*/ 18 h 18"/>
                    <a:gd name="T12" fmla="*/ 24 w 24"/>
                    <a:gd name="T13" fmla="*/ 12 h 18"/>
                    <a:gd name="T14" fmla="*/ 18 w 24"/>
                    <a:gd name="T15" fmla="*/ 12 h 18"/>
                    <a:gd name="T16" fmla="*/ 0 w 24"/>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0" y="0"/>
                      </a:moveTo>
                      <a:lnTo>
                        <a:pt x="0" y="6"/>
                      </a:lnTo>
                      <a:lnTo>
                        <a:pt x="18" y="18"/>
                      </a:lnTo>
                      <a:lnTo>
                        <a:pt x="24" y="18"/>
                      </a:lnTo>
                      <a:lnTo>
                        <a:pt x="24" y="12"/>
                      </a:lnTo>
                      <a:lnTo>
                        <a:pt x="18"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 name="Freeform 1069"/>
                <p:cNvSpPr>
                  <a:spLocks/>
                </p:cNvSpPr>
                <p:nvPr/>
              </p:nvSpPr>
              <p:spPr bwMode="auto">
                <a:xfrm>
                  <a:off x="3057" y="2898"/>
                  <a:ext cx="30" cy="12"/>
                </a:xfrm>
                <a:custGeom>
                  <a:avLst/>
                  <a:gdLst>
                    <a:gd name="T0" fmla="*/ 6 w 30"/>
                    <a:gd name="T1" fmla="*/ 0 h 12"/>
                    <a:gd name="T2" fmla="*/ 0 w 30"/>
                    <a:gd name="T3" fmla="*/ 0 h 12"/>
                    <a:gd name="T4" fmla="*/ 6 w 30"/>
                    <a:gd name="T5" fmla="*/ 6 h 12"/>
                    <a:gd name="T6" fmla="*/ 24 w 30"/>
                    <a:gd name="T7" fmla="*/ 12 h 12"/>
                    <a:gd name="T8" fmla="*/ 30 w 30"/>
                    <a:gd name="T9" fmla="*/ 12 h 12"/>
                    <a:gd name="T10" fmla="*/ 24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24" y="12"/>
                      </a:lnTo>
                      <a:lnTo>
                        <a:pt x="30" y="12"/>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9" name="Freeform 1070"/>
                <p:cNvSpPr>
                  <a:spLocks/>
                </p:cNvSpPr>
                <p:nvPr/>
              </p:nvSpPr>
              <p:spPr bwMode="auto">
                <a:xfrm>
                  <a:off x="3099" y="2910"/>
                  <a:ext cx="24" cy="18"/>
                </a:xfrm>
                <a:custGeom>
                  <a:avLst/>
                  <a:gdLst>
                    <a:gd name="T0" fmla="*/ 0 w 24"/>
                    <a:gd name="T1" fmla="*/ 0 h 18"/>
                    <a:gd name="T2" fmla="*/ 0 w 24"/>
                    <a:gd name="T3" fmla="*/ 6 h 18"/>
                    <a:gd name="T4" fmla="*/ 0 w 24"/>
                    <a:gd name="T5" fmla="*/ 6 h 18"/>
                    <a:gd name="T6" fmla="*/ 24 w 24"/>
                    <a:gd name="T7" fmla="*/ 18 h 18"/>
                    <a:gd name="T8" fmla="*/ 24 w 24"/>
                    <a:gd name="T9" fmla="*/ 12 h 18"/>
                    <a:gd name="T10" fmla="*/ 24 w 24"/>
                    <a:gd name="T11" fmla="*/ 12 h 18"/>
                    <a:gd name="T12" fmla="*/ 0 w 24"/>
                    <a:gd name="T13" fmla="*/ 0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0"/>
                      </a:moveTo>
                      <a:lnTo>
                        <a:pt x="0" y="6"/>
                      </a:lnTo>
                      <a:lnTo>
                        <a:pt x="24" y="18"/>
                      </a:lnTo>
                      <a:lnTo>
                        <a:pt x="24"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0" name="Freeform 1071"/>
                <p:cNvSpPr>
                  <a:spLocks/>
                </p:cNvSpPr>
                <p:nvPr/>
              </p:nvSpPr>
              <p:spPr bwMode="auto">
                <a:xfrm>
                  <a:off x="3135" y="2928"/>
                  <a:ext cx="30" cy="12"/>
                </a:xfrm>
                <a:custGeom>
                  <a:avLst/>
                  <a:gdLst>
                    <a:gd name="T0" fmla="*/ 6 w 30"/>
                    <a:gd name="T1" fmla="*/ 0 h 12"/>
                    <a:gd name="T2" fmla="*/ 0 w 30"/>
                    <a:gd name="T3" fmla="*/ 0 h 12"/>
                    <a:gd name="T4" fmla="*/ 6 w 30"/>
                    <a:gd name="T5" fmla="*/ 6 h 12"/>
                    <a:gd name="T6" fmla="*/ 12 w 30"/>
                    <a:gd name="T7" fmla="*/ 12 h 12"/>
                    <a:gd name="T8" fmla="*/ 24 w 30"/>
                    <a:gd name="T9" fmla="*/ 12 h 12"/>
                    <a:gd name="T10" fmla="*/ 30 w 30"/>
                    <a:gd name="T11" fmla="*/ 12 h 12"/>
                    <a:gd name="T12" fmla="*/ 24 w 30"/>
                    <a:gd name="T13" fmla="*/ 6 h 12"/>
                    <a:gd name="T14" fmla="*/ 12 w 30"/>
                    <a:gd name="T15" fmla="*/ 6 h 12"/>
                    <a:gd name="T16" fmla="*/ 6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0"/>
                      </a:moveTo>
                      <a:lnTo>
                        <a:pt x="0" y="0"/>
                      </a:lnTo>
                      <a:lnTo>
                        <a:pt x="6" y="6"/>
                      </a:lnTo>
                      <a:lnTo>
                        <a:pt x="12" y="12"/>
                      </a:lnTo>
                      <a:lnTo>
                        <a:pt x="24" y="12"/>
                      </a:lnTo>
                      <a:lnTo>
                        <a:pt x="30" y="12"/>
                      </a:lnTo>
                      <a:lnTo>
                        <a:pt x="24" y="6"/>
                      </a:lnTo>
                      <a:lnTo>
                        <a:pt x="12"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1" name="Freeform 1072"/>
                <p:cNvSpPr>
                  <a:spLocks/>
                </p:cNvSpPr>
                <p:nvPr/>
              </p:nvSpPr>
              <p:spPr bwMode="auto">
                <a:xfrm>
                  <a:off x="3177" y="2940"/>
                  <a:ext cx="30" cy="12"/>
                </a:xfrm>
                <a:custGeom>
                  <a:avLst/>
                  <a:gdLst>
                    <a:gd name="T0" fmla="*/ 0 w 30"/>
                    <a:gd name="T1" fmla="*/ 0 h 12"/>
                    <a:gd name="T2" fmla="*/ 0 w 30"/>
                    <a:gd name="T3" fmla="*/ 0 h 12"/>
                    <a:gd name="T4" fmla="*/ 0 w 30"/>
                    <a:gd name="T5" fmla="*/ 6 h 12"/>
                    <a:gd name="T6" fmla="*/ 24 w 30"/>
                    <a:gd name="T7" fmla="*/ 12 h 12"/>
                    <a:gd name="T8" fmla="*/ 30 w 30"/>
                    <a:gd name="T9" fmla="*/ 12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0"/>
                      </a:ln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2" name="Freeform 1073"/>
                <p:cNvSpPr>
                  <a:spLocks/>
                </p:cNvSpPr>
                <p:nvPr/>
              </p:nvSpPr>
              <p:spPr bwMode="auto">
                <a:xfrm>
                  <a:off x="3219" y="2952"/>
                  <a:ext cx="24" cy="12"/>
                </a:xfrm>
                <a:custGeom>
                  <a:avLst/>
                  <a:gdLst>
                    <a:gd name="T0" fmla="*/ 0 w 24"/>
                    <a:gd name="T1" fmla="*/ 0 h 12"/>
                    <a:gd name="T2" fmla="*/ 0 w 24"/>
                    <a:gd name="T3" fmla="*/ 0 h 12"/>
                    <a:gd name="T4" fmla="*/ 0 w 24"/>
                    <a:gd name="T5" fmla="*/ 6 h 12"/>
                    <a:gd name="T6" fmla="*/ 24 w 24"/>
                    <a:gd name="T7" fmla="*/ 12 h 12"/>
                    <a:gd name="T8" fmla="*/ 24 w 24"/>
                    <a:gd name="T9" fmla="*/ 6 h 12"/>
                    <a:gd name="T10" fmla="*/ 24 w 24"/>
                    <a:gd name="T11" fmla="*/ 6 h 12"/>
                    <a:gd name="T12" fmla="*/ 0 w 24"/>
                    <a:gd name="T13" fmla="*/ 0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0"/>
                      </a:moveTo>
                      <a:lnTo>
                        <a:pt x="0" y="0"/>
                      </a:lnTo>
                      <a:lnTo>
                        <a:pt x="0" y="6"/>
                      </a:lnTo>
                      <a:lnTo>
                        <a:pt x="24"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3" name="Freeform 1074"/>
                <p:cNvSpPr>
                  <a:spLocks/>
                </p:cNvSpPr>
                <p:nvPr/>
              </p:nvSpPr>
              <p:spPr bwMode="auto">
                <a:xfrm>
                  <a:off x="3255" y="2964"/>
                  <a:ext cx="30" cy="12"/>
                </a:xfrm>
                <a:custGeom>
                  <a:avLst/>
                  <a:gdLst>
                    <a:gd name="T0" fmla="*/ 6 w 30"/>
                    <a:gd name="T1" fmla="*/ 0 h 12"/>
                    <a:gd name="T2" fmla="*/ 0 w 30"/>
                    <a:gd name="T3" fmla="*/ 0 h 12"/>
                    <a:gd name="T4" fmla="*/ 6 w 30"/>
                    <a:gd name="T5" fmla="*/ 6 h 12"/>
                    <a:gd name="T6" fmla="*/ 24 w 30"/>
                    <a:gd name="T7" fmla="*/ 12 h 12"/>
                    <a:gd name="T8" fmla="*/ 30 w 30"/>
                    <a:gd name="T9" fmla="*/ 12 h 12"/>
                    <a:gd name="T10" fmla="*/ 30 w 30"/>
                    <a:gd name="T11" fmla="*/ 6 h 12"/>
                    <a:gd name="T12" fmla="*/ 30 w 30"/>
                    <a:gd name="T13" fmla="*/ 6 h 12"/>
                    <a:gd name="T14" fmla="*/ 24 w 30"/>
                    <a:gd name="T15" fmla="*/ 6 h 12"/>
                    <a:gd name="T16" fmla="*/ 6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0"/>
                      </a:moveTo>
                      <a:lnTo>
                        <a:pt x="0" y="0"/>
                      </a:lnTo>
                      <a:lnTo>
                        <a:pt x="6" y="6"/>
                      </a:lnTo>
                      <a:lnTo>
                        <a:pt x="24" y="12"/>
                      </a:lnTo>
                      <a:lnTo>
                        <a:pt x="30" y="12"/>
                      </a:lnTo>
                      <a:lnTo>
                        <a:pt x="30" y="6"/>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4" name="Freeform 1075"/>
                <p:cNvSpPr>
                  <a:spLocks/>
                </p:cNvSpPr>
                <p:nvPr/>
              </p:nvSpPr>
              <p:spPr bwMode="auto">
                <a:xfrm>
                  <a:off x="3297" y="2970"/>
                  <a:ext cx="30" cy="12"/>
                </a:xfrm>
                <a:custGeom>
                  <a:avLst/>
                  <a:gdLst>
                    <a:gd name="T0" fmla="*/ 6 w 30"/>
                    <a:gd name="T1" fmla="*/ 0 h 12"/>
                    <a:gd name="T2" fmla="*/ 0 w 30"/>
                    <a:gd name="T3" fmla="*/ 6 h 12"/>
                    <a:gd name="T4" fmla="*/ 6 w 30"/>
                    <a:gd name="T5" fmla="*/ 6 h 12"/>
                    <a:gd name="T6" fmla="*/ 30 w 30"/>
                    <a:gd name="T7" fmla="*/ 12 h 12"/>
                    <a:gd name="T8" fmla="*/ 30 w 30"/>
                    <a:gd name="T9" fmla="*/ 12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5" name="Freeform 1076"/>
                <p:cNvSpPr>
                  <a:spLocks/>
                </p:cNvSpPr>
                <p:nvPr/>
              </p:nvSpPr>
              <p:spPr bwMode="auto">
                <a:xfrm>
                  <a:off x="3339" y="2982"/>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6" name="Freeform 1077"/>
                <p:cNvSpPr>
                  <a:spLocks/>
                </p:cNvSpPr>
                <p:nvPr/>
              </p:nvSpPr>
              <p:spPr bwMode="auto">
                <a:xfrm>
                  <a:off x="3381" y="2988"/>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7" name="Freeform 1078"/>
                <p:cNvSpPr>
                  <a:spLocks/>
                </p:cNvSpPr>
                <p:nvPr/>
              </p:nvSpPr>
              <p:spPr bwMode="auto">
                <a:xfrm>
                  <a:off x="3423" y="2994"/>
                  <a:ext cx="30" cy="12"/>
                </a:xfrm>
                <a:custGeom>
                  <a:avLst/>
                  <a:gdLst>
                    <a:gd name="T0" fmla="*/ 0 w 30"/>
                    <a:gd name="T1" fmla="*/ 0 h 12"/>
                    <a:gd name="T2" fmla="*/ 0 w 30"/>
                    <a:gd name="T3" fmla="*/ 6 h 12"/>
                    <a:gd name="T4" fmla="*/ 0 w 30"/>
                    <a:gd name="T5" fmla="*/ 6 h 12"/>
                    <a:gd name="T6" fmla="*/ 6 w 30"/>
                    <a:gd name="T7" fmla="*/ 12 h 12"/>
                    <a:gd name="T8" fmla="*/ 24 w 30"/>
                    <a:gd name="T9" fmla="*/ 12 h 12"/>
                    <a:gd name="T10" fmla="*/ 30 w 30"/>
                    <a:gd name="T11" fmla="*/ 6 h 12"/>
                    <a:gd name="T12" fmla="*/ 24 w 30"/>
                    <a:gd name="T13" fmla="*/ 6 h 12"/>
                    <a:gd name="T14" fmla="*/ 6 w 30"/>
                    <a:gd name="T15" fmla="*/ 6 h 12"/>
                    <a:gd name="T16" fmla="*/ 0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0" y="0"/>
                      </a:moveTo>
                      <a:lnTo>
                        <a:pt x="0" y="6"/>
                      </a:lnTo>
                      <a:lnTo>
                        <a:pt x="6" y="12"/>
                      </a:lnTo>
                      <a:lnTo>
                        <a:pt x="24" y="12"/>
                      </a:lnTo>
                      <a:lnTo>
                        <a:pt x="30" y="6"/>
                      </a:lnTo>
                      <a:lnTo>
                        <a:pt x="24" y="6"/>
                      </a:lnTo>
                      <a:lnTo>
                        <a:pt x="6"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8" name="Freeform 1079"/>
                <p:cNvSpPr>
                  <a:spLocks/>
                </p:cNvSpPr>
                <p:nvPr/>
              </p:nvSpPr>
              <p:spPr bwMode="auto">
                <a:xfrm>
                  <a:off x="3465" y="3000"/>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9" name="Freeform 1080"/>
                <p:cNvSpPr>
                  <a:spLocks/>
                </p:cNvSpPr>
                <p:nvPr/>
              </p:nvSpPr>
              <p:spPr bwMode="auto">
                <a:xfrm>
                  <a:off x="3507" y="3006"/>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0" name="Freeform 1081"/>
                <p:cNvSpPr>
                  <a:spLocks/>
                </p:cNvSpPr>
                <p:nvPr/>
              </p:nvSpPr>
              <p:spPr bwMode="auto">
                <a:xfrm>
                  <a:off x="3549" y="3012"/>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1" name="Freeform 1082"/>
                <p:cNvSpPr>
                  <a:spLocks/>
                </p:cNvSpPr>
                <p:nvPr/>
              </p:nvSpPr>
              <p:spPr bwMode="auto">
                <a:xfrm>
                  <a:off x="3591" y="3012"/>
                  <a:ext cx="30" cy="12"/>
                </a:xfrm>
                <a:custGeom>
                  <a:avLst/>
                  <a:gdLst>
                    <a:gd name="T0" fmla="*/ 0 w 30"/>
                    <a:gd name="T1" fmla="*/ 0 h 12"/>
                    <a:gd name="T2" fmla="*/ 0 w 30"/>
                    <a:gd name="T3" fmla="*/ 6 h 12"/>
                    <a:gd name="T4" fmla="*/ 0 w 30"/>
                    <a:gd name="T5" fmla="*/ 6 h 12"/>
                    <a:gd name="T6" fmla="*/ 6 w 30"/>
                    <a:gd name="T7" fmla="*/ 6 h 12"/>
                    <a:gd name="T8" fmla="*/ 24 w 30"/>
                    <a:gd name="T9" fmla="*/ 12 h 12"/>
                    <a:gd name="T10" fmla="*/ 30 w 30"/>
                    <a:gd name="T11" fmla="*/ 6 h 12"/>
                    <a:gd name="T12" fmla="*/ 24 w 30"/>
                    <a:gd name="T13" fmla="*/ 6 h 12"/>
                    <a:gd name="T14" fmla="*/ 6 w 30"/>
                    <a:gd name="T15" fmla="*/ 0 h 12"/>
                    <a:gd name="T16" fmla="*/ 0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0" y="0"/>
                      </a:moveTo>
                      <a:lnTo>
                        <a:pt x="0" y="6"/>
                      </a:lnTo>
                      <a:lnTo>
                        <a:pt x="6" y="6"/>
                      </a:lnTo>
                      <a:lnTo>
                        <a:pt x="24" y="12"/>
                      </a:lnTo>
                      <a:lnTo>
                        <a:pt x="30" y="6"/>
                      </a:lnTo>
                      <a:lnTo>
                        <a:pt x="24" y="6"/>
                      </a:lnTo>
                      <a:lnTo>
                        <a:pt x="6"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2" name="Freeform 1083"/>
                <p:cNvSpPr>
                  <a:spLocks/>
                </p:cNvSpPr>
                <p:nvPr/>
              </p:nvSpPr>
              <p:spPr bwMode="auto">
                <a:xfrm>
                  <a:off x="3633" y="3018"/>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 name="Freeform 1084"/>
                <p:cNvSpPr>
                  <a:spLocks/>
                </p:cNvSpPr>
                <p:nvPr/>
              </p:nvSpPr>
              <p:spPr bwMode="auto">
                <a:xfrm>
                  <a:off x="3675" y="3018"/>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4" name="Freeform 1085"/>
                <p:cNvSpPr>
                  <a:spLocks/>
                </p:cNvSpPr>
                <p:nvPr/>
              </p:nvSpPr>
              <p:spPr bwMode="auto">
                <a:xfrm>
                  <a:off x="3717" y="3018"/>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5" name="Freeform 1086"/>
                <p:cNvSpPr>
                  <a:spLocks/>
                </p:cNvSpPr>
                <p:nvPr/>
              </p:nvSpPr>
              <p:spPr bwMode="auto">
                <a:xfrm>
                  <a:off x="3759" y="3018"/>
                  <a:ext cx="30" cy="12"/>
                </a:xfrm>
                <a:custGeom>
                  <a:avLst/>
                  <a:gdLst>
                    <a:gd name="T0" fmla="*/ 0 w 30"/>
                    <a:gd name="T1" fmla="*/ 0 h 12"/>
                    <a:gd name="T2" fmla="*/ 0 w 30"/>
                    <a:gd name="T3" fmla="*/ 6 h 12"/>
                    <a:gd name="T4" fmla="*/ 0 w 30"/>
                    <a:gd name="T5" fmla="*/ 6 h 12"/>
                    <a:gd name="T6" fmla="*/ 18 w 30"/>
                    <a:gd name="T7" fmla="*/ 12 h 12"/>
                    <a:gd name="T8" fmla="*/ 24 w 30"/>
                    <a:gd name="T9" fmla="*/ 6 h 12"/>
                    <a:gd name="T10" fmla="*/ 30 w 30"/>
                    <a:gd name="T11" fmla="*/ 6 h 12"/>
                    <a:gd name="T12" fmla="*/ 24 w 30"/>
                    <a:gd name="T13" fmla="*/ 0 h 12"/>
                    <a:gd name="T14" fmla="*/ 18 w 30"/>
                    <a:gd name="T15" fmla="*/ 6 h 12"/>
                    <a:gd name="T16" fmla="*/ 0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0" y="0"/>
                      </a:moveTo>
                      <a:lnTo>
                        <a:pt x="0" y="6"/>
                      </a:lnTo>
                      <a:lnTo>
                        <a:pt x="18" y="12"/>
                      </a:lnTo>
                      <a:lnTo>
                        <a:pt x="24" y="6"/>
                      </a:lnTo>
                      <a:lnTo>
                        <a:pt x="30" y="6"/>
                      </a:lnTo>
                      <a:lnTo>
                        <a:pt x="24" y="0"/>
                      </a:lnTo>
                      <a:lnTo>
                        <a:pt x="18"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6" name="Freeform 1087"/>
                <p:cNvSpPr>
                  <a:spLocks/>
                </p:cNvSpPr>
                <p:nvPr/>
              </p:nvSpPr>
              <p:spPr bwMode="auto">
                <a:xfrm>
                  <a:off x="3801" y="3018"/>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7" name="Freeform 1088"/>
                <p:cNvSpPr>
                  <a:spLocks/>
                </p:cNvSpPr>
                <p:nvPr/>
              </p:nvSpPr>
              <p:spPr bwMode="auto">
                <a:xfrm>
                  <a:off x="3843" y="3018"/>
                  <a:ext cx="30" cy="6"/>
                </a:xfrm>
                <a:custGeom>
                  <a:avLst/>
                  <a:gdLst>
                    <a:gd name="T0" fmla="*/ 0 w 30"/>
                    <a:gd name="T1" fmla="*/ 0 h 6"/>
                    <a:gd name="T2" fmla="*/ 0 w 30"/>
                    <a:gd name="T3" fmla="*/ 6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8" name="Freeform 1089"/>
                <p:cNvSpPr>
                  <a:spLocks/>
                </p:cNvSpPr>
                <p:nvPr/>
              </p:nvSpPr>
              <p:spPr bwMode="auto">
                <a:xfrm>
                  <a:off x="3885" y="3018"/>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9" name="Freeform 1090"/>
                <p:cNvSpPr>
                  <a:spLocks/>
                </p:cNvSpPr>
                <p:nvPr/>
              </p:nvSpPr>
              <p:spPr bwMode="auto">
                <a:xfrm>
                  <a:off x="3927" y="3012"/>
                  <a:ext cx="30" cy="12"/>
                </a:xfrm>
                <a:custGeom>
                  <a:avLst/>
                  <a:gdLst>
                    <a:gd name="T0" fmla="*/ 0 w 30"/>
                    <a:gd name="T1" fmla="*/ 6 h 12"/>
                    <a:gd name="T2" fmla="*/ 0 w 30"/>
                    <a:gd name="T3" fmla="*/ 6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6"/>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0" name="Freeform 1091"/>
                <p:cNvSpPr>
                  <a:spLocks/>
                </p:cNvSpPr>
                <p:nvPr/>
              </p:nvSpPr>
              <p:spPr bwMode="auto">
                <a:xfrm>
                  <a:off x="3969" y="3012"/>
                  <a:ext cx="25" cy="6"/>
                </a:xfrm>
                <a:custGeom>
                  <a:avLst/>
                  <a:gdLst>
                    <a:gd name="T0" fmla="*/ 0 w 25"/>
                    <a:gd name="T1" fmla="*/ 0 h 6"/>
                    <a:gd name="T2" fmla="*/ 0 w 25"/>
                    <a:gd name="T3" fmla="*/ 6 h 6"/>
                    <a:gd name="T4" fmla="*/ 0 w 25"/>
                    <a:gd name="T5" fmla="*/ 6 h 6"/>
                    <a:gd name="T6" fmla="*/ 25 w 25"/>
                    <a:gd name="T7" fmla="*/ 6 h 6"/>
                    <a:gd name="T8" fmla="*/ 25 w 25"/>
                    <a:gd name="T9" fmla="*/ 0 h 6"/>
                    <a:gd name="T10" fmla="*/ 25 w 25"/>
                    <a:gd name="T11" fmla="*/ 0 h 6"/>
                    <a:gd name="T12" fmla="*/ 0 w 25"/>
                    <a:gd name="T13" fmla="*/ 0 h 6"/>
                    <a:gd name="T14" fmla="*/ 0 60000 65536"/>
                    <a:gd name="T15" fmla="*/ 0 60000 65536"/>
                    <a:gd name="T16" fmla="*/ 0 60000 65536"/>
                    <a:gd name="T17" fmla="*/ 0 60000 65536"/>
                    <a:gd name="T18" fmla="*/ 0 60000 65536"/>
                    <a:gd name="T19" fmla="*/ 0 60000 65536"/>
                    <a:gd name="T20" fmla="*/ 0 60000 65536"/>
                    <a:gd name="T21" fmla="*/ 0 w 25"/>
                    <a:gd name="T22" fmla="*/ 0 h 6"/>
                    <a:gd name="T23" fmla="*/ 25 w 25"/>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6">
                      <a:moveTo>
                        <a:pt x="0" y="0"/>
                      </a:moveTo>
                      <a:lnTo>
                        <a:pt x="0" y="6"/>
                      </a:lnTo>
                      <a:lnTo>
                        <a:pt x="25" y="6"/>
                      </a:lnTo>
                      <a:lnTo>
                        <a:pt x="25"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1" name="Freeform 1092"/>
                <p:cNvSpPr>
                  <a:spLocks/>
                </p:cNvSpPr>
                <p:nvPr/>
              </p:nvSpPr>
              <p:spPr bwMode="auto">
                <a:xfrm>
                  <a:off x="4006" y="3006"/>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2" name="Freeform 1093"/>
                <p:cNvSpPr>
                  <a:spLocks/>
                </p:cNvSpPr>
                <p:nvPr/>
              </p:nvSpPr>
              <p:spPr bwMode="auto">
                <a:xfrm>
                  <a:off x="4048" y="3000"/>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3" name="Freeform 1094"/>
                <p:cNvSpPr>
                  <a:spLocks/>
                </p:cNvSpPr>
                <p:nvPr/>
              </p:nvSpPr>
              <p:spPr bwMode="auto">
                <a:xfrm>
                  <a:off x="4090" y="3000"/>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4" name="Freeform 1095"/>
                <p:cNvSpPr>
                  <a:spLocks/>
                </p:cNvSpPr>
                <p:nvPr/>
              </p:nvSpPr>
              <p:spPr bwMode="auto">
                <a:xfrm>
                  <a:off x="4132" y="2988"/>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5" name="Freeform 1096"/>
                <p:cNvSpPr>
                  <a:spLocks/>
                </p:cNvSpPr>
                <p:nvPr/>
              </p:nvSpPr>
              <p:spPr bwMode="auto">
                <a:xfrm>
                  <a:off x="4174" y="2982"/>
                  <a:ext cx="30" cy="12"/>
                </a:xfrm>
                <a:custGeom>
                  <a:avLst/>
                  <a:gdLst>
                    <a:gd name="T0" fmla="*/ 6 w 30"/>
                    <a:gd name="T1" fmla="*/ 6 h 12"/>
                    <a:gd name="T2" fmla="*/ 0 w 30"/>
                    <a:gd name="T3" fmla="*/ 6 h 12"/>
                    <a:gd name="T4" fmla="*/ 6 w 30"/>
                    <a:gd name="T5" fmla="*/ 12 h 12"/>
                    <a:gd name="T6" fmla="*/ 30 w 30"/>
                    <a:gd name="T7" fmla="*/ 6 h 12"/>
                    <a:gd name="T8" fmla="*/ 30 w 30"/>
                    <a:gd name="T9" fmla="*/ 0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6" name="Freeform 1097"/>
                <p:cNvSpPr>
                  <a:spLocks/>
                </p:cNvSpPr>
                <p:nvPr/>
              </p:nvSpPr>
              <p:spPr bwMode="auto">
                <a:xfrm>
                  <a:off x="4216" y="2976"/>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7" name="Freeform 1098"/>
                <p:cNvSpPr>
                  <a:spLocks/>
                </p:cNvSpPr>
                <p:nvPr/>
              </p:nvSpPr>
              <p:spPr bwMode="auto">
                <a:xfrm>
                  <a:off x="4258" y="2964"/>
                  <a:ext cx="30" cy="12"/>
                </a:xfrm>
                <a:custGeom>
                  <a:avLst/>
                  <a:gdLst>
                    <a:gd name="T0" fmla="*/ 0 w 30"/>
                    <a:gd name="T1" fmla="*/ 6 h 12"/>
                    <a:gd name="T2" fmla="*/ 0 w 30"/>
                    <a:gd name="T3" fmla="*/ 12 h 12"/>
                    <a:gd name="T4" fmla="*/ 0 w 30"/>
                    <a:gd name="T5" fmla="*/ 12 h 12"/>
                    <a:gd name="T6" fmla="*/ 12 w 30"/>
                    <a:gd name="T7" fmla="*/ 12 h 12"/>
                    <a:gd name="T8" fmla="*/ 24 w 30"/>
                    <a:gd name="T9" fmla="*/ 6 h 12"/>
                    <a:gd name="T10" fmla="*/ 30 w 30"/>
                    <a:gd name="T11" fmla="*/ 6 h 12"/>
                    <a:gd name="T12" fmla="*/ 24 w 30"/>
                    <a:gd name="T13" fmla="*/ 0 h 12"/>
                    <a:gd name="T14" fmla="*/ 12 w 30"/>
                    <a:gd name="T15" fmla="*/ 6 h 12"/>
                    <a:gd name="T16" fmla="*/ 0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0" y="6"/>
                      </a:moveTo>
                      <a:lnTo>
                        <a:pt x="0" y="12"/>
                      </a:lnTo>
                      <a:lnTo>
                        <a:pt x="12" y="12"/>
                      </a:lnTo>
                      <a:lnTo>
                        <a:pt x="24" y="6"/>
                      </a:lnTo>
                      <a:lnTo>
                        <a:pt x="30" y="6"/>
                      </a:lnTo>
                      <a:lnTo>
                        <a:pt x="24" y="0"/>
                      </a:lnTo>
                      <a:lnTo>
                        <a:pt x="12" y="6"/>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8" name="Freeform 1099"/>
                <p:cNvSpPr>
                  <a:spLocks/>
                </p:cNvSpPr>
                <p:nvPr/>
              </p:nvSpPr>
              <p:spPr bwMode="auto">
                <a:xfrm>
                  <a:off x="4300" y="2952"/>
                  <a:ext cx="30" cy="12"/>
                </a:xfrm>
                <a:custGeom>
                  <a:avLst/>
                  <a:gdLst>
                    <a:gd name="T0" fmla="*/ 0 w 30"/>
                    <a:gd name="T1" fmla="*/ 6 h 12"/>
                    <a:gd name="T2" fmla="*/ 0 w 30"/>
                    <a:gd name="T3" fmla="*/ 12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9" name="Freeform 1100"/>
                <p:cNvSpPr>
                  <a:spLocks/>
                </p:cNvSpPr>
                <p:nvPr/>
              </p:nvSpPr>
              <p:spPr bwMode="auto">
                <a:xfrm>
                  <a:off x="4336" y="2940"/>
                  <a:ext cx="30" cy="12"/>
                </a:xfrm>
                <a:custGeom>
                  <a:avLst/>
                  <a:gdLst>
                    <a:gd name="T0" fmla="*/ 6 w 30"/>
                    <a:gd name="T1" fmla="*/ 6 h 12"/>
                    <a:gd name="T2" fmla="*/ 0 w 30"/>
                    <a:gd name="T3" fmla="*/ 12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12"/>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0" name="Freeform 1101"/>
                <p:cNvSpPr>
                  <a:spLocks/>
                </p:cNvSpPr>
                <p:nvPr/>
              </p:nvSpPr>
              <p:spPr bwMode="auto">
                <a:xfrm>
                  <a:off x="4378" y="2928"/>
                  <a:ext cx="30" cy="12"/>
                </a:xfrm>
                <a:custGeom>
                  <a:avLst/>
                  <a:gdLst>
                    <a:gd name="T0" fmla="*/ 6 w 30"/>
                    <a:gd name="T1" fmla="*/ 6 h 12"/>
                    <a:gd name="T2" fmla="*/ 0 w 30"/>
                    <a:gd name="T3" fmla="*/ 12 h 12"/>
                    <a:gd name="T4" fmla="*/ 6 w 30"/>
                    <a:gd name="T5" fmla="*/ 12 h 12"/>
                    <a:gd name="T6" fmla="*/ 24 w 30"/>
                    <a:gd name="T7" fmla="*/ 12 h 12"/>
                    <a:gd name="T8" fmla="*/ 30 w 30"/>
                    <a:gd name="T9" fmla="*/ 6 h 12"/>
                    <a:gd name="T10" fmla="*/ 30 w 30"/>
                    <a:gd name="T11" fmla="*/ 6 h 12"/>
                    <a:gd name="T12" fmla="*/ 30 w 30"/>
                    <a:gd name="T13" fmla="*/ 0 h 12"/>
                    <a:gd name="T14" fmla="*/ 24 w 30"/>
                    <a:gd name="T15" fmla="*/ 6 h 12"/>
                    <a:gd name="T16" fmla="*/ 6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6"/>
                      </a:moveTo>
                      <a:lnTo>
                        <a:pt x="0" y="12"/>
                      </a:lnTo>
                      <a:lnTo>
                        <a:pt x="6" y="12"/>
                      </a:lnTo>
                      <a:lnTo>
                        <a:pt x="24" y="12"/>
                      </a:lnTo>
                      <a:lnTo>
                        <a:pt x="30" y="6"/>
                      </a:lnTo>
                      <a:lnTo>
                        <a:pt x="30" y="0"/>
                      </a:lnTo>
                      <a:lnTo>
                        <a:pt x="24" y="6"/>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1" name="Freeform 1102"/>
                <p:cNvSpPr>
                  <a:spLocks/>
                </p:cNvSpPr>
                <p:nvPr/>
              </p:nvSpPr>
              <p:spPr bwMode="auto">
                <a:xfrm>
                  <a:off x="4420" y="2916"/>
                  <a:ext cx="30" cy="12"/>
                </a:xfrm>
                <a:custGeom>
                  <a:avLst/>
                  <a:gdLst>
                    <a:gd name="T0" fmla="*/ 0 w 30"/>
                    <a:gd name="T1" fmla="*/ 6 h 12"/>
                    <a:gd name="T2" fmla="*/ 0 w 30"/>
                    <a:gd name="T3" fmla="*/ 12 h 12"/>
                    <a:gd name="T4" fmla="*/ 0 w 30"/>
                    <a:gd name="T5" fmla="*/ 12 h 12"/>
                    <a:gd name="T6" fmla="*/ 24 w 30"/>
                    <a:gd name="T7" fmla="*/ 6 h 12"/>
                    <a:gd name="T8" fmla="*/ 30 w 30"/>
                    <a:gd name="T9" fmla="*/ 0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2" name="Freeform 1103"/>
                <p:cNvSpPr>
                  <a:spLocks/>
                </p:cNvSpPr>
                <p:nvPr/>
              </p:nvSpPr>
              <p:spPr bwMode="auto">
                <a:xfrm>
                  <a:off x="4456" y="2898"/>
                  <a:ext cx="30" cy="18"/>
                </a:xfrm>
                <a:custGeom>
                  <a:avLst/>
                  <a:gdLst>
                    <a:gd name="T0" fmla="*/ 6 w 30"/>
                    <a:gd name="T1" fmla="*/ 12 h 18"/>
                    <a:gd name="T2" fmla="*/ 0 w 30"/>
                    <a:gd name="T3" fmla="*/ 12 h 18"/>
                    <a:gd name="T4" fmla="*/ 6 w 30"/>
                    <a:gd name="T5" fmla="*/ 18 h 18"/>
                    <a:gd name="T6" fmla="*/ 24 w 30"/>
                    <a:gd name="T7" fmla="*/ 6 h 18"/>
                    <a:gd name="T8" fmla="*/ 30 w 30"/>
                    <a:gd name="T9" fmla="*/ 0 h 18"/>
                    <a:gd name="T10" fmla="*/ 24 w 30"/>
                    <a:gd name="T11" fmla="*/ 0 h 18"/>
                    <a:gd name="T12" fmla="*/ 6 w 30"/>
                    <a:gd name="T13" fmla="*/ 12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12"/>
                      </a:moveTo>
                      <a:lnTo>
                        <a:pt x="0" y="12"/>
                      </a:lnTo>
                      <a:lnTo>
                        <a:pt x="6" y="18"/>
                      </a:lnTo>
                      <a:lnTo>
                        <a:pt x="24" y="6"/>
                      </a:lnTo>
                      <a:lnTo>
                        <a:pt x="30" y="0"/>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3" name="Freeform 1104"/>
                <p:cNvSpPr>
                  <a:spLocks/>
                </p:cNvSpPr>
                <p:nvPr/>
              </p:nvSpPr>
              <p:spPr bwMode="auto">
                <a:xfrm>
                  <a:off x="4498" y="2880"/>
                  <a:ext cx="24" cy="18"/>
                </a:xfrm>
                <a:custGeom>
                  <a:avLst/>
                  <a:gdLst>
                    <a:gd name="T0" fmla="*/ 0 w 24"/>
                    <a:gd name="T1" fmla="*/ 12 h 18"/>
                    <a:gd name="T2" fmla="*/ 0 w 24"/>
                    <a:gd name="T3" fmla="*/ 12 h 18"/>
                    <a:gd name="T4" fmla="*/ 0 w 24"/>
                    <a:gd name="T5" fmla="*/ 18 h 18"/>
                    <a:gd name="T6" fmla="*/ 12 w 24"/>
                    <a:gd name="T7" fmla="*/ 12 h 18"/>
                    <a:gd name="T8" fmla="*/ 24 w 24"/>
                    <a:gd name="T9" fmla="*/ 6 h 18"/>
                    <a:gd name="T10" fmla="*/ 24 w 24"/>
                    <a:gd name="T11" fmla="*/ 0 h 18"/>
                    <a:gd name="T12" fmla="*/ 24 w 24"/>
                    <a:gd name="T13" fmla="*/ 0 h 18"/>
                    <a:gd name="T14" fmla="*/ 12 w 24"/>
                    <a:gd name="T15" fmla="*/ 6 h 18"/>
                    <a:gd name="T16" fmla="*/ 0 w 24"/>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0" y="12"/>
                      </a:moveTo>
                      <a:lnTo>
                        <a:pt x="0" y="12"/>
                      </a:lnTo>
                      <a:lnTo>
                        <a:pt x="0" y="18"/>
                      </a:lnTo>
                      <a:lnTo>
                        <a:pt x="12" y="12"/>
                      </a:lnTo>
                      <a:lnTo>
                        <a:pt x="24" y="6"/>
                      </a:lnTo>
                      <a:lnTo>
                        <a:pt x="24" y="0"/>
                      </a:lnTo>
                      <a:lnTo>
                        <a:pt x="12" y="6"/>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 name="Freeform 1105"/>
                <p:cNvSpPr>
                  <a:spLocks/>
                </p:cNvSpPr>
                <p:nvPr/>
              </p:nvSpPr>
              <p:spPr bwMode="auto">
                <a:xfrm>
                  <a:off x="4534" y="2856"/>
                  <a:ext cx="24" cy="18"/>
                </a:xfrm>
                <a:custGeom>
                  <a:avLst/>
                  <a:gdLst>
                    <a:gd name="T0" fmla="*/ 0 w 24"/>
                    <a:gd name="T1" fmla="*/ 12 h 18"/>
                    <a:gd name="T2" fmla="*/ 0 w 24"/>
                    <a:gd name="T3" fmla="*/ 18 h 18"/>
                    <a:gd name="T4" fmla="*/ 0 w 24"/>
                    <a:gd name="T5" fmla="*/ 18 h 18"/>
                    <a:gd name="T6" fmla="*/ 18 w 24"/>
                    <a:gd name="T7" fmla="*/ 12 h 18"/>
                    <a:gd name="T8" fmla="*/ 24 w 24"/>
                    <a:gd name="T9" fmla="*/ 6 h 18"/>
                    <a:gd name="T10" fmla="*/ 24 w 24"/>
                    <a:gd name="T11" fmla="*/ 6 h 18"/>
                    <a:gd name="T12" fmla="*/ 24 w 24"/>
                    <a:gd name="T13" fmla="*/ 0 h 18"/>
                    <a:gd name="T14" fmla="*/ 18 w 24"/>
                    <a:gd name="T15" fmla="*/ 6 h 18"/>
                    <a:gd name="T16" fmla="*/ 0 w 24"/>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0" y="12"/>
                      </a:moveTo>
                      <a:lnTo>
                        <a:pt x="0" y="18"/>
                      </a:lnTo>
                      <a:lnTo>
                        <a:pt x="18" y="12"/>
                      </a:lnTo>
                      <a:lnTo>
                        <a:pt x="24" y="6"/>
                      </a:lnTo>
                      <a:lnTo>
                        <a:pt x="24" y="0"/>
                      </a:lnTo>
                      <a:lnTo>
                        <a:pt x="18" y="6"/>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5" name="Freeform 1106"/>
                <p:cNvSpPr>
                  <a:spLocks/>
                </p:cNvSpPr>
                <p:nvPr/>
              </p:nvSpPr>
              <p:spPr bwMode="auto">
                <a:xfrm>
                  <a:off x="4570" y="2832"/>
                  <a:ext cx="24" cy="24"/>
                </a:xfrm>
                <a:custGeom>
                  <a:avLst/>
                  <a:gdLst>
                    <a:gd name="T0" fmla="*/ 0 w 24"/>
                    <a:gd name="T1" fmla="*/ 18 h 24"/>
                    <a:gd name="T2" fmla="*/ 0 w 24"/>
                    <a:gd name="T3" fmla="*/ 18 h 24"/>
                    <a:gd name="T4" fmla="*/ 0 w 24"/>
                    <a:gd name="T5" fmla="*/ 24 h 24"/>
                    <a:gd name="T6" fmla="*/ 18 w 24"/>
                    <a:gd name="T7" fmla="*/ 6 h 24"/>
                    <a:gd name="T8" fmla="*/ 18 w 24"/>
                    <a:gd name="T9" fmla="*/ 6 h 24"/>
                    <a:gd name="T10" fmla="*/ 24 w 24"/>
                    <a:gd name="T11" fmla="*/ 6 h 24"/>
                    <a:gd name="T12" fmla="*/ 18 w 24"/>
                    <a:gd name="T13" fmla="*/ 0 h 24"/>
                    <a:gd name="T14" fmla="*/ 18 w 24"/>
                    <a:gd name="T15" fmla="*/ 0 h 24"/>
                    <a:gd name="T16" fmla="*/ 0 w 24"/>
                    <a:gd name="T17" fmla="*/ 1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0" y="18"/>
                      </a:moveTo>
                      <a:lnTo>
                        <a:pt x="0" y="18"/>
                      </a:lnTo>
                      <a:lnTo>
                        <a:pt x="0" y="24"/>
                      </a:lnTo>
                      <a:lnTo>
                        <a:pt x="18" y="6"/>
                      </a:lnTo>
                      <a:lnTo>
                        <a:pt x="24" y="6"/>
                      </a:lnTo>
                      <a:lnTo>
                        <a:pt x="18" y="0"/>
                      </a:lnTo>
                      <a:lnTo>
                        <a:pt x="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6" name="Freeform 1107"/>
                <p:cNvSpPr>
                  <a:spLocks/>
                </p:cNvSpPr>
                <p:nvPr/>
              </p:nvSpPr>
              <p:spPr bwMode="auto">
                <a:xfrm>
                  <a:off x="4600" y="2802"/>
                  <a:ext cx="24" cy="24"/>
                </a:xfrm>
                <a:custGeom>
                  <a:avLst/>
                  <a:gdLst>
                    <a:gd name="T0" fmla="*/ 6 w 24"/>
                    <a:gd name="T1" fmla="*/ 18 h 24"/>
                    <a:gd name="T2" fmla="*/ 0 w 24"/>
                    <a:gd name="T3" fmla="*/ 24 h 24"/>
                    <a:gd name="T4" fmla="*/ 6 w 24"/>
                    <a:gd name="T5" fmla="*/ 24 h 24"/>
                    <a:gd name="T6" fmla="*/ 18 w 24"/>
                    <a:gd name="T7" fmla="*/ 12 h 24"/>
                    <a:gd name="T8" fmla="*/ 24 w 24"/>
                    <a:gd name="T9" fmla="*/ 6 h 24"/>
                    <a:gd name="T10" fmla="*/ 24 w 24"/>
                    <a:gd name="T11" fmla="*/ 6 h 24"/>
                    <a:gd name="T12" fmla="*/ 24 w 24"/>
                    <a:gd name="T13" fmla="*/ 0 h 24"/>
                    <a:gd name="T14" fmla="*/ 18 w 24"/>
                    <a:gd name="T15" fmla="*/ 6 h 24"/>
                    <a:gd name="T16" fmla="*/ 18 w 24"/>
                    <a:gd name="T17" fmla="*/ 6 h 24"/>
                    <a:gd name="T18" fmla="*/ 18 w 24"/>
                    <a:gd name="T19" fmla="*/ 6 h 24"/>
                    <a:gd name="T20" fmla="*/ 18 w 24"/>
                    <a:gd name="T21" fmla="*/ 6 h 24"/>
                    <a:gd name="T22" fmla="*/ 6 w 24"/>
                    <a:gd name="T23" fmla="*/ 18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6" y="18"/>
                      </a:moveTo>
                      <a:lnTo>
                        <a:pt x="0" y="24"/>
                      </a:lnTo>
                      <a:lnTo>
                        <a:pt x="6" y="24"/>
                      </a:lnTo>
                      <a:lnTo>
                        <a:pt x="18" y="12"/>
                      </a:lnTo>
                      <a:lnTo>
                        <a:pt x="24" y="6"/>
                      </a:lnTo>
                      <a:lnTo>
                        <a:pt x="24" y="0"/>
                      </a:lnTo>
                      <a:lnTo>
                        <a:pt x="18" y="6"/>
                      </a:lnTo>
                      <a:lnTo>
                        <a:pt x="6"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7" name="Freeform 1108"/>
                <p:cNvSpPr>
                  <a:spLocks/>
                </p:cNvSpPr>
                <p:nvPr/>
              </p:nvSpPr>
              <p:spPr bwMode="auto">
                <a:xfrm>
                  <a:off x="4630" y="2772"/>
                  <a:ext cx="18" cy="24"/>
                </a:xfrm>
                <a:custGeom>
                  <a:avLst/>
                  <a:gdLst>
                    <a:gd name="T0" fmla="*/ 0 w 18"/>
                    <a:gd name="T1" fmla="*/ 24 h 24"/>
                    <a:gd name="T2" fmla="*/ 0 w 18"/>
                    <a:gd name="T3" fmla="*/ 24 h 24"/>
                    <a:gd name="T4" fmla="*/ 6 w 18"/>
                    <a:gd name="T5" fmla="*/ 24 h 24"/>
                    <a:gd name="T6" fmla="*/ 18 w 18"/>
                    <a:gd name="T7" fmla="*/ 6 h 24"/>
                    <a:gd name="T8" fmla="*/ 18 w 18"/>
                    <a:gd name="T9" fmla="*/ 0 h 24"/>
                    <a:gd name="T10" fmla="*/ 12 w 18"/>
                    <a:gd name="T11" fmla="*/ 0 h 24"/>
                    <a:gd name="T12" fmla="*/ 12 w 18"/>
                    <a:gd name="T13" fmla="*/ 0 h 24"/>
                    <a:gd name="T14" fmla="*/ 12 w 18"/>
                    <a:gd name="T15" fmla="*/ 6 h 24"/>
                    <a:gd name="T16" fmla="*/ 0 w 18"/>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0" y="24"/>
                      </a:moveTo>
                      <a:lnTo>
                        <a:pt x="0" y="24"/>
                      </a:lnTo>
                      <a:lnTo>
                        <a:pt x="6" y="24"/>
                      </a:lnTo>
                      <a:lnTo>
                        <a:pt x="18" y="6"/>
                      </a:lnTo>
                      <a:lnTo>
                        <a:pt x="18" y="0"/>
                      </a:lnTo>
                      <a:lnTo>
                        <a:pt x="12" y="0"/>
                      </a:lnTo>
                      <a:lnTo>
                        <a:pt x="12"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8" name="Freeform 1109"/>
                <p:cNvSpPr>
                  <a:spLocks/>
                </p:cNvSpPr>
                <p:nvPr/>
              </p:nvSpPr>
              <p:spPr bwMode="auto">
                <a:xfrm>
                  <a:off x="4648" y="2730"/>
                  <a:ext cx="12" cy="30"/>
                </a:xfrm>
                <a:custGeom>
                  <a:avLst/>
                  <a:gdLst>
                    <a:gd name="T0" fmla="*/ 0 w 12"/>
                    <a:gd name="T1" fmla="*/ 24 h 30"/>
                    <a:gd name="T2" fmla="*/ 6 w 12"/>
                    <a:gd name="T3" fmla="*/ 30 h 30"/>
                    <a:gd name="T4" fmla="*/ 6 w 12"/>
                    <a:gd name="T5" fmla="*/ 24 h 30"/>
                    <a:gd name="T6" fmla="*/ 12 w 12"/>
                    <a:gd name="T7" fmla="*/ 18 h 30"/>
                    <a:gd name="T8" fmla="*/ 12 w 12"/>
                    <a:gd name="T9" fmla="*/ 6 h 30"/>
                    <a:gd name="T10" fmla="*/ 12 w 12"/>
                    <a:gd name="T11" fmla="*/ 0 h 30"/>
                    <a:gd name="T12" fmla="*/ 6 w 12"/>
                    <a:gd name="T13" fmla="*/ 6 h 30"/>
                    <a:gd name="T14" fmla="*/ 6 w 12"/>
                    <a:gd name="T15" fmla="*/ 18 h 30"/>
                    <a:gd name="T16" fmla="*/ 0 w 12"/>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0" y="24"/>
                      </a:moveTo>
                      <a:lnTo>
                        <a:pt x="6" y="30"/>
                      </a:lnTo>
                      <a:lnTo>
                        <a:pt x="6" y="24"/>
                      </a:lnTo>
                      <a:lnTo>
                        <a:pt x="12" y="18"/>
                      </a:lnTo>
                      <a:lnTo>
                        <a:pt x="12" y="6"/>
                      </a:lnTo>
                      <a:lnTo>
                        <a:pt x="12" y="0"/>
                      </a:lnTo>
                      <a:lnTo>
                        <a:pt x="6" y="6"/>
                      </a:lnTo>
                      <a:lnTo>
                        <a:pt x="6" y="18"/>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9" name="Freeform 1110"/>
                <p:cNvSpPr>
                  <a:spLocks/>
                </p:cNvSpPr>
                <p:nvPr/>
              </p:nvSpPr>
              <p:spPr bwMode="auto">
                <a:xfrm>
                  <a:off x="4654" y="2688"/>
                  <a:ext cx="6" cy="30"/>
                </a:xfrm>
                <a:custGeom>
                  <a:avLst/>
                  <a:gdLst>
                    <a:gd name="T0" fmla="*/ 0 w 6"/>
                    <a:gd name="T1" fmla="*/ 30 h 30"/>
                    <a:gd name="T2" fmla="*/ 6 w 6"/>
                    <a:gd name="T3" fmla="*/ 30 h 30"/>
                    <a:gd name="T4" fmla="*/ 6 w 6"/>
                    <a:gd name="T5" fmla="*/ 30 h 30"/>
                    <a:gd name="T6" fmla="*/ 6 w 6"/>
                    <a:gd name="T7" fmla="*/ 6 h 30"/>
                    <a:gd name="T8" fmla="*/ 0 w 6"/>
                    <a:gd name="T9" fmla="*/ 0 h 30"/>
                    <a:gd name="T10" fmla="*/ 0 w 6"/>
                    <a:gd name="T11" fmla="*/ 6 h 30"/>
                    <a:gd name="T12" fmla="*/ 0 w 6"/>
                    <a:gd name="T13" fmla="*/ 30 h 30"/>
                    <a:gd name="T14" fmla="*/ 0 60000 65536"/>
                    <a:gd name="T15" fmla="*/ 0 60000 65536"/>
                    <a:gd name="T16" fmla="*/ 0 60000 65536"/>
                    <a:gd name="T17" fmla="*/ 0 60000 65536"/>
                    <a:gd name="T18" fmla="*/ 0 60000 65536"/>
                    <a:gd name="T19" fmla="*/ 0 60000 65536"/>
                    <a:gd name="T20" fmla="*/ 0 60000 65536"/>
                    <a:gd name="T21" fmla="*/ 0 w 6"/>
                    <a:gd name="T22" fmla="*/ 0 h 30"/>
                    <a:gd name="T23" fmla="*/ 6 w 6"/>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0">
                      <a:moveTo>
                        <a:pt x="0" y="30"/>
                      </a:moveTo>
                      <a:lnTo>
                        <a:pt x="6" y="30"/>
                      </a:lnTo>
                      <a:lnTo>
                        <a:pt x="6" y="6"/>
                      </a:lnTo>
                      <a:lnTo>
                        <a:pt x="0" y="0"/>
                      </a:lnTo>
                      <a:lnTo>
                        <a:pt x="0" y="6"/>
                      </a:lnTo>
                      <a:lnTo>
                        <a:pt x="0"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0" name="Freeform 1111"/>
                <p:cNvSpPr>
                  <a:spLocks/>
                </p:cNvSpPr>
                <p:nvPr/>
              </p:nvSpPr>
              <p:spPr bwMode="auto">
                <a:xfrm>
                  <a:off x="4636" y="2652"/>
                  <a:ext cx="18" cy="24"/>
                </a:xfrm>
                <a:custGeom>
                  <a:avLst/>
                  <a:gdLst>
                    <a:gd name="T0" fmla="*/ 12 w 18"/>
                    <a:gd name="T1" fmla="*/ 24 h 24"/>
                    <a:gd name="T2" fmla="*/ 12 w 18"/>
                    <a:gd name="T3" fmla="*/ 24 h 24"/>
                    <a:gd name="T4" fmla="*/ 18 w 18"/>
                    <a:gd name="T5" fmla="*/ 24 h 24"/>
                    <a:gd name="T6" fmla="*/ 12 w 18"/>
                    <a:gd name="T7" fmla="*/ 0 h 24"/>
                    <a:gd name="T8" fmla="*/ 6 w 18"/>
                    <a:gd name="T9" fmla="*/ 0 h 24"/>
                    <a:gd name="T10" fmla="*/ 6 w 18"/>
                    <a:gd name="T11" fmla="*/ 0 h 24"/>
                    <a:gd name="T12" fmla="*/ 0 w 18"/>
                    <a:gd name="T13" fmla="*/ 0 h 24"/>
                    <a:gd name="T14" fmla="*/ 6 w 18"/>
                    <a:gd name="T15" fmla="*/ 0 h 24"/>
                    <a:gd name="T16" fmla="*/ 12 w 18"/>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12" y="24"/>
                      </a:moveTo>
                      <a:lnTo>
                        <a:pt x="12" y="24"/>
                      </a:lnTo>
                      <a:lnTo>
                        <a:pt x="18" y="24"/>
                      </a:lnTo>
                      <a:lnTo>
                        <a:pt x="12" y="0"/>
                      </a:lnTo>
                      <a:lnTo>
                        <a:pt x="6" y="0"/>
                      </a:lnTo>
                      <a:lnTo>
                        <a:pt x="0" y="0"/>
                      </a:lnTo>
                      <a:lnTo>
                        <a:pt x="6" y="0"/>
                      </a:lnTo>
                      <a:lnTo>
                        <a:pt x="12"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1" name="Freeform 1112"/>
                <p:cNvSpPr>
                  <a:spLocks/>
                </p:cNvSpPr>
                <p:nvPr/>
              </p:nvSpPr>
              <p:spPr bwMode="auto">
                <a:xfrm>
                  <a:off x="4612" y="2616"/>
                  <a:ext cx="24" cy="24"/>
                </a:xfrm>
                <a:custGeom>
                  <a:avLst/>
                  <a:gdLst>
                    <a:gd name="T0" fmla="*/ 18 w 24"/>
                    <a:gd name="T1" fmla="*/ 24 h 24"/>
                    <a:gd name="T2" fmla="*/ 18 w 24"/>
                    <a:gd name="T3" fmla="*/ 24 h 24"/>
                    <a:gd name="T4" fmla="*/ 24 w 24"/>
                    <a:gd name="T5" fmla="*/ 24 h 24"/>
                    <a:gd name="T6" fmla="*/ 12 w 24"/>
                    <a:gd name="T7" fmla="*/ 6 h 24"/>
                    <a:gd name="T8" fmla="*/ 6 w 24"/>
                    <a:gd name="T9" fmla="*/ 6 h 24"/>
                    <a:gd name="T10" fmla="*/ 6 w 24"/>
                    <a:gd name="T11" fmla="*/ 0 h 24"/>
                    <a:gd name="T12" fmla="*/ 0 w 24"/>
                    <a:gd name="T13" fmla="*/ 6 h 24"/>
                    <a:gd name="T14" fmla="*/ 6 w 24"/>
                    <a:gd name="T15" fmla="*/ 6 h 24"/>
                    <a:gd name="T16" fmla="*/ 6 w 24"/>
                    <a:gd name="T17" fmla="*/ 12 h 24"/>
                    <a:gd name="T18" fmla="*/ 6 w 24"/>
                    <a:gd name="T19" fmla="*/ 6 h 24"/>
                    <a:gd name="T20" fmla="*/ 6 w 24"/>
                    <a:gd name="T21" fmla="*/ 6 h 24"/>
                    <a:gd name="T22" fmla="*/ 18 w 24"/>
                    <a:gd name="T23" fmla="*/ 24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18" y="24"/>
                      </a:moveTo>
                      <a:lnTo>
                        <a:pt x="18" y="24"/>
                      </a:lnTo>
                      <a:lnTo>
                        <a:pt x="24" y="24"/>
                      </a:lnTo>
                      <a:lnTo>
                        <a:pt x="12" y="6"/>
                      </a:lnTo>
                      <a:lnTo>
                        <a:pt x="6" y="6"/>
                      </a:lnTo>
                      <a:lnTo>
                        <a:pt x="6" y="0"/>
                      </a:lnTo>
                      <a:lnTo>
                        <a:pt x="0" y="6"/>
                      </a:lnTo>
                      <a:lnTo>
                        <a:pt x="6" y="6"/>
                      </a:lnTo>
                      <a:lnTo>
                        <a:pt x="6" y="12"/>
                      </a:lnTo>
                      <a:lnTo>
                        <a:pt x="6" y="6"/>
                      </a:lnTo>
                      <a:lnTo>
                        <a:pt x="18"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2" name="Freeform 1113"/>
                <p:cNvSpPr>
                  <a:spLocks/>
                </p:cNvSpPr>
                <p:nvPr/>
              </p:nvSpPr>
              <p:spPr bwMode="auto">
                <a:xfrm>
                  <a:off x="4582" y="2586"/>
                  <a:ext cx="24" cy="24"/>
                </a:xfrm>
                <a:custGeom>
                  <a:avLst/>
                  <a:gdLst>
                    <a:gd name="T0" fmla="*/ 18 w 24"/>
                    <a:gd name="T1" fmla="*/ 24 h 24"/>
                    <a:gd name="T2" fmla="*/ 24 w 24"/>
                    <a:gd name="T3" fmla="*/ 24 h 24"/>
                    <a:gd name="T4" fmla="*/ 18 w 24"/>
                    <a:gd name="T5" fmla="*/ 18 h 24"/>
                    <a:gd name="T6" fmla="*/ 6 w 24"/>
                    <a:gd name="T7" fmla="*/ 6 h 24"/>
                    <a:gd name="T8" fmla="*/ 0 w 24"/>
                    <a:gd name="T9" fmla="*/ 0 h 24"/>
                    <a:gd name="T10" fmla="*/ 0 w 24"/>
                    <a:gd name="T11" fmla="*/ 6 h 24"/>
                    <a:gd name="T12" fmla="*/ 0 w 24"/>
                    <a:gd name="T13" fmla="*/ 6 h 24"/>
                    <a:gd name="T14" fmla="*/ 6 w 24"/>
                    <a:gd name="T15" fmla="*/ 12 h 24"/>
                    <a:gd name="T16" fmla="*/ 18 w 24"/>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18" y="24"/>
                      </a:moveTo>
                      <a:lnTo>
                        <a:pt x="24" y="24"/>
                      </a:lnTo>
                      <a:lnTo>
                        <a:pt x="18" y="18"/>
                      </a:lnTo>
                      <a:lnTo>
                        <a:pt x="6" y="6"/>
                      </a:lnTo>
                      <a:lnTo>
                        <a:pt x="0" y="0"/>
                      </a:lnTo>
                      <a:lnTo>
                        <a:pt x="0" y="6"/>
                      </a:lnTo>
                      <a:lnTo>
                        <a:pt x="6" y="12"/>
                      </a:lnTo>
                      <a:lnTo>
                        <a:pt x="18"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3" name="Freeform 1114"/>
                <p:cNvSpPr>
                  <a:spLocks/>
                </p:cNvSpPr>
                <p:nvPr/>
              </p:nvSpPr>
              <p:spPr bwMode="auto">
                <a:xfrm>
                  <a:off x="4546" y="2562"/>
                  <a:ext cx="30" cy="24"/>
                </a:xfrm>
                <a:custGeom>
                  <a:avLst/>
                  <a:gdLst>
                    <a:gd name="T0" fmla="*/ 24 w 30"/>
                    <a:gd name="T1" fmla="*/ 24 h 24"/>
                    <a:gd name="T2" fmla="*/ 30 w 30"/>
                    <a:gd name="T3" fmla="*/ 18 h 24"/>
                    <a:gd name="T4" fmla="*/ 24 w 30"/>
                    <a:gd name="T5" fmla="*/ 18 h 24"/>
                    <a:gd name="T6" fmla="*/ 6 w 30"/>
                    <a:gd name="T7" fmla="*/ 6 h 24"/>
                    <a:gd name="T8" fmla="*/ 6 w 30"/>
                    <a:gd name="T9" fmla="*/ 0 h 24"/>
                    <a:gd name="T10" fmla="*/ 0 w 30"/>
                    <a:gd name="T11" fmla="*/ 6 h 24"/>
                    <a:gd name="T12" fmla="*/ 6 w 30"/>
                    <a:gd name="T13" fmla="*/ 6 h 24"/>
                    <a:gd name="T14" fmla="*/ 6 w 30"/>
                    <a:gd name="T15" fmla="*/ 12 h 24"/>
                    <a:gd name="T16" fmla="*/ 24 w 30"/>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24"/>
                    <a:gd name="T29" fmla="*/ 30 w 30"/>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24">
                      <a:moveTo>
                        <a:pt x="24" y="24"/>
                      </a:moveTo>
                      <a:lnTo>
                        <a:pt x="30" y="18"/>
                      </a:lnTo>
                      <a:lnTo>
                        <a:pt x="24" y="18"/>
                      </a:lnTo>
                      <a:lnTo>
                        <a:pt x="6" y="6"/>
                      </a:lnTo>
                      <a:lnTo>
                        <a:pt x="6" y="0"/>
                      </a:lnTo>
                      <a:lnTo>
                        <a:pt x="0" y="6"/>
                      </a:lnTo>
                      <a:lnTo>
                        <a:pt x="6" y="6"/>
                      </a:lnTo>
                      <a:lnTo>
                        <a:pt x="6" y="12"/>
                      </a:lnTo>
                      <a:lnTo>
                        <a:pt x="24"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4" name="Freeform 1115"/>
                <p:cNvSpPr>
                  <a:spLocks/>
                </p:cNvSpPr>
                <p:nvPr/>
              </p:nvSpPr>
              <p:spPr bwMode="auto">
                <a:xfrm>
                  <a:off x="4510" y="2544"/>
                  <a:ext cx="30" cy="18"/>
                </a:xfrm>
                <a:custGeom>
                  <a:avLst/>
                  <a:gdLst>
                    <a:gd name="T0" fmla="*/ 24 w 30"/>
                    <a:gd name="T1" fmla="*/ 18 h 18"/>
                    <a:gd name="T2" fmla="*/ 30 w 30"/>
                    <a:gd name="T3" fmla="*/ 12 h 18"/>
                    <a:gd name="T4" fmla="*/ 24 w 30"/>
                    <a:gd name="T5" fmla="*/ 12 h 18"/>
                    <a:gd name="T6" fmla="*/ 6 w 30"/>
                    <a:gd name="T7" fmla="*/ 0 h 18"/>
                    <a:gd name="T8" fmla="*/ 0 w 30"/>
                    <a:gd name="T9" fmla="*/ 0 h 18"/>
                    <a:gd name="T10" fmla="*/ 6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2"/>
                      </a:lnTo>
                      <a:lnTo>
                        <a:pt x="24" y="12"/>
                      </a:lnTo>
                      <a:lnTo>
                        <a:pt x="6" y="0"/>
                      </a:lnTo>
                      <a:lnTo>
                        <a:pt x="0" y="0"/>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 name="Freeform 1116"/>
                <p:cNvSpPr>
                  <a:spLocks/>
                </p:cNvSpPr>
                <p:nvPr/>
              </p:nvSpPr>
              <p:spPr bwMode="auto">
                <a:xfrm>
                  <a:off x="4474" y="2526"/>
                  <a:ext cx="30" cy="12"/>
                </a:xfrm>
                <a:custGeom>
                  <a:avLst/>
                  <a:gdLst>
                    <a:gd name="T0" fmla="*/ 24 w 30"/>
                    <a:gd name="T1" fmla="*/ 12 h 12"/>
                    <a:gd name="T2" fmla="*/ 30 w 30"/>
                    <a:gd name="T3" fmla="*/ 12 h 12"/>
                    <a:gd name="T4" fmla="*/ 24 w 30"/>
                    <a:gd name="T5" fmla="*/ 6 h 12"/>
                    <a:gd name="T6" fmla="*/ 0 w 30"/>
                    <a:gd name="T7" fmla="*/ 0 h 12"/>
                    <a:gd name="T8" fmla="*/ 0 w 30"/>
                    <a:gd name="T9" fmla="*/ 0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 name="Freeform 1117"/>
                <p:cNvSpPr>
                  <a:spLocks/>
                </p:cNvSpPr>
                <p:nvPr/>
              </p:nvSpPr>
              <p:spPr bwMode="auto">
                <a:xfrm>
                  <a:off x="4432" y="2507"/>
                  <a:ext cx="30" cy="13"/>
                </a:xfrm>
                <a:custGeom>
                  <a:avLst/>
                  <a:gdLst>
                    <a:gd name="T0" fmla="*/ 30 w 30"/>
                    <a:gd name="T1" fmla="*/ 13 h 13"/>
                    <a:gd name="T2" fmla="*/ 30 w 30"/>
                    <a:gd name="T3" fmla="*/ 13 h 13"/>
                    <a:gd name="T4" fmla="*/ 30 w 30"/>
                    <a:gd name="T5" fmla="*/ 7 h 13"/>
                    <a:gd name="T6" fmla="*/ 24 w 30"/>
                    <a:gd name="T7" fmla="*/ 7 h 13"/>
                    <a:gd name="T8" fmla="*/ 6 w 30"/>
                    <a:gd name="T9" fmla="*/ 0 h 13"/>
                    <a:gd name="T10" fmla="*/ 0 w 30"/>
                    <a:gd name="T11" fmla="*/ 0 h 13"/>
                    <a:gd name="T12" fmla="*/ 6 w 30"/>
                    <a:gd name="T13" fmla="*/ 7 h 13"/>
                    <a:gd name="T14" fmla="*/ 24 w 30"/>
                    <a:gd name="T15" fmla="*/ 13 h 13"/>
                    <a:gd name="T16" fmla="*/ 30 w 30"/>
                    <a:gd name="T17" fmla="*/ 13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3"/>
                    <a:gd name="T29" fmla="*/ 30 w 30"/>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3">
                      <a:moveTo>
                        <a:pt x="30" y="13"/>
                      </a:moveTo>
                      <a:lnTo>
                        <a:pt x="30" y="13"/>
                      </a:lnTo>
                      <a:lnTo>
                        <a:pt x="30" y="7"/>
                      </a:lnTo>
                      <a:lnTo>
                        <a:pt x="24" y="7"/>
                      </a:lnTo>
                      <a:lnTo>
                        <a:pt x="6" y="0"/>
                      </a:lnTo>
                      <a:lnTo>
                        <a:pt x="0" y="0"/>
                      </a:lnTo>
                      <a:lnTo>
                        <a:pt x="6" y="7"/>
                      </a:lnTo>
                      <a:lnTo>
                        <a:pt x="24" y="13"/>
                      </a:lnTo>
                      <a:lnTo>
                        <a:pt x="30" y="13"/>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7" name="Freeform 1118"/>
                <p:cNvSpPr>
                  <a:spLocks/>
                </p:cNvSpPr>
                <p:nvPr/>
              </p:nvSpPr>
              <p:spPr bwMode="auto">
                <a:xfrm>
                  <a:off x="4396" y="2495"/>
                  <a:ext cx="30" cy="12"/>
                </a:xfrm>
                <a:custGeom>
                  <a:avLst/>
                  <a:gdLst>
                    <a:gd name="T0" fmla="*/ 24 w 30"/>
                    <a:gd name="T1" fmla="*/ 12 h 12"/>
                    <a:gd name="T2" fmla="*/ 30 w 30"/>
                    <a:gd name="T3" fmla="*/ 6 h 12"/>
                    <a:gd name="T4" fmla="*/ 24 w 30"/>
                    <a:gd name="T5" fmla="*/ 6 h 12"/>
                    <a:gd name="T6" fmla="*/ 6 w 30"/>
                    <a:gd name="T7" fmla="*/ 0 h 12"/>
                    <a:gd name="T8" fmla="*/ 0 w 30"/>
                    <a:gd name="T9" fmla="*/ 0 h 12"/>
                    <a:gd name="T10" fmla="*/ 0 w 30"/>
                    <a:gd name="T11" fmla="*/ 0 h 12"/>
                    <a:gd name="T12" fmla="*/ 0 w 30"/>
                    <a:gd name="T13" fmla="*/ 6 h 12"/>
                    <a:gd name="T14" fmla="*/ 6 w 30"/>
                    <a:gd name="T15" fmla="*/ 6 h 12"/>
                    <a:gd name="T16" fmla="*/ 24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12"/>
                      </a:moveTo>
                      <a:lnTo>
                        <a:pt x="30" y="6"/>
                      </a:lnTo>
                      <a:lnTo>
                        <a:pt x="24" y="6"/>
                      </a:lnTo>
                      <a:lnTo>
                        <a:pt x="6" y="0"/>
                      </a:lnTo>
                      <a:lnTo>
                        <a:pt x="0"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8" name="Freeform 1119"/>
                <p:cNvSpPr>
                  <a:spLocks/>
                </p:cNvSpPr>
                <p:nvPr/>
              </p:nvSpPr>
              <p:spPr bwMode="auto">
                <a:xfrm>
                  <a:off x="4354" y="2483"/>
                  <a:ext cx="30" cy="12"/>
                </a:xfrm>
                <a:custGeom>
                  <a:avLst/>
                  <a:gdLst>
                    <a:gd name="T0" fmla="*/ 30 w 30"/>
                    <a:gd name="T1" fmla="*/ 12 h 12"/>
                    <a:gd name="T2" fmla="*/ 30 w 30"/>
                    <a:gd name="T3" fmla="*/ 6 h 12"/>
                    <a:gd name="T4" fmla="*/ 30 w 30"/>
                    <a:gd name="T5" fmla="*/ 6 h 12"/>
                    <a:gd name="T6" fmla="*/ 6 w 30"/>
                    <a:gd name="T7" fmla="*/ 0 h 12"/>
                    <a:gd name="T8" fmla="*/ 0 w 30"/>
                    <a:gd name="T9" fmla="*/ 0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9" name="Freeform 1120"/>
                <p:cNvSpPr>
                  <a:spLocks/>
                </p:cNvSpPr>
                <p:nvPr/>
              </p:nvSpPr>
              <p:spPr bwMode="auto">
                <a:xfrm>
                  <a:off x="4318" y="2471"/>
                  <a:ext cx="24" cy="12"/>
                </a:xfrm>
                <a:custGeom>
                  <a:avLst/>
                  <a:gdLst>
                    <a:gd name="T0" fmla="*/ 24 w 24"/>
                    <a:gd name="T1" fmla="*/ 12 h 12"/>
                    <a:gd name="T2" fmla="*/ 24 w 24"/>
                    <a:gd name="T3" fmla="*/ 6 h 12"/>
                    <a:gd name="T4" fmla="*/ 24 w 24"/>
                    <a:gd name="T5" fmla="*/ 6 h 12"/>
                    <a:gd name="T6" fmla="*/ 0 w 24"/>
                    <a:gd name="T7" fmla="*/ 0 h 12"/>
                    <a:gd name="T8" fmla="*/ 0 w 24"/>
                    <a:gd name="T9" fmla="*/ 0 h 12"/>
                    <a:gd name="T10" fmla="*/ 0 w 24"/>
                    <a:gd name="T11" fmla="*/ 6 h 12"/>
                    <a:gd name="T12" fmla="*/ 24 w 24"/>
                    <a:gd name="T13" fmla="*/ 12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24" y="12"/>
                      </a:move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0" name="Freeform 1121"/>
                <p:cNvSpPr>
                  <a:spLocks/>
                </p:cNvSpPr>
                <p:nvPr/>
              </p:nvSpPr>
              <p:spPr bwMode="auto">
                <a:xfrm>
                  <a:off x="4276" y="2459"/>
                  <a:ext cx="30" cy="12"/>
                </a:xfrm>
                <a:custGeom>
                  <a:avLst/>
                  <a:gdLst>
                    <a:gd name="T0" fmla="*/ 24 w 30"/>
                    <a:gd name="T1" fmla="*/ 12 h 12"/>
                    <a:gd name="T2" fmla="*/ 30 w 30"/>
                    <a:gd name="T3" fmla="*/ 6 h 12"/>
                    <a:gd name="T4" fmla="*/ 24 w 30"/>
                    <a:gd name="T5" fmla="*/ 6 h 12"/>
                    <a:gd name="T6" fmla="*/ 0 w 30"/>
                    <a:gd name="T7" fmla="*/ 0 h 12"/>
                    <a:gd name="T8" fmla="*/ 0 w 30"/>
                    <a:gd name="T9" fmla="*/ 0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1" name="Freeform 1122"/>
                <p:cNvSpPr>
                  <a:spLocks/>
                </p:cNvSpPr>
                <p:nvPr/>
              </p:nvSpPr>
              <p:spPr bwMode="auto">
                <a:xfrm>
                  <a:off x="4234" y="2447"/>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2" name="Freeform 1123"/>
                <p:cNvSpPr>
                  <a:spLocks/>
                </p:cNvSpPr>
                <p:nvPr/>
              </p:nvSpPr>
              <p:spPr bwMode="auto">
                <a:xfrm>
                  <a:off x="4192" y="2441"/>
                  <a:ext cx="30" cy="12"/>
                </a:xfrm>
                <a:custGeom>
                  <a:avLst/>
                  <a:gdLst>
                    <a:gd name="T0" fmla="*/ 24 w 30"/>
                    <a:gd name="T1" fmla="*/ 12 h 12"/>
                    <a:gd name="T2" fmla="*/ 30 w 30"/>
                    <a:gd name="T3" fmla="*/ 6 h 12"/>
                    <a:gd name="T4" fmla="*/ 24 w 30"/>
                    <a:gd name="T5" fmla="*/ 6 h 12"/>
                    <a:gd name="T6" fmla="*/ 6 w 30"/>
                    <a:gd name="T7" fmla="*/ 0 h 12"/>
                    <a:gd name="T8" fmla="*/ 0 w 30"/>
                    <a:gd name="T9" fmla="*/ 0 h 12"/>
                    <a:gd name="T10" fmla="*/ 6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6" y="0"/>
                      </a:lnTo>
                      <a:lnTo>
                        <a:pt x="0" y="0"/>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3" name="Freeform 1124"/>
                <p:cNvSpPr>
                  <a:spLocks/>
                </p:cNvSpPr>
                <p:nvPr/>
              </p:nvSpPr>
              <p:spPr bwMode="auto">
                <a:xfrm>
                  <a:off x="4150" y="2435"/>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4" name="Freeform 1125"/>
                <p:cNvSpPr>
                  <a:spLocks/>
                </p:cNvSpPr>
                <p:nvPr/>
              </p:nvSpPr>
              <p:spPr bwMode="auto">
                <a:xfrm>
                  <a:off x="4108" y="2423"/>
                  <a:ext cx="30" cy="12"/>
                </a:xfrm>
                <a:custGeom>
                  <a:avLst/>
                  <a:gdLst>
                    <a:gd name="T0" fmla="*/ 30 w 30"/>
                    <a:gd name="T1" fmla="*/ 12 h 12"/>
                    <a:gd name="T2" fmla="*/ 30 w 30"/>
                    <a:gd name="T3" fmla="*/ 12 h 12"/>
                    <a:gd name="T4" fmla="*/ 30 w 30"/>
                    <a:gd name="T5" fmla="*/ 6 h 12"/>
                    <a:gd name="T6" fmla="*/ 12 w 30"/>
                    <a:gd name="T7" fmla="*/ 6 h 12"/>
                    <a:gd name="T8" fmla="*/ 6 w 30"/>
                    <a:gd name="T9" fmla="*/ 0 h 12"/>
                    <a:gd name="T10" fmla="*/ 0 w 30"/>
                    <a:gd name="T11" fmla="*/ 6 h 12"/>
                    <a:gd name="T12" fmla="*/ 6 w 30"/>
                    <a:gd name="T13" fmla="*/ 6 h 12"/>
                    <a:gd name="T14" fmla="*/ 12 w 30"/>
                    <a:gd name="T15" fmla="*/ 12 h 12"/>
                    <a:gd name="T16" fmla="*/ 30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30" y="12"/>
                      </a:moveTo>
                      <a:lnTo>
                        <a:pt x="30" y="12"/>
                      </a:lnTo>
                      <a:lnTo>
                        <a:pt x="30" y="6"/>
                      </a:lnTo>
                      <a:lnTo>
                        <a:pt x="12" y="6"/>
                      </a:lnTo>
                      <a:lnTo>
                        <a:pt x="6" y="0"/>
                      </a:lnTo>
                      <a:lnTo>
                        <a:pt x="0" y="6"/>
                      </a:lnTo>
                      <a:lnTo>
                        <a:pt x="6" y="6"/>
                      </a:lnTo>
                      <a:lnTo>
                        <a:pt x="12" y="12"/>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5" name="Freeform 1126"/>
                <p:cNvSpPr>
                  <a:spLocks/>
                </p:cNvSpPr>
                <p:nvPr/>
              </p:nvSpPr>
              <p:spPr bwMode="auto">
                <a:xfrm>
                  <a:off x="4066" y="2423"/>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6" name="Freeform 1127"/>
                <p:cNvSpPr>
                  <a:spLocks/>
                </p:cNvSpPr>
                <p:nvPr/>
              </p:nvSpPr>
              <p:spPr bwMode="auto">
                <a:xfrm>
                  <a:off x="4024" y="2417"/>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7" name="Freeform 1128"/>
                <p:cNvSpPr>
                  <a:spLocks/>
                </p:cNvSpPr>
                <p:nvPr/>
              </p:nvSpPr>
              <p:spPr bwMode="auto">
                <a:xfrm>
                  <a:off x="3981" y="2411"/>
                  <a:ext cx="31" cy="12"/>
                </a:xfrm>
                <a:custGeom>
                  <a:avLst/>
                  <a:gdLst>
                    <a:gd name="T0" fmla="*/ 31 w 31"/>
                    <a:gd name="T1" fmla="*/ 12 h 12"/>
                    <a:gd name="T2" fmla="*/ 31 w 31"/>
                    <a:gd name="T3" fmla="*/ 6 h 12"/>
                    <a:gd name="T4" fmla="*/ 31 w 31"/>
                    <a:gd name="T5" fmla="*/ 6 h 12"/>
                    <a:gd name="T6" fmla="*/ 6 w 31"/>
                    <a:gd name="T7" fmla="*/ 0 h 12"/>
                    <a:gd name="T8" fmla="*/ 0 w 31"/>
                    <a:gd name="T9" fmla="*/ 6 h 12"/>
                    <a:gd name="T10" fmla="*/ 6 w 31"/>
                    <a:gd name="T11" fmla="*/ 6 h 12"/>
                    <a:gd name="T12" fmla="*/ 31 w 31"/>
                    <a:gd name="T13" fmla="*/ 12 h 12"/>
                    <a:gd name="T14" fmla="*/ 0 60000 65536"/>
                    <a:gd name="T15" fmla="*/ 0 60000 65536"/>
                    <a:gd name="T16" fmla="*/ 0 60000 65536"/>
                    <a:gd name="T17" fmla="*/ 0 60000 65536"/>
                    <a:gd name="T18" fmla="*/ 0 60000 65536"/>
                    <a:gd name="T19" fmla="*/ 0 60000 65536"/>
                    <a:gd name="T20" fmla="*/ 0 60000 65536"/>
                    <a:gd name="T21" fmla="*/ 0 w 31"/>
                    <a:gd name="T22" fmla="*/ 0 h 12"/>
                    <a:gd name="T23" fmla="*/ 31 w 3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12">
                      <a:moveTo>
                        <a:pt x="31" y="12"/>
                      </a:moveTo>
                      <a:lnTo>
                        <a:pt x="31" y="6"/>
                      </a:lnTo>
                      <a:lnTo>
                        <a:pt x="6" y="0"/>
                      </a:lnTo>
                      <a:lnTo>
                        <a:pt x="0" y="6"/>
                      </a:lnTo>
                      <a:lnTo>
                        <a:pt x="6" y="6"/>
                      </a:lnTo>
                      <a:lnTo>
                        <a:pt x="31"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8" name="Freeform 1129"/>
                <p:cNvSpPr>
                  <a:spLocks/>
                </p:cNvSpPr>
                <p:nvPr/>
              </p:nvSpPr>
              <p:spPr bwMode="auto">
                <a:xfrm>
                  <a:off x="3939" y="2411"/>
                  <a:ext cx="30" cy="6"/>
                </a:xfrm>
                <a:custGeom>
                  <a:avLst/>
                  <a:gdLst>
                    <a:gd name="T0" fmla="*/ 30 w 30"/>
                    <a:gd name="T1" fmla="*/ 6 h 6"/>
                    <a:gd name="T2" fmla="*/ 30 w 30"/>
                    <a:gd name="T3" fmla="*/ 0 h 6"/>
                    <a:gd name="T4" fmla="*/ 30 w 30"/>
                    <a:gd name="T5" fmla="*/ 0 h 6"/>
                    <a:gd name="T6" fmla="*/ 18 w 30"/>
                    <a:gd name="T7" fmla="*/ 0 h 6"/>
                    <a:gd name="T8" fmla="*/ 6 w 30"/>
                    <a:gd name="T9" fmla="*/ 0 h 6"/>
                    <a:gd name="T10" fmla="*/ 0 w 30"/>
                    <a:gd name="T11" fmla="*/ 0 h 6"/>
                    <a:gd name="T12" fmla="*/ 6 w 30"/>
                    <a:gd name="T13" fmla="*/ 6 h 6"/>
                    <a:gd name="T14" fmla="*/ 18 w 30"/>
                    <a:gd name="T15" fmla="*/ 6 h 6"/>
                    <a:gd name="T16" fmla="*/ 30 w 30"/>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30" y="6"/>
                      </a:moveTo>
                      <a:lnTo>
                        <a:pt x="30" y="0"/>
                      </a:lnTo>
                      <a:lnTo>
                        <a:pt x="18" y="0"/>
                      </a:lnTo>
                      <a:lnTo>
                        <a:pt x="6" y="0"/>
                      </a:lnTo>
                      <a:lnTo>
                        <a:pt x="0" y="0"/>
                      </a:lnTo>
                      <a:lnTo>
                        <a:pt x="6" y="6"/>
                      </a:lnTo>
                      <a:lnTo>
                        <a:pt x="18"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9" name="Freeform 1130"/>
                <p:cNvSpPr>
                  <a:spLocks/>
                </p:cNvSpPr>
                <p:nvPr/>
              </p:nvSpPr>
              <p:spPr bwMode="auto">
                <a:xfrm>
                  <a:off x="3897" y="2405"/>
                  <a:ext cx="30" cy="6"/>
                </a:xfrm>
                <a:custGeom>
                  <a:avLst/>
                  <a:gdLst>
                    <a:gd name="T0" fmla="*/ 30 w 30"/>
                    <a:gd name="T1" fmla="*/ 6 h 6"/>
                    <a:gd name="T2" fmla="*/ 30 w 30"/>
                    <a:gd name="T3" fmla="*/ 6 h 6"/>
                    <a:gd name="T4" fmla="*/ 30 w 30"/>
                    <a:gd name="T5" fmla="*/ 0 h 6"/>
                    <a:gd name="T6" fmla="*/ 6 w 30"/>
                    <a:gd name="T7" fmla="*/ 0 h 6"/>
                    <a:gd name="T8" fmla="*/ 0 w 30"/>
                    <a:gd name="T9" fmla="*/ 6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6"/>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0" name="Freeform 1131"/>
                <p:cNvSpPr>
                  <a:spLocks/>
                </p:cNvSpPr>
                <p:nvPr/>
              </p:nvSpPr>
              <p:spPr bwMode="auto">
                <a:xfrm>
                  <a:off x="3855" y="2405"/>
                  <a:ext cx="30" cy="6"/>
                </a:xfrm>
                <a:custGeom>
                  <a:avLst/>
                  <a:gdLst>
                    <a:gd name="T0" fmla="*/ 30 w 30"/>
                    <a:gd name="T1" fmla="*/ 6 h 6"/>
                    <a:gd name="T2" fmla="*/ 30 w 30"/>
                    <a:gd name="T3" fmla="*/ 6 h 6"/>
                    <a:gd name="T4" fmla="*/ 30 w 30"/>
                    <a:gd name="T5" fmla="*/ 0 h 6"/>
                    <a:gd name="T6" fmla="*/ 6 w 30"/>
                    <a:gd name="T7" fmla="*/ 0 h 6"/>
                    <a:gd name="T8" fmla="*/ 0 w 30"/>
                    <a:gd name="T9" fmla="*/ 6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6"/>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1" name="Freeform 1132"/>
                <p:cNvSpPr>
                  <a:spLocks/>
                </p:cNvSpPr>
                <p:nvPr/>
              </p:nvSpPr>
              <p:spPr bwMode="auto">
                <a:xfrm>
                  <a:off x="3813" y="2405"/>
                  <a:ext cx="30" cy="6"/>
                </a:xfrm>
                <a:custGeom>
                  <a:avLst/>
                  <a:gdLst>
                    <a:gd name="T0" fmla="*/ 30 w 30"/>
                    <a:gd name="T1" fmla="*/ 6 h 6"/>
                    <a:gd name="T2" fmla="*/ 30 w 30"/>
                    <a:gd name="T3" fmla="*/ 0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65" name="Group 1133"/>
              <p:cNvGrpSpPr>
                <a:grpSpLocks/>
              </p:cNvGrpSpPr>
              <p:nvPr/>
            </p:nvGrpSpPr>
            <p:grpSpPr bwMode="auto">
              <a:xfrm>
                <a:off x="3177" y="2501"/>
                <a:ext cx="1195" cy="433"/>
                <a:chOff x="3177" y="2501"/>
                <a:chExt cx="1195" cy="433"/>
              </a:xfrm>
            </p:grpSpPr>
            <p:sp>
              <p:nvSpPr>
                <p:cNvPr id="474" name="Freeform 1134"/>
                <p:cNvSpPr>
                  <a:spLocks/>
                </p:cNvSpPr>
                <p:nvPr/>
              </p:nvSpPr>
              <p:spPr bwMode="auto">
                <a:xfrm>
                  <a:off x="3747" y="2501"/>
                  <a:ext cx="30" cy="6"/>
                </a:xfrm>
                <a:custGeom>
                  <a:avLst/>
                  <a:gdLst>
                    <a:gd name="T0" fmla="*/ 24 w 30"/>
                    <a:gd name="T1" fmla="*/ 6 h 6"/>
                    <a:gd name="T2" fmla="*/ 30 w 30"/>
                    <a:gd name="T3" fmla="*/ 6 h 6"/>
                    <a:gd name="T4" fmla="*/ 30 w 30"/>
                    <a:gd name="T5" fmla="*/ 0 h 6"/>
                    <a:gd name="T6" fmla="*/ 30 w 30"/>
                    <a:gd name="T7" fmla="*/ 0 h 6"/>
                    <a:gd name="T8" fmla="*/ 24 w 30"/>
                    <a:gd name="T9" fmla="*/ 0 h 6"/>
                    <a:gd name="T10" fmla="*/ 0 w 30"/>
                    <a:gd name="T11" fmla="*/ 0 h 6"/>
                    <a:gd name="T12" fmla="*/ 0 w 30"/>
                    <a:gd name="T13" fmla="*/ 0 h 6"/>
                    <a:gd name="T14" fmla="*/ 0 w 30"/>
                    <a:gd name="T15" fmla="*/ 6 h 6"/>
                    <a:gd name="T16" fmla="*/ 24 w 30"/>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24" y="6"/>
                      </a:moveTo>
                      <a:lnTo>
                        <a:pt x="30" y="6"/>
                      </a:ln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5" name="Freeform 1135"/>
                <p:cNvSpPr>
                  <a:spLocks/>
                </p:cNvSpPr>
                <p:nvPr/>
              </p:nvSpPr>
              <p:spPr bwMode="auto">
                <a:xfrm>
                  <a:off x="3705" y="2501"/>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6" name="Freeform 1136"/>
                <p:cNvSpPr>
                  <a:spLocks/>
                </p:cNvSpPr>
                <p:nvPr/>
              </p:nvSpPr>
              <p:spPr bwMode="auto">
                <a:xfrm>
                  <a:off x="3663" y="2501"/>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7" name="Freeform 1137"/>
                <p:cNvSpPr>
                  <a:spLocks/>
                </p:cNvSpPr>
                <p:nvPr/>
              </p:nvSpPr>
              <p:spPr bwMode="auto">
                <a:xfrm>
                  <a:off x="3621" y="2501"/>
                  <a:ext cx="30" cy="13"/>
                </a:xfrm>
                <a:custGeom>
                  <a:avLst/>
                  <a:gdLst>
                    <a:gd name="T0" fmla="*/ 24 w 30"/>
                    <a:gd name="T1" fmla="*/ 6 h 13"/>
                    <a:gd name="T2" fmla="*/ 30 w 30"/>
                    <a:gd name="T3" fmla="*/ 6 h 13"/>
                    <a:gd name="T4" fmla="*/ 24 w 30"/>
                    <a:gd name="T5" fmla="*/ 0 h 13"/>
                    <a:gd name="T6" fmla="*/ 0 w 30"/>
                    <a:gd name="T7" fmla="*/ 6 h 13"/>
                    <a:gd name="T8" fmla="*/ 0 w 30"/>
                    <a:gd name="T9" fmla="*/ 6 h 13"/>
                    <a:gd name="T10" fmla="*/ 0 w 30"/>
                    <a:gd name="T11" fmla="*/ 13 h 13"/>
                    <a:gd name="T12" fmla="*/ 24 w 30"/>
                    <a:gd name="T13" fmla="*/ 6 h 13"/>
                    <a:gd name="T14" fmla="*/ 0 60000 65536"/>
                    <a:gd name="T15" fmla="*/ 0 60000 65536"/>
                    <a:gd name="T16" fmla="*/ 0 60000 65536"/>
                    <a:gd name="T17" fmla="*/ 0 60000 65536"/>
                    <a:gd name="T18" fmla="*/ 0 60000 65536"/>
                    <a:gd name="T19" fmla="*/ 0 60000 65536"/>
                    <a:gd name="T20" fmla="*/ 0 60000 65536"/>
                    <a:gd name="T21" fmla="*/ 0 w 30"/>
                    <a:gd name="T22" fmla="*/ 0 h 13"/>
                    <a:gd name="T23" fmla="*/ 30 w 30"/>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3">
                      <a:moveTo>
                        <a:pt x="24" y="6"/>
                      </a:moveTo>
                      <a:lnTo>
                        <a:pt x="30" y="6"/>
                      </a:lnTo>
                      <a:lnTo>
                        <a:pt x="24" y="0"/>
                      </a:lnTo>
                      <a:lnTo>
                        <a:pt x="0" y="6"/>
                      </a:lnTo>
                      <a:lnTo>
                        <a:pt x="0" y="13"/>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8" name="Freeform 1138"/>
                <p:cNvSpPr>
                  <a:spLocks/>
                </p:cNvSpPr>
                <p:nvPr/>
              </p:nvSpPr>
              <p:spPr bwMode="auto">
                <a:xfrm>
                  <a:off x="3579" y="2507"/>
                  <a:ext cx="30" cy="13"/>
                </a:xfrm>
                <a:custGeom>
                  <a:avLst/>
                  <a:gdLst>
                    <a:gd name="T0" fmla="*/ 24 w 30"/>
                    <a:gd name="T1" fmla="*/ 7 h 13"/>
                    <a:gd name="T2" fmla="*/ 30 w 30"/>
                    <a:gd name="T3" fmla="*/ 7 h 13"/>
                    <a:gd name="T4" fmla="*/ 24 w 30"/>
                    <a:gd name="T5" fmla="*/ 0 h 13"/>
                    <a:gd name="T6" fmla="*/ 0 w 30"/>
                    <a:gd name="T7" fmla="*/ 7 h 13"/>
                    <a:gd name="T8" fmla="*/ 0 w 30"/>
                    <a:gd name="T9" fmla="*/ 7 h 13"/>
                    <a:gd name="T10" fmla="*/ 0 w 30"/>
                    <a:gd name="T11" fmla="*/ 13 h 13"/>
                    <a:gd name="T12" fmla="*/ 24 w 30"/>
                    <a:gd name="T13" fmla="*/ 7 h 13"/>
                    <a:gd name="T14" fmla="*/ 0 60000 65536"/>
                    <a:gd name="T15" fmla="*/ 0 60000 65536"/>
                    <a:gd name="T16" fmla="*/ 0 60000 65536"/>
                    <a:gd name="T17" fmla="*/ 0 60000 65536"/>
                    <a:gd name="T18" fmla="*/ 0 60000 65536"/>
                    <a:gd name="T19" fmla="*/ 0 60000 65536"/>
                    <a:gd name="T20" fmla="*/ 0 60000 65536"/>
                    <a:gd name="T21" fmla="*/ 0 w 30"/>
                    <a:gd name="T22" fmla="*/ 0 h 13"/>
                    <a:gd name="T23" fmla="*/ 30 w 30"/>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3">
                      <a:moveTo>
                        <a:pt x="24" y="7"/>
                      </a:moveTo>
                      <a:lnTo>
                        <a:pt x="30" y="7"/>
                      </a:lnTo>
                      <a:lnTo>
                        <a:pt x="24" y="0"/>
                      </a:lnTo>
                      <a:lnTo>
                        <a:pt x="0" y="7"/>
                      </a:lnTo>
                      <a:lnTo>
                        <a:pt x="0" y="13"/>
                      </a:lnTo>
                      <a:lnTo>
                        <a:pt x="24"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9" name="Freeform 1139"/>
                <p:cNvSpPr>
                  <a:spLocks/>
                </p:cNvSpPr>
                <p:nvPr/>
              </p:nvSpPr>
              <p:spPr bwMode="auto">
                <a:xfrm>
                  <a:off x="3537" y="2514"/>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0 w 30"/>
                    <a:gd name="T13" fmla="*/ 6 h 6"/>
                    <a:gd name="T14" fmla="*/ 0 w 30"/>
                    <a:gd name="T15" fmla="*/ 6 h 6"/>
                    <a:gd name="T16" fmla="*/ 24 w 30"/>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0" name="Freeform 1140"/>
                <p:cNvSpPr>
                  <a:spLocks/>
                </p:cNvSpPr>
                <p:nvPr/>
              </p:nvSpPr>
              <p:spPr bwMode="auto">
                <a:xfrm>
                  <a:off x="3495" y="2520"/>
                  <a:ext cx="30" cy="12"/>
                </a:xfrm>
                <a:custGeom>
                  <a:avLst/>
                  <a:gdLst>
                    <a:gd name="T0" fmla="*/ 24 w 30"/>
                    <a:gd name="T1" fmla="*/ 6 h 12"/>
                    <a:gd name="T2" fmla="*/ 30 w 30"/>
                    <a:gd name="T3" fmla="*/ 0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 name="Freeform 1141"/>
                <p:cNvSpPr>
                  <a:spLocks/>
                </p:cNvSpPr>
                <p:nvPr/>
              </p:nvSpPr>
              <p:spPr bwMode="auto">
                <a:xfrm>
                  <a:off x="3453" y="2526"/>
                  <a:ext cx="30" cy="12"/>
                </a:xfrm>
                <a:custGeom>
                  <a:avLst/>
                  <a:gdLst>
                    <a:gd name="T0" fmla="*/ 24 w 30"/>
                    <a:gd name="T1" fmla="*/ 6 h 12"/>
                    <a:gd name="T2" fmla="*/ 30 w 30"/>
                    <a:gd name="T3" fmla="*/ 6 h 12"/>
                    <a:gd name="T4" fmla="*/ 24 w 30"/>
                    <a:gd name="T5" fmla="*/ 0 h 12"/>
                    <a:gd name="T6" fmla="*/ 0 w 30"/>
                    <a:gd name="T7" fmla="*/ 6 h 12"/>
                    <a:gd name="T8" fmla="*/ 0 w 30"/>
                    <a:gd name="T9" fmla="*/ 12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 name="Freeform 1142"/>
                <p:cNvSpPr>
                  <a:spLocks/>
                </p:cNvSpPr>
                <p:nvPr/>
              </p:nvSpPr>
              <p:spPr bwMode="auto">
                <a:xfrm>
                  <a:off x="3411" y="2538"/>
                  <a:ext cx="30" cy="12"/>
                </a:xfrm>
                <a:custGeom>
                  <a:avLst/>
                  <a:gdLst>
                    <a:gd name="T0" fmla="*/ 24 w 30"/>
                    <a:gd name="T1" fmla="*/ 6 h 12"/>
                    <a:gd name="T2" fmla="*/ 30 w 30"/>
                    <a:gd name="T3" fmla="*/ 0 h 12"/>
                    <a:gd name="T4" fmla="*/ 24 w 30"/>
                    <a:gd name="T5" fmla="*/ 0 h 12"/>
                    <a:gd name="T6" fmla="*/ 6 w 30"/>
                    <a:gd name="T7" fmla="*/ 6 h 12"/>
                    <a:gd name="T8" fmla="*/ 0 w 30"/>
                    <a:gd name="T9" fmla="*/ 6 h 12"/>
                    <a:gd name="T10" fmla="*/ 6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6" y="6"/>
                      </a:lnTo>
                      <a:lnTo>
                        <a:pt x="0" y="6"/>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 name="Freeform 1143"/>
                <p:cNvSpPr>
                  <a:spLocks/>
                </p:cNvSpPr>
                <p:nvPr/>
              </p:nvSpPr>
              <p:spPr bwMode="auto">
                <a:xfrm>
                  <a:off x="3369" y="2550"/>
                  <a:ext cx="30" cy="12"/>
                </a:xfrm>
                <a:custGeom>
                  <a:avLst/>
                  <a:gdLst>
                    <a:gd name="T0" fmla="*/ 30 w 30"/>
                    <a:gd name="T1" fmla="*/ 6 h 12"/>
                    <a:gd name="T2" fmla="*/ 30 w 30"/>
                    <a:gd name="T3" fmla="*/ 0 h 12"/>
                    <a:gd name="T4" fmla="*/ 30 w 30"/>
                    <a:gd name="T5" fmla="*/ 0 h 12"/>
                    <a:gd name="T6" fmla="*/ 6 w 30"/>
                    <a:gd name="T7" fmla="*/ 6 h 12"/>
                    <a:gd name="T8" fmla="*/ 0 w 30"/>
                    <a:gd name="T9" fmla="*/ 6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0"/>
                      </a:lnTo>
                      <a:lnTo>
                        <a:pt x="6" y="6"/>
                      </a:lnTo>
                      <a:lnTo>
                        <a:pt x="0" y="6"/>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 name="Freeform 1144"/>
                <p:cNvSpPr>
                  <a:spLocks/>
                </p:cNvSpPr>
                <p:nvPr/>
              </p:nvSpPr>
              <p:spPr bwMode="auto">
                <a:xfrm>
                  <a:off x="3333" y="2562"/>
                  <a:ext cx="30" cy="12"/>
                </a:xfrm>
                <a:custGeom>
                  <a:avLst/>
                  <a:gdLst>
                    <a:gd name="T0" fmla="*/ 24 w 30"/>
                    <a:gd name="T1" fmla="*/ 6 h 12"/>
                    <a:gd name="T2" fmla="*/ 30 w 30"/>
                    <a:gd name="T3" fmla="*/ 0 h 12"/>
                    <a:gd name="T4" fmla="*/ 24 w 30"/>
                    <a:gd name="T5" fmla="*/ 0 h 12"/>
                    <a:gd name="T6" fmla="*/ 18 w 30"/>
                    <a:gd name="T7" fmla="*/ 0 h 12"/>
                    <a:gd name="T8" fmla="*/ 0 w 30"/>
                    <a:gd name="T9" fmla="*/ 6 h 12"/>
                    <a:gd name="T10" fmla="*/ 0 w 30"/>
                    <a:gd name="T11" fmla="*/ 12 h 12"/>
                    <a:gd name="T12" fmla="*/ 0 w 30"/>
                    <a:gd name="T13" fmla="*/ 12 h 12"/>
                    <a:gd name="T14" fmla="*/ 18 w 30"/>
                    <a:gd name="T15" fmla="*/ 6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0"/>
                      </a:lnTo>
                      <a:lnTo>
                        <a:pt x="24" y="0"/>
                      </a:lnTo>
                      <a:lnTo>
                        <a:pt x="18" y="0"/>
                      </a:lnTo>
                      <a:lnTo>
                        <a:pt x="0" y="6"/>
                      </a:lnTo>
                      <a:lnTo>
                        <a:pt x="0" y="12"/>
                      </a:lnTo>
                      <a:lnTo>
                        <a:pt x="18"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 name="Freeform 1145"/>
                <p:cNvSpPr>
                  <a:spLocks/>
                </p:cNvSpPr>
                <p:nvPr/>
              </p:nvSpPr>
              <p:spPr bwMode="auto">
                <a:xfrm>
                  <a:off x="3291" y="2574"/>
                  <a:ext cx="30" cy="18"/>
                </a:xfrm>
                <a:custGeom>
                  <a:avLst/>
                  <a:gdLst>
                    <a:gd name="T0" fmla="*/ 30 w 30"/>
                    <a:gd name="T1" fmla="*/ 6 h 18"/>
                    <a:gd name="T2" fmla="*/ 30 w 30"/>
                    <a:gd name="T3" fmla="*/ 6 h 18"/>
                    <a:gd name="T4" fmla="*/ 30 w 30"/>
                    <a:gd name="T5" fmla="*/ 0 h 18"/>
                    <a:gd name="T6" fmla="*/ 6 w 30"/>
                    <a:gd name="T7" fmla="*/ 12 h 18"/>
                    <a:gd name="T8" fmla="*/ 0 w 30"/>
                    <a:gd name="T9" fmla="*/ 12 h 18"/>
                    <a:gd name="T10" fmla="*/ 6 w 30"/>
                    <a:gd name="T11" fmla="*/ 18 h 18"/>
                    <a:gd name="T12" fmla="*/ 30 w 30"/>
                    <a:gd name="T13" fmla="*/ 6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30" y="6"/>
                      </a:moveTo>
                      <a:lnTo>
                        <a:pt x="30" y="6"/>
                      </a:lnTo>
                      <a:lnTo>
                        <a:pt x="30" y="0"/>
                      </a:lnTo>
                      <a:lnTo>
                        <a:pt x="6" y="12"/>
                      </a:lnTo>
                      <a:lnTo>
                        <a:pt x="0" y="12"/>
                      </a:lnTo>
                      <a:lnTo>
                        <a:pt x="6" y="18"/>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6" name="Freeform 1146"/>
                <p:cNvSpPr>
                  <a:spLocks/>
                </p:cNvSpPr>
                <p:nvPr/>
              </p:nvSpPr>
              <p:spPr bwMode="auto">
                <a:xfrm>
                  <a:off x="3255" y="2592"/>
                  <a:ext cx="30" cy="18"/>
                </a:xfrm>
                <a:custGeom>
                  <a:avLst/>
                  <a:gdLst>
                    <a:gd name="T0" fmla="*/ 24 w 30"/>
                    <a:gd name="T1" fmla="*/ 6 h 18"/>
                    <a:gd name="T2" fmla="*/ 30 w 30"/>
                    <a:gd name="T3" fmla="*/ 6 h 18"/>
                    <a:gd name="T4" fmla="*/ 24 w 30"/>
                    <a:gd name="T5" fmla="*/ 0 h 18"/>
                    <a:gd name="T6" fmla="*/ 24 w 30"/>
                    <a:gd name="T7" fmla="*/ 0 h 18"/>
                    <a:gd name="T8" fmla="*/ 6 w 30"/>
                    <a:gd name="T9" fmla="*/ 12 h 18"/>
                    <a:gd name="T10" fmla="*/ 0 w 30"/>
                    <a:gd name="T11" fmla="*/ 18 h 18"/>
                    <a:gd name="T12" fmla="*/ 6 w 30"/>
                    <a:gd name="T13" fmla="*/ 18 h 18"/>
                    <a:gd name="T14" fmla="*/ 24 w 30"/>
                    <a:gd name="T15" fmla="*/ 6 h 18"/>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8"/>
                    <a:gd name="T26" fmla="*/ 30 w 30"/>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8">
                      <a:moveTo>
                        <a:pt x="24" y="6"/>
                      </a:moveTo>
                      <a:lnTo>
                        <a:pt x="30" y="6"/>
                      </a:lnTo>
                      <a:lnTo>
                        <a:pt x="24" y="0"/>
                      </a:lnTo>
                      <a:lnTo>
                        <a:pt x="6" y="12"/>
                      </a:lnTo>
                      <a:lnTo>
                        <a:pt x="0" y="18"/>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7" name="Freeform 1147"/>
                <p:cNvSpPr>
                  <a:spLocks/>
                </p:cNvSpPr>
                <p:nvPr/>
              </p:nvSpPr>
              <p:spPr bwMode="auto">
                <a:xfrm>
                  <a:off x="3225" y="2616"/>
                  <a:ext cx="24" cy="18"/>
                </a:xfrm>
                <a:custGeom>
                  <a:avLst/>
                  <a:gdLst>
                    <a:gd name="T0" fmla="*/ 18 w 24"/>
                    <a:gd name="T1" fmla="*/ 6 h 18"/>
                    <a:gd name="T2" fmla="*/ 24 w 24"/>
                    <a:gd name="T3" fmla="*/ 6 h 18"/>
                    <a:gd name="T4" fmla="*/ 18 w 24"/>
                    <a:gd name="T5" fmla="*/ 0 h 18"/>
                    <a:gd name="T6" fmla="*/ 0 w 24"/>
                    <a:gd name="T7" fmla="*/ 12 h 18"/>
                    <a:gd name="T8" fmla="*/ 0 w 24"/>
                    <a:gd name="T9" fmla="*/ 18 h 18"/>
                    <a:gd name="T10" fmla="*/ 0 w 24"/>
                    <a:gd name="T11" fmla="*/ 18 h 18"/>
                    <a:gd name="T12" fmla="*/ 18 w 24"/>
                    <a:gd name="T13" fmla="*/ 6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18" y="6"/>
                      </a:moveTo>
                      <a:lnTo>
                        <a:pt x="24" y="6"/>
                      </a:lnTo>
                      <a:lnTo>
                        <a:pt x="18" y="0"/>
                      </a:lnTo>
                      <a:lnTo>
                        <a:pt x="0" y="12"/>
                      </a:lnTo>
                      <a:lnTo>
                        <a:pt x="0" y="18"/>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8" name="Freeform 1148"/>
                <p:cNvSpPr>
                  <a:spLocks/>
                </p:cNvSpPr>
                <p:nvPr/>
              </p:nvSpPr>
              <p:spPr bwMode="auto">
                <a:xfrm>
                  <a:off x="3195" y="2640"/>
                  <a:ext cx="24" cy="30"/>
                </a:xfrm>
                <a:custGeom>
                  <a:avLst/>
                  <a:gdLst>
                    <a:gd name="T0" fmla="*/ 24 w 24"/>
                    <a:gd name="T1" fmla="*/ 6 h 30"/>
                    <a:gd name="T2" fmla="*/ 18 w 24"/>
                    <a:gd name="T3" fmla="*/ 0 h 30"/>
                    <a:gd name="T4" fmla="*/ 18 w 24"/>
                    <a:gd name="T5" fmla="*/ 6 h 30"/>
                    <a:gd name="T6" fmla="*/ 0 w 24"/>
                    <a:gd name="T7" fmla="*/ 24 h 30"/>
                    <a:gd name="T8" fmla="*/ 0 w 24"/>
                    <a:gd name="T9" fmla="*/ 30 h 30"/>
                    <a:gd name="T10" fmla="*/ 6 w 24"/>
                    <a:gd name="T11" fmla="*/ 24 h 30"/>
                    <a:gd name="T12" fmla="*/ 24 w 24"/>
                    <a:gd name="T13" fmla="*/ 6 h 30"/>
                    <a:gd name="T14" fmla="*/ 0 60000 65536"/>
                    <a:gd name="T15" fmla="*/ 0 60000 65536"/>
                    <a:gd name="T16" fmla="*/ 0 60000 65536"/>
                    <a:gd name="T17" fmla="*/ 0 60000 65536"/>
                    <a:gd name="T18" fmla="*/ 0 60000 65536"/>
                    <a:gd name="T19" fmla="*/ 0 60000 65536"/>
                    <a:gd name="T20" fmla="*/ 0 60000 65536"/>
                    <a:gd name="T21" fmla="*/ 0 w 24"/>
                    <a:gd name="T22" fmla="*/ 0 h 30"/>
                    <a:gd name="T23" fmla="*/ 24 w 24"/>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0">
                      <a:moveTo>
                        <a:pt x="24" y="6"/>
                      </a:moveTo>
                      <a:lnTo>
                        <a:pt x="18" y="0"/>
                      </a:lnTo>
                      <a:lnTo>
                        <a:pt x="18" y="6"/>
                      </a:lnTo>
                      <a:lnTo>
                        <a:pt x="0" y="24"/>
                      </a:lnTo>
                      <a:lnTo>
                        <a:pt x="0" y="30"/>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9" name="Freeform 1149"/>
                <p:cNvSpPr>
                  <a:spLocks/>
                </p:cNvSpPr>
                <p:nvPr/>
              </p:nvSpPr>
              <p:spPr bwMode="auto">
                <a:xfrm>
                  <a:off x="3177" y="2676"/>
                  <a:ext cx="12" cy="30"/>
                </a:xfrm>
                <a:custGeom>
                  <a:avLst/>
                  <a:gdLst>
                    <a:gd name="T0" fmla="*/ 12 w 12"/>
                    <a:gd name="T1" fmla="*/ 0 h 30"/>
                    <a:gd name="T2" fmla="*/ 12 w 12"/>
                    <a:gd name="T3" fmla="*/ 0 h 30"/>
                    <a:gd name="T4" fmla="*/ 6 w 12"/>
                    <a:gd name="T5" fmla="*/ 0 h 30"/>
                    <a:gd name="T6" fmla="*/ 0 w 12"/>
                    <a:gd name="T7" fmla="*/ 18 h 30"/>
                    <a:gd name="T8" fmla="*/ 0 w 12"/>
                    <a:gd name="T9" fmla="*/ 24 h 30"/>
                    <a:gd name="T10" fmla="*/ 0 w 12"/>
                    <a:gd name="T11" fmla="*/ 30 h 30"/>
                    <a:gd name="T12" fmla="*/ 6 w 12"/>
                    <a:gd name="T13" fmla="*/ 24 h 30"/>
                    <a:gd name="T14" fmla="*/ 6 w 12"/>
                    <a:gd name="T15" fmla="*/ 18 h 30"/>
                    <a:gd name="T16" fmla="*/ 12 w 1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12" y="0"/>
                      </a:moveTo>
                      <a:lnTo>
                        <a:pt x="12" y="0"/>
                      </a:lnTo>
                      <a:lnTo>
                        <a:pt x="6" y="0"/>
                      </a:lnTo>
                      <a:lnTo>
                        <a:pt x="0" y="18"/>
                      </a:lnTo>
                      <a:lnTo>
                        <a:pt x="0" y="24"/>
                      </a:lnTo>
                      <a:lnTo>
                        <a:pt x="0" y="30"/>
                      </a:lnTo>
                      <a:lnTo>
                        <a:pt x="6" y="24"/>
                      </a:lnTo>
                      <a:lnTo>
                        <a:pt x="6" y="18"/>
                      </a:lnTo>
                      <a:lnTo>
                        <a:pt x="1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0" name="Freeform 1150"/>
                <p:cNvSpPr>
                  <a:spLocks/>
                </p:cNvSpPr>
                <p:nvPr/>
              </p:nvSpPr>
              <p:spPr bwMode="auto">
                <a:xfrm>
                  <a:off x="3177" y="2718"/>
                  <a:ext cx="6" cy="30"/>
                </a:xfrm>
                <a:custGeom>
                  <a:avLst/>
                  <a:gdLst>
                    <a:gd name="T0" fmla="*/ 6 w 6"/>
                    <a:gd name="T1" fmla="*/ 0 h 30"/>
                    <a:gd name="T2" fmla="*/ 0 w 6"/>
                    <a:gd name="T3" fmla="*/ 0 h 30"/>
                    <a:gd name="T4" fmla="*/ 0 w 6"/>
                    <a:gd name="T5" fmla="*/ 0 h 30"/>
                    <a:gd name="T6" fmla="*/ 0 w 6"/>
                    <a:gd name="T7" fmla="*/ 24 h 30"/>
                    <a:gd name="T8" fmla="*/ 0 w 6"/>
                    <a:gd name="T9" fmla="*/ 24 h 30"/>
                    <a:gd name="T10" fmla="*/ 6 w 6"/>
                    <a:gd name="T11" fmla="*/ 30 h 30"/>
                    <a:gd name="T12" fmla="*/ 6 w 6"/>
                    <a:gd name="T13" fmla="*/ 24 h 30"/>
                    <a:gd name="T14" fmla="*/ 6 w 6"/>
                    <a:gd name="T15" fmla="*/ 24 h 30"/>
                    <a:gd name="T16" fmla="*/ 6 w 6"/>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0"/>
                    <a:gd name="T29" fmla="*/ 6 w 6"/>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0">
                      <a:moveTo>
                        <a:pt x="6" y="0"/>
                      </a:moveTo>
                      <a:lnTo>
                        <a:pt x="0" y="0"/>
                      </a:lnTo>
                      <a:lnTo>
                        <a:pt x="0" y="24"/>
                      </a:lnTo>
                      <a:lnTo>
                        <a:pt x="6" y="30"/>
                      </a:lnTo>
                      <a:lnTo>
                        <a:pt x="6" y="24"/>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1" name="Freeform 1151"/>
                <p:cNvSpPr>
                  <a:spLocks/>
                </p:cNvSpPr>
                <p:nvPr/>
              </p:nvSpPr>
              <p:spPr bwMode="auto">
                <a:xfrm>
                  <a:off x="3183" y="2754"/>
                  <a:ext cx="24" cy="24"/>
                </a:xfrm>
                <a:custGeom>
                  <a:avLst/>
                  <a:gdLst>
                    <a:gd name="T0" fmla="*/ 6 w 24"/>
                    <a:gd name="T1" fmla="*/ 6 h 24"/>
                    <a:gd name="T2" fmla="*/ 6 w 24"/>
                    <a:gd name="T3" fmla="*/ 0 h 24"/>
                    <a:gd name="T4" fmla="*/ 0 w 24"/>
                    <a:gd name="T5" fmla="*/ 6 h 24"/>
                    <a:gd name="T6" fmla="*/ 6 w 24"/>
                    <a:gd name="T7" fmla="*/ 6 h 24"/>
                    <a:gd name="T8" fmla="*/ 18 w 24"/>
                    <a:gd name="T9" fmla="*/ 24 h 24"/>
                    <a:gd name="T10" fmla="*/ 18 w 24"/>
                    <a:gd name="T11" fmla="*/ 24 h 24"/>
                    <a:gd name="T12" fmla="*/ 24 w 24"/>
                    <a:gd name="T13" fmla="*/ 24 h 24"/>
                    <a:gd name="T14" fmla="*/ 12 w 24"/>
                    <a:gd name="T15" fmla="*/ 6 h 24"/>
                    <a:gd name="T16" fmla="*/ 6 w 24"/>
                    <a:gd name="T17" fmla="*/ 6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6" y="6"/>
                      </a:moveTo>
                      <a:lnTo>
                        <a:pt x="6" y="0"/>
                      </a:lnTo>
                      <a:lnTo>
                        <a:pt x="0" y="6"/>
                      </a:lnTo>
                      <a:lnTo>
                        <a:pt x="6" y="6"/>
                      </a:lnTo>
                      <a:lnTo>
                        <a:pt x="18" y="24"/>
                      </a:lnTo>
                      <a:lnTo>
                        <a:pt x="24" y="24"/>
                      </a:lnTo>
                      <a:lnTo>
                        <a:pt x="12" y="6"/>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2" name="Freeform 1152"/>
                <p:cNvSpPr>
                  <a:spLocks/>
                </p:cNvSpPr>
                <p:nvPr/>
              </p:nvSpPr>
              <p:spPr bwMode="auto">
                <a:xfrm>
                  <a:off x="3213" y="2790"/>
                  <a:ext cx="24" cy="18"/>
                </a:xfrm>
                <a:custGeom>
                  <a:avLst/>
                  <a:gdLst>
                    <a:gd name="T0" fmla="*/ 6 w 24"/>
                    <a:gd name="T1" fmla="*/ 0 h 18"/>
                    <a:gd name="T2" fmla="*/ 0 w 24"/>
                    <a:gd name="T3" fmla="*/ 0 h 18"/>
                    <a:gd name="T4" fmla="*/ 0 w 24"/>
                    <a:gd name="T5" fmla="*/ 0 h 18"/>
                    <a:gd name="T6" fmla="*/ 6 w 24"/>
                    <a:gd name="T7" fmla="*/ 12 h 18"/>
                    <a:gd name="T8" fmla="*/ 12 w 24"/>
                    <a:gd name="T9" fmla="*/ 12 h 18"/>
                    <a:gd name="T10" fmla="*/ 18 w 24"/>
                    <a:gd name="T11" fmla="*/ 18 h 18"/>
                    <a:gd name="T12" fmla="*/ 24 w 24"/>
                    <a:gd name="T13" fmla="*/ 18 h 18"/>
                    <a:gd name="T14" fmla="*/ 18 w 24"/>
                    <a:gd name="T15" fmla="*/ 12 h 18"/>
                    <a:gd name="T16" fmla="*/ 12 w 24"/>
                    <a:gd name="T17" fmla="*/ 6 h 18"/>
                    <a:gd name="T18" fmla="*/ 12 w 24"/>
                    <a:gd name="T19" fmla="*/ 12 h 18"/>
                    <a:gd name="T20" fmla="*/ 12 w 24"/>
                    <a:gd name="T21" fmla="*/ 12 h 18"/>
                    <a:gd name="T22" fmla="*/ 6 w 24"/>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18"/>
                    <a:gd name="T38" fmla="*/ 24 w 24"/>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18">
                      <a:moveTo>
                        <a:pt x="6" y="0"/>
                      </a:moveTo>
                      <a:lnTo>
                        <a:pt x="0" y="0"/>
                      </a:lnTo>
                      <a:lnTo>
                        <a:pt x="6" y="12"/>
                      </a:lnTo>
                      <a:lnTo>
                        <a:pt x="12" y="12"/>
                      </a:lnTo>
                      <a:lnTo>
                        <a:pt x="18" y="18"/>
                      </a:lnTo>
                      <a:lnTo>
                        <a:pt x="24" y="18"/>
                      </a:lnTo>
                      <a:lnTo>
                        <a:pt x="18" y="12"/>
                      </a:lnTo>
                      <a:lnTo>
                        <a:pt x="12" y="6"/>
                      </a:lnTo>
                      <a:lnTo>
                        <a:pt x="12"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3" name="Freeform 1153"/>
                <p:cNvSpPr>
                  <a:spLocks/>
                </p:cNvSpPr>
                <p:nvPr/>
              </p:nvSpPr>
              <p:spPr bwMode="auto">
                <a:xfrm>
                  <a:off x="3243" y="2814"/>
                  <a:ext cx="30" cy="18"/>
                </a:xfrm>
                <a:custGeom>
                  <a:avLst/>
                  <a:gdLst>
                    <a:gd name="T0" fmla="*/ 6 w 30"/>
                    <a:gd name="T1" fmla="*/ 0 h 18"/>
                    <a:gd name="T2" fmla="*/ 0 w 30"/>
                    <a:gd name="T3" fmla="*/ 0 h 18"/>
                    <a:gd name="T4" fmla="*/ 6 w 30"/>
                    <a:gd name="T5" fmla="*/ 6 h 18"/>
                    <a:gd name="T6" fmla="*/ 24 w 30"/>
                    <a:gd name="T7" fmla="*/ 18 h 18"/>
                    <a:gd name="T8" fmla="*/ 30 w 30"/>
                    <a:gd name="T9" fmla="*/ 18 h 18"/>
                    <a:gd name="T10" fmla="*/ 24 w 30"/>
                    <a:gd name="T11" fmla="*/ 12 h 18"/>
                    <a:gd name="T12" fmla="*/ 6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0"/>
                      </a:moveTo>
                      <a:lnTo>
                        <a:pt x="0" y="0"/>
                      </a:lnTo>
                      <a:lnTo>
                        <a:pt x="6" y="6"/>
                      </a:lnTo>
                      <a:lnTo>
                        <a:pt x="24" y="18"/>
                      </a:lnTo>
                      <a:lnTo>
                        <a:pt x="30" y="18"/>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4" name="Freeform 1154"/>
                <p:cNvSpPr>
                  <a:spLocks/>
                </p:cNvSpPr>
                <p:nvPr/>
              </p:nvSpPr>
              <p:spPr bwMode="auto">
                <a:xfrm>
                  <a:off x="3279" y="2838"/>
                  <a:ext cx="30" cy="12"/>
                </a:xfrm>
                <a:custGeom>
                  <a:avLst/>
                  <a:gdLst>
                    <a:gd name="T0" fmla="*/ 6 w 30"/>
                    <a:gd name="T1" fmla="*/ 0 h 12"/>
                    <a:gd name="T2" fmla="*/ 0 w 30"/>
                    <a:gd name="T3" fmla="*/ 0 h 12"/>
                    <a:gd name="T4" fmla="*/ 6 w 30"/>
                    <a:gd name="T5" fmla="*/ 6 h 12"/>
                    <a:gd name="T6" fmla="*/ 24 w 30"/>
                    <a:gd name="T7" fmla="*/ 12 h 12"/>
                    <a:gd name="T8" fmla="*/ 30 w 30"/>
                    <a:gd name="T9" fmla="*/ 12 h 12"/>
                    <a:gd name="T10" fmla="*/ 24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24" y="12"/>
                      </a:lnTo>
                      <a:lnTo>
                        <a:pt x="30" y="12"/>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5" name="Freeform 1155"/>
                <p:cNvSpPr>
                  <a:spLocks/>
                </p:cNvSpPr>
                <p:nvPr/>
              </p:nvSpPr>
              <p:spPr bwMode="auto">
                <a:xfrm>
                  <a:off x="3321" y="2856"/>
                  <a:ext cx="24" cy="12"/>
                </a:xfrm>
                <a:custGeom>
                  <a:avLst/>
                  <a:gdLst>
                    <a:gd name="T0" fmla="*/ 0 w 24"/>
                    <a:gd name="T1" fmla="*/ 0 h 12"/>
                    <a:gd name="T2" fmla="*/ 0 w 24"/>
                    <a:gd name="T3" fmla="*/ 0 h 12"/>
                    <a:gd name="T4" fmla="*/ 0 w 24"/>
                    <a:gd name="T5" fmla="*/ 6 h 12"/>
                    <a:gd name="T6" fmla="*/ 24 w 24"/>
                    <a:gd name="T7" fmla="*/ 12 h 12"/>
                    <a:gd name="T8" fmla="*/ 24 w 24"/>
                    <a:gd name="T9" fmla="*/ 12 h 12"/>
                    <a:gd name="T10" fmla="*/ 24 w 24"/>
                    <a:gd name="T11" fmla="*/ 6 h 12"/>
                    <a:gd name="T12" fmla="*/ 0 w 24"/>
                    <a:gd name="T13" fmla="*/ 0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0"/>
                      </a:moveTo>
                      <a:lnTo>
                        <a:pt x="0" y="0"/>
                      </a:lnTo>
                      <a:lnTo>
                        <a:pt x="0" y="6"/>
                      </a:lnTo>
                      <a:lnTo>
                        <a:pt x="24"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6" name="Freeform 1156"/>
                <p:cNvSpPr>
                  <a:spLocks/>
                </p:cNvSpPr>
                <p:nvPr/>
              </p:nvSpPr>
              <p:spPr bwMode="auto">
                <a:xfrm>
                  <a:off x="3357" y="2868"/>
                  <a:ext cx="30" cy="12"/>
                </a:xfrm>
                <a:custGeom>
                  <a:avLst/>
                  <a:gdLst>
                    <a:gd name="T0" fmla="*/ 6 w 30"/>
                    <a:gd name="T1" fmla="*/ 0 h 12"/>
                    <a:gd name="T2" fmla="*/ 0 w 30"/>
                    <a:gd name="T3" fmla="*/ 6 h 12"/>
                    <a:gd name="T4" fmla="*/ 6 w 30"/>
                    <a:gd name="T5" fmla="*/ 6 h 12"/>
                    <a:gd name="T6" fmla="*/ 30 w 30"/>
                    <a:gd name="T7" fmla="*/ 12 h 12"/>
                    <a:gd name="T8" fmla="*/ 30 w 30"/>
                    <a:gd name="T9" fmla="*/ 12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7" name="Freeform 1157"/>
                <p:cNvSpPr>
                  <a:spLocks/>
                </p:cNvSpPr>
                <p:nvPr/>
              </p:nvSpPr>
              <p:spPr bwMode="auto">
                <a:xfrm>
                  <a:off x="3399" y="2880"/>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 name="Freeform 1158"/>
                <p:cNvSpPr>
                  <a:spLocks/>
                </p:cNvSpPr>
                <p:nvPr/>
              </p:nvSpPr>
              <p:spPr bwMode="auto">
                <a:xfrm>
                  <a:off x="3441" y="2892"/>
                  <a:ext cx="24" cy="12"/>
                </a:xfrm>
                <a:custGeom>
                  <a:avLst/>
                  <a:gdLst>
                    <a:gd name="T0" fmla="*/ 0 w 24"/>
                    <a:gd name="T1" fmla="*/ 0 h 12"/>
                    <a:gd name="T2" fmla="*/ 0 w 24"/>
                    <a:gd name="T3" fmla="*/ 6 h 12"/>
                    <a:gd name="T4" fmla="*/ 0 w 24"/>
                    <a:gd name="T5" fmla="*/ 6 h 12"/>
                    <a:gd name="T6" fmla="*/ 24 w 24"/>
                    <a:gd name="T7" fmla="*/ 12 h 12"/>
                    <a:gd name="T8" fmla="*/ 24 w 24"/>
                    <a:gd name="T9" fmla="*/ 12 h 12"/>
                    <a:gd name="T10" fmla="*/ 24 w 24"/>
                    <a:gd name="T11" fmla="*/ 6 h 12"/>
                    <a:gd name="T12" fmla="*/ 0 w 24"/>
                    <a:gd name="T13" fmla="*/ 0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0"/>
                      </a:moveTo>
                      <a:lnTo>
                        <a:pt x="0" y="6"/>
                      </a:lnTo>
                      <a:lnTo>
                        <a:pt x="24"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9" name="Freeform 1159"/>
                <p:cNvSpPr>
                  <a:spLocks/>
                </p:cNvSpPr>
                <p:nvPr/>
              </p:nvSpPr>
              <p:spPr bwMode="auto">
                <a:xfrm>
                  <a:off x="3477" y="2904"/>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0" name="Freeform 1160"/>
                <p:cNvSpPr>
                  <a:spLocks/>
                </p:cNvSpPr>
                <p:nvPr/>
              </p:nvSpPr>
              <p:spPr bwMode="auto">
                <a:xfrm>
                  <a:off x="3519" y="2910"/>
                  <a:ext cx="30" cy="12"/>
                </a:xfrm>
                <a:custGeom>
                  <a:avLst/>
                  <a:gdLst>
                    <a:gd name="T0" fmla="*/ 6 w 30"/>
                    <a:gd name="T1" fmla="*/ 0 h 12"/>
                    <a:gd name="T2" fmla="*/ 0 w 30"/>
                    <a:gd name="T3" fmla="*/ 6 h 12"/>
                    <a:gd name="T4" fmla="*/ 6 w 30"/>
                    <a:gd name="T5" fmla="*/ 6 h 12"/>
                    <a:gd name="T6" fmla="*/ 18 w 30"/>
                    <a:gd name="T7" fmla="*/ 12 h 12"/>
                    <a:gd name="T8" fmla="*/ 30 w 30"/>
                    <a:gd name="T9" fmla="*/ 12 h 12"/>
                    <a:gd name="T10" fmla="*/ 30 w 30"/>
                    <a:gd name="T11" fmla="*/ 6 h 12"/>
                    <a:gd name="T12" fmla="*/ 30 w 30"/>
                    <a:gd name="T13" fmla="*/ 6 h 12"/>
                    <a:gd name="T14" fmla="*/ 18 w 30"/>
                    <a:gd name="T15" fmla="*/ 6 h 12"/>
                    <a:gd name="T16" fmla="*/ 6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0"/>
                      </a:moveTo>
                      <a:lnTo>
                        <a:pt x="0" y="6"/>
                      </a:lnTo>
                      <a:lnTo>
                        <a:pt x="6" y="6"/>
                      </a:lnTo>
                      <a:lnTo>
                        <a:pt x="18" y="12"/>
                      </a:lnTo>
                      <a:lnTo>
                        <a:pt x="30" y="12"/>
                      </a:lnTo>
                      <a:lnTo>
                        <a:pt x="30" y="6"/>
                      </a:lnTo>
                      <a:lnTo>
                        <a:pt x="18"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1" name="Freeform 1161"/>
                <p:cNvSpPr>
                  <a:spLocks/>
                </p:cNvSpPr>
                <p:nvPr/>
              </p:nvSpPr>
              <p:spPr bwMode="auto">
                <a:xfrm>
                  <a:off x="3561" y="2916"/>
                  <a:ext cx="30" cy="12"/>
                </a:xfrm>
                <a:custGeom>
                  <a:avLst/>
                  <a:gdLst>
                    <a:gd name="T0" fmla="*/ 6 w 30"/>
                    <a:gd name="T1" fmla="*/ 0 h 12"/>
                    <a:gd name="T2" fmla="*/ 0 w 30"/>
                    <a:gd name="T3" fmla="*/ 6 h 12"/>
                    <a:gd name="T4" fmla="*/ 6 w 30"/>
                    <a:gd name="T5" fmla="*/ 6 h 12"/>
                    <a:gd name="T6" fmla="*/ 30 w 30"/>
                    <a:gd name="T7" fmla="*/ 12 h 12"/>
                    <a:gd name="T8" fmla="*/ 30 w 30"/>
                    <a:gd name="T9" fmla="*/ 6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 name="Freeform 1162"/>
                <p:cNvSpPr>
                  <a:spLocks/>
                </p:cNvSpPr>
                <p:nvPr/>
              </p:nvSpPr>
              <p:spPr bwMode="auto">
                <a:xfrm>
                  <a:off x="3603" y="2922"/>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3" name="Freeform 1163"/>
                <p:cNvSpPr>
                  <a:spLocks/>
                </p:cNvSpPr>
                <p:nvPr/>
              </p:nvSpPr>
              <p:spPr bwMode="auto">
                <a:xfrm>
                  <a:off x="3645" y="2928"/>
                  <a:ext cx="30" cy="6"/>
                </a:xfrm>
                <a:custGeom>
                  <a:avLst/>
                  <a:gdLst>
                    <a:gd name="T0" fmla="*/ 6 w 30"/>
                    <a:gd name="T1" fmla="*/ 0 h 6"/>
                    <a:gd name="T2" fmla="*/ 0 w 30"/>
                    <a:gd name="T3" fmla="*/ 0 h 6"/>
                    <a:gd name="T4" fmla="*/ 6 w 30"/>
                    <a:gd name="T5" fmla="*/ 6 h 6"/>
                    <a:gd name="T6" fmla="*/ 6 w 30"/>
                    <a:gd name="T7" fmla="*/ 6 h 6"/>
                    <a:gd name="T8" fmla="*/ 30 w 30"/>
                    <a:gd name="T9" fmla="*/ 6 h 6"/>
                    <a:gd name="T10" fmla="*/ 30 w 30"/>
                    <a:gd name="T11" fmla="*/ 0 h 6"/>
                    <a:gd name="T12" fmla="*/ 30 w 30"/>
                    <a:gd name="T13" fmla="*/ 0 h 6"/>
                    <a:gd name="T14" fmla="*/ 6 w 30"/>
                    <a:gd name="T15" fmla="*/ 0 h 6"/>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6"/>
                    <a:gd name="T26" fmla="*/ 30 w 30"/>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4" name="Freeform 1164"/>
                <p:cNvSpPr>
                  <a:spLocks/>
                </p:cNvSpPr>
                <p:nvPr/>
              </p:nvSpPr>
              <p:spPr bwMode="auto">
                <a:xfrm>
                  <a:off x="3687" y="2928"/>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5" name="Freeform 1165"/>
                <p:cNvSpPr>
                  <a:spLocks/>
                </p:cNvSpPr>
                <p:nvPr/>
              </p:nvSpPr>
              <p:spPr bwMode="auto">
                <a:xfrm>
                  <a:off x="3729" y="2928"/>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6" name="Freeform 1166"/>
                <p:cNvSpPr>
                  <a:spLocks/>
                </p:cNvSpPr>
                <p:nvPr/>
              </p:nvSpPr>
              <p:spPr bwMode="auto">
                <a:xfrm>
                  <a:off x="3771" y="2928"/>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7" name="Freeform 1167"/>
                <p:cNvSpPr>
                  <a:spLocks/>
                </p:cNvSpPr>
                <p:nvPr/>
              </p:nvSpPr>
              <p:spPr bwMode="auto">
                <a:xfrm>
                  <a:off x="3813" y="2928"/>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8" name="Freeform 1168"/>
                <p:cNvSpPr>
                  <a:spLocks/>
                </p:cNvSpPr>
                <p:nvPr/>
              </p:nvSpPr>
              <p:spPr bwMode="auto">
                <a:xfrm>
                  <a:off x="3855" y="2928"/>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9" name="Freeform 1169"/>
                <p:cNvSpPr>
                  <a:spLocks/>
                </p:cNvSpPr>
                <p:nvPr/>
              </p:nvSpPr>
              <p:spPr bwMode="auto">
                <a:xfrm>
                  <a:off x="3897" y="2922"/>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0" name="Freeform 1170"/>
                <p:cNvSpPr>
                  <a:spLocks/>
                </p:cNvSpPr>
                <p:nvPr/>
              </p:nvSpPr>
              <p:spPr bwMode="auto">
                <a:xfrm>
                  <a:off x="3939" y="2916"/>
                  <a:ext cx="30" cy="12"/>
                </a:xfrm>
                <a:custGeom>
                  <a:avLst/>
                  <a:gdLst>
                    <a:gd name="T0" fmla="*/ 6 w 30"/>
                    <a:gd name="T1" fmla="*/ 6 h 12"/>
                    <a:gd name="T2" fmla="*/ 0 w 30"/>
                    <a:gd name="T3" fmla="*/ 6 h 12"/>
                    <a:gd name="T4" fmla="*/ 6 w 30"/>
                    <a:gd name="T5" fmla="*/ 12 h 12"/>
                    <a:gd name="T6" fmla="*/ 24 w 30"/>
                    <a:gd name="T7" fmla="*/ 6 h 12"/>
                    <a:gd name="T8" fmla="*/ 30 w 30"/>
                    <a:gd name="T9" fmla="*/ 6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24" y="6"/>
                      </a:lnTo>
                      <a:lnTo>
                        <a:pt x="30" y="6"/>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1" name="Freeform 1171"/>
                <p:cNvSpPr>
                  <a:spLocks/>
                </p:cNvSpPr>
                <p:nvPr/>
              </p:nvSpPr>
              <p:spPr bwMode="auto">
                <a:xfrm>
                  <a:off x="3981" y="2910"/>
                  <a:ext cx="31" cy="12"/>
                </a:xfrm>
                <a:custGeom>
                  <a:avLst/>
                  <a:gdLst>
                    <a:gd name="T0" fmla="*/ 0 w 31"/>
                    <a:gd name="T1" fmla="*/ 6 h 12"/>
                    <a:gd name="T2" fmla="*/ 0 w 31"/>
                    <a:gd name="T3" fmla="*/ 6 h 12"/>
                    <a:gd name="T4" fmla="*/ 0 w 31"/>
                    <a:gd name="T5" fmla="*/ 12 h 12"/>
                    <a:gd name="T6" fmla="*/ 25 w 31"/>
                    <a:gd name="T7" fmla="*/ 12 h 12"/>
                    <a:gd name="T8" fmla="*/ 25 w 31"/>
                    <a:gd name="T9" fmla="*/ 6 h 12"/>
                    <a:gd name="T10" fmla="*/ 31 w 31"/>
                    <a:gd name="T11" fmla="*/ 6 h 12"/>
                    <a:gd name="T12" fmla="*/ 25 w 31"/>
                    <a:gd name="T13" fmla="*/ 0 h 12"/>
                    <a:gd name="T14" fmla="*/ 25 w 31"/>
                    <a:gd name="T15" fmla="*/ 6 h 12"/>
                    <a:gd name="T16" fmla="*/ 0 w 31"/>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12"/>
                    <a:gd name="T29" fmla="*/ 31 w 31"/>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12">
                      <a:moveTo>
                        <a:pt x="0" y="6"/>
                      </a:moveTo>
                      <a:lnTo>
                        <a:pt x="0" y="6"/>
                      </a:lnTo>
                      <a:lnTo>
                        <a:pt x="0" y="12"/>
                      </a:lnTo>
                      <a:lnTo>
                        <a:pt x="25" y="12"/>
                      </a:lnTo>
                      <a:lnTo>
                        <a:pt x="25" y="6"/>
                      </a:lnTo>
                      <a:lnTo>
                        <a:pt x="31" y="6"/>
                      </a:lnTo>
                      <a:lnTo>
                        <a:pt x="25" y="0"/>
                      </a:lnTo>
                      <a:lnTo>
                        <a:pt x="25" y="6"/>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 name="Freeform 1172"/>
                <p:cNvSpPr>
                  <a:spLocks/>
                </p:cNvSpPr>
                <p:nvPr/>
              </p:nvSpPr>
              <p:spPr bwMode="auto">
                <a:xfrm>
                  <a:off x="4024" y="2904"/>
                  <a:ext cx="30" cy="12"/>
                </a:xfrm>
                <a:custGeom>
                  <a:avLst/>
                  <a:gdLst>
                    <a:gd name="T0" fmla="*/ 0 w 30"/>
                    <a:gd name="T1" fmla="*/ 6 h 12"/>
                    <a:gd name="T2" fmla="*/ 0 w 30"/>
                    <a:gd name="T3" fmla="*/ 6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6"/>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 name="Freeform 1173"/>
                <p:cNvSpPr>
                  <a:spLocks/>
                </p:cNvSpPr>
                <p:nvPr/>
              </p:nvSpPr>
              <p:spPr bwMode="auto">
                <a:xfrm>
                  <a:off x="4066" y="2898"/>
                  <a:ext cx="30" cy="6"/>
                </a:xfrm>
                <a:custGeom>
                  <a:avLst/>
                  <a:gdLst>
                    <a:gd name="T0" fmla="*/ 0 w 30"/>
                    <a:gd name="T1" fmla="*/ 0 h 6"/>
                    <a:gd name="T2" fmla="*/ 0 w 30"/>
                    <a:gd name="T3" fmla="*/ 6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 name="Freeform 1174"/>
                <p:cNvSpPr>
                  <a:spLocks/>
                </p:cNvSpPr>
                <p:nvPr/>
              </p:nvSpPr>
              <p:spPr bwMode="auto">
                <a:xfrm>
                  <a:off x="4108" y="2886"/>
                  <a:ext cx="24" cy="12"/>
                </a:xfrm>
                <a:custGeom>
                  <a:avLst/>
                  <a:gdLst>
                    <a:gd name="T0" fmla="*/ 0 w 24"/>
                    <a:gd name="T1" fmla="*/ 6 h 12"/>
                    <a:gd name="T2" fmla="*/ 0 w 24"/>
                    <a:gd name="T3" fmla="*/ 12 h 12"/>
                    <a:gd name="T4" fmla="*/ 0 w 24"/>
                    <a:gd name="T5" fmla="*/ 12 h 12"/>
                    <a:gd name="T6" fmla="*/ 24 w 24"/>
                    <a:gd name="T7" fmla="*/ 6 h 12"/>
                    <a:gd name="T8" fmla="*/ 24 w 24"/>
                    <a:gd name="T9" fmla="*/ 0 h 12"/>
                    <a:gd name="T10" fmla="*/ 24 w 24"/>
                    <a:gd name="T11" fmla="*/ 0 h 12"/>
                    <a:gd name="T12" fmla="*/ 0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6"/>
                      </a:moveTo>
                      <a:lnTo>
                        <a:pt x="0" y="12"/>
                      </a:lnTo>
                      <a:lnTo>
                        <a:pt x="24"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 name="Freeform 1175"/>
                <p:cNvSpPr>
                  <a:spLocks/>
                </p:cNvSpPr>
                <p:nvPr/>
              </p:nvSpPr>
              <p:spPr bwMode="auto">
                <a:xfrm>
                  <a:off x="4144" y="2874"/>
                  <a:ext cx="30" cy="12"/>
                </a:xfrm>
                <a:custGeom>
                  <a:avLst/>
                  <a:gdLst>
                    <a:gd name="T0" fmla="*/ 6 w 30"/>
                    <a:gd name="T1" fmla="*/ 6 h 12"/>
                    <a:gd name="T2" fmla="*/ 0 w 30"/>
                    <a:gd name="T3" fmla="*/ 12 h 12"/>
                    <a:gd name="T4" fmla="*/ 6 w 30"/>
                    <a:gd name="T5" fmla="*/ 12 h 12"/>
                    <a:gd name="T6" fmla="*/ 30 w 30"/>
                    <a:gd name="T7" fmla="*/ 6 h 12"/>
                    <a:gd name="T8" fmla="*/ 30 w 30"/>
                    <a:gd name="T9" fmla="*/ 0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12"/>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 name="Freeform 1176"/>
                <p:cNvSpPr>
                  <a:spLocks/>
                </p:cNvSpPr>
                <p:nvPr/>
              </p:nvSpPr>
              <p:spPr bwMode="auto">
                <a:xfrm>
                  <a:off x="4186" y="2856"/>
                  <a:ext cx="30" cy="18"/>
                </a:xfrm>
                <a:custGeom>
                  <a:avLst/>
                  <a:gdLst>
                    <a:gd name="T0" fmla="*/ 0 w 30"/>
                    <a:gd name="T1" fmla="*/ 12 h 18"/>
                    <a:gd name="T2" fmla="*/ 0 w 30"/>
                    <a:gd name="T3" fmla="*/ 12 h 18"/>
                    <a:gd name="T4" fmla="*/ 0 w 30"/>
                    <a:gd name="T5" fmla="*/ 18 h 18"/>
                    <a:gd name="T6" fmla="*/ 12 w 30"/>
                    <a:gd name="T7" fmla="*/ 18 h 18"/>
                    <a:gd name="T8" fmla="*/ 24 w 30"/>
                    <a:gd name="T9" fmla="*/ 6 h 18"/>
                    <a:gd name="T10" fmla="*/ 30 w 30"/>
                    <a:gd name="T11" fmla="*/ 6 h 18"/>
                    <a:gd name="T12" fmla="*/ 24 w 30"/>
                    <a:gd name="T13" fmla="*/ 0 h 18"/>
                    <a:gd name="T14" fmla="*/ 12 w 30"/>
                    <a:gd name="T15" fmla="*/ 12 h 18"/>
                    <a:gd name="T16" fmla="*/ 0 w 30"/>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0" y="12"/>
                      </a:moveTo>
                      <a:lnTo>
                        <a:pt x="0" y="12"/>
                      </a:lnTo>
                      <a:lnTo>
                        <a:pt x="0" y="18"/>
                      </a:lnTo>
                      <a:lnTo>
                        <a:pt x="12" y="18"/>
                      </a:lnTo>
                      <a:lnTo>
                        <a:pt x="24" y="6"/>
                      </a:lnTo>
                      <a:lnTo>
                        <a:pt x="30" y="6"/>
                      </a:lnTo>
                      <a:lnTo>
                        <a:pt x="24" y="0"/>
                      </a:lnTo>
                      <a:lnTo>
                        <a:pt x="12" y="12"/>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7" name="Freeform 1177"/>
                <p:cNvSpPr>
                  <a:spLocks/>
                </p:cNvSpPr>
                <p:nvPr/>
              </p:nvSpPr>
              <p:spPr bwMode="auto">
                <a:xfrm>
                  <a:off x="4222" y="2844"/>
                  <a:ext cx="30" cy="12"/>
                </a:xfrm>
                <a:custGeom>
                  <a:avLst/>
                  <a:gdLst>
                    <a:gd name="T0" fmla="*/ 6 w 30"/>
                    <a:gd name="T1" fmla="*/ 6 h 12"/>
                    <a:gd name="T2" fmla="*/ 0 w 30"/>
                    <a:gd name="T3" fmla="*/ 12 h 12"/>
                    <a:gd name="T4" fmla="*/ 6 w 30"/>
                    <a:gd name="T5" fmla="*/ 12 h 12"/>
                    <a:gd name="T6" fmla="*/ 30 w 30"/>
                    <a:gd name="T7" fmla="*/ 6 h 12"/>
                    <a:gd name="T8" fmla="*/ 30 w 30"/>
                    <a:gd name="T9" fmla="*/ 0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12"/>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8" name="Freeform 1178"/>
                <p:cNvSpPr>
                  <a:spLocks/>
                </p:cNvSpPr>
                <p:nvPr/>
              </p:nvSpPr>
              <p:spPr bwMode="auto">
                <a:xfrm>
                  <a:off x="4264" y="2820"/>
                  <a:ext cx="24" cy="18"/>
                </a:xfrm>
                <a:custGeom>
                  <a:avLst/>
                  <a:gdLst>
                    <a:gd name="T0" fmla="*/ 0 w 24"/>
                    <a:gd name="T1" fmla="*/ 12 h 18"/>
                    <a:gd name="T2" fmla="*/ 0 w 24"/>
                    <a:gd name="T3" fmla="*/ 18 h 18"/>
                    <a:gd name="T4" fmla="*/ 0 w 24"/>
                    <a:gd name="T5" fmla="*/ 18 h 18"/>
                    <a:gd name="T6" fmla="*/ 6 w 24"/>
                    <a:gd name="T7" fmla="*/ 18 h 18"/>
                    <a:gd name="T8" fmla="*/ 24 w 24"/>
                    <a:gd name="T9" fmla="*/ 6 h 18"/>
                    <a:gd name="T10" fmla="*/ 24 w 24"/>
                    <a:gd name="T11" fmla="*/ 6 h 18"/>
                    <a:gd name="T12" fmla="*/ 24 w 24"/>
                    <a:gd name="T13" fmla="*/ 0 h 18"/>
                    <a:gd name="T14" fmla="*/ 6 w 24"/>
                    <a:gd name="T15" fmla="*/ 12 h 18"/>
                    <a:gd name="T16" fmla="*/ 0 w 24"/>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0" y="12"/>
                      </a:moveTo>
                      <a:lnTo>
                        <a:pt x="0" y="18"/>
                      </a:lnTo>
                      <a:lnTo>
                        <a:pt x="6" y="18"/>
                      </a:lnTo>
                      <a:lnTo>
                        <a:pt x="24" y="6"/>
                      </a:lnTo>
                      <a:lnTo>
                        <a:pt x="24" y="0"/>
                      </a:lnTo>
                      <a:lnTo>
                        <a:pt x="6" y="12"/>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9" name="Freeform 1179"/>
                <p:cNvSpPr>
                  <a:spLocks/>
                </p:cNvSpPr>
                <p:nvPr/>
              </p:nvSpPr>
              <p:spPr bwMode="auto">
                <a:xfrm>
                  <a:off x="4300" y="2796"/>
                  <a:ext cx="24" cy="24"/>
                </a:xfrm>
                <a:custGeom>
                  <a:avLst/>
                  <a:gdLst>
                    <a:gd name="T0" fmla="*/ 0 w 24"/>
                    <a:gd name="T1" fmla="*/ 18 h 24"/>
                    <a:gd name="T2" fmla="*/ 0 w 24"/>
                    <a:gd name="T3" fmla="*/ 18 h 24"/>
                    <a:gd name="T4" fmla="*/ 0 w 24"/>
                    <a:gd name="T5" fmla="*/ 24 h 24"/>
                    <a:gd name="T6" fmla="*/ 24 w 24"/>
                    <a:gd name="T7" fmla="*/ 6 h 24"/>
                    <a:gd name="T8" fmla="*/ 24 w 24"/>
                    <a:gd name="T9" fmla="*/ 6 h 24"/>
                    <a:gd name="T10" fmla="*/ 24 w 24"/>
                    <a:gd name="T11" fmla="*/ 0 h 24"/>
                    <a:gd name="T12" fmla="*/ 0 w 24"/>
                    <a:gd name="T13" fmla="*/ 18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8"/>
                      </a:moveTo>
                      <a:lnTo>
                        <a:pt x="0" y="18"/>
                      </a:lnTo>
                      <a:lnTo>
                        <a:pt x="0" y="24"/>
                      </a:lnTo>
                      <a:lnTo>
                        <a:pt x="24" y="6"/>
                      </a:lnTo>
                      <a:lnTo>
                        <a:pt x="24" y="0"/>
                      </a:lnTo>
                      <a:lnTo>
                        <a:pt x="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0" name="Freeform 1180"/>
                <p:cNvSpPr>
                  <a:spLocks/>
                </p:cNvSpPr>
                <p:nvPr/>
              </p:nvSpPr>
              <p:spPr bwMode="auto">
                <a:xfrm>
                  <a:off x="4330" y="2766"/>
                  <a:ext cx="24" cy="24"/>
                </a:xfrm>
                <a:custGeom>
                  <a:avLst/>
                  <a:gdLst>
                    <a:gd name="T0" fmla="*/ 0 w 24"/>
                    <a:gd name="T1" fmla="*/ 24 h 24"/>
                    <a:gd name="T2" fmla="*/ 6 w 24"/>
                    <a:gd name="T3" fmla="*/ 24 h 24"/>
                    <a:gd name="T4" fmla="*/ 6 w 24"/>
                    <a:gd name="T5" fmla="*/ 24 h 24"/>
                    <a:gd name="T6" fmla="*/ 24 w 24"/>
                    <a:gd name="T7" fmla="*/ 6 h 24"/>
                    <a:gd name="T8" fmla="*/ 18 w 24"/>
                    <a:gd name="T9" fmla="*/ 0 h 24"/>
                    <a:gd name="T10" fmla="*/ 18 w 24"/>
                    <a:gd name="T11" fmla="*/ 6 h 24"/>
                    <a:gd name="T12" fmla="*/ 0 w 24"/>
                    <a:gd name="T13" fmla="*/ 24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24"/>
                      </a:moveTo>
                      <a:lnTo>
                        <a:pt x="6" y="24"/>
                      </a:lnTo>
                      <a:lnTo>
                        <a:pt x="24" y="6"/>
                      </a:lnTo>
                      <a:lnTo>
                        <a:pt x="18" y="0"/>
                      </a:lnTo>
                      <a:lnTo>
                        <a:pt x="18"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1" name="Freeform 1181"/>
                <p:cNvSpPr>
                  <a:spLocks/>
                </p:cNvSpPr>
                <p:nvPr/>
              </p:nvSpPr>
              <p:spPr bwMode="auto">
                <a:xfrm>
                  <a:off x="4360" y="2730"/>
                  <a:ext cx="12" cy="30"/>
                </a:xfrm>
                <a:custGeom>
                  <a:avLst/>
                  <a:gdLst>
                    <a:gd name="T0" fmla="*/ 0 w 12"/>
                    <a:gd name="T1" fmla="*/ 30 h 30"/>
                    <a:gd name="T2" fmla="*/ 0 w 12"/>
                    <a:gd name="T3" fmla="*/ 30 h 30"/>
                    <a:gd name="T4" fmla="*/ 6 w 12"/>
                    <a:gd name="T5" fmla="*/ 30 h 30"/>
                    <a:gd name="T6" fmla="*/ 12 w 12"/>
                    <a:gd name="T7" fmla="*/ 12 h 30"/>
                    <a:gd name="T8" fmla="*/ 12 w 12"/>
                    <a:gd name="T9" fmla="*/ 6 h 30"/>
                    <a:gd name="T10" fmla="*/ 12 w 12"/>
                    <a:gd name="T11" fmla="*/ 0 h 30"/>
                    <a:gd name="T12" fmla="*/ 6 w 12"/>
                    <a:gd name="T13" fmla="*/ 6 h 30"/>
                    <a:gd name="T14" fmla="*/ 6 w 12"/>
                    <a:gd name="T15" fmla="*/ 12 h 30"/>
                    <a:gd name="T16" fmla="*/ 0 w 12"/>
                    <a:gd name="T17" fmla="*/ 3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0" y="30"/>
                      </a:moveTo>
                      <a:lnTo>
                        <a:pt x="0" y="30"/>
                      </a:lnTo>
                      <a:lnTo>
                        <a:pt x="6" y="30"/>
                      </a:lnTo>
                      <a:lnTo>
                        <a:pt x="12" y="12"/>
                      </a:lnTo>
                      <a:lnTo>
                        <a:pt x="12" y="6"/>
                      </a:lnTo>
                      <a:lnTo>
                        <a:pt x="12" y="0"/>
                      </a:lnTo>
                      <a:lnTo>
                        <a:pt x="6" y="6"/>
                      </a:lnTo>
                      <a:lnTo>
                        <a:pt x="6" y="12"/>
                      </a:lnTo>
                      <a:lnTo>
                        <a:pt x="0"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 name="Freeform 1182"/>
                <p:cNvSpPr>
                  <a:spLocks/>
                </p:cNvSpPr>
                <p:nvPr/>
              </p:nvSpPr>
              <p:spPr bwMode="auto">
                <a:xfrm>
                  <a:off x="4366" y="2688"/>
                  <a:ext cx="6" cy="30"/>
                </a:xfrm>
                <a:custGeom>
                  <a:avLst/>
                  <a:gdLst>
                    <a:gd name="T0" fmla="*/ 0 w 6"/>
                    <a:gd name="T1" fmla="*/ 30 h 30"/>
                    <a:gd name="T2" fmla="*/ 6 w 6"/>
                    <a:gd name="T3" fmla="*/ 30 h 30"/>
                    <a:gd name="T4" fmla="*/ 6 w 6"/>
                    <a:gd name="T5" fmla="*/ 30 h 30"/>
                    <a:gd name="T6" fmla="*/ 6 w 6"/>
                    <a:gd name="T7" fmla="*/ 6 h 30"/>
                    <a:gd name="T8" fmla="*/ 6 w 6"/>
                    <a:gd name="T9" fmla="*/ 6 h 30"/>
                    <a:gd name="T10" fmla="*/ 0 w 6"/>
                    <a:gd name="T11" fmla="*/ 0 h 30"/>
                    <a:gd name="T12" fmla="*/ 0 w 6"/>
                    <a:gd name="T13" fmla="*/ 6 h 30"/>
                    <a:gd name="T14" fmla="*/ 0 w 6"/>
                    <a:gd name="T15" fmla="*/ 6 h 30"/>
                    <a:gd name="T16" fmla="*/ 0 w 6"/>
                    <a:gd name="T17" fmla="*/ 3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0"/>
                    <a:gd name="T29" fmla="*/ 6 w 6"/>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0">
                      <a:moveTo>
                        <a:pt x="0" y="30"/>
                      </a:moveTo>
                      <a:lnTo>
                        <a:pt x="6" y="30"/>
                      </a:lnTo>
                      <a:lnTo>
                        <a:pt x="6" y="6"/>
                      </a:lnTo>
                      <a:lnTo>
                        <a:pt x="0" y="0"/>
                      </a:lnTo>
                      <a:lnTo>
                        <a:pt x="0" y="6"/>
                      </a:lnTo>
                      <a:lnTo>
                        <a:pt x="0"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3" name="Freeform 1183"/>
                <p:cNvSpPr>
                  <a:spLocks/>
                </p:cNvSpPr>
                <p:nvPr/>
              </p:nvSpPr>
              <p:spPr bwMode="auto">
                <a:xfrm>
                  <a:off x="4342" y="2658"/>
                  <a:ext cx="24" cy="24"/>
                </a:xfrm>
                <a:custGeom>
                  <a:avLst/>
                  <a:gdLst>
                    <a:gd name="T0" fmla="*/ 18 w 24"/>
                    <a:gd name="T1" fmla="*/ 18 h 24"/>
                    <a:gd name="T2" fmla="*/ 18 w 24"/>
                    <a:gd name="T3" fmla="*/ 24 h 24"/>
                    <a:gd name="T4" fmla="*/ 24 w 24"/>
                    <a:gd name="T5" fmla="*/ 18 h 24"/>
                    <a:gd name="T6" fmla="*/ 18 w 24"/>
                    <a:gd name="T7" fmla="*/ 18 h 24"/>
                    <a:gd name="T8" fmla="*/ 6 w 24"/>
                    <a:gd name="T9" fmla="*/ 0 h 24"/>
                    <a:gd name="T10" fmla="*/ 6 w 24"/>
                    <a:gd name="T11" fmla="*/ 0 h 24"/>
                    <a:gd name="T12" fmla="*/ 0 w 24"/>
                    <a:gd name="T13" fmla="*/ 0 h 24"/>
                    <a:gd name="T14" fmla="*/ 12 w 24"/>
                    <a:gd name="T15" fmla="*/ 18 h 24"/>
                    <a:gd name="T16" fmla="*/ 18 w 24"/>
                    <a:gd name="T17" fmla="*/ 1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18" y="18"/>
                      </a:moveTo>
                      <a:lnTo>
                        <a:pt x="18" y="24"/>
                      </a:lnTo>
                      <a:lnTo>
                        <a:pt x="24" y="18"/>
                      </a:lnTo>
                      <a:lnTo>
                        <a:pt x="18" y="18"/>
                      </a:lnTo>
                      <a:lnTo>
                        <a:pt x="6" y="0"/>
                      </a:lnTo>
                      <a:lnTo>
                        <a:pt x="0" y="0"/>
                      </a:lnTo>
                      <a:lnTo>
                        <a:pt x="12" y="18"/>
                      </a:lnTo>
                      <a:lnTo>
                        <a:pt x="18"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4" name="Freeform 1184"/>
                <p:cNvSpPr>
                  <a:spLocks/>
                </p:cNvSpPr>
                <p:nvPr/>
              </p:nvSpPr>
              <p:spPr bwMode="auto">
                <a:xfrm>
                  <a:off x="4312" y="2628"/>
                  <a:ext cx="24" cy="18"/>
                </a:xfrm>
                <a:custGeom>
                  <a:avLst/>
                  <a:gdLst>
                    <a:gd name="T0" fmla="*/ 18 w 24"/>
                    <a:gd name="T1" fmla="*/ 18 h 18"/>
                    <a:gd name="T2" fmla="*/ 24 w 24"/>
                    <a:gd name="T3" fmla="*/ 18 h 18"/>
                    <a:gd name="T4" fmla="*/ 24 w 24"/>
                    <a:gd name="T5" fmla="*/ 18 h 18"/>
                    <a:gd name="T6" fmla="*/ 18 w 24"/>
                    <a:gd name="T7" fmla="*/ 6 h 18"/>
                    <a:gd name="T8" fmla="*/ 12 w 24"/>
                    <a:gd name="T9" fmla="*/ 0 h 18"/>
                    <a:gd name="T10" fmla="*/ 6 w 24"/>
                    <a:gd name="T11" fmla="*/ 0 h 18"/>
                    <a:gd name="T12" fmla="*/ 0 w 24"/>
                    <a:gd name="T13" fmla="*/ 0 h 18"/>
                    <a:gd name="T14" fmla="*/ 6 w 24"/>
                    <a:gd name="T15" fmla="*/ 6 h 18"/>
                    <a:gd name="T16" fmla="*/ 12 w 24"/>
                    <a:gd name="T17" fmla="*/ 6 h 18"/>
                    <a:gd name="T18" fmla="*/ 12 w 24"/>
                    <a:gd name="T19" fmla="*/ 6 h 18"/>
                    <a:gd name="T20" fmla="*/ 12 w 24"/>
                    <a:gd name="T21" fmla="*/ 6 h 18"/>
                    <a:gd name="T22" fmla="*/ 18 w 24"/>
                    <a:gd name="T23" fmla="*/ 18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18"/>
                    <a:gd name="T38" fmla="*/ 24 w 24"/>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18">
                      <a:moveTo>
                        <a:pt x="18" y="18"/>
                      </a:moveTo>
                      <a:lnTo>
                        <a:pt x="24" y="18"/>
                      </a:lnTo>
                      <a:lnTo>
                        <a:pt x="18" y="6"/>
                      </a:lnTo>
                      <a:lnTo>
                        <a:pt x="12" y="0"/>
                      </a:lnTo>
                      <a:lnTo>
                        <a:pt x="6" y="0"/>
                      </a:lnTo>
                      <a:lnTo>
                        <a:pt x="0" y="0"/>
                      </a:lnTo>
                      <a:lnTo>
                        <a:pt x="6" y="6"/>
                      </a:lnTo>
                      <a:lnTo>
                        <a:pt x="12" y="6"/>
                      </a:lnTo>
                      <a:lnTo>
                        <a:pt x="18"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5" name="Freeform 1185"/>
                <p:cNvSpPr>
                  <a:spLocks/>
                </p:cNvSpPr>
                <p:nvPr/>
              </p:nvSpPr>
              <p:spPr bwMode="auto">
                <a:xfrm>
                  <a:off x="4276" y="2604"/>
                  <a:ext cx="30" cy="18"/>
                </a:xfrm>
                <a:custGeom>
                  <a:avLst/>
                  <a:gdLst>
                    <a:gd name="T0" fmla="*/ 24 w 30"/>
                    <a:gd name="T1" fmla="*/ 18 h 18"/>
                    <a:gd name="T2" fmla="*/ 30 w 30"/>
                    <a:gd name="T3" fmla="*/ 12 h 18"/>
                    <a:gd name="T4" fmla="*/ 24 w 30"/>
                    <a:gd name="T5" fmla="*/ 12 h 18"/>
                    <a:gd name="T6" fmla="*/ 6 w 30"/>
                    <a:gd name="T7" fmla="*/ 0 h 18"/>
                    <a:gd name="T8" fmla="*/ 0 w 30"/>
                    <a:gd name="T9" fmla="*/ 0 h 18"/>
                    <a:gd name="T10" fmla="*/ 6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2"/>
                      </a:lnTo>
                      <a:lnTo>
                        <a:pt x="24" y="12"/>
                      </a:lnTo>
                      <a:lnTo>
                        <a:pt x="6" y="0"/>
                      </a:lnTo>
                      <a:lnTo>
                        <a:pt x="0" y="0"/>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6" name="Freeform 1186"/>
                <p:cNvSpPr>
                  <a:spLocks/>
                </p:cNvSpPr>
                <p:nvPr/>
              </p:nvSpPr>
              <p:spPr bwMode="auto">
                <a:xfrm>
                  <a:off x="4240" y="2586"/>
                  <a:ext cx="30" cy="12"/>
                </a:xfrm>
                <a:custGeom>
                  <a:avLst/>
                  <a:gdLst>
                    <a:gd name="T0" fmla="*/ 24 w 30"/>
                    <a:gd name="T1" fmla="*/ 12 h 12"/>
                    <a:gd name="T2" fmla="*/ 30 w 30"/>
                    <a:gd name="T3" fmla="*/ 12 h 12"/>
                    <a:gd name="T4" fmla="*/ 24 w 30"/>
                    <a:gd name="T5" fmla="*/ 6 h 12"/>
                    <a:gd name="T6" fmla="*/ 6 w 30"/>
                    <a:gd name="T7" fmla="*/ 0 h 12"/>
                    <a:gd name="T8" fmla="*/ 0 w 30"/>
                    <a:gd name="T9" fmla="*/ 0 h 12"/>
                    <a:gd name="T10" fmla="*/ 6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6" y="0"/>
                      </a:lnTo>
                      <a:lnTo>
                        <a:pt x="0" y="0"/>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7" name="Freeform 1187"/>
                <p:cNvSpPr>
                  <a:spLocks/>
                </p:cNvSpPr>
                <p:nvPr/>
              </p:nvSpPr>
              <p:spPr bwMode="auto">
                <a:xfrm>
                  <a:off x="4204" y="2568"/>
                  <a:ext cx="30" cy="12"/>
                </a:xfrm>
                <a:custGeom>
                  <a:avLst/>
                  <a:gdLst>
                    <a:gd name="T0" fmla="*/ 24 w 30"/>
                    <a:gd name="T1" fmla="*/ 12 h 12"/>
                    <a:gd name="T2" fmla="*/ 30 w 30"/>
                    <a:gd name="T3" fmla="*/ 12 h 12"/>
                    <a:gd name="T4" fmla="*/ 24 w 30"/>
                    <a:gd name="T5" fmla="*/ 6 h 12"/>
                    <a:gd name="T6" fmla="*/ 0 w 30"/>
                    <a:gd name="T7" fmla="*/ 0 h 12"/>
                    <a:gd name="T8" fmla="*/ 0 w 30"/>
                    <a:gd name="T9" fmla="*/ 0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8" name="Freeform 1188"/>
                <p:cNvSpPr>
                  <a:spLocks/>
                </p:cNvSpPr>
                <p:nvPr/>
              </p:nvSpPr>
              <p:spPr bwMode="auto">
                <a:xfrm>
                  <a:off x="4162" y="2556"/>
                  <a:ext cx="30" cy="12"/>
                </a:xfrm>
                <a:custGeom>
                  <a:avLst/>
                  <a:gdLst>
                    <a:gd name="T0" fmla="*/ 30 w 30"/>
                    <a:gd name="T1" fmla="*/ 12 h 12"/>
                    <a:gd name="T2" fmla="*/ 30 w 30"/>
                    <a:gd name="T3" fmla="*/ 6 h 12"/>
                    <a:gd name="T4" fmla="*/ 30 w 30"/>
                    <a:gd name="T5" fmla="*/ 6 h 12"/>
                    <a:gd name="T6" fmla="*/ 6 w 30"/>
                    <a:gd name="T7" fmla="*/ 0 h 12"/>
                    <a:gd name="T8" fmla="*/ 0 w 30"/>
                    <a:gd name="T9" fmla="*/ 0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9" name="Freeform 1189"/>
                <p:cNvSpPr>
                  <a:spLocks/>
                </p:cNvSpPr>
                <p:nvPr/>
              </p:nvSpPr>
              <p:spPr bwMode="auto">
                <a:xfrm>
                  <a:off x="4120" y="2544"/>
                  <a:ext cx="30" cy="12"/>
                </a:xfrm>
                <a:custGeom>
                  <a:avLst/>
                  <a:gdLst>
                    <a:gd name="T0" fmla="*/ 30 w 30"/>
                    <a:gd name="T1" fmla="*/ 12 h 12"/>
                    <a:gd name="T2" fmla="*/ 30 w 30"/>
                    <a:gd name="T3" fmla="*/ 6 h 12"/>
                    <a:gd name="T4" fmla="*/ 30 w 30"/>
                    <a:gd name="T5" fmla="*/ 6 h 12"/>
                    <a:gd name="T6" fmla="*/ 6 w 30"/>
                    <a:gd name="T7" fmla="*/ 0 h 12"/>
                    <a:gd name="T8" fmla="*/ 0 w 30"/>
                    <a:gd name="T9" fmla="*/ 0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0" name="Freeform 1190"/>
                <p:cNvSpPr>
                  <a:spLocks/>
                </p:cNvSpPr>
                <p:nvPr/>
              </p:nvSpPr>
              <p:spPr bwMode="auto">
                <a:xfrm>
                  <a:off x="4084" y="2532"/>
                  <a:ext cx="30" cy="12"/>
                </a:xfrm>
                <a:custGeom>
                  <a:avLst/>
                  <a:gdLst>
                    <a:gd name="T0" fmla="*/ 24 w 30"/>
                    <a:gd name="T1" fmla="*/ 12 h 12"/>
                    <a:gd name="T2" fmla="*/ 30 w 30"/>
                    <a:gd name="T3" fmla="*/ 6 h 12"/>
                    <a:gd name="T4" fmla="*/ 24 w 30"/>
                    <a:gd name="T5" fmla="*/ 6 h 12"/>
                    <a:gd name="T6" fmla="*/ 24 w 30"/>
                    <a:gd name="T7" fmla="*/ 6 h 12"/>
                    <a:gd name="T8" fmla="*/ 0 w 30"/>
                    <a:gd name="T9" fmla="*/ 0 h 12"/>
                    <a:gd name="T10" fmla="*/ 0 w 30"/>
                    <a:gd name="T11" fmla="*/ 0 h 12"/>
                    <a:gd name="T12" fmla="*/ 0 w 30"/>
                    <a:gd name="T13" fmla="*/ 6 h 12"/>
                    <a:gd name="T14" fmla="*/ 24 w 30"/>
                    <a:gd name="T15" fmla="*/ 12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1" name="Freeform 1191"/>
                <p:cNvSpPr>
                  <a:spLocks/>
                </p:cNvSpPr>
                <p:nvPr/>
              </p:nvSpPr>
              <p:spPr bwMode="auto">
                <a:xfrm>
                  <a:off x="4042" y="2526"/>
                  <a:ext cx="30" cy="6"/>
                </a:xfrm>
                <a:custGeom>
                  <a:avLst/>
                  <a:gdLst>
                    <a:gd name="T0" fmla="*/ 24 w 30"/>
                    <a:gd name="T1" fmla="*/ 6 h 6"/>
                    <a:gd name="T2" fmla="*/ 30 w 30"/>
                    <a:gd name="T3" fmla="*/ 6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 name="Freeform 1192"/>
                <p:cNvSpPr>
                  <a:spLocks/>
                </p:cNvSpPr>
                <p:nvPr/>
              </p:nvSpPr>
              <p:spPr bwMode="auto">
                <a:xfrm>
                  <a:off x="4000" y="2514"/>
                  <a:ext cx="30" cy="12"/>
                </a:xfrm>
                <a:custGeom>
                  <a:avLst/>
                  <a:gdLst>
                    <a:gd name="T0" fmla="*/ 24 w 30"/>
                    <a:gd name="T1" fmla="*/ 12 h 12"/>
                    <a:gd name="T2" fmla="*/ 30 w 30"/>
                    <a:gd name="T3" fmla="*/ 12 h 12"/>
                    <a:gd name="T4" fmla="*/ 24 w 30"/>
                    <a:gd name="T5" fmla="*/ 6 h 12"/>
                    <a:gd name="T6" fmla="*/ 6 w 30"/>
                    <a:gd name="T7" fmla="*/ 0 h 12"/>
                    <a:gd name="T8" fmla="*/ 0 w 30"/>
                    <a:gd name="T9" fmla="*/ 0 h 12"/>
                    <a:gd name="T10" fmla="*/ 0 w 30"/>
                    <a:gd name="T11" fmla="*/ 6 h 12"/>
                    <a:gd name="T12" fmla="*/ 0 w 30"/>
                    <a:gd name="T13" fmla="*/ 6 h 12"/>
                    <a:gd name="T14" fmla="*/ 6 w 30"/>
                    <a:gd name="T15" fmla="*/ 6 h 12"/>
                    <a:gd name="T16" fmla="*/ 24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12"/>
                      </a:moveTo>
                      <a:lnTo>
                        <a:pt x="30" y="12"/>
                      </a:lnTo>
                      <a:lnTo>
                        <a:pt x="24" y="6"/>
                      </a:lnTo>
                      <a:lnTo>
                        <a:pt x="6" y="0"/>
                      </a:lnTo>
                      <a:lnTo>
                        <a:pt x="0"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3" name="Freeform 1193"/>
                <p:cNvSpPr>
                  <a:spLocks/>
                </p:cNvSpPr>
                <p:nvPr/>
              </p:nvSpPr>
              <p:spPr bwMode="auto">
                <a:xfrm>
                  <a:off x="3957" y="2514"/>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4" name="Freeform 1194"/>
                <p:cNvSpPr>
                  <a:spLocks/>
                </p:cNvSpPr>
                <p:nvPr/>
              </p:nvSpPr>
              <p:spPr bwMode="auto">
                <a:xfrm>
                  <a:off x="3915" y="2507"/>
                  <a:ext cx="30" cy="7"/>
                </a:xfrm>
                <a:custGeom>
                  <a:avLst/>
                  <a:gdLst>
                    <a:gd name="T0" fmla="*/ 30 w 30"/>
                    <a:gd name="T1" fmla="*/ 7 h 7"/>
                    <a:gd name="T2" fmla="*/ 30 w 30"/>
                    <a:gd name="T3" fmla="*/ 7 h 7"/>
                    <a:gd name="T4" fmla="*/ 30 w 30"/>
                    <a:gd name="T5" fmla="*/ 0 h 7"/>
                    <a:gd name="T6" fmla="*/ 6 w 30"/>
                    <a:gd name="T7" fmla="*/ 0 h 7"/>
                    <a:gd name="T8" fmla="*/ 0 w 30"/>
                    <a:gd name="T9" fmla="*/ 0 h 7"/>
                    <a:gd name="T10" fmla="*/ 6 w 30"/>
                    <a:gd name="T11" fmla="*/ 7 h 7"/>
                    <a:gd name="T12" fmla="*/ 30 w 30"/>
                    <a:gd name="T13" fmla="*/ 7 h 7"/>
                    <a:gd name="T14" fmla="*/ 0 60000 65536"/>
                    <a:gd name="T15" fmla="*/ 0 60000 65536"/>
                    <a:gd name="T16" fmla="*/ 0 60000 65536"/>
                    <a:gd name="T17" fmla="*/ 0 60000 65536"/>
                    <a:gd name="T18" fmla="*/ 0 60000 65536"/>
                    <a:gd name="T19" fmla="*/ 0 60000 65536"/>
                    <a:gd name="T20" fmla="*/ 0 60000 65536"/>
                    <a:gd name="T21" fmla="*/ 0 w 30"/>
                    <a:gd name="T22" fmla="*/ 0 h 7"/>
                    <a:gd name="T23" fmla="*/ 30 w 30"/>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7">
                      <a:moveTo>
                        <a:pt x="30" y="7"/>
                      </a:moveTo>
                      <a:lnTo>
                        <a:pt x="30" y="7"/>
                      </a:lnTo>
                      <a:lnTo>
                        <a:pt x="30" y="0"/>
                      </a:lnTo>
                      <a:lnTo>
                        <a:pt x="6" y="0"/>
                      </a:lnTo>
                      <a:lnTo>
                        <a:pt x="0" y="0"/>
                      </a:lnTo>
                      <a:lnTo>
                        <a:pt x="6" y="7"/>
                      </a:lnTo>
                      <a:lnTo>
                        <a:pt x="30"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5" name="Freeform 1195"/>
                <p:cNvSpPr>
                  <a:spLocks/>
                </p:cNvSpPr>
                <p:nvPr/>
              </p:nvSpPr>
              <p:spPr bwMode="auto">
                <a:xfrm>
                  <a:off x="3873" y="2501"/>
                  <a:ext cx="30" cy="6"/>
                </a:xfrm>
                <a:custGeom>
                  <a:avLst/>
                  <a:gdLst>
                    <a:gd name="T0" fmla="*/ 30 w 30"/>
                    <a:gd name="T1" fmla="*/ 6 h 6"/>
                    <a:gd name="T2" fmla="*/ 30 w 30"/>
                    <a:gd name="T3" fmla="*/ 6 h 6"/>
                    <a:gd name="T4" fmla="*/ 30 w 30"/>
                    <a:gd name="T5" fmla="*/ 0 h 6"/>
                    <a:gd name="T6" fmla="*/ 18 w 30"/>
                    <a:gd name="T7" fmla="*/ 0 h 6"/>
                    <a:gd name="T8" fmla="*/ 6 w 30"/>
                    <a:gd name="T9" fmla="*/ 0 h 6"/>
                    <a:gd name="T10" fmla="*/ 0 w 30"/>
                    <a:gd name="T11" fmla="*/ 6 h 6"/>
                    <a:gd name="T12" fmla="*/ 6 w 30"/>
                    <a:gd name="T13" fmla="*/ 6 h 6"/>
                    <a:gd name="T14" fmla="*/ 18 w 30"/>
                    <a:gd name="T15" fmla="*/ 6 h 6"/>
                    <a:gd name="T16" fmla="*/ 30 w 30"/>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30" y="6"/>
                      </a:moveTo>
                      <a:lnTo>
                        <a:pt x="30" y="6"/>
                      </a:lnTo>
                      <a:lnTo>
                        <a:pt x="30" y="0"/>
                      </a:lnTo>
                      <a:lnTo>
                        <a:pt x="18" y="0"/>
                      </a:lnTo>
                      <a:lnTo>
                        <a:pt x="6" y="0"/>
                      </a:lnTo>
                      <a:lnTo>
                        <a:pt x="0" y="6"/>
                      </a:lnTo>
                      <a:lnTo>
                        <a:pt x="6" y="6"/>
                      </a:lnTo>
                      <a:lnTo>
                        <a:pt x="18"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6" name="Freeform 1196"/>
                <p:cNvSpPr>
                  <a:spLocks/>
                </p:cNvSpPr>
                <p:nvPr/>
              </p:nvSpPr>
              <p:spPr bwMode="auto">
                <a:xfrm>
                  <a:off x="3831" y="2501"/>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7" name="Freeform 1197"/>
                <p:cNvSpPr>
                  <a:spLocks/>
                </p:cNvSpPr>
                <p:nvPr/>
              </p:nvSpPr>
              <p:spPr bwMode="auto">
                <a:xfrm>
                  <a:off x="3789" y="2501"/>
                  <a:ext cx="30" cy="6"/>
                </a:xfrm>
                <a:custGeom>
                  <a:avLst/>
                  <a:gdLst>
                    <a:gd name="T0" fmla="*/ 30 w 30"/>
                    <a:gd name="T1" fmla="*/ 6 h 6"/>
                    <a:gd name="T2" fmla="*/ 30 w 30"/>
                    <a:gd name="T3" fmla="*/ 0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66" name="Oval 1198"/>
              <p:cNvSpPr>
                <a:spLocks noChangeArrowheads="1"/>
              </p:cNvSpPr>
              <p:nvPr/>
            </p:nvSpPr>
            <p:spPr bwMode="auto">
              <a:xfrm>
                <a:off x="3465" y="2598"/>
                <a:ext cx="625" cy="246"/>
              </a:xfrm>
              <a:prstGeom prst="ellipse">
                <a:avLst/>
              </a:prstGeom>
              <a:solidFill>
                <a:srgbClr val="FFFFFF"/>
              </a:solidFill>
              <a:ln w="9525">
                <a:solidFill>
                  <a:srgbClr val="000000"/>
                </a:solidFill>
                <a:round/>
                <a:headEnd/>
                <a:tailEnd/>
              </a:ln>
            </p:spPr>
            <p:txBody>
              <a:bodyPr/>
              <a:lstStyle/>
              <a:p>
                <a:endParaRPr lang="ar-SA"/>
              </a:p>
            </p:txBody>
          </p:sp>
          <p:grpSp>
            <p:nvGrpSpPr>
              <p:cNvPr id="467" name="Group 1199"/>
              <p:cNvGrpSpPr>
                <a:grpSpLocks/>
              </p:cNvGrpSpPr>
              <p:nvPr/>
            </p:nvGrpSpPr>
            <p:grpSpPr bwMode="auto">
              <a:xfrm>
                <a:off x="3651" y="2646"/>
                <a:ext cx="246" cy="150"/>
                <a:chOff x="3651" y="2646"/>
                <a:chExt cx="246" cy="150"/>
              </a:xfrm>
            </p:grpSpPr>
            <p:sp>
              <p:nvSpPr>
                <p:cNvPr id="470" name="Oval 1200"/>
                <p:cNvSpPr>
                  <a:spLocks noChangeArrowheads="1"/>
                </p:cNvSpPr>
                <p:nvPr/>
              </p:nvSpPr>
              <p:spPr bwMode="auto">
                <a:xfrm>
                  <a:off x="3651" y="2694"/>
                  <a:ext cx="246" cy="102"/>
                </a:xfrm>
                <a:prstGeom prst="ellipse">
                  <a:avLst/>
                </a:prstGeom>
                <a:solidFill>
                  <a:srgbClr val="FFFFFF"/>
                </a:solidFill>
                <a:ln w="9525">
                  <a:solidFill>
                    <a:srgbClr val="000000"/>
                  </a:solidFill>
                  <a:round/>
                  <a:headEnd/>
                  <a:tailEnd/>
                </a:ln>
              </p:spPr>
              <p:txBody>
                <a:bodyPr/>
                <a:lstStyle/>
                <a:p>
                  <a:endParaRPr lang="ar-SA"/>
                </a:p>
              </p:txBody>
            </p:sp>
            <p:sp>
              <p:nvSpPr>
                <p:cNvPr id="471" name="Oval 1201"/>
                <p:cNvSpPr>
                  <a:spLocks noChangeArrowheads="1"/>
                </p:cNvSpPr>
                <p:nvPr/>
              </p:nvSpPr>
              <p:spPr bwMode="auto">
                <a:xfrm>
                  <a:off x="3651" y="2646"/>
                  <a:ext cx="246" cy="102"/>
                </a:xfrm>
                <a:prstGeom prst="ellipse">
                  <a:avLst/>
                </a:prstGeom>
                <a:solidFill>
                  <a:srgbClr val="FFFFFF"/>
                </a:solidFill>
                <a:ln w="9525">
                  <a:solidFill>
                    <a:srgbClr val="000000"/>
                  </a:solidFill>
                  <a:round/>
                  <a:headEnd/>
                  <a:tailEnd/>
                </a:ln>
              </p:spPr>
              <p:txBody>
                <a:bodyPr/>
                <a:lstStyle/>
                <a:p>
                  <a:endParaRPr lang="ar-SA"/>
                </a:p>
              </p:txBody>
            </p:sp>
            <p:sp>
              <p:nvSpPr>
                <p:cNvPr id="472" name="Line 1202"/>
                <p:cNvSpPr>
                  <a:spLocks noChangeShapeType="1"/>
                </p:cNvSpPr>
                <p:nvPr/>
              </p:nvSpPr>
              <p:spPr bwMode="auto">
                <a:xfrm>
                  <a:off x="3651" y="2694"/>
                  <a:ext cx="1"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3" name="Line 1203"/>
                <p:cNvSpPr>
                  <a:spLocks noChangeShapeType="1"/>
                </p:cNvSpPr>
                <p:nvPr/>
              </p:nvSpPr>
              <p:spPr bwMode="auto">
                <a:xfrm>
                  <a:off x="3891" y="2694"/>
                  <a:ext cx="1"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68" name="Freeform 1204"/>
              <p:cNvSpPr>
                <a:spLocks/>
              </p:cNvSpPr>
              <p:nvPr/>
            </p:nvSpPr>
            <p:spPr bwMode="auto">
              <a:xfrm>
                <a:off x="4348" y="2465"/>
                <a:ext cx="906" cy="403"/>
              </a:xfrm>
              <a:custGeom>
                <a:avLst/>
                <a:gdLst>
                  <a:gd name="T0" fmla="*/ 18 w 906"/>
                  <a:gd name="T1" fmla="*/ 0 h 403"/>
                  <a:gd name="T2" fmla="*/ 0 w 906"/>
                  <a:gd name="T3" fmla="*/ 49 h 403"/>
                  <a:gd name="T4" fmla="*/ 888 w 906"/>
                  <a:gd name="T5" fmla="*/ 403 h 403"/>
                  <a:gd name="T6" fmla="*/ 906 w 906"/>
                  <a:gd name="T7" fmla="*/ 361 h 403"/>
                  <a:gd name="T8" fmla="*/ 18 w 906"/>
                  <a:gd name="T9" fmla="*/ 0 h 403"/>
                  <a:gd name="T10" fmla="*/ 0 60000 65536"/>
                  <a:gd name="T11" fmla="*/ 0 60000 65536"/>
                  <a:gd name="T12" fmla="*/ 0 60000 65536"/>
                  <a:gd name="T13" fmla="*/ 0 60000 65536"/>
                  <a:gd name="T14" fmla="*/ 0 60000 65536"/>
                  <a:gd name="T15" fmla="*/ 0 w 906"/>
                  <a:gd name="T16" fmla="*/ 0 h 403"/>
                  <a:gd name="T17" fmla="*/ 906 w 906"/>
                  <a:gd name="T18" fmla="*/ 403 h 403"/>
                </a:gdLst>
                <a:ahLst/>
                <a:cxnLst>
                  <a:cxn ang="T10">
                    <a:pos x="T0" y="T1"/>
                  </a:cxn>
                  <a:cxn ang="T11">
                    <a:pos x="T2" y="T3"/>
                  </a:cxn>
                  <a:cxn ang="T12">
                    <a:pos x="T4" y="T5"/>
                  </a:cxn>
                  <a:cxn ang="T13">
                    <a:pos x="T6" y="T7"/>
                  </a:cxn>
                  <a:cxn ang="T14">
                    <a:pos x="T8" y="T9"/>
                  </a:cxn>
                </a:cxnLst>
                <a:rect l="T15" t="T16" r="T17" b="T18"/>
                <a:pathLst>
                  <a:path w="906" h="403">
                    <a:moveTo>
                      <a:pt x="18" y="0"/>
                    </a:moveTo>
                    <a:lnTo>
                      <a:pt x="0" y="49"/>
                    </a:lnTo>
                    <a:lnTo>
                      <a:pt x="888" y="403"/>
                    </a:lnTo>
                    <a:lnTo>
                      <a:pt x="906" y="361"/>
                    </a:lnTo>
                    <a:lnTo>
                      <a:pt x="18" y="0"/>
                    </a:lnTo>
                    <a:close/>
                  </a:path>
                </a:pathLst>
              </a:custGeom>
              <a:solidFill>
                <a:srgbClr val="FFFFFF"/>
              </a:solidFill>
              <a:ln w="9525">
                <a:solidFill>
                  <a:srgbClr val="000000"/>
                </a:solidFill>
                <a:round/>
                <a:headEnd/>
                <a:tailEnd/>
              </a:ln>
            </p:spPr>
            <p:txBody>
              <a:bodyPr/>
              <a:lstStyle/>
              <a:p>
                <a:endParaRPr lang="en-US"/>
              </a:p>
            </p:txBody>
          </p:sp>
          <p:sp>
            <p:nvSpPr>
              <p:cNvPr id="469" name="Freeform 1205"/>
              <p:cNvSpPr>
                <a:spLocks/>
              </p:cNvSpPr>
              <p:nvPr/>
            </p:nvSpPr>
            <p:spPr bwMode="auto">
              <a:xfrm>
                <a:off x="4324" y="2447"/>
                <a:ext cx="144" cy="103"/>
              </a:xfrm>
              <a:custGeom>
                <a:avLst/>
                <a:gdLst>
                  <a:gd name="T0" fmla="*/ 84 w 144"/>
                  <a:gd name="T1" fmla="*/ 6 h 103"/>
                  <a:gd name="T2" fmla="*/ 54 w 144"/>
                  <a:gd name="T3" fmla="*/ 0 h 103"/>
                  <a:gd name="T4" fmla="*/ 30 w 144"/>
                  <a:gd name="T5" fmla="*/ 6 h 103"/>
                  <a:gd name="T6" fmla="*/ 12 w 144"/>
                  <a:gd name="T7" fmla="*/ 18 h 103"/>
                  <a:gd name="T8" fmla="*/ 0 w 144"/>
                  <a:gd name="T9" fmla="*/ 36 h 103"/>
                  <a:gd name="T10" fmla="*/ 0 w 144"/>
                  <a:gd name="T11" fmla="*/ 54 h 103"/>
                  <a:gd name="T12" fmla="*/ 12 w 144"/>
                  <a:gd name="T13" fmla="*/ 73 h 103"/>
                  <a:gd name="T14" fmla="*/ 36 w 144"/>
                  <a:gd name="T15" fmla="*/ 91 h 103"/>
                  <a:gd name="T16" fmla="*/ 60 w 144"/>
                  <a:gd name="T17" fmla="*/ 103 h 103"/>
                  <a:gd name="T18" fmla="*/ 90 w 144"/>
                  <a:gd name="T19" fmla="*/ 103 h 103"/>
                  <a:gd name="T20" fmla="*/ 114 w 144"/>
                  <a:gd name="T21" fmla="*/ 97 h 103"/>
                  <a:gd name="T22" fmla="*/ 132 w 144"/>
                  <a:gd name="T23" fmla="*/ 91 h 103"/>
                  <a:gd name="T24" fmla="*/ 144 w 144"/>
                  <a:gd name="T25" fmla="*/ 73 h 103"/>
                  <a:gd name="T26" fmla="*/ 144 w 144"/>
                  <a:gd name="T27" fmla="*/ 48 h 103"/>
                  <a:gd name="T28" fmla="*/ 132 w 144"/>
                  <a:gd name="T29" fmla="*/ 30 h 103"/>
                  <a:gd name="T30" fmla="*/ 108 w 144"/>
                  <a:gd name="T31" fmla="*/ 18 h 103"/>
                  <a:gd name="T32" fmla="*/ 84 w 144"/>
                  <a:gd name="T33" fmla="*/ 6 h 10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4"/>
                  <a:gd name="T52" fmla="*/ 0 h 103"/>
                  <a:gd name="T53" fmla="*/ 144 w 144"/>
                  <a:gd name="T54" fmla="*/ 103 h 10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4" h="103">
                    <a:moveTo>
                      <a:pt x="84" y="6"/>
                    </a:moveTo>
                    <a:lnTo>
                      <a:pt x="54" y="0"/>
                    </a:lnTo>
                    <a:lnTo>
                      <a:pt x="30" y="6"/>
                    </a:lnTo>
                    <a:lnTo>
                      <a:pt x="12" y="18"/>
                    </a:lnTo>
                    <a:lnTo>
                      <a:pt x="0" y="36"/>
                    </a:lnTo>
                    <a:lnTo>
                      <a:pt x="0" y="54"/>
                    </a:lnTo>
                    <a:lnTo>
                      <a:pt x="12" y="73"/>
                    </a:lnTo>
                    <a:lnTo>
                      <a:pt x="36" y="91"/>
                    </a:lnTo>
                    <a:lnTo>
                      <a:pt x="60" y="103"/>
                    </a:lnTo>
                    <a:lnTo>
                      <a:pt x="90" y="103"/>
                    </a:lnTo>
                    <a:lnTo>
                      <a:pt x="114" y="97"/>
                    </a:lnTo>
                    <a:lnTo>
                      <a:pt x="132" y="91"/>
                    </a:lnTo>
                    <a:lnTo>
                      <a:pt x="144" y="73"/>
                    </a:lnTo>
                    <a:lnTo>
                      <a:pt x="144" y="48"/>
                    </a:lnTo>
                    <a:lnTo>
                      <a:pt x="132" y="30"/>
                    </a:lnTo>
                    <a:lnTo>
                      <a:pt x="108" y="18"/>
                    </a:lnTo>
                    <a:lnTo>
                      <a:pt x="84" y="6"/>
                    </a:lnTo>
                    <a:close/>
                  </a:path>
                </a:pathLst>
              </a:custGeom>
              <a:solidFill>
                <a:srgbClr val="FFFFFF"/>
              </a:solidFill>
              <a:ln w="9525">
                <a:solidFill>
                  <a:srgbClr val="000000"/>
                </a:solidFill>
                <a:round/>
                <a:headEnd/>
                <a:tailEnd/>
              </a:ln>
            </p:spPr>
            <p:txBody>
              <a:bodyPr/>
              <a:lstStyle/>
              <a:p>
                <a:endParaRPr lang="en-US"/>
              </a:p>
            </p:txBody>
          </p:sp>
        </p:grpSp>
        <p:sp>
          <p:nvSpPr>
            <p:cNvPr id="11" name="Oval 1206"/>
            <p:cNvSpPr>
              <a:spLocks noChangeArrowheads="1"/>
            </p:cNvSpPr>
            <p:nvPr/>
          </p:nvSpPr>
          <p:spPr bwMode="auto">
            <a:xfrm>
              <a:off x="2601" y="2165"/>
              <a:ext cx="2353" cy="913"/>
            </a:xfrm>
            <a:prstGeom prst="ellipse">
              <a:avLst/>
            </a:prstGeom>
            <a:solidFill>
              <a:srgbClr val="969696"/>
            </a:solidFill>
            <a:ln w="9525">
              <a:solidFill>
                <a:srgbClr val="000000"/>
              </a:solidFill>
              <a:round/>
              <a:headEnd/>
              <a:tailEnd/>
            </a:ln>
          </p:spPr>
          <p:txBody>
            <a:bodyPr/>
            <a:lstStyle/>
            <a:p>
              <a:endParaRPr lang="ar-SA"/>
            </a:p>
          </p:txBody>
        </p:sp>
        <p:sp>
          <p:nvSpPr>
            <p:cNvPr id="12" name="Oval 1207"/>
            <p:cNvSpPr>
              <a:spLocks noChangeArrowheads="1"/>
            </p:cNvSpPr>
            <p:nvPr/>
          </p:nvSpPr>
          <p:spPr bwMode="auto">
            <a:xfrm>
              <a:off x="2601" y="2117"/>
              <a:ext cx="2353" cy="913"/>
            </a:xfrm>
            <a:prstGeom prst="ellipse">
              <a:avLst/>
            </a:prstGeom>
            <a:solidFill>
              <a:srgbClr val="FFFFFF"/>
            </a:solidFill>
            <a:ln w="9525">
              <a:solidFill>
                <a:srgbClr val="000000"/>
              </a:solidFill>
              <a:round/>
              <a:headEnd/>
              <a:tailEnd/>
            </a:ln>
          </p:spPr>
          <p:txBody>
            <a:bodyPr/>
            <a:lstStyle/>
            <a:p>
              <a:endParaRPr lang="ar-SA"/>
            </a:p>
          </p:txBody>
        </p:sp>
        <p:grpSp>
          <p:nvGrpSpPr>
            <p:cNvPr id="13" name="Group 1208"/>
            <p:cNvGrpSpPr>
              <a:grpSpLocks/>
            </p:cNvGrpSpPr>
            <p:nvPr/>
          </p:nvGrpSpPr>
          <p:grpSpPr bwMode="auto">
            <a:xfrm>
              <a:off x="2697" y="2165"/>
              <a:ext cx="2161" cy="817"/>
              <a:chOff x="2697" y="2165"/>
              <a:chExt cx="2161" cy="817"/>
            </a:xfrm>
          </p:grpSpPr>
          <p:sp>
            <p:nvSpPr>
              <p:cNvPr id="343" name="Freeform 1209"/>
              <p:cNvSpPr>
                <a:spLocks/>
              </p:cNvSpPr>
              <p:nvPr/>
            </p:nvSpPr>
            <p:spPr bwMode="auto">
              <a:xfrm>
                <a:off x="3753" y="2165"/>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 name="T14" fmla="*/ 0 60000 65536"/>
                  <a:gd name="T15" fmla="*/ 0 60000 65536"/>
                  <a:gd name="T16" fmla="*/ 0 60000 65536"/>
                  <a:gd name="T17" fmla="*/ 0 60000 65536"/>
                  <a:gd name="T18" fmla="*/ 0 60000 65536"/>
                  <a:gd name="T19" fmla="*/ 0 60000 65536"/>
                  <a:gd name="T20" fmla="*/ 0 60000 65536"/>
                  <a:gd name="T21" fmla="*/ 0 w 24"/>
                  <a:gd name="T22" fmla="*/ 0 h 6"/>
                  <a:gd name="T23" fmla="*/ 24 w 2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
                    <a:moveTo>
                      <a:pt x="24" y="6"/>
                    </a:move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4" name="Freeform 1210"/>
              <p:cNvSpPr>
                <a:spLocks/>
              </p:cNvSpPr>
              <p:nvPr/>
            </p:nvSpPr>
            <p:spPr bwMode="auto">
              <a:xfrm>
                <a:off x="3711" y="2165"/>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5" name="Freeform 1211"/>
              <p:cNvSpPr>
                <a:spLocks/>
              </p:cNvSpPr>
              <p:nvPr/>
            </p:nvSpPr>
            <p:spPr bwMode="auto">
              <a:xfrm>
                <a:off x="3669" y="2165"/>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6" name="Freeform 1212"/>
              <p:cNvSpPr>
                <a:spLocks/>
              </p:cNvSpPr>
              <p:nvPr/>
            </p:nvSpPr>
            <p:spPr bwMode="auto">
              <a:xfrm>
                <a:off x="3627" y="2165"/>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7" name="Freeform 1213"/>
              <p:cNvSpPr>
                <a:spLocks/>
              </p:cNvSpPr>
              <p:nvPr/>
            </p:nvSpPr>
            <p:spPr bwMode="auto">
              <a:xfrm>
                <a:off x="3585" y="2171"/>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 name="Freeform 1214"/>
              <p:cNvSpPr>
                <a:spLocks/>
              </p:cNvSpPr>
              <p:nvPr/>
            </p:nvSpPr>
            <p:spPr bwMode="auto">
              <a:xfrm>
                <a:off x="3543" y="2171"/>
                <a:ext cx="30" cy="6"/>
              </a:xfrm>
              <a:custGeom>
                <a:avLst/>
                <a:gdLst>
                  <a:gd name="T0" fmla="*/ 24 w 30"/>
                  <a:gd name="T1" fmla="*/ 6 h 6"/>
                  <a:gd name="T2" fmla="*/ 30 w 30"/>
                  <a:gd name="T3" fmla="*/ 0 h 6"/>
                  <a:gd name="T4" fmla="*/ 24 w 30"/>
                  <a:gd name="T5" fmla="*/ 0 h 6"/>
                  <a:gd name="T6" fmla="*/ 18 w 30"/>
                  <a:gd name="T7" fmla="*/ 0 h 6"/>
                  <a:gd name="T8" fmla="*/ 0 w 30"/>
                  <a:gd name="T9" fmla="*/ 0 h 6"/>
                  <a:gd name="T10" fmla="*/ 0 w 30"/>
                  <a:gd name="T11" fmla="*/ 6 h 6"/>
                  <a:gd name="T12" fmla="*/ 0 w 30"/>
                  <a:gd name="T13" fmla="*/ 6 h 6"/>
                  <a:gd name="T14" fmla="*/ 18 w 30"/>
                  <a:gd name="T15" fmla="*/ 6 h 6"/>
                  <a:gd name="T16" fmla="*/ 24 w 30"/>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24" y="6"/>
                    </a:moveTo>
                    <a:lnTo>
                      <a:pt x="30" y="0"/>
                    </a:lnTo>
                    <a:lnTo>
                      <a:pt x="24" y="0"/>
                    </a:lnTo>
                    <a:lnTo>
                      <a:pt x="18" y="0"/>
                    </a:lnTo>
                    <a:lnTo>
                      <a:pt x="0" y="0"/>
                    </a:lnTo>
                    <a:lnTo>
                      <a:pt x="0" y="6"/>
                    </a:lnTo>
                    <a:lnTo>
                      <a:pt x="18"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9" name="Freeform 1215"/>
              <p:cNvSpPr>
                <a:spLocks/>
              </p:cNvSpPr>
              <p:nvPr/>
            </p:nvSpPr>
            <p:spPr bwMode="auto">
              <a:xfrm>
                <a:off x="3501" y="2177"/>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0" name="Freeform 1216"/>
              <p:cNvSpPr>
                <a:spLocks/>
              </p:cNvSpPr>
              <p:nvPr/>
            </p:nvSpPr>
            <p:spPr bwMode="auto">
              <a:xfrm>
                <a:off x="3459" y="2177"/>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1" name="Freeform 1217"/>
              <p:cNvSpPr>
                <a:spLocks/>
              </p:cNvSpPr>
              <p:nvPr/>
            </p:nvSpPr>
            <p:spPr bwMode="auto">
              <a:xfrm>
                <a:off x="3417" y="2183"/>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 name="Freeform 1218"/>
              <p:cNvSpPr>
                <a:spLocks/>
              </p:cNvSpPr>
              <p:nvPr/>
            </p:nvSpPr>
            <p:spPr bwMode="auto">
              <a:xfrm>
                <a:off x="3375" y="2189"/>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3" name="Freeform 1219"/>
              <p:cNvSpPr>
                <a:spLocks/>
              </p:cNvSpPr>
              <p:nvPr/>
            </p:nvSpPr>
            <p:spPr bwMode="auto">
              <a:xfrm>
                <a:off x="3333" y="2195"/>
                <a:ext cx="30" cy="12"/>
              </a:xfrm>
              <a:custGeom>
                <a:avLst/>
                <a:gdLst>
                  <a:gd name="T0" fmla="*/ 24 w 30"/>
                  <a:gd name="T1" fmla="*/ 6 h 12"/>
                  <a:gd name="T2" fmla="*/ 30 w 30"/>
                  <a:gd name="T3" fmla="*/ 0 h 12"/>
                  <a:gd name="T4" fmla="*/ 24 w 30"/>
                  <a:gd name="T5" fmla="*/ 0 h 12"/>
                  <a:gd name="T6" fmla="*/ 24 w 30"/>
                  <a:gd name="T7" fmla="*/ 0 h 12"/>
                  <a:gd name="T8" fmla="*/ 0 w 30"/>
                  <a:gd name="T9" fmla="*/ 6 h 12"/>
                  <a:gd name="T10" fmla="*/ 0 w 30"/>
                  <a:gd name="T11" fmla="*/ 6 h 12"/>
                  <a:gd name="T12" fmla="*/ 0 w 30"/>
                  <a:gd name="T13" fmla="*/ 12 h 12"/>
                  <a:gd name="T14" fmla="*/ 24 w 30"/>
                  <a:gd name="T15" fmla="*/ 6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24" y="6"/>
                    </a:moveTo>
                    <a:lnTo>
                      <a:pt x="30" y="0"/>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4" name="Freeform 1220"/>
              <p:cNvSpPr>
                <a:spLocks/>
              </p:cNvSpPr>
              <p:nvPr/>
            </p:nvSpPr>
            <p:spPr bwMode="auto">
              <a:xfrm>
                <a:off x="3291" y="2201"/>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5" name="Freeform 1221"/>
              <p:cNvSpPr>
                <a:spLocks/>
              </p:cNvSpPr>
              <p:nvPr/>
            </p:nvSpPr>
            <p:spPr bwMode="auto">
              <a:xfrm>
                <a:off x="3249" y="2213"/>
                <a:ext cx="30" cy="6"/>
              </a:xfrm>
              <a:custGeom>
                <a:avLst/>
                <a:gdLst>
                  <a:gd name="T0" fmla="*/ 30 w 30"/>
                  <a:gd name="T1" fmla="*/ 6 h 6"/>
                  <a:gd name="T2" fmla="*/ 30 w 30"/>
                  <a:gd name="T3" fmla="*/ 0 h 6"/>
                  <a:gd name="T4" fmla="*/ 30 w 30"/>
                  <a:gd name="T5" fmla="*/ 0 h 6"/>
                  <a:gd name="T6" fmla="*/ 6 w 30"/>
                  <a:gd name="T7" fmla="*/ 0 h 6"/>
                  <a:gd name="T8" fmla="*/ 0 w 30"/>
                  <a:gd name="T9" fmla="*/ 6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0"/>
                    </a:lnTo>
                    <a:lnTo>
                      <a:pt x="6" y="0"/>
                    </a:lnTo>
                    <a:lnTo>
                      <a:pt x="0" y="6"/>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6" name="Freeform 1222"/>
              <p:cNvSpPr>
                <a:spLocks/>
              </p:cNvSpPr>
              <p:nvPr/>
            </p:nvSpPr>
            <p:spPr bwMode="auto">
              <a:xfrm>
                <a:off x="3207" y="2219"/>
                <a:ext cx="30" cy="12"/>
              </a:xfrm>
              <a:custGeom>
                <a:avLst/>
                <a:gdLst>
                  <a:gd name="T0" fmla="*/ 30 w 30"/>
                  <a:gd name="T1" fmla="*/ 6 h 12"/>
                  <a:gd name="T2" fmla="*/ 30 w 30"/>
                  <a:gd name="T3" fmla="*/ 0 h 12"/>
                  <a:gd name="T4" fmla="*/ 30 w 30"/>
                  <a:gd name="T5" fmla="*/ 0 h 12"/>
                  <a:gd name="T6" fmla="*/ 6 w 30"/>
                  <a:gd name="T7" fmla="*/ 6 h 12"/>
                  <a:gd name="T8" fmla="*/ 0 w 30"/>
                  <a:gd name="T9" fmla="*/ 6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0"/>
                    </a:lnTo>
                    <a:lnTo>
                      <a:pt x="6" y="6"/>
                    </a:lnTo>
                    <a:lnTo>
                      <a:pt x="0" y="6"/>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7" name="Freeform 1223"/>
              <p:cNvSpPr>
                <a:spLocks/>
              </p:cNvSpPr>
              <p:nvPr/>
            </p:nvSpPr>
            <p:spPr bwMode="auto">
              <a:xfrm>
                <a:off x="3165" y="2225"/>
                <a:ext cx="30" cy="12"/>
              </a:xfrm>
              <a:custGeom>
                <a:avLst/>
                <a:gdLst>
                  <a:gd name="T0" fmla="*/ 30 w 30"/>
                  <a:gd name="T1" fmla="*/ 6 h 12"/>
                  <a:gd name="T2" fmla="*/ 30 w 30"/>
                  <a:gd name="T3" fmla="*/ 6 h 12"/>
                  <a:gd name="T4" fmla="*/ 30 w 30"/>
                  <a:gd name="T5" fmla="*/ 0 h 12"/>
                  <a:gd name="T6" fmla="*/ 12 w 30"/>
                  <a:gd name="T7" fmla="*/ 6 h 12"/>
                  <a:gd name="T8" fmla="*/ 6 w 30"/>
                  <a:gd name="T9" fmla="*/ 6 h 12"/>
                  <a:gd name="T10" fmla="*/ 0 w 30"/>
                  <a:gd name="T11" fmla="*/ 12 h 12"/>
                  <a:gd name="T12" fmla="*/ 6 w 30"/>
                  <a:gd name="T13" fmla="*/ 12 h 12"/>
                  <a:gd name="T14" fmla="*/ 12 w 30"/>
                  <a:gd name="T15" fmla="*/ 12 h 12"/>
                  <a:gd name="T16" fmla="*/ 30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30" y="6"/>
                    </a:moveTo>
                    <a:lnTo>
                      <a:pt x="30" y="6"/>
                    </a:lnTo>
                    <a:lnTo>
                      <a:pt x="30" y="0"/>
                    </a:lnTo>
                    <a:lnTo>
                      <a:pt x="12" y="6"/>
                    </a:lnTo>
                    <a:lnTo>
                      <a:pt x="6" y="6"/>
                    </a:lnTo>
                    <a:lnTo>
                      <a:pt x="0" y="12"/>
                    </a:lnTo>
                    <a:lnTo>
                      <a:pt x="6" y="12"/>
                    </a:lnTo>
                    <a:lnTo>
                      <a:pt x="12"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 name="Freeform 1224"/>
              <p:cNvSpPr>
                <a:spLocks/>
              </p:cNvSpPr>
              <p:nvPr/>
            </p:nvSpPr>
            <p:spPr bwMode="auto">
              <a:xfrm>
                <a:off x="3129" y="2237"/>
                <a:ext cx="30" cy="12"/>
              </a:xfrm>
              <a:custGeom>
                <a:avLst/>
                <a:gdLst>
                  <a:gd name="T0" fmla="*/ 24 w 30"/>
                  <a:gd name="T1" fmla="*/ 6 h 12"/>
                  <a:gd name="T2" fmla="*/ 30 w 30"/>
                  <a:gd name="T3" fmla="*/ 0 h 12"/>
                  <a:gd name="T4" fmla="*/ 24 w 30"/>
                  <a:gd name="T5" fmla="*/ 0 h 12"/>
                  <a:gd name="T6" fmla="*/ 0 w 30"/>
                  <a:gd name="T7" fmla="*/ 6 h 12"/>
                  <a:gd name="T8" fmla="*/ 0 w 30"/>
                  <a:gd name="T9" fmla="*/ 12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 name="Freeform 1225"/>
              <p:cNvSpPr>
                <a:spLocks/>
              </p:cNvSpPr>
              <p:nvPr/>
            </p:nvSpPr>
            <p:spPr bwMode="auto">
              <a:xfrm>
                <a:off x="3087" y="2249"/>
                <a:ext cx="30" cy="12"/>
              </a:xfrm>
              <a:custGeom>
                <a:avLst/>
                <a:gdLst>
                  <a:gd name="T0" fmla="*/ 24 w 30"/>
                  <a:gd name="T1" fmla="*/ 6 h 12"/>
                  <a:gd name="T2" fmla="*/ 30 w 30"/>
                  <a:gd name="T3" fmla="*/ 0 h 12"/>
                  <a:gd name="T4" fmla="*/ 24 w 30"/>
                  <a:gd name="T5" fmla="*/ 0 h 12"/>
                  <a:gd name="T6" fmla="*/ 6 w 30"/>
                  <a:gd name="T7" fmla="*/ 6 h 12"/>
                  <a:gd name="T8" fmla="*/ 0 w 30"/>
                  <a:gd name="T9" fmla="*/ 6 h 12"/>
                  <a:gd name="T10" fmla="*/ 0 w 30"/>
                  <a:gd name="T11" fmla="*/ 6 h 12"/>
                  <a:gd name="T12" fmla="*/ 0 w 30"/>
                  <a:gd name="T13" fmla="*/ 12 h 12"/>
                  <a:gd name="T14" fmla="*/ 6 w 30"/>
                  <a:gd name="T15" fmla="*/ 12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0"/>
                    </a:lnTo>
                    <a:lnTo>
                      <a:pt x="24" y="0"/>
                    </a:lnTo>
                    <a:lnTo>
                      <a:pt x="6" y="6"/>
                    </a:lnTo>
                    <a:lnTo>
                      <a:pt x="0" y="6"/>
                    </a:lnTo>
                    <a:lnTo>
                      <a:pt x="0" y="12"/>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 name="Freeform 1226"/>
              <p:cNvSpPr>
                <a:spLocks/>
              </p:cNvSpPr>
              <p:nvPr/>
            </p:nvSpPr>
            <p:spPr bwMode="auto">
              <a:xfrm>
                <a:off x="3045" y="2261"/>
                <a:ext cx="30" cy="12"/>
              </a:xfrm>
              <a:custGeom>
                <a:avLst/>
                <a:gdLst>
                  <a:gd name="T0" fmla="*/ 30 w 30"/>
                  <a:gd name="T1" fmla="*/ 6 h 12"/>
                  <a:gd name="T2" fmla="*/ 30 w 30"/>
                  <a:gd name="T3" fmla="*/ 0 h 12"/>
                  <a:gd name="T4" fmla="*/ 30 w 30"/>
                  <a:gd name="T5" fmla="*/ 0 h 12"/>
                  <a:gd name="T6" fmla="*/ 6 w 30"/>
                  <a:gd name="T7" fmla="*/ 6 h 12"/>
                  <a:gd name="T8" fmla="*/ 0 w 30"/>
                  <a:gd name="T9" fmla="*/ 12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0"/>
                    </a:lnTo>
                    <a:lnTo>
                      <a:pt x="6" y="6"/>
                    </a:lnTo>
                    <a:lnTo>
                      <a:pt x="0" y="12"/>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1" name="Freeform 1227"/>
              <p:cNvSpPr>
                <a:spLocks/>
              </p:cNvSpPr>
              <p:nvPr/>
            </p:nvSpPr>
            <p:spPr bwMode="auto">
              <a:xfrm>
                <a:off x="3009" y="2273"/>
                <a:ext cx="24" cy="18"/>
              </a:xfrm>
              <a:custGeom>
                <a:avLst/>
                <a:gdLst>
                  <a:gd name="T0" fmla="*/ 24 w 24"/>
                  <a:gd name="T1" fmla="*/ 6 h 18"/>
                  <a:gd name="T2" fmla="*/ 24 w 24"/>
                  <a:gd name="T3" fmla="*/ 6 h 18"/>
                  <a:gd name="T4" fmla="*/ 24 w 24"/>
                  <a:gd name="T5" fmla="*/ 0 h 18"/>
                  <a:gd name="T6" fmla="*/ 6 w 24"/>
                  <a:gd name="T7" fmla="*/ 6 h 18"/>
                  <a:gd name="T8" fmla="*/ 0 w 24"/>
                  <a:gd name="T9" fmla="*/ 12 h 18"/>
                  <a:gd name="T10" fmla="*/ 0 w 24"/>
                  <a:gd name="T11" fmla="*/ 12 h 18"/>
                  <a:gd name="T12" fmla="*/ 0 w 24"/>
                  <a:gd name="T13" fmla="*/ 18 h 18"/>
                  <a:gd name="T14" fmla="*/ 6 w 24"/>
                  <a:gd name="T15" fmla="*/ 12 h 18"/>
                  <a:gd name="T16" fmla="*/ 24 w 24"/>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24" y="6"/>
                    </a:moveTo>
                    <a:lnTo>
                      <a:pt x="24" y="6"/>
                    </a:lnTo>
                    <a:lnTo>
                      <a:pt x="24" y="0"/>
                    </a:lnTo>
                    <a:lnTo>
                      <a:pt x="6" y="6"/>
                    </a:lnTo>
                    <a:lnTo>
                      <a:pt x="0" y="12"/>
                    </a:lnTo>
                    <a:lnTo>
                      <a:pt x="0" y="18"/>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 name="Freeform 1228"/>
              <p:cNvSpPr>
                <a:spLocks/>
              </p:cNvSpPr>
              <p:nvPr/>
            </p:nvSpPr>
            <p:spPr bwMode="auto">
              <a:xfrm>
                <a:off x="2967" y="2291"/>
                <a:ext cx="30" cy="12"/>
              </a:xfrm>
              <a:custGeom>
                <a:avLst/>
                <a:gdLst>
                  <a:gd name="T0" fmla="*/ 24 w 30"/>
                  <a:gd name="T1" fmla="*/ 6 h 12"/>
                  <a:gd name="T2" fmla="*/ 30 w 30"/>
                  <a:gd name="T3" fmla="*/ 0 h 12"/>
                  <a:gd name="T4" fmla="*/ 24 w 30"/>
                  <a:gd name="T5" fmla="*/ 0 h 12"/>
                  <a:gd name="T6" fmla="*/ 6 w 30"/>
                  <a:gd name="T7" fmla="*/ 6 h 12"/>
                  <a:gd name="T8" fmla="*/ 0 w 30"/>
                  <a:gd name="T9" fmla="*/ 12 h 12"/>
                  <a:gd name="T10" fmla="*/ 6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6" y="6"/>
                    </a:lnTo>
                    <a:lnTo>
                      <a:pt x="0" y="12"/>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3" name="Freeform 1229"/>
              <p:cNvSpPr>
                <a:spLocks/>
              </p:cNvSpPr>
              <p:nvPr/>
            </p:nvSpPr>
            <p:spPr bwMode="auto">
              <a:xfrm>
                <a:off x="2931" y="2303"/>
                <a:ext cx="24" cy="18"/>
              </a:xfrm>
              <a:custGeom>
                <a:avLst/>
                <a:gdLst>
                  <a:gd name="T0" fmla="*/ 24 w 24"/>
                  <a:gd name="T1" fmla="*/ 6 h 18"/>
                  <a:gd name="T2" fmla="*/ 24 w 24"/>
                  <a:gd name="T3" fmla="*/ 6 h 18"/>
                  <a:gd name="T4" fmla="*/ 24 w 24"/>
                  <a:gd name="T5" fmla="*/ 0 h 18"/>
                  <a:gd name="T6" fmla="*/ 12 w 24"/>
                  <a:gd name="T7" fmla="*/ 6 h 18"/>
                  <a:gd name="T8" fmla="*/ 0 w 24"/>
                  <a:gd name="T9" fmla="*/ 12 h 18"/>
                  <a:gd name="T10" fmla="*/ 0 w 24"/>
                  <a:gd name="T11" fmla="*/ 18 h 18"/>
                  <a:gd name="T12" fmla="*/ 0 w 24"/>
                  <a:gd name="T13" fmla="*/ 18 h 18"/>
                  <a:gd name="T14" fmla="*/ 12 w 24"/>
                  <a:gd name="T15" fmla="*/ 12 h 18"/>
                  <a:gd name="T16" fmla="*/ 24 w 24"/>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24" y="6"/>
                    </a:moveTo>
                    <a:lnTo>
                      <a:pt x="24" y="6"/>
                    </a:lnTo>
                    <a:lnTo>
                      <a:pt x="24" y="0"/>
                    </a:lnTo>
                    <a:lnTo>
                      <a:pt x="12" y="6"/>
                    </a:lnTo>
                    <a:lnTo>
                      <a:pt x="0" y="12"/>
                    </a:lnTo>
                    <a:lnTo>
                      <a:pt x="0" y="18"/>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4" name="Freeform 1230"/>
              <p:cNvSpPr>
                <a:spLocks/>
              </p:cNvSpPr>
              <p:nvPr/>
            </p:nvSpPr>
            <p:spPr bwMode="auto">
              <a:xfrm>
                <a:off x="2895" y="2321"/>
                <a:ext cx="24" cy="18"/>
              </a:xfrm>
              <a:custGeom>
                <a:avLst/>
                <a:gdLst>
                  <a:gd name="T0" fmla="*/ 24 w 24"/>
                  <a:gd name="T1" fmla="*/ 6 h 18"/>
                  <a:gd name="T2" fmla="*/ 24 w 24"/>
                  <a:gd name="T3" fmla="*/ 6 h 18"/>
                  <a:gd name="T4" fmla="*/ 24 w 24"/>
                  <a:gd name="T5" fmla="*/ 0 h 18"/>
                  <a:gd name="T6" fmla="*/ 0 w 24"/>
                  <a:gd name="T7" fmla="*/ 12 h 18"/>
                  <a:gd name="T8" fmla="*/ 0 w 24"/>
                  <a:gd name="T9" fmla="*/ 18 h 18"/>
                  <a:gd name="T10" fmla="*/ 0 w 24"/>
                  <a:gd name="T11" fmla="*/ 18 h 18"/>
                  <a:gd name="T12" fmla="*/ 24 w 24"/>
                  <a:gd name="T13" fmla="*/ 6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6"/>
                    </a:moveTo>
                    <a:lnTo>
                      <a:pt x="24" y="6"/>
                    </a:lnTo>
                    <a:lnTo>
                      <a:pt x="24" y="0"/>
                    </a:lnTo>
                    <a:lnTo>
                      <a:pt x="0" y="12"/>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 name="Freeform 1231"/>
              <p:cNvSpPr>
                <a:spLocks/>
              </p:cNvSpPr>
              <p:nvPr/>
            </p:nvSpPr>
            <p:spPr bwMode="auto">
              <a:xfrm>
                <a:off x="2859" y="2345"/>
                <a:ext cx="24" cy="18"/>
              </a:xfrm>
              <a:custGeom>
                <a:avLst/>
                <a:gdLst>
                  <a:gd name="T0" fmla="*/ 18 w 24"/>
                  <a:gd name="T1" fmla="*/ 6 h 18"/>
                  <a:gd name="T2" fmla="*/ 24 w 24"/>
                  <a:gd name="T3" fmla="*/ 0 h 18"/>
                  <a:gd name="T4" fmla="*/ 18 w 24"/>
                  <a:gd name="T5" fmla="*/ 0 h 18"/>
                  <a:gd name="T6" fmla="*/ 0 w 24"/>
                  <a:gd name="T7" fmla="*/ 12 h 18"/>
                  <a:gd name="T8" fmla="*/ 0 w 24"/>
                  <a:gd name="T9" fmla="*/ 12 h 18"/>
                  <a:gd name="T10" fmla="*/ 0 w 24"/>
                  <a:gd name="T11" fmla="*/ 18 h 18"/>
                  <a:gd name="T12" fmla="*/ 18 w 24"/>
                  <a:gd name="T13" fmla="*/ 6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18" y="6"/>
                    </a:moveTo>
                    <a:lnTo>
                      <a:pt x="24" y="0"/>
                    </a:lnTo>
                    <a:lnTo>
                      <a:pt x="18" y="0"/>
                    </a:lnTo>
                    <a:lnTo>
                      <a:pt x="0" y="12"/>
                    </a:lnTo>
                    <a:lnTo>
                      <a:pt x="0" y="18"/>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6" name="Freeform 1232"/>
              <p:cNvSpPr>
                <a:spLocks/>
              </p:cNvSpPr>
              <p:nvPr/>
            </p:nvSpPr>
            <p:spPr bwMode="auto">
              <a:xfrm>
                <a:off x="2823" y="2363"/>
                <a:ext cx="24" cy="18"/>
              </a:xfrm>
              <a:custGeom>
                <a:avLst/>
                <a:gdLst>
                  <a:gd name="T0" fmla="*/ 18 w 24"/>
                  <a:gd name="T1" fmla="*/ 6 h 18"/>
                  <a:gd name="T2" fmla="*/ 24 w 24"/>
                  <a:gd name="T3" fmla="*/ 6 h 18"/>
                  <a:gd name="T4" fmla="*/ 18 w 24"/>
                  <a:gd name="T5" fmla="*/ 0 h 18"/>
                  <a:gd name="T6" fmla="*/ 6 w 24"/>
                  <a:gd name="T7" fmla="*/ 12 h 18"/>
                  <a:gd name="T8" fmla="*/ 0 w 24"/>
                  <a:gd name="T9" fmla="*/ 12 h 18"/>
                  <a:gd name="T10" fmla="*/ 0 w 24"/>
                  <a:gd name="T11" fmla="*/ 18 h 18"/>
                  <a:gd name="T12" fmla="*/ 0 w 24"/>
                  <a:gd name="T13" fmla="*/ 18 h 18"/>
                  <a:gd name="T14" fmla="*/ 6 w 24"/>
                  <a:gd name="T15" fmla="*/ 18 h 18"/>
                  <a:gd name="T16" fmla="*/ 18 w 24"/>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18" y="6"/>
                    </a:moveTo>
                    <a:lnTo>
                      <a:pt x="24" y="6"/>
                    </a:lnTo>
                    <a:lnTo>
                      <a:pt x="18" y="0"/>
                    </a:lnTo>
                    <a:lnTo>
                      <a:pt x="6" y="12"/>
                    </a:lnTo>
                    <a:lnTo>
                      <a:pt x="0" y="12"/>
                    </a:lnTo>
                    <a:lnTo>
                      <a:pt x="0" y="18"/>
                    </a:lnTo>
                    <a:lnTo>
                      <a:pt x="6" y="18"/>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7" name="Freeform 1233"/>
              <p:cNvSpPr>
                <a:spLocks/>
              </p:cNvSpPr>
              <p:nvPr/>
            </p:nvSpPr>
            <p:spPr bwMode="auto">
              <a:xfrm>
                <a:off x="2787" y="2387"/>
                <a:ext cx="24" cy="24"/>
              </a:xfrm>
              <a:custGeom>
                <a:avLst/>
                <a:gdLst>
                  <a:gd name="T0" fmla="*/ 24 w 24"/>
                  <a:gd name="T1" fmla="*/ 6 h 24"/>
                  <a:gd name="T2" fmla="*/ 24 w 24"/>
                  <a:gd name="T3" fmla="*/ 6 h 24"/>
                  <a:gd name="T4" fmla="*/ 24 w 24"/>
                  <a:gd name="T5" fmla="*/ 0 h 24"/>
                  <a:gd name="T6" fmla="*/ 6 w 24"/>
                  <a:gd name="T7" fmla="*/ 18 h 24"/>
                  <a:gd name="T8" fmla="*/ 0 w 24"/>
                  <a:gd name="T9" fmla="*/ 18 h 24"/>
                  <a:gd name="T10" fmla="*/ 6 w 24"/>
                  <a:gd name="T11" fmla="*/ 24 h 24"/>
                  <a:gd name="T12" fmla="*/ 24 w 24"/>
                  <a:gd name="T13" fmla="*/ 6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24" y="6"/>
                    </a:moveTo>
                    <a:lnTo>
                      <a:pt x="24" y="6"/>
                    </a:lnTo>
                    <a:lnTo>
                      <a:pt x="24" y="0"/>
                    </a:lnTo>
                    <a:lnTo>
                      <a:pt x="6" y="18"/>
                    </a:lnTo>
                    <a:lnTo>
                      <a:pt x="0" y="18"/>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 name="Freeform 1234"/>
              <p:cNvSpPr>
                <a:spLocks/>
              </p:cNvSpPr>
              <p:nvPr/>
            </p:nvSpPr>
            <p:spPr bwMode="auto">
              <a:xfrm>
                <a:off x="2757" y="2417"/>
                <a:ext cx="24" cy="24"/>
              </a:xfrm>
              <a:custGeom>
                <a:avLst/>
                <a:gdLst>
                  <a:gd name="T0" fmla="*/ 24 w 24"/>
                  <a:gd name="T1" fmla="*/ 0 h 24"/>
                  <a:gd name="T2" fmla="*/ 18 w 24"/>
                  <a:gd name="T3" fmla="*/ 0 h 24"/>
                  <a:gd name="T4" fmla="*/ 18 w 24"/>
                  <a:gd name="T5" fmla="*/ 0 h 24"/>
                  <a:gd name="T6" fmla="*/ 0 w 24"/>
                  <a:gd name="T7" fmla="*/ 18 h 24"/>
                  <a:gd name="T8" fmla="*/ 6 w 24"/>
                  <a:gd name="T9" fmla="*/ 24 h 24"/>
                  <a:gd name="T10" fmla="*/ 6 w 24"/>
                  <a:gd name="T11" fmla="*/ 18 h 24"/>
                  <a:gd name="T12" fmla="*/ 24 w 24"/>
                  <a:gd name="T13" fmla="*/ 0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24" y="0"/>
                    </a:moveTo>
                    <a:lnTo>
                      <a:pt x="18" y="0"/>
                    </a:lnTo>
                    <a:lnTo>
                      <a:pt x="0" y="18"/>
                    </a:lnTo>
                    <a:lnTo>
                      <a:pt x="6" y="24"/>
                    </a:lnTo>
                    <a:lnTo>
                      <a:pt x="6" y="18"/>
                    </a:lnTo>
                    <a:lnTo>
                      <a:pt x="2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 name="Freeform 1235"/>
              <p:cNvSpPr>
                <a:spLocks/>
              </p:cNvSpPr>
              <p:nvPr/>
            </p:nvSpPr>
            <p:spPr bwMode="auto">
              <a:xfrm>
                <a:off x="2733" y="2447"/>
                <a:ext cx="18" cy="24"/>
              </a:xfrm>
              <a:custGeom>
                <a:avLst/>
                <a:gdLst>
                  <a:gd name="T0" fmla="*/ 18 w 18"/>
                  <a:gd name="T1" fmla="*/ 0 h 24"/>
                  <a:gd name="T2" fmla="*/ 12 w 18"/>
                  <a:gd name="T3" fmla="*/ 0 h 24"/>
                  <a:gd name="T4" fmla="*/ 12 w 18"/>
                  <a:gd name="T5" fmla="*/ 0 h 24"/>
                  <a:gd name="T6" fmla="*/ 12 w 18"/>
                  <a:gd name="T7" fmla="*/ 6 h 24"/>
                  <a:gd name="T8" fmla="*/ 0 w 18"/>
                  <a:gd name="T9" fmla="*/ 24 h 24"/>
                  <a:gd name="T10" fmla="*/ 0 w 18"/>
                  <a:gd name="T11" fmla="*/ 24 h 24"/>
                  <a:gd name="T12" fmla="*/ 6 w 18"/>
                  <a:gd name="T13" fmla="*/ 24 h 24"/>
                  <a:gd name="T14" fmla="*/ 18 w 18"/>
                  <a:gd name="T15" fmla="*/ 6 h 24"/>
                  <a:gd name="T16" fmla="*/ 18 w 1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18" y="0"/>
                    </a:moveTo>
                    <a:lnTo>
                      <a:pt x="12" y="0"/>
                    </a:lnTo>
                    <a:lnTo>
                      <a:pt x="12" y="6"/>
                    </a:lnTo>
                    <a:lnTo>
                      <a:pt x="0" y="24"/>
                    </a:lnTo>
                    <a:lnTo>
                      <a:pt x="6" y="24"/>
                    </a:lnTo>
                    <a:lnTo>
                      <a:pt x="18" y="6"/>
                    </a:lnTo>
                    <a:lnTo>
                      <a:pt x="1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 name="Freeform 1236"/>
              <p:cNvSpPr>
                <a:spLocks/>
              </p:cNvSpPr>
              <p:nvPr/>
            </p:nvSpPr>
            <p:spPr bwMode="auto">
              <a:xfrm>
                <a:off x="2709" y="2483"/>
                <a:ext cx="18" cy="24"/>
              </a:xfrm>
              <a:custGeom>
                <a:avLst/>
                <a:gdLst>
                  <a:gd name="T0" fmla="*/ 18 w 18"/>
                  <a:gd name="T1" fmla="*/ 0 h 24"/>
                  <a:gd name="T2" fmla="*/ 12 w 18"/>
                  <a:gd name="T3" fmla="*/ 0 h 24"/>
                  <a:gd name="T4" fmla="*/ 12 w 18"/>
                  <a:gd name="T5" fmla="*/ 0 h 24"/>
                  <a:gd name="T6" fmla="*/ 6 w 18"/>
                  <a:gd name="T7" fmla="*/ 6 h 24"/>
                  <a:gd name="T8" fmla="*/ 0 w 18"/>
                  <a:gd name="T9" fmla="*/ 24 h 24"/>
                  <a:gd name="T10" fmla="*/ 6 w 18"/>
                  <a:gd name="T11" fmla="*/ 24 h 24"/>
                  <a:gd name="T12" fmla="*/ 6 w 18"/>
                  <a:gd name="T13" fmla="*/ 24 h 24"/>
                  <a:gd name="T14" fmla="*/ 12 w 18"/>
                  <a:gd name="T15" fmla="*/ 6 h 24"/>
                  <a:gd name="T16" fmla="*/ 18 w 1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18" y="0"/>
                    </a:moveTo>
                    <a:lnTo>
                      <a:pt x="12" y="0"/>
                    </a:lnTo>
                    <a:lnTo>
                      <a:pt x="6" y="6"/>
                    </a:lnTo>
                    <a:lnTo>
                      <a:pt x="0" y="24"/>
                    </a:lnTo>
                    <a:lnTo>
                      <a:pt x="6" y="24"/>
                    </a:lnTo>
                    <a:lnTo>
                      <a:pt x="12" y="6"/>
                    </a:lnTo>
                    <a:lnTo>
                      <a:pt x="1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 name="Freeform 1237"/>
              <p:cNvSpPr>
                <a:spLocks/>
              </p:cNvSpPr>
              <p:nvPr/>
            </p:nvSpPr>
            <p:spPr bwMode="auto">
              <a:xfrm>
                <a:off x="2697" y="2520"/>
                <a:ext cx="12" cy="30"/>
              </a:xfrm>
              <a:custGeom>
                <a:avLst/>
                <a:gdLst>
                  <a:gd name="T0" fmla="*/ 12 w 12"/>
                  <a:gd name="T1" fmla="*/ 0 h 30"/>
                  <a:gd name="T2" fmla="*/ 12 w 12"/>
                  <a:gd name="T3" fmla="*/ 0 h 30"/>
                  <a:gd name="T4" fmla="*/ 6 w 12"/>
                  <a:gd name="T5" fmla="*/ 0 h 30"/>
                  <a:gd name="T6" fmla="*/ 0 w 12"/>
                  <a:gd name="T7" fmla="*/ 12 h 30"/>
                  <a:gd name="T8" fmla="*/ 0 w 12"/>
                  <a:gd name="T9" fmla="*/ 24 h 30"/>
                  <a:gd name="T10" fmla="*/ 6 w 12"/>
                  <a:gd name="T11" fmla="*/ 30 h 30"/>
                  <a:gd name="T12" fmla="*/ 6 w 12"/>
                  <a:gd name="T13" fmla="*/ 24 h 30"/>
                  <a:gd name="T14" fmla="*/ 6 w 12"/>
                  <a:gd name="T15" fmla="*/ 12 h 30"/>
                  <a:gd name="T16" fmla="*/ 12 w 1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12" y="0"/>
                    </a:moveTo>
                    <a:lnTo>
                      <a:pt x="12" y="0"/>
                    </a:lnTo>
                    <a:lnTo>
                      <a:pt x="6" y="0"/>
                    </a:lnTo>
                    <a:lnTo>
                      <a:pt x="0" y="12"/>
                    </a:lnTo>
                    <a:lnTo>
                      <a:pt x="0" y="24"/>
                    </a:lnTo>
                    <a:lnTo>
                      <a:pt x="6" y="30"/>
                    </a:lnTo>
                    <a:lnTo>
                      <a:pt x="6" y="24"/>
                    </a:lnTo>
                    <a:lnTo>
                      <a:pt x="6" y="12"/>
                    </a:lnTo>
                    <a:lnTo>
                      <a:pt x="1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 name="Freeform 1238"/>
              <p:cNvSpPr>
                <a:spLocks/>
              </p:cNvSpPr>
              <p:nvPr/>
            </p:nvSpPr>
            <p:spPr bwMode="auto">
              <a:xfrm>
                <a:off x="2697" y="2562"/>
                <a:ext cx="6" cy="30"/>
              </a:xfrm>
              <a:custGeom>
                <a:avLst/>
                <a:gdLst>
                  <a:gd name="T0" fmla="*/ 6 w 6"/>
                  <a:gd name="T1" fmla="*/ 0 h 30"/>
                  <a:gd name="T2" fmla="*/ 0 w 6"/>
                  <a:gd name="T3" fmla="*/ 0 h 30"/>
                  <a:gd name="T4" fmla="*/ 0 w 6"/>
                  <a:gd name="T5" fmla="*/ 0 h 30"/>
                  <a:gd name="T6" fmla="*/ 0 w 6"/>
                  <a:gd name="T7" fmla="*/ 12 h 30"/>
                  <a:gd name="T8" fmla="*/ 0 w 6"/>
                  <a:gd name="T9" fmla="*/ 24 h 30"/>
                  <a:gd name="T10" fmla="*/ 0 w 6"/>
                  <a:gd name="T11" fmla="*/ 30 h 30"/>
                  <a:gd name="T12" fmla="*/ 6 w 6"/>
                  <a:gd name="T13" fmla="*/ 24 h 30"/>
                  <a:gd name="T14" fmla="*/ 6 w 6"/>
                  <a:gd name="T15" fmla="*/ 12 h 30"/>
                  <a:gd name="T16" fmla="*/ 6 w 6"/>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0"/>
                  <a:gd name="T29" fmla="*/ 6 w 6"/>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0">
                    <a:moveTo>
                      <a:pt x="6" y="0"/>
                    </a:moveTo>
                    <a:lnTo>
                      <a:pt x="0" y="0"/>
                    </a:lnTo>
                    <a:lnTo>
                      <a:pt x="0" y="12"/>
                    </a:lnTo>
                    <a:lnTo>
                      <a:pt x="0" y="24"/>
                    </a:lnTo>
                    <a:lnTo>
                      <a:pt x="0" y="30"/>
                    </a:lnTo>
                    <a:lnTo>
                      <a:pt x="6" y="24"/>
                    </a:lnTo>
                    <a:lnTo>
                      <a:pt x="6"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 name="Freeform 1239"/>
              <p:cNvSpPr>
                <a:spLocks/>
              </p:cNvSpPr>
              <p:nvPr/>
            </p:nvSpPr>
            <p:spPr bwMode="auto">
              <a:xfrm>
                <a:off x="2697" y="2604"/>
                <a:ext cx="12" cy="24"/>
              </a:xfrm>
              <a:custGeom>
                <a:avLst/>
                <a:gdLst>
                  <a:gd name="T0" fmla="*/ 6 w 12"/>
                  <a:gd name="T1" fmla="*/ 0 h 24"/>
                  <a:gd name="T2" fmla="*/ 6 w 12"/>
                  <a:gd name="T3" fmla="*/ 0 h 24"/>
                  <a:gd name="T4" fmla="*/ 0 w 12"/>
                  <a:gd name="T5" fmla="*/ 0 h 24"/>
                  <a:gd name="T6" fmla="*/ 0 w 12"/>
                  <a:gd name="T7" fmla="*/ 12 h 24"/>
                  <a:gd name="T8" fmla="*/ 6 w 12"/>
                  <a:gd name="T9" fmla="*/ 24 h 24"/>
                  <a:gd name="T10" fmla="*/ 12 w 12"/>
                  <a:gd name="T11" fmla="*/ 24 h 24"/>
                  <a:gd name="T12" fmla="*/ 12 w 12"/>
                  <a:gd name="T13" fmla="*/ 24 h 24"/>
                  <a:gd name="T14" fmla="*/ 6 w 12"/>
                  <a:gd name="T15" fmla="*/ 12 h 24"/>
                  <a:gd name="T16" fmla="*/ 6 w 12"/>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24"/>
                  <a:gd name="T29" fmla="*/ 12 w 12"/>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24">
                    <a:moveTo>
                      <a:pt x="6" y="0"/>
                    </a:moveTo>
                    <a:lnTo>
                      <a:pt x="6" y="0"/>
                    </a:lnTo>
                    <a:lnTo>
                      <a:pt x="0" y="0"/>
                    </a:lnTo>
                    <a:lnTo>
                      <a:pt x="0" y="12"/>
                    </a:lnTo>
                    <a:lnTo>
                      <a:pt x="6" y="24"/>
                    </a:lnTo>
                    <a:lnTo>
                      <a:pt x="12" y="24"/>
                    </a:lnTo>
                    <a:lnTo>
                      <a:pt x="6"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 name="Freeform 1240"/>
              <p:cNvSpPr>
                <a:spLocks/>
              </p:cNvSpPr>
              <p:nvPr/>
            </p:nvSpPr>
            <p:spPr bwMode="auto">
              <a:xfrm>
                <a:off x="2709" y="2640"/>
                <a:ext cx="18" cy="30"/>
              </a:xfrm>
              <a:custGeom>
                <a:avLst/>
                <a:gdLst>
                  <a:gd name="T0" fmla="*/ 6 w 18"/>
                  <a:gd name="T1" fmla="*/ 6 h 30"/>
                  <a:gd name="T2" fmla="*/ 6 w 18"/>
                  <a:gd name="T3" fmla="*/ 0 h 30"/>
                  <a:gd name="T4" fmla="*/ 0 w 18"/>
                  <a:gd name="T5" fmla="*/ 6 h 30"/>
                  <a:gd name="T6" fmla="*/ 6 w 18"/>
                  <a:gd name="T7" fmla="*/ 18 h 30"/>
                  <a:gd name="T8" fmla="*/ 12 w 18"/>
                  <a:gd name="T9" fmla="*/ 24 h 30"/>
                  <a:gd name="T10" fmla="*/ 18 w 18"/>
                  <a:gd name="T11" fmla="*/ 30 h 30"/>
                  <a:gd name="T12" fmla="*/ 18 w 18"/>
                  <a:gd name="T13" fmla="*/ 24 h 30"/>
                  <a:gd name="T14" fmla="*/ 12 w 18"/>
                  <a:gd name="T15" fmla="*/ 18 h 30"/>
                  <a:gd name="T16" fmla="*/ 6 w 18"/>
                  <a:gd name="T17" fmla="*/ 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30"/>
                  <a:gd name="T29" fmla="*/ 18 w 18"/>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30">
                    <a:moveTo>
                      <a:pt x="6" y="6"/>
                    </a:moveTo>
                    <a:lnTo>
                      <a:pt x="6" y="0"/>
                    </a:lnTo>
                    <a:lnTo>
                      <a:pt x="0" y="6"/>
                    </a:lnTo>
                    <a:lnTo>
                      <a:pt x="6" y="18"/>
                    </a:lnTo>
                    <a:lnTo>
                      <a:pt x="12" y="24"/>
                    </a:lnTo>
                    <a:lnTo>
                      <a:pt x="18" y="30"/>
                    </a:lnTo>
                    <a:lnTo>
                      <a:pt x="18" y="24"/>
                    </a:lnTo>
                    <a:lnTo>
                      <a:pt x="12" y="18"/>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5" name="Freeform 1241"/>
              <p:cNvSpPr>
                <a:spLocks/>
              </p:cNvSpPr>
              <p:nvPr/>
            </p:nvSpPr>
            <p:spPr bwMode="auto">
              <a:xfrm>
                <a:off x="2733" y="2676"/>
                <a:ext cx="18" cy="24"/>
              </a:xfrm>
              <a:custGeom>
                <a:avLst/>
                <a:gdLst>
                  <a:gd name="T0" fmla="*/ 6 w 18"/>
                  <a:gd name="T1" fmla="*/ 6 h 24"/>
                  <a:gd name="T2" fmla="*/ 6 w 18"/>
                  <a:gd name="T3" fmla="*/ 0 h 24"/>
                  <a:gd name="T4" fmla="*/ 0 w 18"/>
                  <a:gd name="T5" fmla="*/ 6 h 24"/>
                  <a:gd name="T6" fmla="*/ 12 w 18"/>
                  <a:gd name="T7" fmla="*/ 18 h 24"/>
                  <a:gd name="T8" fmla="*/ 12 w 18"/>
                  <a:gd name="T9" fmla="*/ 24 h 24"/>
                  <a:gd name="T10" fmla="*/ 18 w 18"/>
                  <a:gd name="T11" fmla="*/ 24 h 24"/>
                  <a:gd name="T12" fmla="*/ 18 w 18"/>
                  <a:gd name="T13" fmla="*/ 24 h 24"/>
                  <a:gd name="T14" fmla="*/ 18 w 18"/>
                  <a:gd name="T15" fmla="*/ 18 h 24"/>
                  <a:gd name="T16" fmla="*/ 6 w 18"/>
                  <a:gd name="T17" fmla="*/ 6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6" y="6"/>
                    </a:moveTo>
                    <a:lnTo>
                      <a:pt x="6" y="0"/>
                    </a:lnTo>
                    <a:lnTo>
                      <a:pt x="0" y="6"/>
                    </a:lnTo>
                    <a:lnTo>
                      <a:pt x="12" y="18"/>
                    </a:lnTo>
                    <a:lnTo>
                      <a:pt x="12" y="24"/>
                    </a:lnTo>
                    <a:lnTo>
                      <a:pt x="18" y="24"/>
                    </a:lnTo>
                    <a:lnTo>
                      <a:pt x="18" y="18"/>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6" name="Freeform 1242"/>
              <p:cNvSpPr>
                <a:spLocks/>
              </p:cNvSpPr>
              <p:nvPr/>
            </p:nvSpPr>
            <p:spPr bwMode="auto">
              <a:xfrm>
                <a:off x="2763" y="2706"/>
                <a:ext cx="18" cy="24"/>
              </a:xfrm>
              <a:custGeom>
                <a:avLst/>
                <a:gdLst>
                  <a:gd name="T0" fmla="*/ 6 w 18"/>
                  <a:gd name="T1" fmla="*/ 6 h 24"/>
                  <a:gd name="T2" fmla="*/ 0 w 18"/>
                  <a:gd name="T3" fmla="*/ 0 h 24"/>
                  <a:gd name="T4" fmla="*/ 0 w 18"/>
                  <a:gd name="T5" fmla="*/ 6 h 24"/>
                  <a:gd name="T6" fmla="*/ 12 w 18"/>
                  <a:gd name="T7" fmla="*/ 24 h 24"/>
                  <a:gd name="T8" fmla="*/ 18 w 18"/>
                  <a:gd name="T9" fmla="*/ 24 h 24"/>
                  <a:gd name="T10" fmla="*/ 18 w 18"/>
                  <a:gd name="T11" fmla="*/ 24 h 24"/>
                  <a:gd name="T12" fmla="*/ 6 w 18"/>
                  <a:gd name="T13" fmla="*/ 6 h 24"/>
                  <a:gd name="T14" fmla="*/ 0 60000 65536"/>
                  <a:gd name="T15" fmla="*/ 0 60000 65536"/>
                  <a:gd name="T16" fmla="*/ 0 60000 65536"/>
                  <a:gd name="T17" fmla="*/ 0 60000 65536"/>
                  <a:gd name="T18" fmla="*/ 0 60000 65536"/>
                  <a:gd name="T19" fmla="*/ 0 60000 65536"/>
                  <a:gd name="T20" fmla="*/ 0 60000 65536"/>
                  <a:gd name="T21" fmla="*/ 0 w 18"/>
                  <a:gd name="T22" fmla="*/ 0 h 24"/>
                  <a:gd name="T23" fmla="*/ 18 w 18"/>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24">
                    <a:moveTo>
                      <a:pt x="6" y="6"/>
                    </a:moveTo>
                    <a:lnTo>
                      <a:pt x="0" y="0"/>
                    </a:lnTo>
                    <a:lnTo>
                      <a:pt x="0" y="6"/>
                    </a:lnTo>
                    <a:lnTo>
                      <a:pt x="12" y="24"/>
                    </a:lnTo>
                    <a:lnTo>
                      <a:pt x="18" y="24"/>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7" name="Freeform 1243"/>
              <p:cNvSpPr>
                <a:spLocks/>
              </p:cNvSpPr>
              <p:nvPr/>
            </p:nvSpPr>
            <p:spPr bwMode="auto">
              <a:xfrm>
                <a:off x="2793" y="2736"/>
                <a:ext cx="24" cy="24"/>
              </a:xfrm>
              <a:custGeom>
                <a:avLst/>
                <a:gdLst>
                  <a:gd name="T0" fmla="*/ 0 w 24"/>
                  <a:gd name="T1" fmla="*/ 0 h 24"/>
                  <a:gd name="T2" fmla="*/ 0 w 24"/>
                  <a:gd name="T3" fmla="*/ 6 h 24"/>
                  <a:gd name="T4" fmla="*/ 0 w 24"/>
                  <a:gd name="T5" fmla="*/ 6 h 24"/>
                  <a:gd name="T6" fmla="*/ 18 w 24"/>
                  <a:gd name="T7" fmla="*/ 24 h 24"/>
                  <a:gd name="T8" fmla="*/ 24 w 24"/>
                  <a:gd name="T9" fmla="*/ 18 h 24"/>
                  <a:gd name="T10" fmla="*/ 18 w 24"/>
                  <a:gd name="T11" fmla="*/ 18 h 24"/>
                  <a:gd name="T12" fmla="*/ 0 w 24"/>
                  <a:gd name="T13" fmla="*/ 0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0"/>
                    </a:moveTo>
                    <a:lnTo>
                      <a:pt x="0" y="6"/>
                    </a:lnTo>
                    <a:lnTo>
                      <a:pt x="18" y="24"/>
                    </a:lnTo>
                    <a:lnTo>
                      <a:pt x="24" y="18"/>
                    </a:lnTo>
                    <a:lnTo>
                      <a:pt x="18" y="18"/>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8" name="Freeform 1244"/>
              <p:cNvSpPr>
                <a:spLocks/>
              </p:cNvSpPr>
              <p:nvPr/>
            </p:nvSpPr>
            <p:spPr bwMode="auto">
              <a:xfrm>
                <a:off x="2823" y="2760"/>
                <a:ext cx="30" cy="24"/>
              </a:xfrm>
              <a:custGeom>
                <a:avLst/>
                <a:gdLst>
                  <a:gd name="T0" fmla="*/ 6 w 30"/>
                  <a:gd name="T1" fmla="*/ 0 h 24"/>
                  <a:gd name="T2" fmla="*/ 0 w 30"/>
                  <a:gd name="T3" fmla="*/ 6 h 24"/>
                  <a:gd name="T4" fmla="*/ 6 w 30"/>
                  <a:gd name="T5" fmla="*/ 6 h 24"/>
                  <a:gd name="T6" fmla="*/ 6 w 30"/>
                  <a:gd name="T7" fmla="*/ 6 h 24"/>
                  <a:gd name="T8" fmla="*/ 24 w 30"/>
                  <a:gd name="T9" fmla="*/ 24 h 24"/>
                  <a:gd name="T10" fmla="*/ 30 w 30"/>
                  <a:gd name="T11" fmla="*/ 18 h 24"/>
                  <a:gd name="T12" fmla="*/ 24 w 30"/>
                  <a:gd name="T13" fmla="*/ 18 h 24"/>
                  <a:gd name="T14" fmla="*/ 6 w 30"/>
                  <a:gd name="T15" fmla="*/ 0 h 24"/>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24"/>
                  <a:gd name="T26" fmla="*/ 30 w 3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24">
                    <a:moveTo>
                      <a:pt x="6" y="0"/>
                    </a:moveTo>
                    <a:lnTo>
                      <a:pt x="0" y="6"/>
                    </a:lnTo>
                    <a:lnTo>
                      <a:pt x="6" y="6"/>
                    </a:lnTo>
                    <a:lnTo>
                      <a:pt x="24" y="24"/>
                    </a:lnTo>
                    <a:lnTo>
                      <a:pt x="30" y="18"/>
                    </a:lnTo>
                    <a:lnTo>
                      <a:pt x="24" y="18"/>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 name="Freeform 1245"/>
              <p:cNvSpPr>
                <a:spLocks/>
              </p:cNvSpPr>
              <p:nvPr/>
            </p:nvSpPr>
            <p:spPr bwMode="auto">
              <a:xfrm>
                <a:off x="2859" y="2784"/>
                <a:ext cx="30" cy="18"/>
              </a:xfrm>
              <a:custGeom>
                <a:avLst/>
                <a:gdLst>
                  <a:gd name="T0" fmla="*/ 6 w 30"/>
                  <a:gd name="T1" fmla="*/ 0 h 18"/>
                  <a:gd name="T2" fmla="*/ 0 w 30"/>
                  <a:gd name="T3" fmla="*/ 6 h 18"/>
                  <a:gd name="T4" fmla="*/ 6 w 30"/>
                  <a:gd name="T5" fmla="*/ 6 h 18"/>
                  <a:gd name="T6" fmla="*/ 24 w 30"/>
                  <a:gd name="T7" fmla="*/ 18 h 18"/>
                  <a:gd name="T8" fmla="*/ 24 w 30"/>
                  <a:gd name="T9" fmla="*/ 18 h 18"/>
                  <a:gd name="T10" fmla="*/ 30 w 30"/>
                  <a:gd name="T11" fmla="*/ 18 h 18"/>
                  <a:gd name="T12" fmla="*/ 24 w 30"/>
                  <a:gd name="T13" fmla="*/ 12 h 18"/>
                  <a:gd name="T14" fmla="*/ 24 w 30"/>
                  <a:gd name="T15" fmla="*/ 12 h 18"/>
                  <a:gd name="T16" fmla="*/ 6 w 30"/>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6" y="0"/>
                    </a:moveTo>
                    <a:lnTo>
                      <a:pt x="0" y="6"/>
                    </a:lnTo>
                    <a:lnTo>
                      <a:pt x="6" y="6"/>
                    </a:lnTo>
                    <a:lnTo>
                      <a:pt x="24" y="18"/>
                    </a:lnTo>
                    <a:lnTo>
                      <a:pt x="30" y="18"/>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 name="Freeform 1246"/>
              <p:cNvSpPr>
                <a:spLocks/>
              </p:cNvSpPr>
              <p:nvPr/>
            </p:nvSpPr>
            <p:spPr bwMode="auto">
              <a:xfrm>
                <a:off x="2895" y="2802"/>
                <a:ext cx="30" cy="18"/>
              </a:xfrm>
              <a:custGeom>
                <a:avLst/>
                <a:gdLst>
                  <a:gd name="T0" fmla="*/ 6 w 30"/>
                  <a:gd name="T1" fmla="*/ 0 h 18"/>
                  <a:gd name="T2" fmla="*/ 0 w 30"/>
                  <a:gd name="T3" fmla="*/ 6 h 18"/>
                  <a:gd name="T4" fmla="*/ 6 w 30"/>
                  <a:gd name="T5" fmla="*/ 6 h 18"/>
                  <a:gd name="T6" fmla="*/ 24 w 30"/>
                  <a:gd name="T7" fmla="*/ 18 h 18"/>
                  <a:gd name="T8" fmla="*/ 30 w 30"/>
                  <a:gd name="T9" fmla="*/ 18 h 18"/>
                  <a:gd name="T10" fmla="*/ 24 w 30"/>
                  <a:gd name="T11" fmla="*/ 12 h 18"/>
                  <a:gd name="T12" fmla="*/ 6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0"/>
                    </a:moveTo>
                    <a:lnTo>
                      <a:pt x="0" y="6"/>
                    </a:lnTo>
                    <a:lnTo>
                      <a:pt x="6" y="6"/>
                    </a:lnTo>
                    <a:lnTo>
                      <a:pt x="24" y="18"/>
                    </a:lnTo>
                    <a:lnTo>
                      <a:pt x="30" y="18"/>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 name="Freeform 1247"/>
              <p:cNvSpPr>
                <a:spLocks/>
              </p:cNvSpPr>
              <p:nvPr/>
            </p:nvSpPr>
            <p:spPr bwMode="auto">
              <a:xfrm>
                <a:off x="2937" y="2826"/>
                <a:ext cx="24" cy="12"/>
              </a:xfrm>
              <a:custGeom>
                <a:avLst/>
                <a:gdLst>
                  <a:gd name="T0" fmla="*/ 0 w 24"/>
                  <a:gd name="T1" fmla="*/ 0 h 12"/>
                  <a:gd name="T2" fmla="*/ 0 w 24"/>
                  <a:gd name="T3" fmla="*/ 0 h 12"/>
                  <a:gd name="T4" fmla="*/ 0 w 24"/>
                  <a:gd name="T5" fmla="*/ 6 h 12"/>
                  <a:gd name="T6" fmla="*/ 6 w 24"/>
                  <a:gd name="T7" fmla="*/ 6 h 12"/>
                  <a:gd name="T8" fmla="*/ 24 w 24"/>
                  <a:gd name="T9" fmla="*/ 12 h 12"/>
                  <a:gd name="T10" fmla="*/ 24 w 24"/>
                  <a:gd name="T11" fmla="*/ 12 h 12"/>
                  <a:gd name="T12" fmla="*/ 24 w 24"/>
                  <a:gd name="T13" fmla="*/ 6 h 12"/>
                  <a:gd name="T14" fmla="*/ 6 w 24"/>
                  <a:gd name="T15" fmla="*/ 0 h 12"/>
                  <a:gd name="T16" fmla="*/ 0 w 24"/>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2"/>
                  <a:gd name="T29" fmla="*/ 24 w 24"/>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2">
                    <a:moveTo>
                      <a:pt x="0" y="0"/>
                    </a:moveTo>
                    <a:lnTo>
                      <a:pt x="0" y="0"/>
                    </a:lnTo>
                    <a:lnTo>
                      <a:pt x="0" y="6"/>
                    </a:lnTo>
                    <a:lnTo>
                      <a:pt x="6" y="6"/>
                    </a:lnTo>
                    <a:lnTo>
                      <a:pt x="24" y="12"/>
                    </a:lnTo>
                    <a:lnTo>
                      <a:pt x="24" y="6"/>
                    </a:lnTo>
                    <a:lnTo>
                      <a:pt x="6"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 name="Freeform 1248"/>
              <p:cNvSpPr>
                <a:spLocks/>
              </p:cNvSpPr>
              <p:nvPr/>
            </p:nvSpPr>
            <p:spPr bwMode="auto">
              <a:xfrm>
                <a:off x="2973" y="2838"/>
                <a:ext cx="30" cy="18"/>
              </a:xfrm>
              <a:custGeom>
                <a:avLst/>
                <a:gdLst>
                  <a:gd name="T0" fmla="*/ 6 w 30"/>
                  <a:gd name="T1" fmla="*/ 0 h 18"/>
                  <a:gd name="T2" fmla="*/ 0 w 30"/>
                  <a:gd name="T3" fmla="*/ 6 h 18"/>
                  <a:gd name="T4" fmla="*/ 6 w 30"/>
                  <a:gd name="T5" fmla="*/ 6 h 18"/>
                  <a:gd name="T6" fmla="*/ 24 w 30"/>
                  <a:gd name="T7" fmla="*/ 18 h 18"/>
                  <a:gd name="T8" fmla="*/ 30 w 30"/>
                  <a:gd name="T9" fmla="*/ 12 h 18"/>
                  <a:gd name="T10" fmla="*/ 24 w 30"/>
                  <a:gd name="T11" fmla="*/ 12 h 18"/>
                  <a:gd name="T12" fmla="*/ 6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0"/>
                    </a:moveTo>
                    <a:lnTo>
                      <a:pt x="0" y="6"/>
                    </a:lnTo>
                    <a:lnTo>
                      <a:pt x="6" y="6"/>
                    </a:lnTo>
                    <a:lnTo>
                      <a:pt x="24" y="18"/>
                    </a:lnTo>
                    <a:lnTo>
                      <a:pt x="30" y="12"/>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3" name="Freeform 1249"/>
              <p:cNvSpPr>
                <a:spLocks/>
              </p:cNvSpPr>
              <p:nvPr/>
            </p:nvSpPr>
            <p:spPr bwMode="auto">
              <a:xfrm>
                <a:off x="3015" y="2856"/>
                <a:ext cx="24" cy="12"/>
              </a:xfrm>
              <a:custGeom>
                <a:avLst/>
                <a:gdLst>
                  <a:gd name="T0" fmla="*/ 0 w 24"/>
                  <a:gd name="T1" fmla="*/ 0 h 12"/>
                  <a:gd name="T2" fmla="*/ 0 w 24"/>
                  <a:gd name="T3" fmla="*/ 0 h 12"/>
                  <a:gd name="T4" fmla="*/ 0 w 24"/>
                  <a:gd name="T5" fmla="*/ 6 h 12"/>
                  <a:gd name="T6" fmla="*/ 24 w 24"/>
                  <a:gd name="T7" fmla="*/ 12 h 12"/>
                  <a:gd name="T8" fmla="*/ 24 w 24"/>
                  <a:gd name="T9" fmla="*/ 12 h 12"/>
                  <a:gd name="T10" fmla="*/ 24 w 24"/>
                  <a:gd name="T11" fmla="*/ 6 h 12"/>
                  <a:gd name="T12" fmla="*/ 0 w 24"/>
                  <a:gd name="T13" fmla="*/ 0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0"/>
                    </a:moveTo>
                    <a:lnTo>
                      <a:pt x="0" y="0"/>
                    </a:lnTo>
                    <a:lnTo>
                      <a:pt x="0" y="6"/>
                    </a:lnTo>
                    <a:lnTo>
                      <a:pt x="24"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4" name="Freeform 1250"/>
              <p:cNvSpPr>
                <a:spLocks/>
              </p:cNvSpPr>
              <p:nvPr/>
            </p:nvSpPr>
            <p:spPr bwMode="auto">
              <a:xfrm>
                <a:off x="3051" y="2868"/>
                <a:ext cx="30" cy="12"/>
              </a:xfrm>
              <a:custGeom>
                <a:avLst/>
                <a:gdLst>
                  <a:gd name="T0" fmla="*/ 6 w 30"/>
                  <a:gd name="T1" fmla="*/ 0 h 12"/>
                  <a:gd name="T2" fmla="*/ 0 w 30"/>
                  <a:gd name="T3" fmla="*/ 6 h 12"/>
                  <a:gd name="T4" fmla="*/ 6 w 30"/>
                  <a:gd name="T5" fmla="*/ 6 h 12"/>
                  <a:gd name="T6" fmla="*/ 30 w 30"/>
                  <a:gd name="T7" fmla="*/ 12 h 12"/>
                  <a:gd name="T8" fmla="*/ 30 w 30"/>
                  <a:gd name="T9" fmla="*/ 12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5" name="Freeform 1251"/>
              <p:cNvSpPr>
                <a:spLocks/>
              </p:cNvSpPr>
              <p:nvPr/>
            </p:nvSpPr>
            <p:spPr bwMode="auto">
              <a:xfrm>
                <a:off x="3093" y="2880"/>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6" name="Freeform 1252"/>
              <p:cNvSpPr>
                <a:spLocks/>
              </p:cNvSpPr>
              <p:nvPr/>
            </p:nvSpPr>
            <p:spPr bwMode="auto">
              <a:xfrm>
                <a:off x="3135" y="2892"/>
                <a:ext cx="24" cy="12"/>
              </a:xfrm>
              <a:custGeom>
                <a:avLst/>
                <a:gdLst>
                  <a:gd name="T0" fmla="*/ 0 w 24"/>
                  <a:gd name="T1" fmla="*/ 0 h 12"/>
                  <a:gd name="T2" fmla="*/ 0 w 24"/>
                  <a:gd name="T3" fmla="*/ 6 h 12"/>
                  <a:gd name="T4" fmla="*/ 0 w 24"/>
                  <a:gd name="T5" fmla="*/ 6 h 12"/>
                  <a:gd name="T6" fmla="*/ 24 w 24"/>
                  <a:gd name="T7" fmla="*/ 12 h 12"/>
                  <a:gd name="T8" fmla="*/ 24 w 24"/>
                  <a:gd name="T9" fmla="*/ 12 h 12"/>
                  <a:gd name="T10" fmla="*/ 24 w 24"/>
                  <a:gd name="T11" fmla="*/ 6 h 12"/>
                  <a:gd name="T12" fmla="*/ 0 w 24"/>
                  <a:gd name="T13" fmla="*/ 0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0"/>
                    </a:moveTo>
                    <a:lnTo>
                      <a:pt x="0" y="6"/>
                    </a:lnTo>
                    <a:lnTo>
                      <a:pt x="24"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7" name="Freeform 1253"/>
              <p:cNvSpPr>
                <a:spLocks/>
              </p:cNvSpPr>
              <p:nvPr/>
            </p:nvSpPr>
            <p:spPr bwMode="auto">
              <a:xfrm>
                <a:off x="3171" y="2904"/>
                <a:ext cx="30" cy="12"/>
              </a:xfrm>
              <a:custGeom>
                <a:avLst/>
                <a:gdLst>
                  <a:gd name="T0" fmla="*/ 6 w 30"/>
                  <a:gd name="T1" fmla="*/ 0 h 12"/>
                  <a:gd name="T2" fmla="*/ 0 w 30"/>
                  <a:gd name="T3" fmla="*/ 6 h 12"/>
                  <a:gd name="T4" fmla="*/ 6 w 30"/>
                  <a:gd name="T5" fmla="*/ 6 h 12"/>
                  <a:gd name="T6" fmla="*/ 30 w 30"/>
                  <a:gd name="T7" fmla="*/ 12 h 12"/>
                  <a:gd name="T8" fmla="*/ 30 w 30"/>
                  <a:gd name="T9" fmla="*/ 6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8" name="Freeform 1254"/>
              <p:cNvSpPr>
                <a:spLocks/>
              </p:cNvSpPr>
              <p:nvPr/>
            </p:nvSpPr>
            <p:spPr bwMode="auto">
              <a:xfrm>
                <a:off x="3213" y="2916"/>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 name="Freeform 1255"/>
              <p:cNvSpPr>
                <a:spLocks/>
              </p:cNvSpPr>
              <p:nvPr/>
            </p:nvSpPr>
            <p:spPr bwMode="auto">
              <a:xfrm>
                <a:off x="3255" y="2922"/>
                <a:ext cx="30" cy="12"/>
              </a:xfrm>
              <a:custGeom>
                <a:avLst/>
                <a:gdLst>
                  <a:gd name="T0" fmla="*/ 6 w 30"/>
                  <a:gd name="T1" fmla="*/ 0 h 12"/>
                  <a:gd name="T2" fmla="*/ 0 w 30"/>
                  <a:gd name="T3" fmla="*/ 0 h 12"/>
                  <a:gd name="T4" fmla="*/ 6 w 30"/>
                  <a:gd name="T5" fmla="*/ 6 h 12"/>
                  <a:gd name="T6" fmla="*/ 24 w 30"/>
                  <a:gd name="T7" fmla="*/ 12 h 12"/>
                  <a:gd name="T8" fmla="*/ 30 w 30"/>
                  <a:gd name="T9" fmla="*/ 6 h 12"/>
                  <a:gd name="T10" fmla="*/ 24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24" y="12"/>
                    </a:lnTo>
                    <a:lnTo>
                      <a:pt x="30" y="6"/>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 name="Freeform 1256"/>
              <p:cNvSpPr>
                <a:spLocks/>
              </p:cNvSpPr>
              <p:nvPr/>
            </p:nvSpPr>
            <p:spPr bwMode="auto">
              <a:xfrm>
                <a:off x="3297" y="2928"/>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 name="Freeform 1257"/>
              <p:cNvSpPr>
                <a:spLocks/>
              </p:cNvSpPr>
              <p:nvPr/>
            </p:nvSpPr>
            <p:spPr bwMode="auto">
              <a:xfrm>
                <a:off x="3339" y="2940"/>
                <a:ext cx="30" cy="6"/>
              </a:xfrm>
              <a:custGeom>
                <a:avLst/>
                <a:gdLst>
                  <a:gd name="T0" fmla="*/ 0 w 30"/>
                  <a:gd name="T1" fmla="*/ 0 h 6"/>
                  <a:gd name="T2" fmla="*/ 0 w 30"/>
                  <a:gd name="T3" fmla="*/ 0 h 6"/>
                  <a:gd name="T4" fmla="*/ 0 w 30"/>
                  <a:gd name="T5" fmla="*/ 6 h 6"/>
                  <a:gd name="T6" fmla="*/ 18 w 30"/>
                  <a:gd name="T7" fmla="*/ 6 h 6"/>
                  <a:gd name="T8" fmla="*/ 24 w 30"/>
                  <a:gd name="T9" fmla="*/ 6 h 6"/>
                  <a:gd name="T10" fmla="*/ 30 w 30"/>
                  <a:gd name="T11" fmla="*/ 6 h 6"/>
                  <a:gd name="T12" fmla="*/ 24 w 30"/>
                  <a:gd name="T13" fmla="*/ 0 h 6"/>
                  <a:gd name="T14" fmla="*/ 18 w 30"/>
                  <a:gd name="T15" fmla="*/ 0 h 6"/>
                  <a:gd name="T16" fmla="*/ 0 w 30"/>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0" y="0"/>
                    </a:moveTo>
                    <a:lnTo>
                      <a:pt x="0" y="0"/>
                    </a:lnTo>
                    <a:lnTo>
                      <a:pt x="0" y="6"/>
                    </a:lnTo>
                    <a:lnTo>
                      <a:pt x="18" y="6"/>
                    </a:lnTo>
                    <a:lnTo>
                      <a:pt x="24" y="6"/>
                    </a:lnTo>
                    <a:lnTo>
                      <a:pt x="30" y="6"/>
                    </a:lnTo>
                    <a:lnTo>
                      <a:pt x="24" y="0"/>
                    </a:lnTo>
                    <a:lnTo>
                      <a:pt x="18"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2" name="Freeform 1258"/>
              <p:cNvSpPr>
                <a:spLocks/>
              </p:cNvSpPr>
              <p:nvPr/>
            </p:nvSpPr>
            <p:spPr bwMode="auto">
              <a:xfrm>
                <a:off x="3381" y="2946"/>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3" name="Freeform 1259"/>
              <p:cNvSpPr>
                <a:spLocks/>
              </p:cNvSpPr>
              <p:nvPr/>
            </p:nvSpPr>
            <p:spPr bwMode="auto">
              <a:xfrm>
                <a:off x="3423" y="2952"/>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4" name="Freeform 1260"/>
              <p:cNvSpPr>
                <a:spLocks/>
              </p:cNvSpPr>
              <p:nvPr/>
            </p:nvSpPr>
            <p:spPr bwMode="auto">
              <a:xfrm>
                <a:off x="3465" y="2952"/>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5" name="Freeform 1261"/>
              <p:cNvSpPr>
                <a:spLocks/>
              </p:cNvSpPr>
              <p:nvPr/>
            </p:nvSpPr>
            <p:spPr bwMode="auto">
              <a:xfrm>
                <a:off x="3507" y="2958"/>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6" name="Freeform 1262"/>
              <p:cNvSpPr>
                <a:spLocks/>
              </p:cNvSpPr>
              <p:nvPr/>
            </p:nvSpPr>
            <p:spPr bwMode="auto">
              <a:xfrm>
                <a:off x="3549" y="2964"/>
                <a:ext cx="30" cy="6"/>
              </a:xfrm>
              <a:custGeom>
                <a:avLst/>
                <a:gdLst>
                  <a:gd name="T0" fmla="*/ 0 w 30"/>
                  <a:gd name="T1" fmla="*/ 0 h 6"/>
                  <a:gd name="T2" fmla="*/ 0 w 30"/>
                  <a:gd name="T3" fmla="*/ 0 h 6"/>
                  <a:gd name="T4" fmla="*/ 0 w 30"/>
                  <a:gd name="T5" fmla="*/ 6 h 6"/>
                  <a:gd name="T6" fmla="*/ 12 w 30"/>
                  <a:gd name="T7" fmla="*/ 6 h 6"/>
                  <a:gd name="T8" fmla="*/ 24 w 30"/>
                  <a:gd name="T9" fmla="*/ 6 h 6"/>
                  <a:gd name="T10" fmla="*/ 30 w 30"/>
                  <a:gd name="T11" fmla="*/ 6 h 6"/>
                  <a:gd name="T12" fmla="*/ 24 w 30"/>
                  <a:gd name="T13" fmla="*/ 0 h 6"/>
                  <a:gd name="T14" fmla="*/ 12 w 30"/>
                  <a:gd name="T15" fmla="*/ 0 h 6"/>
                  <a:gd name="T16" fmla="*/ 0 w 30"/>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0" y="0"/>
                    </a:moveTo>
                    <a:lnTo>
                      <a:pt x="0" y="0"/>
                    </a:lnTo>
                    <a:lnTo>
                      <a:pt x="0" y="6"/>
                    </a:lnTo>
                    <a:lnTo>
                      <a:pt x="12" y="6"/>
                    </a:lnTo>
                    <a:lnTo>
                      <a:pt x="24" y="6"/>
                    </a:lnTo>
                    <a:lnTo>
                      <a:pt x="30" y="6"/>
                    </a:lnTo>
                    <a:lnTo>
                      <a:pt x="24" y="0"/>
                    </a:lnTo>
                    <a:lnTo>
                      <a:pt x="12"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7" name="Freeform 1263"/>
              <p:cNvSpPr>
                <a:spLocks/>
              </p:cNvSpPr>
              <p:nvPr/>
            </p:nvSpPr>
            <p:spPr bwMode="auto">
              <a:xfrm>
                <a:off x="3591" y="2964"/>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8" name="Freeform 1264"/>
              <p:cNvSpPr>
                <a:spLocks/>
              </p:cNvSpPr>
              <p:nvPr/>
            </p:nvSpPr>
            <p:spPr bwMode="auto">
              <a:xfrm>
                <a:off x="3633" y="2970"/>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 name="Freeform 1265"/>
              <p:cNvSpPr>
                <a:spLocks/>
              </p:cNvSpPr>
              <p:nvPr/>
            </p:nvSpPr>
            <p:spPr bwMode="auto">
              <a:xfrm>
                <a:off x="3675" y="2970"/>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 name="Freeform 1266"/>
              <p:cNvSpPr>
                <a:spLocks/>
              </p:cNvSpPr>
              <p:nvPr/>
            </p:nvSpPr>
            <p:spPr bwMode="auto">
              <a:xfrm>
                <a:off x="3717" y="2970"/>
                <a:ext cx="24" cy="6"/>
              </a:xfrm>
              <a:custGeom>
                <a:avLst/>
                <a:gdLst>
                  <a:gd name="T0" fmla="*/ 0 w 24"/>
                  <a:gd name="T1" fmla="*/ 0 h 6"/>
                  <a:gd name="T2" fmla="*/ 0 w 24"/>
                  <a:gd name="T3" fmla="*/ 6 h 6"/>
                  <a:gd name="T4" fmla="*/ 0 w 24"/>
                  <a:gd name="T5" fmla="*/ 6 h 6"/>
                  <a:gd name="T6" fmla="*/ 24 w 24"/>
                  <a:gd name="T7" fmla="*/ 6 h 6"/>
                  <a:gd name="T8" fmla="*/ 24 w 24"/>
                  <a:gd name="T9" fmla="*/ 6 h 6"/>
                  <a:gd name="T10" fmla="*/ 24 w 24"/>
                  <a:gd name="T11" fmla="*/ 0 h 6"/>
                  <a:gd name="T12" fmla="*/ 0 w 24"/>
                  <a:gd name="T13" fmla="*/ 0 h 6"/>
                  <a:gd name="T14" fmla="*/ 0 60000 65536"/>
                  <a:gd name="T15" fmla="*/ 0 60000 65536"/>
                  <a:gd name="T16" fmla="*/ 0 60000 65536"/>
                  <a:gd name="T17" fmla="*/ 0 60000 65536"/>
                  <a:gd name="T18" fmla="*/ 0 60000 65536"/>
                  <a:gd name="T19" fmla="*/ 0 60000 65536"/>
                  <a:gd name="T20" fmla="*/ 0 60000 65536"/>
                  <a:gd name="T21" fmla="*/ 0 w 24"/>
                  <a:gd name="T22" fmla="*/ 0 h 6"/>
                  <a:gd name="T23" fmla="*/ 24 w 2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
                    <a:moveTo>
                      <a:pt x="0" y="0"/>
                    </a:moveTo>
                    <a:lnTo>
                      <a:pt x="0" y="6"/>
                    </a:lnTo>
                    <a:lnTo>
                      <a:pt x="24"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 name="Freeform 1267"/>
              <p:cNvSpPr>
                <a:spLocks/>
              </p:cNvSpPr>
              <p:nvPr/>
            </p:nvSpPr>
            <p:spPr bwMode="auto">
              <a:xfrm>
                <a:off x="3753" y="2970"/>
                <a:ext cx="30" cy="12"/>
              </a:xfrm>
              <a:custGeom>
                <a:avLst/>
                <a:gdLst>
                  <a:gd name="T0" fmla="*/ 6 w 30"/>
                  <a:gd name="T1" fmla="*/ 0 h 12"/>
                  <a:gd name="T2" fmla="*/ 0 w 30"/>
                  <a:gd name="T3" fmla="*/ 6 h 12"/>
                  <a:gd name="T4" fmla="*/ 6 w 30"/>
                  <a:gd name="T5" fmla="*/ 6 h 12"/>
                  <a:gd name="T6" fmla="*/ 24 w 30"/>
                  <a:gd name="T7" fmla="*/ 12 h 12"/>
                  <a:gd name="T8" fmla="*/ 30 w 30"/>
                  <a:gd name="T9" fmla="*/ 6 h 12"/>
                  <a:gd name="T10" fmla="*/ 30 w 30"/>
                  <a:gd name="T11" fmla="*/ 6 h 12"/>
                  <a:gd name="T12" fmla="*/ 30 w 30"/>
                  <a:gd name="T13" fmla="*/ 0 h 12"/>
                  <a:gd name="T14" fmla="*/ 24 w 30"/>
                  <a:gd name="T15" fmla="*/ 6 h 12"/>
                  <a:gd name="T16" fmla="*/ 6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0"/>
                    </a:moveTo>
                    <a:lnTo>
                      <a:pt x="0" y="6"/>
                    </a:lnTo>
                    <a:lnTo>
                      <a:pt x="6" y="6"/>
                    </a:lnTo>
                    <a:lnTo>
                      <a:pt x="24" y="12"/>
                    </a:lnTo>
                    <a:lnTo>
                      <a:pt x="30" y="6"/>
                    </a:lnTo>
                    <a:lnTo>
                      <a:pt x="30" y="0"/>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2" name="Freeform 1268"/>
              <p:cNvSpPr>
                <a:spLocks/>
              </p:cNvSpPr>
              <p:nvPr/>
            </p:nvSpPr>
            <p:spPr bwMode="auto">
              <a:xfrm>
                <a:off x="3795" y="2970"/>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3" name="Freeform 1269"/>
              <p:cNvSpPr>
                <a:spLocks/>
              </p:cNvSpPr>
              <p:nvPr/>
            </p:nvSpPr>
            <p:spPr bwMode="auto">
              <a:xfrm>
                <a:off x="3837" y="2970"/>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4" name="Freeform 1270"/>
              <p:cNvSpPr>
                <a:spLocks/>
              </p:cNvSpPr>
              <p:nvPr/>
            </p:nvSpPr>
            <p:spPr bwMode="auto">
              <a:xfrm>
                <a:off x="3879" y="2970"/>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5" name="Freeform 1271"/>
              <p:cNvSpPr>
                <a:spLocks/>
              </p:cNvSpPr>
              <p:nvPr/>
            </p:nvSpPr>
            <p:spPr bwMode="auto">
              <a:xfrm>
                <a:off x="3921" y="2964"/>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 name="Freeform 1272"/>
              <p:cNvSpPr>
                <a:spLocks/>
              </p:cNvSpPr>
              <p:nvPr/>
            </p:nvSpPr>
            <p:spPr bwMode="auto">
              <a:xfrm>
                <a:off x="3963" y="2964"/>
                <a:ext cx="31" cy="6"/>
              </a:xfrm>
              <a:custGeom>
                <a:avLst/>
                <a:gdLst>
                  <a:gd name="T0" fmla="*/ 6 w 31"/>
                  <a:gd name="T1" fmla="*/ 0 h 6"/>
                  <a:gd name="T2" fmla="*/ 0 w 31"/>
                  <a:gd name="T3" fmla="*/ 6 h 6"/>
                  <a:gd name="T4" fmla="*/ 6 w 31"/>
                  <a:gd name="T5" fmla="*/ 6 h 6"/>
                  <a:gd name="T6" fmla="*/ 31 w 31"/>
                  <a:gd name="T7" fmla="*/ 6 h 6"/>
                  <a:gd name="T8" fmla="*/ 31 w 31"/>
                  <a:gd name="T9" fmla="*/ 6 h 6"/>
                  <a:gd name="T10" fmla="*/ 31 w 31"/>
                  <a:gd name="T11" fmla="*/ 0 h 6"/>
                  <a:gd name="T12" fmla="*/ 6 w 31"/>
                  <a:gd name="T13" fmla="*/ 0 h 6"/>
                  <a:gd name="T14" fmla="*/ 0 60000 65536"/>
                  <a:gd name="T15" fmla="*/ 0 60000 65536"/>
                  <a:gd name="T16" fmla="*/ 0 60000 65536"/>
                  <a:gd name="T17" fmla="*/ 0 60000 65536"/>
                  <a:gd name="T18" fmla="*/ 0 60000 65536"/>
                  <a:gd name="T19" fmla="*/ 0 60000 65536"/>
                  <a:gd name="T20" fmla="*/ 0 60000 65536"/>
                  <a:gd name="T21" fmla="*/ 0 w 31"/>
                  <a:gd name="T22" fmla="*/ 0 h 6"/>
                  <a:gd name="T23" fmla="*/ 31 w 31"/>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6">
                    <a:moveTo>
                      <a:pt x="6" y="0"/>
                    </a:moveTo>
                    <a:lnTo>
                      <a:pt x="0" y="6"/>
                    </a:lnTo>
                    <a:lnTo>
                      <a:pt x="6" y="6"/>
                    </a:lnTo>
                    <a:lnTo>
                      <a:pt x="31" y="6"/>
                    </a:lnTo>
                    <a:lnTo>
                      <a:pt x="31"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 name="Freeform 1273"/>
              <p:cNvSpPr>
                <a:spLocks/>
              </p:cNvSpPr>
              <p:nvPr/>
            </p:nvSpPr>
            <p:spPr bwMode="auto">
              <a:xfrm>
                <a:off x="4006" y="2958"/>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8" name="Freeform 1274"/>
              <p:cNvSpPr>
                <a:spLocks/>
              </p:cNvSpPr>
              <p:nvPr/>
            </p:nvSpPr>
            <p:spPr bwMode="auto">
              <a:xfrm>
                <a:off x="4048" y="2958"/>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 name="Freeform 1275"/>
              <p:cNvSpPr>
                <a:spLocks/>
              </p:cNvSpPr>
              <p:nvPr/>
            </p:nvSpPr>
            <p:spPr bwMode="auto">
              <a:xfrm>
                <a:off x="4090" y="2952"/>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 name="Freeform 1276"/>
              <p:cNvSpPr>
                <a:spLocks/>
              </p:cNvSpPr>
              <p:nvPr/>
            </p:nvSpPr>
            <p:spPr bwMode="auto">
              <a:xfrm>
                <a:off x="4132" y="2946"/>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 name="Freeform 1277"/>
              <p:cNvSpPr>
                <a:spLocks/>
              </p:cNvSpPr>
              <p:nvPr/>
            </p:nvSpPr>
            <p:spPr bwMode="auto">
              <a:xfrm>
                <a:off x="4174" y="2940"/>
                <a:ext cx="30" cy="12"/>
              </a:xfrm>
              <a:custGeom>
                <a:avLst/>
                <a:gdLst>
                  <a:gd name="T0" fmla="*/ 6 w 30"/>
                  <a:gd name="T1" fmla="*/ 6 h 12"/>
                  <a:gd name="T2" fmla="*/ 0 w 30"/>
                  <a:gd name="T3" fmla="*/ 6 h 12"/>
                  <a:gd name="T4" fmla="*/ 6 w 30"/>
                  <a:gd name="T5" fmla="*/ 12 h 12"/>
                  <a:gd name="T6" fmla="*/ 24 w 30"/>
                  <a:gd name="T7" fmla="*/ 6 h 12"/>
                  <a:gd name="T8" fmla="*/ 30 w 30"/>
                  <a:gd name="T9" fmla="*/ 6 h 12"/>
                  <a:gd name="T10" fmla="*/ 30 w 30"/>
                  <a:gd name="T11" fmla="*/ 6 h 12"/>
                  <a:gd name="T12" fmla="*/ 30 w 30"/>
                  <a:gd name="T13" fmla="*/ 0 h 12"/>
                  <a:gd name="T14" fmla="*/ 24 w 30"/>
                  <a:gd name="T15" fmla="*/ 0 h 12"/>
                  <a:gd name="T16" fmla="*/ 6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6"/>
                    </a:moveTo>
                    <a:lnTo>
                      <a:pt x="0" y="6"/>
                    </a:lnTo>
                    <a:lnTo>
                      <a:pt x="6" y="12"/>
                    </a:lnTo>
                    <a:lnTo>
                      <a:pt x="24" y="6"/>
                    </a:lnTo>
                    <a:lnTo>
                      <a:pt x="30"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 name="Freeform 1278"/>
              <p:cNvSpPr>
                <a:spLocks/>
              </p:cNvSpPr>
              <p:nvPr/>
            </p:nvSpPr>
            <p:spPr bwMode="auto">
              <a:xfrm>
                <a:off x="4216" y="2934"/>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 name="Freeform 1279"/>
              <p:cNvSpPr>
                <a:spLocks/>
              </p:cNvSpPr>
              <p:nvPr/>
            </p:nvSpPr>
            <p:spPr bwMode="auto">
              <a:xfrm>
                <a:off x="4258" y="2922"/>
                <a:ext cx="30" cy="12"/>
              </a:xfrm>
              <a:custGeom>
                <a:avLst/>
                <a:gdLst>
                  <a:gd name="T0" fmla="*/ 6 w 30"/>
                  <a:gd name="T1" fmla="*/ 6 h 12"/>
                  <a:gd name="T2" fmla="*/ 0 w 30"/>
                  <a:gd name="T3" fmla="*/ 12 h 12"/>
                  <a:gd name="T4" fmla="*/ 6 w 30"/>
                  <a:gd name="T5" fmla="*/ 12 h 12"/>
                  <a:gd name="T6" fmla="*/ 24 w 30"/>
                  <a:gd name="T7" fmla="*/ 6 h 12"/>
                  <a:gd name="T8" fmla="*/ 30 w 30"/>
                  <a:gd name="T9" fmla="*/ 6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12"/>
                    </a:lnTo>
                    <a:lnTo>
                      <a:pt x="6" y="12"/>
                    </a:lnTo>
                    <a:lnTo>
                      <a:pt x="24" y="6"/>
                    </a:lnTo>
                    <a:lnTo>
                      <a:pt x="30" y="6"/>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4" name="Freeform 1280"/>
              <p:cNvSpPr>
                <a:spLocks/>
              </p:cNvSpPr>
              <p:nvPr/>
            </p:nvSpPr>
            <p:spPr bwMode="auto">
              <a:xfrm>
                <a:off x="4300" y="2916"/>
                <a:ext cx="30" cy="12"/>
              </a:xfrm>
              <a:custGeom>
                <a:avLst/>
                <a:gdLst>
                  <a:gd name="T0" fmla="*/ 0 w 30"/>
                  <a:gd name="T1" fmla="*/ 6 h 12"/>
                  <a:gd name="T2" fmla="*/ 0 w 30"/>
                  <a:gd name="T3" fmla="*/ 6 h 12"/>
                  <a:gd name="T4" fmla="*/ 0 w 30"/>
                  <a:gd name="T5" fmla="*/ 12 h 12"/>
                  <a:gd name="T6" fmla="*/ 24 w 30"/>
                  <a:gd name="T7" fmla="*/ 6 h 12"/>
                  <a:gd name="T8" fmla="*/ 30 w 30"/>
                  <a:gd name="T9" fmla="*/ 0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6"/>
                    </a:ln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5" name="Freeform 1281"/>
              <p:cNvSpPr>
                <a:spLocks/>
              </p:cNvSpPr>
              <p:nvPr/>
            </p:nvSpPr>
            <p:spPr bwMode="auto">
              <a:xfrm>
                <a:off x="4342" y="2904"/>
                <a:ext cx="30" cy="12"/>
              </a:xfrm>
              <a:custGeom>
                <a:avLst/>
                <a:gdLst>
                  <a:gd name="T0" fmla="*/ 0 w 30"/>
                  <a:gd name="T1" fmla="*/ 6 h 12"/>
                  <a:gd name="T2" fmla="*/ 0 w 30"/>
                  <a:gd name="T3" fmla="*/ 12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6" name="Freeform 1282"/>
              <p:cNvSpPr>
                <a:spLocks/>
              </p:cNvSpPr>
              <p:nvPr/>
            </p:nvSpPr>
            <p:spPr bwMode="auto">
              <a:xfrm>
                <a:off x="4384" y="2898"/>
                <a:ext cx="24" cy="12"/>
              </a:xfrm>
              <a:custGeom>
                <a:avLst/>
                <a:gdLst>
                  <a:gd name="T0" fmla="*/ 0 w 24"/>
                  <a:gd name="T1" fmla="*/ 6 h 12"/>
                  <a:gd name="T2" fmla="*/ 0 w 24"/>
                  <a:gd name="T3" fmla="*/ 6 h 12"/>
                  <a:gd name="T4" fmla="*/ 0 w 24"/>
                  <a:gd name="T5" fmla="*/ 12 h 12"/>
                  <a:gd name="T6" fmla="*/ 24 w 24"/>
                  <a:gd name="T7" fmla="*/ 6 h 12"/>
                  <a:gd name="T8" fmla="*/ 24 w 24"/>
                  <a:gd name="T9" fmla="*/ 0 h 12"/>
                  <a:gd name="T10" fmla="*/ 24 w 24"/>
                  <a:gd name="T11" fmla="*/ 0 h 12"/>
                  <a:gd name="T12" fmla="*/ 0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6"/>
                    </a:moveTo>
                    <a:lnTo>
                      <a:pt x="0" y="6"/>
                    </a:lnTo>
                    <a:lnTo>
                      <a:pt x="0" y="12"/>
                    </a:lnTo>
                    <a:lnTo>
                      <a:pt x="24"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7" name="Freeform 1283"/>
              <p:cNvSpPr>
                <a:spLocks/>
              </p:cNvSpPr>
              <p:nvPr/>
            </p:nvSpPr>
            <p:spPr bwMode="auto">
              <a:xfrm>
                <a:off x="4420" y="2886"/>
                <a:ext cx="30" cy="12"/>
              </a:xfrm>
              <a:custGeom>
                <a:avLst/>
                <a:gdLst>
                  <a:gd name="T0" fmla="*/ 6 w 30"/>
                  <a:gd name="T1" fmla="*/ 6 h 12"/>
                  <a:gd name="T2" fmla="*/ 0 w 30"/>
                  <a:gd name="T3" fmla="*/ 6 h 12"/>
                  <a:gd name="T4" fmla="*/ 6 w 30"/>
                  <a:gd name="T5" fmla="*/ 12 h 12"/>
                  <a:gd name="T6" fmla="*/ 30 w 30"/>
                  <a:gd name="T7" fmla="*/ 6 h 12"/>
                  <a:gd name="T8" fmla="*/ 30 w 30"/>
                  <a:gd name="T9" fmla="*/ 0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8" name="Freeform 1284"/>
              <p:cNvSpPr>
                <a:spLocks/>
              </p:cNvSpPr>
              <p:nvPr/>
            </p:nvSpPr>
            <p:spPr bwMode="auto">
              <a:xfrm>
                <a:off x="4462" y="2874"/>
                <a:ext cx="30" cy="12"/>
              </a:xfrm>
              <a:custGeom>
                <a:avLst/>
                <a:gdLst>
                  <a:gd name="T0" fmla="*/ 6 w 30"/>
                  <a:gd name="T1" fmla="*/ 6 h 12"/>
                  <a:gd name="T2" fmla="*/ 0 w 30"/>
                  <a:gd name="T3" fmla="*/ 6 h 12"/>
                  <a:gd name="T4" fmla="*/ 6 w 30"/>
                  <a:gd name="T5" fmla="*/ 12 h 12"/>
                  <a:gd name="T6" fmla="*/ 24 w 30"/>
                  <a:gd name="T7" fmla="*/ 6 h 12"/>
                  <a:gd name="T8" fmla="*/ 30 w 30"/>
                  <a:gd name="T9" fmla="*/ 0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24"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9" name="Freeform 1285"/>
              <p:cNvSpPr>
                <a:spLocks/>
              </p:cNvSpPr>
              <p:nvPr/>
            </p:nvSpPr>
            <p:spPr bwMode="auto">
              <a:xfrm>
                <a:off x="4504" y="2856"/>
                <a:ext cx="24" cy="18"/>
              </a:xfrm>
              <a:custGeom>
                <a:avLst/>
                <a:gdLst>
                  <a:gd name="T0" fmla="*/ 0 w 24"/>
                  <a:gd name="T1" fmla="*/ 12 h 18"/>
                  <a:gd name="T2" fmla="*/ 0 w 24"/>
                  <a:gd name="T3" fmla="*/ 12 h 18"/>
                  <a:gd name="T4" fmla="*/ 0 w 24"/>
                  <a:gd name="T5" fmla="*/ 18 h 18"/>
                  <a:gd name="T6" fmla="*/ 24 w 24"/>
                  <a:gd name="T7" fmla="*/ 6 h 18"/>
                  <a:gd name="T8" fmla="*/ 24 w 24"/>
                  <a:gd name="T9" fmla="*/ 6 h 18"/>
                  <a:gd name="T10" fmla="*/ 24 w 24"/>
                  <a:gd name="T11" fmla="*/ 0 h 18"/>
                  <a:gd name="T12" fmla="*/ 0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12"/>
                    </a:moveTo>
                    <a:lnTo>
                      <a:pt x="0" y="12"/>
                    </a:lnTo>
                    <a:lnTo>
                      <a:pt x="0" y="18"/>
                    </a:lnTo>
                    <a:lnTo>
                      <a:pt x="24"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 name="Freeform 1286"/>
              <p:cNvSpPr>
                <a:spLocks/>
              </p:cNvSpPr>
              <p:nvPr/>
            </p:nvSpPr>
            <p:spPr bwMode="auto">
              <a:xfrm>
                <a:off x="4540" y="2844"/>
                <a:ext cx="30" cy="12"/>
              </a:xfrm>
              <a:custGeom>
                <a:avLst/>
                <a:gdLst>
                  <a:gd name="T0" fmla="*/ 6 w 30"/>
                  <a:gd name="T1" fmla="*/ 6 h 12"/>
                  <a:gd name="T2" fmla="*/ 0 w 30"/>
                  <a:gd name="T3" fmla="*/ 12 h 12"/>
                  <a:gd name="T4" fmla="*/ 6 w 30"/>
                  <a:gd name="T5" fmla="*/ 12 h 12"/>
                  <a:gd name="T6" fmla="*/ 24 w 30"/>
                  <a:gd name="T7" fmla="*/ 6 h 12"/>
                  <a:gd name="T8" fmla="*/ 30 w 30"/>
                  <a:gd name="T9" fmla="*/ 0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12"/>
                    </a:lnTo>
                    <a:lnTo>
                      <a:pt x="6" y="12"/>
                    </a:lnTo>
                    <a:lnTo>
                      <a:pt x="24"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1" name="Freeform 1287"/>
              <p:cNvSpPr>
                <a:spLocks/>
              </p:cNvSpPr>
              <p:nvPr/>
            </p:nvSpPr>
            <p:spPr bwMode="auto">
              <a:xfrm>
                <a:off x="4582" y="2826"/>
                <a:ext cx="24" cy="18"/>
              </a:xfrm>
              <a:custGeom>
                <a:avLst/>
                <a:gdLst>
                  <a:gd name="T0" fmla="*/ 0 w 24"/>
                  <a:gd name="T1" fmla="*/ 12 h 18"/>
                  <a:gd name="T2" fmla="*/ 0 w 24"/>
                  <a:gd name="T3" fmla="*/ 12 h 18"/>
                  <a:gd name="T4" fmla="*/ 0 w 24"/>
                  <a:gd name="T5" fmla="*/ 18 h 18"/>
                  <a:gd name="T6" fmla="*/ 24 w 24"/>
                  <a:gd name="T7" fmla="*/ 6 h 18"/>
                  <a:gd name="T8" fmla="*/ 24 w 24"/>
                  <a:gd name="T9" fmla="*/ 6 h 18"/>
                  <a:gd name="T10" fmla="*/ 24 w 24"/>
                  <a:gd name="T11" fmla="*/ 0 h 18"/>
                  <a:gd name="T12" fmla="*/ 0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12"/>
                    </a:moveTo>
                    <a:lnTo>
                      <a:pt x="0" y="12"/>
                    </a:lnTo>
                    <a:lnTo>
                      <a:pt x="0" y="18"/>
                    </a:lnTo>
                    <a:lnTo>
                      <a:pt x="24"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2" name="Freeform 1288"/>
              <p:cNvSpPr>
                <a:spLocks/>
              </p:cNvSpPr>
              <p:nvPr/>
            </p:nvSpPr>
            <p:spPr bwMode="auto">
              <a:xfrm>
                <a:off x="4618" y="2808"/>
                <a:ext cx="30" cy="18"/>
              </a:xfrm>
              <a:custGeom>
                <a:avLst/>
                <a:gdLst>
                  <a:gd name="T0" fmla="*/ 6 w 30"/>
                  <a:gd name="T1" fmla="*/ 12 h 18"/>
                  <a:gd name="T2" fmla="*/ 0 w 30"/>
                  <a:gd name="T3" fmla="*/ 12 h 18"/>
                  <a:gd name="T4" fmla="*/ 6 w 30"/>
                  <a:gd name="T5" fmla="*/ 18 h 18"/>
                  <a:gd name="T6" fmla="*/ 24 w 30"/>
                  <a:gd name="T7" fmla="*/ 6 h 18"/>
                  <a:gd name="T8" fmla="*/ 30 w 30"/>
                  <a:gd name="T9" fmla="*/ 6 h 18"/>
                  <a:gd name="T10" fmla="*/ 24 w 30"/>
                  <a:gd name="T11" fmla="*/ 0 h 18"/>
                  <a:gd name="T12" fmla="*/ 6 w 30"/>
                  <a:gd name="T13" fmla="*/ 12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12"/>
                    </a:moveTo>
                    <a:lnTo>
                      <a:pt x="0" y="12"/>
                    </a:lnTo>
                    <a:lnTo>
                      <a:pt x="6" y="18"/>
                    </a:lnTo>
                    <a:lnTo>
                      <a:pt x="24" y="6"/>
                    </a:lnTo>
                    <a:lnTo>
                      <a:pt x="30"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3" name="Freeform 1289"/>
              <p:cNvSpPr>
                <a:spLocks/>
              </p:cNvSpPr>
              <p:nvPr/>
            </p:nvSpPr>
            <p:spPr bwMode="auto">
              <a:xfrm>
                <a:off x="4654" y="2790"/>
                <a:ext cx="30" cy="18"/>
              </a:xfrm>
              <a:custGeom>
                <a:avLst/>
                <a:gdLst>
                  <a:gd name="T0" fmla="*/ 6 w 30"/>
                  <a:gd name="T1" fmla="*/ 12 h 18"/>
                  <a:gd name="T2" fmla="*/ 0 w 30"/>
                  <a:gd name="T3" fmla="*/ 12 h 18"/>
                  <a:gd name="T4" fmla="*/ 6 w 30"/>
                  <a:gd name="T5" fmla="*/ 18 h 18"/>
                  <a:gd name="T6" fmla="*/ 12 w 30"/>
                  <a:gd name="T7" fmla="*/ 12 h 18"/>
                  <a:gd name="T8" fmla="*/ 24 w 30"/>
                  <a:gd name="T9" fmla="*/ 6 h 18"/>
                  <a:gd name="T10" fmla="*/ 30 w 30"/>
                  <a:gd name="T11" fmla="*/ 0 h 18"/>
                  <a:gd name="T12" fmla="*/ 24 w 30"/>
                  <a:gd name="T13" fmla="*/ 0 h 18"/>
                  <a:gd name="T14" fmla="*/ 12 w 30"/>
                  <a:gd name="T15" fmla="*/ 6 h 18"/>
                  <a:gd name="T16" fmla="*/ 6 w 30"/>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6" y="12"/>
                    </a:moveTo>
                    <a:lnTo>
                      <a:pt x="0" y="12"/>
                    </a:lnTo>
                    <a:lnTo>
                      <a:pt x="6" y="18"/>
                    </a:lnTo>
                    <a:lnTo>
                      <a:pt x="12" y="12"/>
                    </a:lnTo>
                    <a:lnTo>
                      <a:pt x="24" y="6"/>
                    </a:lnTo>
                    <a:lnTo>
                      <a:pt x="30" y="0"/>
                    </a:lnTo>
                    <a:lnTo>
                      <a:pt x="24" y="0"/>
                    </a:lnTo>
                    <a:lnTo>
                      <a:pt x="12" y="6"/>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4" name="Freeform 1290"/>
              <p:cNvSpPr>
                <a:spLocks/>
              </p:cNvSpPr>
              <p:nvPr/>
            </p:nvSpPr>
            <p:spPr bwMode="auto">
              <a:xfrm>
                <a:off x="4690" y="2766"/>
                <a:ext cx="30" cy="18"/>
              </a:xfrm>
              <a:custGeom>
                <a:avLst/>
                <a:gdLst>
                  <a:gd name="T0" fmla="*/ 6 w 30"/>
                  <a:gd name="T1" fmla="*/ 12 h 18"/>
                  <a:gd name="T2" fmla="*/ 0 w 30"/>
                  <a:gd name="T3" fmla="*/ 18 h 18"/>
                  <a:gd name="T4" fmla="*/ 6 w 30"/>
                  <a:gd name="T5" fmla="*/ 18 h 18"/>
                  <a:gd name="T6" fmla="*/ 24 w 30"/>
                  <a:gd name="T7" fmla="*/ 6 h 18"/>
                  <a:gd name="T8" fmla="*/ 30 w 30"/>
                  <a:gd name="T9" fmla="*/ 6 h 18"/>
                  <a:gd name="T10" fmla="*/ 24 w 30"/>
                  <a:gd name="T11" fmla="*/ 0 h 18"/>
                  <a:gd name="T12" fmla="*/ 6 w 30"/>
                  <a:gd name="T13" fmla="*/ 12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12"/>
                    </a:moveTo>
                    <a:lnTo>
                      <a:pt x="0" y="18"/>
                    </a:lnTo>
                    <a:lnTo>
                      <a:pt x="6" y="18"/>
                    </a:lnTo>
                    <a:lnTo>
                      <a:pt x="24" y="6"/>
                    </a:lnTo>
                    <a:lnTo>
                      <a:pt x="30"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5" name="Freeform 1291"/>
              <p:cNvSpPr>
                <a:spLocks/>
              </p:cNvSpPr>
              <p:nvPr/>
            </p:nvSpPr>
            <p:spPr bwMode="auto">
              <a:xfrm>
                <a:off x="4726" y="2742"/>
                <a:ext cx="24" cy="18"/>
              </a:xfrm>
              <a:custGeom>
                <a:avLst/>
                <a:gdLst>
                  <a:gd name="T0" fmla="*/ 6 w 24"/>
                  <a:gd name="T1" fmla="*/ 12 h 18"/>
                  <a:gd name="T2" fmla="*/ 0 w 24"/>
                  <a:gd name="T3" fmla="*/ 18 h 18"/>
                  <a:gd name="T4" fmla="*/ 6 w 24"/>
                  <a:gd name="T5" fmla="*/ 18 h 18"/>
                  <a:gd name="T6" fmla="*/ 24 w 24"/>
                  <a:gd name="T7" fmla="*/ 6 h 18"/>
                  <a:gd name="T8" fmla="*/ 24 w 24"/>
                  <a:gd name="T9" fmla="*/ 0 h 18"/>
                  <a:gd name="T10" fmla="*/ 24 w 24"/>
                  <a:gd name="T11" fmla="*/ 0 h 18"/>
                  <a:gd name="T12" fmla="*/ 6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6" y="12"/>
                    </a:moveTo>
                    <a:lnTo>
                      <a:pt x="0" y="18"/>
                    </a:lnTo>
                    <a:lnTo>
                      <a:pt x="6" y="18"/>
                    </a:lnTo>
                    <a:lnTo>
                      <a:pt x="24"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6" name="Freeform 1292"/>
              <p:cNvSpPr>
                <a:spLocks/>
              </p:cNvSpPr>
              <p:nvPr/>
            </p:nvSpPr>
            <p:spPr bwMode="auto">
              <a:xfrm>
                <a:off x="4762" y="2712"/>
                <a:ext cx="24" cy="24"/>
              </a:xfrm>
              <a:custGeom>
                <a:avLst/>
                <a:gdLst>
                  <a:gd name="T0" fmla="*/ 0 w 24"/>
                  <a:gd name="T1" fmla="*/ 18 h 24"/>
                  <a:gd name="T2" fmla="*/ 0 w 24"/>
                  <a:gd name="T3" fmla="*/ 24 h 24"/>
                  <a:gd name="T4" fmla="*/ 0 w 24"/>
                  <a:gd name="T5" fmla="*/ 24 h 24"/>
                  <a:gd name="T6" fmla="*/ 6 w 24"/>
                  <a:gd name="T7" fmla="*/ 24 h 24"/>
                  <a:gd name="T8" fmla="*/ 6 w 24"/>
                  <a:gd name="T9" fmla="*/ 18 h 24"/>
                  <a:gd name="T10" fmla="*/ 24 w 24"/>
                  <a:gd name="T11" fmla="*/ 6 h 24"/>
                  <a:gd name="T12" fmla="*/ 18 w 24"/>
                  <a:gd name="T13" fmla="*/ 0 h 24"/>
                  <a:gd name="T14" fmla="*/ 18 w 24"/>
                  <a:gd name="T15" fmla="*/ 6 h 24"/>
                  <a:gd name="T16" fmla="*/ 0 w 24"/>
                  <a:gd name="T17" fmla="*/ 18 h 24"/>
                  <a:gd name="T18" fmla="*/ 6 w 24"/>
                  <a:gd name="T19" fmla="*/ 18 h 24"/>
                  <a:gd name="T20" fmla="*/ 6 w 24"/>
                  <a:gd name="T21" fmla="*/ 18 h 24"/>
                  <a:gd name="T22" fmla="*/ 0 w 24"/>
                  <a:gd name="T23" fmla="*/ 18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0" y="18"/>
                    </a:moveTo>
                    <a:lnTo>
                      <a:pt x="0" y="24"/>
                    </a:lnTo>
                    <a:lnTo>
                      <a:pt x="6" y="24"/>
                    </a:lnTo>
                    <a:lnTo>
                      <a:pt x="6" y="18"/>
                    </a:lnTo>
                    <a:lnTo>
                      <a:pt x="24" y="6"/>
                    </a:lnTo>
                    <a:lnTo>
                      <a:pt x="18" y="0"/>
                    </a:lnTo>
                    <a:lnTo>
                      <a:pt x="18" y="6"/>
                    </a:lnTo>
                    <a:lnTo>
                      <a:pt x="0" y="18"/>
                    </a:lnTo>
                    <a:lnTo>
                      <a:pt x="6" y="18"/>
                    </a:lnTo>
                    <a:lnTo>
                      <a:pt x="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7" name="Freeform 1293"/>
              <p:cNvSpPr>
                <a:spLocks/>
              </p:cNvSpPr>
              <p:nvPr/>
            </p:nvSpPr>
            <p:spPr bwMode="auto">
              <a:xfrm>
                <a:off x="4792" y="2682"/>
                <a:ext cx="18" cy="24"/>
              </a:xfrm>
              <a:custGeom>
                <a:avLst/>
                <a:gdLst>
                  <a:gd name="T0" fmla="*/ 0 w 18"/>
                  <a:gd name="T1" fmla="*/ 24 h 24"/>
                  <a:gd name="T2" fmla="*/ 0 w 18"/>
                  <a:gd name="T3" fmla="*/ 24 h 24"/>
                  <a:gd name="T4" fmla="*/ 6 w 18"/>
                  <a:gd name="T5" fmla="*/ 24 h 24"/>
                  <a:gd name="T6" fmla="*/ 12 w 18"/>
                  <a:gd name="T7" fmla="*/ 12 h 24"/>
                  <a:gd name="T8" fmla="*/ 18 w 18"/>
                  <a:gd name="T9" fmla="*/ 6 h 24"/>
                  <a:gd name="T10" fmla="*/ 18 w 18"/>
                  <a:gd name="T11" fmla="*/ 0 h 24"/>
                  <a:gd name="T12" fmla="*/ 12 w 18"/>
                  <a:gd name="T13" fmla="*/ 6 h 24"/>
                  <a:gd name="T14" fmla="*/ 6 w 18"/>
                  <a:gd name="T15" fmla="*/ 12 h 24"/>
                  <a:gd name="T16" fmla="*/ 0 w 18"/>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0" y="24"/>
                    </a:moveTo>
                    <a:lnTo>
                      <a:pt x="0" y="24"/>
                    </a:lnTo>
                    <a:lnTo>
                      <a:pt x="6" y="24"/>
                    </a:lnTo>
                    <a:lnTo>
                      <a:pt x="12" y="12"/>
                    </a:lnTo>
                    <a:lnTo>
                      <a:pt x="18" y="6"/>
                    </a:lnTo>
                    <a:lnTo>
                      <a:pt x="18" y="0"/>
                    </a:lnTo>
                    <a:lnTo>
                      <a:pt x="12" y="6"/>
                    </a:lnTo>
                    <a:lnTo>
                      <a:pt x="6"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8" name="Freeform 1294"/>
              <p:cNvSpPr>
                <a:spLocks/>
              </p:cNvSpPr>
              <p:nvPr/>
            </p:nvSpPr>
            <p:spPr bwMode="auto">
              <a:xfrm>
                <a:off x="4816" y="2646"/>
                <a:ext cx="18" cy="30"/>
              </a:xfrm>
              <a:custGeom>
                <a:avLst/>
                <a:gdLst>
                  <a:gd name="T0" fmla="*/ 0 w 18"/>
                  <a:gd name="T1" fmla="*/ 24 h 30"/>
                  <a:gd name="T2" fmla="*/ 6 w 18"/>
                  <a:gd name="T3" fmla="*/ 30 h 30"/>
                  <a:gd name="T4" fmla="*/ 6 w 18"/>
                  <a:gd name="T5" fmla="*/ 24 h 30"/>
                  <a:gd name="T6" fmla="*/ 18 w 18"/>
                  <a:gd name="T7" fmla="*/ 12 h 30"/>
                  <a:gd name="T8" fmla="*/ 18 w 18"/>
                  <a:gd name="T9" fmla="*/ 6 h 30"/>
                  <a:gd name="T10" fmla="*/ 18 w 18"/>
                  <a:gd name="T11" fmla="*/ 0 h 30"/>
                  <a:gd name="T12" fmla="*/ 12 w 18"/>
                  <a:gd name="T13" fmla="*/ 6 h 30"/>
                  <a:gd name="T14" fmla="*/ 12 w 18"/>
                  <a:gd name="T15" fmla="*/ 12 h 30"/>
                  <a:gd name="T16" fmla="*/ 0 w 18"/>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30"/>
                  <a:gd name="T29" fmla="*/ 18 w 18"/>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30">
                    <a:moveTo>
                      <a:pt x="0" y="24"/>
                    </a:moveTo>
                    <a:lnTo>
                      <a:pt x="6" y="30"/>
                    </a:lnTo>
                    <a:lnTo>
                      <a:pt x="6" y="24"/>
                    </a:lnTo>
                    <a:lnTo>
                      <a:pt x="18" y="12"/>
                    </a:lnTo>
                    <a:lnTo>
                      <a:pt x="18" y="6"/>
                    </a:lnTo>
                    <a:lnTo>
                      <a:pt x="18" y="0"/>
                    </a:lnTo>
                    <a:lnTo>
                      <a:pt x="12" y="6"/>
                    </a:lnTo>
                    <a:lnTo>
                      <a:pt x="12"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9" name="Freeform 1295"/>
              <p:cNvSpPr>
                <a:spLocks/>
              </p:cNvSpPr>
              <p:nvPr/>
            </p:nvSpPr>
            <p:spPr bwMode="auto">
              <a:xfrm>
                <a:off x="4834" y="2610"/>
                <a:ext cx="18" cy="24"/>
              </a:xfrm>
              <a:custGeom>
                <a:avLst/>
                <a:gdLst>
                  <a:gd name="T0" fmla="*/ 0 w 18"/>
                  <a:gd name="T1" fmla="*/ 24 h 24"/>
                  <a:gd name="T2" fmla="*/ 6 w 18"/>
                  <a:gd name="T3" fmla="*/ 24 h 24"/>
                  <a:gd name="T4" fmla="*/ 6 w 18"/>
                  <a:gd name="T5" fmla="*/ 24 h 24"/>
                  <a:gd name="T6" fmla="*/ 18 w 18"/>
                  <a:gd name="T7" fmla="*/ 6 h 24"/>
                  <a:gd name="T8" fmla="*/ 18 w 18"/>
                  <a:gd name="T9" fmla="*/ 0 h 24"/>
                  <a:gd name="T10" fmla="*/ 12 w 18"/>
                  <a:gd name="T11" fmla="*/ 0 h 24"/>
                  <a:gd name="T12" fmla="*/ 12 w 18"/>
                  <a:gd name="T13" fmla="*/ 0 h 24"/>
                  <a:gd name="T14" fmla="*/ 12 w 18"/>
                  <a:gd name="T15" fmla="*/ 6 h 24"/>
                  <a:gd name="T16" fmla="*/ 0 w 18"/>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0" y="24"/>
                    </a:moveTo>
                    <a:lnTo>
                      <a:pt x="6" y="24"/>
                    </a:lnTo>
                    <a:lnTo>
                      <a:pt x="18" y="6"/>
                    </a:lnTo>
                    <a:lnTo>
                      <a:pt x="18" y="0"/>
                    </a:lnTo>
                    <a:lnTo>
                      <a:pt x="12" y="0"/>
                    </a:lnTo>
                    <a:lnTo>
                      <a:pt x="12"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 name="Freeform 1296"/>
              <p:cNvSpPr>
                <a:spLocks/>
              </p:cNvSpPr>
              <p:nvPr/>
            </p:nvSpPr>
            <p:spPr bwMode="auto">
              <a:xfrm>
                <a:off x="4846" y="2568"/>
                <a:ext cx="12" cy="30"/>
              </a:xfrm>
              <a:custGeom>
                <a:avLst/>
                <a:gdLst>
                  <a:gd name="T0" fmla="*/ 0 w 12"/>
                  <a:gd name="T1" fmla="*/ 24 h 30"/>
                  <a:gd name="T2" fmla="*/ 6 w 12"/>
                  <a:gd name="T3" fmla="*/ 30 h 30"/>
                  <a:gd name="T4" fmla="*/ 6 w 12"/>
                  <a:gd name="T5" fmla="*/ 24 h 30"/>
                  <a:gd name="T6" fmla="*/ 12 w 12"/>
                  <a:gd name="T7" fmla="*/ 6 h 30"/>
                  <a:gd name="T8" fmla="*/ 6 w 12"/>
                  <a:gd name="T9" fmla="*/ 0 h 30"/>
                  <a:gd name="T10" fmla="*/ 6 w 12"/>
                  <a:gd name="T11" fmla="*/ 0 h 30"/>
                  <a:gd name="T12" fmla="*/ 0 w 12"/>
                  <a:gd name="T13" fmla="*/ 0 h 30"/>
                  <a:gd name="T14" fmla="*/ 6 w 12"/>
                  <a:gd name="T15" fmla="*/ 6 h 30"/>
                  <a:gd name="T16" fmla="*/ 0 w 12"/>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0" y="24"/>
                    </a:moveTo>
                    <a:lnTo>
                      <a:pt x="6" y="30"/>
                    </a:lnTo>
                    <a:lnTo>
                      <a:pt x="6" y="24"/>
                    </a:lnTo>
                    <a:lnTo>
                      <a:pt x="12" y="6"/>
                    </a:lnTo>
                    <a:lnTo>
                      <a:pt x="6" y="0"/>
                    </a:lnTo>
                    <a:lnTo>
                      <a:pt x="0" y="0"/>
                    </a:lnTo>
                    <a:lnTo>
                      <a:pt x="6"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 name="Freeform 1297"/>
              <p:cNvSpPr>
                <a:spLocks/>
              </p:cNvSpPr>
              <p:nvPr/>
            </p:nvSpPr>
            <p:spPr bwMode="auto">
              <a:xfrm>
                <a:off x="4840" y="2526"/>
                <a:ext cx="12" cy="30"/>
              </a:xfrm>
              <a:custGeom>
                <a:avLst/>
                <a:gdLst>
                  <a:gd name="T0" fmla="*/ 6 w 12"/>
                  <a:gd name="T1" fmla="*/ 24 h 30"/>
                  <a:gd name="T2" fmla="*/ 12 w 12"/>
                  <a:gd name="T3" fmla="*/ 30 h 30"/>
                  <a:gd name="T4" fmla="*/ 12 w 12"/>
                  <a:gd name="T5" fmla="*/ 24 h 30"/>
                  <a:gd name="T6" fmla="*/ 12 w 12"/>
                  <a:gd name="T7" fmla="*/ 6 h 30"/>
                  <a:gd name="T8" fmla="*/ 6 w 12"/>
                  <a:gd name="T9" fmla="*/ 0 h 30"/>
                  <a:gd name="T10" fmla="*/ 6 w 12"/>
                  <a:gd name="T11" fmla="*/ 0 h 30"/>
                  <a:gd name="T12" fmla="*/ 0 w 12"/>
                  <a:gd name="T13" fmla="*/ 0 h 30"/>
                  <a:gd name="T14" fmla="*/ 6 w 12"/>
                  <a:gd name="T15" fmla="*/ 6 h 30"/>
                  <a:gd name="T16" fmla="*/ 6 w 12"/>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6" y="24"/>
                    </a:moveTo>
                    <a:lnTo>
                      <a:pt x="12" y="30"/>
                    </a:lnTo>
                    <a:lnTo>
                      <a:pt x="12" y="24"/>
                    </a:lnTo>
                    <a:lnTo>
                      <a:pt x="12" y="6"/>
                    </a:lnTo>
                    <a:lnTo>
                      <a:pt x="6" y="0"/>
                    </a:lnTo>
                    <a:lnTo>
                      <a:pt x="0" y="0"/>
                    </a:lnTo>
                    <a:lnTo>
                      <a:pt x="6" y="6"/>
                    </a:lnTo>
                    <a:lnTo>
                      <a:pt x="6"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2" name="Freeform 1298"/>
              <p:cNvSpPr>
                <a:spLocks/>
              </p:cNvSpPr>
              <p:nvPr/>
            </p:nvSpPr>
            <p:spPr bwMode="auto">
              <a:xfrm>
                <a:off x="4828" y="2483"/>
                <a:ext cx="12" cy="31"/>
              </a:xfrm>
              <a:custGeom>
                <a:avLst/>
                <a:gdLst>
                  <a:gd name="T0" fmla="*/ 6 w 12"/>
                  <a:gd name="T1" fmla="*/ 31 h 31"/>
                  <a:gd name="T2" fmla="*/ 12 w 12"/>
                  <a:gd name="T3" fmla="*/ 31 h 31"/>
                  <a:gd name="T4" fmla="*/ 12 w 12"/>
                  <a:gd name="T5" fmla="*/ 31 h 31"/>
                  <a:gd name="T6" fmla="*/ 6 w 12"/>
                  <a:gd name="T7" fmla="*/ 6 h 31"/>
                  <a:gd name="T8" fmla="*/ 6 w 12"/>
                  <a:gd name="T9" fmla="*/ 6 h 31"/>
                  <a:gd name="T10" fmla="*/ 0 w 12"/>
                  <a:gd name="T11" fmla="*/ 0 h 31"/>
                  <a:gd name="T12" fmla="*/ 0 w 12"/>
                  <a:gd name="T13" fmla="*/ 6 h 31"/>
                  <a:gd name="T14" fmla="*/ 0 w 12"/>
                  <a:gd name="T15" fmla="*/ 6 h 31"/>
                  <a:gd name="T16" fmla="*/ 6 w 12"/>
                  <a:gd name="T17" fmla="*/ 31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1"/>
                  <a:gd name="T29" fmla="*/ 12 w 1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1">
                    <a:moveTo>
                      <a:pt x="6" y="31"/>
                    </a:moveTo>
                    <a:lnTo>
                      <a:pt x="12" y="31"/>
                    </a:lnTo>
                    <a:lnTo>
                      <a:pt x="6" y="6"/>
                    </a:lnTo>
                    <a:lnTo>
                      <a:pt x="0" y="0"/>
                    </a:lnTo>
                    <a:lnTo>
                      <a:pt x="0" y="6"/>
                    </a:lnTo>
                    <a:lnTo>
                      <a:pt x="6" y="3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3" name="Freeform 1299"/>
              <p:cNvSpPr>
                <a:spLocks/>
              </p:cNvSpPr>
              <p:nvPr/>
            </p:nvSpPr>
            <p:spPr bwMode="auto">
              <a:xfrm>
                <a:off x="4804" y="2453"/>
                <a:ext cx="18" cy="24"/>
              </a:xfrm>
              <a:custGeom>
                <a:avLst/>
                <a:gdLst>
                  <a:gd name="T0" fmla="*/ 12 w 18"/>
                  <a:gd name="T1" fmla="*/ 18 h 24"/>
                  <a:gd name="T2" fmla="*/ 18 w 18"/>
                  <a:gd name="T3" fmla="*/ 24 h 24"/>
                  <a:gd name="T4" fmla="*/ 18 w 18"/>
                  <a:gd name="T5" fmla="*/ 18 h 24"/>
                  <a:gd name="T6" fmla="*/ 6 w 18"/>
                  <a:gd name="T7" fmla="*/ 0 h 24"/>
                  <a:gd name="T8" fmla="*/ 0 w 18"/>
                  <a:gd name="T9" fmla="*/ 0 h 24"/>
                  <a:gd name="T10" fmla="*/ 0 w 18"/>
                  <a:gd name="T11" fmla="*/ 0 h 24"/>
                  <a:gd name="T12" fmla="*/ 12 w 18"/>
                  <a:gd name="T13" fmla="*/ 18 h 24"/>
                  <a:gd name="T14" fmla="*/ 0 60000 65536"/>
                  <a:gd name="T15" fmla="*/ 0 60000 65536"/>
                  <a:gd name="T16" fmla="*/ 0 60000 65536"/>
                  <a:gd name="T17" fmla="*/ 0 60000 65536"/>
                  <a:gd name="T18" fmla="*/ 0 60000 65536"/>
                  <a:gd name="T19" fmla="*/ 0 60000 65536"/>
                  <a:gd name="T20" fmla="*/ 0 60000 65536"/>
                  <a:gd name="T21" fmla="*/ 0 w 18"/>
                  <a:gd name="T22" fmla="*/ 0 h 24"/>
                  <a:gd name="T23" fmla="*/ 18 w 18"/>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24">
                    <a:moveTo>
                      <a:pt x="12" y="18"/>
                    </a:moveTo>
                    <a:lnTo>
                      <a:pt x="18" y="24"/>
                    </a:lnTo>
                    <a:lnTo>
                      <a:pt x="18" y="18"/>
                    </a:lnTo>
                    <a:lnTo>
                      <a:pt x="6" y="0"/>
                    </a:lnTo>
                    <a:lnTo>
                      <a:pt x="0" y="0"/>
                    </a:lnTo>
                    <a:lnTo>
                      <a:pt x="12"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4" name="Freeform 1300"/>
              <p:cNvSpPr>
                <a:spLocks/>
              </p:cNvSpPr>
              <p:nvPr/>
            </p:nvSpPr>
            <p:spPr bwMode="auto">
              <a:xfrm>
                <a:off x="4774" y="2423"/>
                <a:ext cx="24" cy="18"/>
              </a:xfrm>
              <a:custGeom>
                <a:avLst/>
                <a:gdLst>
                  <a:gd name="T0" fmla="*/ 18 w 24"/>
                  <a:gd name="T1" fmla="*/ 18 h 18"/>
                  <a:gd name="T2" fmla="*/ 18 w 24"/>
                  <a:gd name="T3" fmla="*/ 18 h 18"/>
                  <a:gd name="T4" fmla="*/ 24 w 24"/>
                  <a:gd name="T5" fmla="*/ 18 h 18"/>
                  <a:gd name="T6" fmla="*/ 6 w 24"/>
                  <a:gd name="T7" fmla="*/ 0 h 18"/>
                  <a:gd name="T8" fmla="*/ 6 w 24"/>
                  <a:gd name="T9" fmla="*/ 0 h 18"/>
                  <a:gd name="T10" fmla="*/ 0 w 24"/>
                  <a:gd name="T11" fmla="*/ 0 h 18"/>
                  <a:gd name="T12" fmla="*/ 18 w 24"/>
                  <a:gd name="T13" fmla="*/ 18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18" y="18"/>
                    </a:moveTo>
                    <a:lnTo>
                      <a:pt x="18" y="18"/>
                    </a:lnTo>
                    <a:lnTo>
                      <a:pt x="24" y="18"/>
                    </a:lnTo>
                    <a:lnTo>
                      <a:pt x="6" y="0"/>
                    </a:lnTo>
                    <a:lnTo>
                      <a:pt x="0" y="0"/>
                    </a:lnTo>
                    <a:lnTo>
                      <a:pt x="18"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5" name="Freeform 1301"/>
              <p:cNvSpPr>
                <a:spLocks/>
              </p:cNvSpPr>
              <p:nvPr/>
            </p:nvSpPr>
            <p:spPr bwMode="auto">
              <a:xfrm>
                <a:off x="4744" y="2393"/>
                <a:ext cx="24" cy="18"/>
              </a:xfrm>
              <a:custGeom>
                <a:avLst/>
                <a:gdLst>
                  <a:gd name="T0" fmla="*/ 18 w 24"/>
                  <a:gd name="T1" fmla="*/ 18 h 18"/>
                  <a:gd name="T2" fmla="*/ 24 w 24"/>
                  <a:gd name="T3" fmla="*/ 18 h 18"/>
                  <a:gd name="T4" fmla="*/ 18 w 24"/>
                  <a:gd name="T5" fmla="*/ 12 h 18"/>
                  <a:gd name="T6" fmla="*/ 0 w 24"/>
                  <a:gd name="T7" fmla="*/ 0 h 18"/>
                  <a:gd name="T8" fmla="*/ 0 w 24"/>
                  <a:gd name="T9" fmla="*/ 0 h 18"/>
                  <a:gd name="T10" fmla="*/ 0 w 24"/>
                  <a:gd name="T11" fmla="*/ 6 h 18"/>
                  <a:gd name="T12" fmla="*/ 18 w 24"/>
                  <a:gd name="T13" fmla="*/ 18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18" y="18"/>
                    </a:moveTo>
                    <a:lnTo>
                      <a:pt x="24" y="18"/>
                    </a:lnTo>
                    <a:lnTo>
                      <a:pt x="18" y="12"/>
                    </a:lnTo>
                    <a:lnTo>
                      <a:pt x="0" y="0"/>
                    </a:lnTo>
                    <a:lnTo>
                      <a:pt x="0" y="6"/>
                    </a:lnTo>
                    <a:lnTo>
                      <a:pt x="18"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6" name="Freeform 1302"/>
              <p:cNvSpPr>
                <a:spLocks/>
              </p:cNvSpPr>
              <p:nvPr/>
            </p:nvSpPr>
            <p:spPr bwMode="auto">
              <a:xfrm>
                <a:off x="4708" y="2369"/>
                <a:ext cx="24" cy="18"/>
              </a:xfrm>
              <a:custGeom>
                <a:avLst/>
                <a:gdLst>
                  <a:gd name="T0" fmla="*/ 24 w 24"/>
                  <a:gd name="T1" fmla="*/ 18 h 18"/>
                  <a:gd name="T2" fmla="*/ 24 w 24"/>
                  <a:gd name="T3" fmla="*/ 18 h 18"/>
                  <a:gd name="T4" fmla="*/ 24 w 24"/>
                  <a:gd name="T5" fmla="*/ 12 h 18"/>
                  <a:gd name="T6" fmla="*/ 12 w 24"/>
                  <a:gd name="T7" fmla="*/ 6 h 18"/>
                  <a:gd name="T8" fmla="*/ 6 w 24"/>
                  <a:gd name="T9" fmla="*/ 0 h 18"/>
                  <a:gd name="T10" fmla="*/ 0 w 24"/>
                  <a:gd name="T11" fmla="*/ 0 h 18"/>
                  <a:gd name="T12" fmla="*/ 6 w 24"/>
                  <a:gd name="T13" fmla="*/ 6 h 18"/>
                  <a:gd name="T14" fmla="*/ 12 w 24"/>
                  <a:gd name="T15" fmla="*/ 12 h 18"/>
                  <a:gd name="T16" fmla="*/ 24 w 24"/>
                  <a:gd name="T17" fmla="*/ 1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24" y="18"/>
                    </a:moveTo>
                    <a:lnTo>
                      <a:pt x="24" y="18"/>
                    </a:lnTo>
                    <a:lnTo>
                      <a:pt x="24" y="12"/>
                    </a:lnTo>
                    <a:lnTo>
                      <a:pt x="12" y="6"/>
                    </a:lnTo>
                    <a:lnTo>
                      <a:pt x="6" y="0"/>
                    </a:lnTo>
                    <a:lnTo>
                      <a:pt x="0" y="0"/>
                    </a:lnTo>
                    <a:lnTo>
                      <a:pt x="6" y="6"/>
                    </a:lnTo>
                    <a:lnTo>
                      <a:pt x="12" y="12"/>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7" name="Freeform 1303"/>
              <p:cNvSpPr>
                <a:spLocks/>
              </p:cNvSpPr>
              <p:nvPr/>
            </p:nvSpPr>
            <p:spPr bwMode="auto">
              <a:xfrm>
                <a:off x="4672" y="2345"/>
                <a:ext cx="30" cy="18"/>
              </a:xfrm>
              <a:custGeom>
                <a:avLst/>
                <a:gdLst>
                  <a:gd name="T0" fmla="*/ 24 w 30"/>
                  <a:gd name="T1" fmla="*/ 18 h 18"/>
                  <a:gd name="T2" fmla="*/ 30 w 30"/>
                  <a:gd name="T3" fmla="*/ 18 h 18"/>
                  <a:gd name="T4" fmla="*/ 24 w 30"/>
                  <a:gd name="T5" fmla="*/ 12 h 18"/>
                  <a:gd name="T6" fmla="*/ 6 w 30"/>
                  <a:gd name="T7" fmla="*/ 0 h 18"/>
                  <a:gd name="T8" fmla="*/ 0 w 30"/>
                  <a:gd name="T9" fmla="*/ 6 h 18"/>
                  <a:gd name="T10" fmla="*/ 6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8"/>
                    </a:lnTo>
                    <a:lnTo>
                      <a:pt x="24" y="12"/>
                    </a:lnTo>
                    <a:lnTo>
                      <a:pt x="6" y="0"/>
                    </a:lnTo>
                    <a:lnTo>
                      <a:pt x="0" y="6"/>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8" name="Freeform 1304"/>
              <p:cNvSpPr>
                <a:spLocks/>
              </p:cNvSpPr>
              <p:nvPr/>
            </p:nvSpPr>
            <p:spPr bwMode="auto">
              <a:xfrm>
                <a:off x="4636" y="2327"/>
                <a:ext cx="30" cy="18"/>
              </a:xfrm>
              <a:custGeom>
                <a:avLst/>
                <a:gdLst>
                  <a:gd name="T0" fmla="*/ 24 w 30"/>
                  <a:gd name="T1" fmla="*/ 18 h 18"/>
                  <a:gd name="T2" fmla="*/ 30 w 30"/>
                  <a:gd name="T3" fmla="*/ 12 h 18"/>
                  <a:gd name="T4" fmla="*/ 24 w 30"/>
                  <a:gd name="T5" fmla="*/ 12 h 18"/>
                  <a:gd name="T6" fmla="*/ 0 w 30"/>
                  <a:gd name="T7" fmla="*/ 0 h 18"/>
                  <a:gd name="T8" fmla="*/ 0 w 30"/>
                  <a:gd name="T9" fmla="*/ 0 h 18"/>
                  <a:gd name="T10" fmla="*/ 0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2"/>
                    </a:lnTo>
                    <a:lnTo>
                      <a:pt x="24" y="12"/>
                    </a:lnTo>
                    <a:lnTo>
                      <a:pt x="0" y="0"/>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9" name="Freeform 1305"/>
              <p:cNvSpPr>
                <a:spLocks/>
              </p:cNvSpPr>
              <p:nvPr/>
            </p:nvSpPr>
            <p:spPr bwMode="auto">
              <a:xfrm>
                <a:off x="4600" y="2309"/>
                <a:ext cx="24" cy="12"/>
              </a:xfrm>
              <a:custGeom>
                <a:avLst/>
                <a:gdLst>
                  <a:gd name="T0" fmla="*/ 24 w 24"/>
                  <a:gd name="T1" fmla="*/ 12 h 12"/>
                  <a:gd name="T2" fmla="*/ 24 w 24"/>
                  <a:gd name="T3" fmla="*/ 12 h 12"/>
                  <a:gd name="T4" fmla="*/ 24 w 24"/>
                  <a:gd name="T5" fmla="*/ 6 h 12"/>
                  <a:gd name="T6" fmla="*/ 6 w 24"/>
                  <a:gd name="T7" fmla="*/ 0 h 12"/>
                  <a:gd name="T8" fmla="*/ 0 w 24"/>
                  <a:gd name="T9" fmla="*/ 0 h 12"/>
                  <a:gd name="T10" fmla="*/ 0 w 24"/>
                  <a:gd name="T11" fmla="*/ 0 h 12"/>
                  <a:gd name="T12" fmla="*/ 0 w 24"/>
                  <a:gd name="T13" fmla="*/ 6 h 12"/>
                  <a:gd name="T14" fmla="*/ 6 w 24"/>
                  <a:gd name="T15" fmla="*/ 6 h 12"/>
                  <a:gd name="T16" fmla="*/ 24 w 24"/>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2"/>
                  <a:gd name="T29" fmla="*/ 24 w 24"/>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2">
                    <a:moveTo>
                      <a:pt x="24" y="12"/>
                    </a:moveTo>
                    <a:lnTo>
                      <a:pt x="24" y="12"/>
                    </a:lnTo>
                    <a:lnTo>
                      <a:pt x="24" y="6"/>
                    </a:lnTo>
                    <a:lnTo>
                      <a:pt x="6" y="0"/>
                    </a:lnTo>
                    <a:lnTo>
                      <a:pt x="0"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 name="Freeform 1306"/>
              <p:cNvSpPr>
                <a:spLocks/>
              </p:cNvSpPr>
              <p:nvPr/>
            </p:nvSpPr>
            <p:spPr bwMode="auto">
              <a:xfrm>
                <a:off x="4558" y="2291"/>
                <a:ext cx="30" cy="18"/>
              </a:xfrm>
              <a:custGeom>
                <a:avLst/>
                <a:gdLst>
                  <a:gd name="T0" fmla="*/ 24 w 30"/>
                  <a:gd name="T1" fmla="*/ 18 h 18"/>
                  <a:gd name="T2" fmla="*/ 30 w 30"/>
                  <a:gd name="T3" fmla="*/ 12 h 18"/>
                  <a:gd name="T4" fmla="*/ 24 w 30"/>
                  <a:gd name="T5" fmla="*/ 12 h 18"/>
                  <a:gd name="T6" fmla="*/ 6 w 30"/>
                  <a:gd name="T7" fmla="*/ 0 h 18"/>
                  <a:gd name="T8" fmla="*/ 0 w 30"/>
                  <a:gd name="T9" fmla="*/ 0 h 18"/>
                  <a:gd name="T10" fmla="*/ 6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2"/>
                    </a:lnTo>
                    <a:lnTo>
                      <a:pt x="24" y="12"/>
                    </a:lnTo>
                    <a:lnTo>
                      <a:pt x="6" y="0"/>
                    </a:lnTo>
                    <a:lnTo>
                      <a:pt x="0" y="0"/>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 name="Freeform 1307"/>
              <p:cNvSpPr>
                <a:spLocks/>
              </p:cNvSpPr>
              <p:nvPr/>
            </p:nvSpPr>
            <p:spPr bwMode="auto">
              <a:xfrm>
                <a:off x="4522" y="2273"/>
                <a:ext cx="24" cy="18"/>
              </a:xfrm>
              <a:custGeom>
                <a:avLst/>
                <a:gdLst>
                  <a:gd name="T0" fmla="*/ 24 w 24"/>
                  <a:gd name="T1" fmla="*/ 18 h 18"/>
                  <a:gd name="T2" fmla="*/ 24 w 24"/>
                  <a:gd name="T3" fmla="*/ 12 h 18"/>
                  <a:gd name="T4" fmla="*/ 24 w 24"/>
                  <a:gd name="T5" fmla="*/ 12 h 18"/>
                  <a:gd name="T6" fmla="*/ 18 w 24"/>
                  <a:gd name="T7" fmla="*/ 6 h 18"/>
                  <a:gd name="T8" fmla="*/ 0 w 24"/>
                  <a:gd name="T9" fmla="*/ 0 h 18"/>
                  <a:gd name="T10" fmla="*/ 0 w 24"/>
                  <a:gd name="T11" fmla="*/ 6 h 18"/>
                  <a:gd name="T12" fmla="*/ 0 w 24"/>
                  <a:gd name="T13" fmla="*/ 6 h 18"/>
                  <a:gd name="T14" fmla="*/ 18 w 24"/>
                  <a:gd name="T15" fmla="*/ 12 h 18"/>
                  <a:gd name="T16" fmla="*/ 24 w 24"/>
                  <a:gd name="T17" fmla="*/ 1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24" y="18"/>
                    </a:moveTo>
                    <a:lnTo>
                      <a:pt x="24" y="12"/>
                    </a:lnTo>
                    <a:lnTo>
                      <a:pt x="18" y="6"/>
                    </a:lnTo>
                    <a:lnTo>
                      <a:pt x="0" y="0"/>
                    </a:lnTo>
                    <a:lnTo>
                      <a:pt x="0" y="6"/>
                    </a:lnTo>
                    <a:lnTo>
                      <a:pt x="18" y="12"/>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 name="Freeform 1308"/>
              <p:cNvSpPr>
                <a:spLocks/>
              </p:cNvSpPr>
              <p:nvPr/>
            </p:nvSpPr>
            <p:spPr bwMode="auto">
              <a:xfrm>
                <a:off x="4480" y="2261"/>
                <a:ext cx="30" cy="12"/>
              </a:xfrm>
              <a:custGeom>
                <a:avLst/>
                <a:gdLst>
                  <a:gd name="T0" fmla="*/ 24 w 30"/>
                  <a:gd name="T1" fmla="*/ 12 h 12"/>
                  <a:gd name="T2" fmla="*/ 30 w 30"/>
                  <a:gd name="T3" fmla="*/ 12 h 12"/>
                  <a:gd name="T4" fmla="*/ 24 w 30"/>
                  <a:gd name="T5" fmla="*/ 6 h 12"/>
                  <a:gd name="T6" fmla="*/ 6 w 30"/>
                  <a:gd name="T7" fmla="*/ 0 h 12"/>
                  <a:gd name="T8" fmla="*/ 0 w 30"/>
                  <a:gd name="T9" fmla="*/ 6 h 12"/>
                  <a:gd name="T10" fmla="*/ 6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6"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 name="Freeform 1309"/>
              <p:cNvSpPr>
                <a:spLocks/>
              </p:cNvSpPr>
              <p:nvPr/>
            </p:nvSpPr>
            <p:spPr bwMode="auto">
              <a:xfrm>
                <a:off x="4438" y="2249"/>
                <a:ext cx="30" cy="12"/>
              </a:xfrm>
              <a:custGeom>
                <a:avLst/>
                <a:gdLst>
                  <a:gd name="T0" fmla="*/ 30 w 30"/>
                  <a:gd name="T1" fmla="*/ 12 h 12"/>
                  <a:gd name="T2" fmla="*/ 30 w 30"/>
                  <a:gd name="T3" fmla="*/ 12 h 12"/>
                  <a:gd name="T4" fmla="*/ 30 w 30"/>
                  <a:gd name="T5" fmla="*/ 6 h 12"/>
                  <a:gd name="T6" fmla="*/ 24 w 30"/>
                  <a:gd name="T7" fmla="*/ 6 h 12"/>
                  <a:gd name="T8" fmla="*/ 6 w 30"/>
                  <a:gd name="T9" fmla="*/ 0 h 12"/>
                  <a:gd name="T10" fmla="*/ 0 w 30"/>
                  <a:gd name="T11" fmla="*/ 6 h 12"/>
                  <a:gd name="T12" fmla="*/ 6 w 30"/>
                  <a:gd name="T13" fmla="*/ 6 h 12"/>
                  <a:gd name="T14" fmla="*/ 24 w 30"/>
                  <a:gd name="T15" fmla="*/ 12 h 12"/>
                  <a:gd name="T16" fmla="*/ 30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30" y="12"/>
                    </a:moveTo>
                    <a:lnTo>
                      <a:pt x="30" y="12"/>
                    </a:lnTo>
                    <a:lnTo>
                      <a:pt x="30" y="6"/>
                    </a:lnTo>
                    <a:lnTo>
                      <a:pt x="24" y="6"/>
                    </a:lnTo>
                    <a:lnTo>
                      <a:pt x="6" y="0"/>
                    </a:lnTo>
                    <a:lnTo>
                      <a:pt x="0" y="6"/>
                    </a:lnTo>
                    <a:lnTo>
                      <a:pt x="6" y="6"/>
                    </a:lnTo>
                    <a:lnTo>
                      <a:pt x="24" y="12"/>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 name="Freeform 1310"/>
              <p:cNvSpPr>
                <a:spLocks/>
              </p:cNvSpPr>
              <p:nvPr/>
            </p:nvSpPr>
            <p:spPr bwMode="auto">
              <a:xfrm>
                <a:off x="4402" y="2237"/>
                <a:ext cx="30" cy="12"/>
              </a:xfrm>
              <a:custGeom>
                <a:avLst/>
                <a:gdLst>
                  <a:gd name="T0" fmla="*/ 24 w 30"/>
                  <a:gd name="T1" fmla="*/ 12 h 12"/>
                  <a:gd name="T2" fmla="*/ 30 w 30"/>
                  <a:gd name="T3" fmla="*/ 12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5" name="Freeform 1311"/>
              <p:cNvSpPr>
                <a:spLocks/>
              </p:cNvSpPr>
              <p:nvPr/>
            </p:nvSpPr>
            <p:spPr bwMode="auto">
              <a:xfrm>
                <a:off x="4360" y="2225"/>
                <a:ext cx="30" cy="12"/>
              </a:xfrm>
              <a:custGeom>
                <a:avLst/>
                <a:gdLst>
                  <a:gd name="T0" fmla="*/ 24 w 30"/>
                  <a:gd name="T1" fmla="*/ 12 h 12"/>
                  <a:gd name="T2" fmla="*/ 30 w 30"/>
                  <a:gd name="T3" fmla="*/ 12 h 12"/>
                  <a:gd name="T4" fmla="*/ 24 w 30"/>
                  <a:gd name="T5" fmla="*/ 6 h 12"/>
                  <a:gd name="T6" fmla="*/ 18 w 30"/>
                  <a:gd name="T7" fmla="*/ 6 h 12"/>
                  <a:gd name="T8" fmla="*/ 0 w 30"/>
                  <a:gd name="T9" fmla="*/ 0 h 12"/>
                  <a:gd name="T10" fmla="*/ 0 w 30"/>
                  <a:gd name="T11" fmla="*/ 6 h 12"/>
                  <a:gd name="T12" fmla="*/ 0 w 30"/>
                  <a:gd name="T13" fmla="*/ 6 h 12"/>
                  <a:gd name="T14" fmla="*/ 18 w 30"/>
                  <a:gd name="T15" fmla="*/ 12 h 12"/>
                  <a:gd name="T16" fmla="*/ 24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12"/>
                    </a:moveTo>
                    <a:lnTo>
                      <a:pt x="30" y="12"/>
                    </a:lnTo>
                    <a:lnTo>
                      <a:pt x="24" y="6"/>
                    </a:lnTo>
                    <a:lnTo>
                      <a:pt x="18" y="6"/>
                    </a:lnTo>
                    <a:lnTo>
                      <a:pt x="0" y="0"/>
                    </a:lnTo>
                    <a:lnTo>
                      <a:pt x="0" y="6"/>
                    </a:lnTo>
                    <a:lnTo>
                      <a:pt x="18" y="12"/>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6" name="Freeform 1312"/>
              <p:cNvSpPr>
                <a:spLocks/>
              </p:cNvSpPr>
              <p:nvPr/>
            </p:nvSpPr>
            <p:spPr bwMode="auto">
              <a:xfrm>
                <a:off x="4318" y="2219"/>
                <a:ext cx="30" cy="12"/>
              </a:xfrm>
              <a:custGeom>
                <a:avLst/>
                <a:gdLst>
                  <a:gd name="T0" fmla="*/ 24 w 30"/>
                  <a:gd name="T1" fmla="*/ 12 h 12"/>
                  <a:gd name="T2" fmla="*/ 30 w 30"/>
                  <a:gd name="T3" fmla="*/ 6 h 12"/>
                  <a:gd name="T4" fmla="*/ 24 w 30"/>
                  <a:gd name="T5" fmla="*/ 6 h 12"/>
                  <a:gd name="T6" fmla="*/ 6 w 30"/>
                  <a:gd name="T7" fmla="*/ 0 h 12"/>
                  <a:gd name="T8" fmla="*/ 0 w 30"/>
                  <a:gd name="T9" fmla="*/ 6 h 12"/>
                  <a:gd name="T10" fmla="*/ 6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6"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7" name="Freeform 1313"/>
              <p:cNvSpPr>
                <a:spLocks/>
              </p:cNvSpPr>
              <p:nvPr/>
            </p:nvSpPr>
            <p:spPr bwMode="auto">
              <a:xfrm>
                <a:off x="4276" y="2213"/>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8" name="Freeform 1314"/>
              <p:cNvSpPr>
                <a:spLocks/>
              </p:cNvSpPr>
              <p:nvPr/>
            </p:nvSpPr>
            <p:spPr bwMode="auto">
              <a:xfrm>
                <a:off x="4234" y="2201"/>
                <a:ext cx="30" cy="12"/>
              </a:xfrm>
              <a:custGeom>
                <a:avLst/>
                <a:gdLst>
                  <a:gd name="T0" fmla="*/ 30 w 30"/>
                  <a:gd name="T1" fmla="*/ 12 h 12"/>
                  <a:gd name="T2" fmla="*/ 30 w 30"/>
                  <a:gd name="T3" fmla="*/ 12 h 12"/>
                  <a:gd name="T4" fmla="*/ 30 w 30"/>
                  <a:gd name="T5" fmla="*/ 6 h 12"/>
                  <a:gd name="T6" fmla="*/ 6 w 30"/>
                  <a:gd name="T7" fmla="*/ 0 h 12"/>
                  <a:gd name="T8" fmla="*/ 0 w 30"/>
                  <a:gd name="T9" fmla="*/ 6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12"/>
                    </a:ln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9" name="Freeform 1315"/>
              <p:cNvSpPr>
                <a:spLocks/>
              </p:cNvSpPr>
              <p:nvPr/>
            </p:nvSpPr>
            <p:spPr bwMode="auto">
              <a:xfrm>
                <a:off x="4192" y="2195"/>
                <a:ext cx="30" cy="12"/>
              </a:xfrm>
              <a:custGeom>
                <a:avLst/>
                <a:gdLst>
                  <a:gd name="T0" fmla="*/ 30 w 30"/>
                  <a:gd name="T1" fmla="*/ 12 h 12"/>
                  <a:gd name="T2" fmla="*/ 30 w 30"/>
                  <a:gd name="T3" fmla="*/ 6 h 12"/>
                  <a:gd name="T4" fmla="*/ 30 w 30"/>
                  <a:gd name="T5" fmla="*/ 6 h 12"/>
                  <a:gd name="T6" fmla="*/ 6 w 30"/>
                  <a:gd name="T7" fmla="*/ 0 h 12"/>
                  <a:gd name="T8" fmla="*/ 0 w 30"/>
                  <a:gd name="T9" fmla="*/ 0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0" name="Freeform 1316"/>
              <p:cNvSpPr>
                <a:spLocks/>
              </p:cNvSpPr>
              <p:nvPr/>
            </p:nvSpPr>
            <p:spPr bwMode="auto">
              <a:xfrm>
                <a:off x="4156" y="2189"/>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1" name="Freeform 1317"/>
              <p:cNvSpPr>
                <a:spLocks/>
              </p:cNvSpPr>
              <p:nvPr/>
            </p:nvSpPr>
            <p:spPr bwMode="auto">
              <a:xfrm>
                <a:off x="4114" y="2183"/>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2" name="Freeform 1318"/>
              <p:cNvSpPr>
                <a:spLocks/>
              </p:cNvSpPr>
              <p:nvPr/>
            </p:nvSpPr>
            <p:spPr bwMode="auto">
              <a:xfrm>
                <a:off x="4072" y="2177"/>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3" name="Freeform 1319"/>
              <p:cNvSpPr>
                <a:spLocks/>
              </p:cNvSpPr>
              <p:nvPr/>
            </p:nvSpPr>
            <p:spPr bwMode="auto">
              <a:xfrm>
                <a:off x="4030" y="2177"/>
                <a:ext cx="30" cy="6"/>
              </a:xfrm>
              <a:custGeom>
                <a:avLst/>
                <a:gdLst>
                  <a:gd name="T0" fmla="*/ 24 w 30"/>
                  <a:gd name="T1" fmla="*/ 6 h 6"/>
                  <a:gd name="T2" fmla="*/ 30 w 30"/>
                  <a:gd name="T3" fmla="*/ 6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4" name="Freeform 1320"/>
              <p:cNvSpPr>
                <a:spLocks/>
              </p:cNvSpPr>
              <p:nvPr/>
            </p:nvSpPr>
            <p:spPr bwMode="auto">
              <a:xfrm>
                <a:off x="3987" y="2171"/>
                <a:ext cx="31" cy="6"/>
              </a:xfrm>
              <a:custGeom>
                <a:avLst/>
                <a:gdLst>
                  <a:gd name="T0" fmla="*/ 25 w 31"/>
                  <a:gd name="T1" fmla="*/ 6 h 6"/>
                  <a:gd name="T2" fmla="*/ 31 w 31"/>
                  <a:gd name="T3" fmla="*/ 6 h 6"/>
                  <a:gd name="T4" fmla="*/ 25 w 31"/>
                  <a:gd name="T5" fmla="*/ 0 h 6"/>
                  <a:gd name="T6" fmla="*/ 7 w 31"/>
                  <a:gd name="T7" fmla="*/ 0 h 6"/>
                  <a:gd name="T8" fmla="*/ 0 w 31"/>
                  <a:gd name="T9" fmla="*/ 0 h 6"/>
                  <a:gd name="T10" fmla="*/ 0 w 31"/>
                  <a:gd name="T11" fmla="*/ 0 h 6"/>
                  <a:gd name="T12" fmla="*/ 0 w 31"/>
                  <a:gd name="T13" fmla="*/ 6 h 6"/>
                  <a:gd name="T14" fmla="*/ 7 w 31"/>
                  <a:gd name="T15" fmla="*/ 6 h 6"/>
                  <a:gd name="T16" fmla="*/ 25 w 31"/>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6"/>
                  <a:gd name="T29" fmla="*/ 31 w 31"/>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6">
                    <a:moveTo>
                      <a:pt x="25" y="6"/>
                    </a:moveTo>
                    <a:lnTo>
                      <a:pt x="31" y="6"/>
                    </a:lnTo>
                    <a:lnTo>
                      <a:pt x="25" y="0"/>
                    </a:lnTo>
                    <a:lnTo>
                      <a:pt x="7" y="0"/>
                    </a:lnTo>
                    <a:lnTo>
                      <a:pt x="0" y="0"/>
                    </a:lnTo>
                    <a:lnTo>
                      <a:pt x="0" y="6"/>
                    </a:lnTo>
                    <a:lnTo>
                      <a:pt x="7" y="6"/>
                    </a:lnTo>
                    <a:lnTo>
                      <a:pt x="25"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5" name="Freeform 1321"/>
              <p:cNvSpPr>
                <a:spLocks/>
              </p:cNvSpPr>
              <p:nvPr/>
            </p:nvSpPr>
            <p:spPr bwMode="auto">
              <a:xfrm>
                <a:off x="3945" y="2171"/>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6" name="Freeform 1322"/>
              <p:cNvSpPr>
                <a:spLocks/>
              </p:cNvSpPr>
              <p:nvPr/>
            </p:nvSpPr>
            <p:spPr bwMode="auto">
              <a:xfrm>
                <a:off x="3903" y="2165"/>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7" name="Freeform 1323"/>
              <p:cNvSpPr>
                <a:spLocks/>
              </p:cNvSpPr>
              <p:nvPr/>
            </p:nvSpPr>
            <p:spPr bwMode="auto">
              <a:xfrm>
                <a:off x="3861" y="2165"/>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8" name="Freeform 1324"/>
              <p:cNvSpPr>
                <a:spLocks/>
              </p:cNvSpPr>
              <p:nvPr/>
            </p:nvSpPr>
            <p:spPr bwMode="auto">
              <a:xfrm>
                <a:off x="3819" y="2165"/>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9" name="Freeform 1325"/>
              <p:cNvSpPr>
                <a:spLocks/>
              </p:cNvSpPr>
              <p:nvPr/>
            </p:nvSpPr>
            <p:spPr bwMode="auto">
              <a:xfrm>
                <a:off x="3777" y="2165"/>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4" name="Group 1326"/>
            <p:cNvGrpSpPr>
              <a:grpSpLocks/>
            </p:cNvGrpSpPr>
            <p:nvPr/>
          </p:nvGrpSpPr>
          <p:grpSpPr bwMode="auto">
            <a:xfrm>
              <a:off x="2793" y="2213"/>
              <a:ext cx="1969" cy="721"/>
              <a:chOff x="2793" y="2213"/>
              <a:chExt cx="1969" cy="721"/>
            </a:xfrm>
          </p:grpSpPr>
          <p:sp>
            <p:nvSpPr>
              <p:cNvPr id="237" name="Freeform 1327"/>
              <p:cNvSpPr>
                <a:spLocks/>
              </p:cNvSpPr>
              <p:nvPr/>
            </p:nvSpPr>
            <p:spPr bwMode="auto">
              <a:xfrm>
                <a:off x="3753" y="2213"/>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 name="T14" fmla="*/ 0 60000 65536"/>
                  <a:gd name="T15" fmla="*/ 0 60000 65536"/>
                  <a:gd name="T16" fmla="*/ 0 60000 65536"/>
                  <a:gd name="T17" fmla="*/ 0 60000 65536"/>
                  <a:gd name="T18" fmla="*/ 0 60000 65536"/>
                  <a:gd name="T19" fmla="*/ 0 60000 65536"/>
                  <a:gd name="T20" fmla="*/ 0 60000 65536"/>
                  <a:gd name="T21" fmla="*/ 0 w 24"/>
                  <a:gd name="T22" fmla="*/ 0 h 6"/>
                  <a:gd name="T23" fmla="*/ 24 w 2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
                    <a:moveTo>
                      <a:pt x="24" y="6"/>
                    </a:move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 name="Freeform 1328"/>
              <p:cNvSpPr>
                <a:spLocks/>
              </p:cNvSpPr>
              <p:nvPr/>
            </p:nvSpPr>
            <p:spPr bwMode="auto">
              <a:xfrm>
                <a:off x="3711" y="2213"/>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9" name="Freeform 1329"/>
              <p:cNvSpPr>
                <a:spLocks/>
              </p:cNvSpPr>
              <p:nvPr/>
            </p:nvSpPr>
            <p:spPr bwMode="auto">
              <a:xfrm>
                <a:off x="3669" y="2213"/>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0" name="Freeform 1330"/>
              <p:cNvSpPr>
                <a:spLocks/>
              </p:cNvSpPr>
              <p:nvPr/>
            </p:nvSpPr>
            <p:spPr bwMode="auto">
              <a:xfrm>
                <a:off x="3627" y="2213"/>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1" name="Freeform 1331"/>
              <p:cNvSpPr>
                <a:spLocks/>
              </p:cNvSpPr>
              <p:nvPr/>
            </p:nvSpPr>
            <p:spPr bwMode="auto">
              <a:xfrm>
                <a:off x="3585" y="2219"/>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 name="T14" fmla="*/ 0 60000 65536"/>
                  <a:gd name="T15" fmla="*/ 0 60000 65536"/>
                  <a:gd name="T16" fmla="*/ 0 60000 65536"/>
                  <a:gd name="T17" fmla="*/ 0 60000 65536"/>
                  <a:gd name="T18" fmla="*/ 0 60000 65536"/>
                  <a:gd name="T19" fmla="*/ 0 60000 65536"/>
                  <a:gd name="T20" fmla="*/ 0 60000 65536"/>
                  <a:gd name="T21" fmla="*/ 0 w 24"/>
                  <a:gd name="T22" fmla="*/ 0 h 6"/>
                  <a:gd name="T23" fmla="*/ 24 w 2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
                    <a:moveTo>
                      <a:pt x="24" y="6"/>
                    </a:move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2" name="Freeform 1332"/>
              <p:cNvSpPr>
                <a:spLocks/>
              </p:cNvSpPr>
              <p:nvPr/>
            </p:nvSpPr>
            <p:spPr bwMode="auto">
              <a:xfrm>
                <a:off x="3543" y="2219"/>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3" name="Freeform 1333"/>
              <p:cNvSpPr>
                <a:spLocks/>
              </p:cNvSpPr>
              <p:nvPr/>
            </p:nvSpPr>
            <p:spPr bwMode="auto">
              <a:xfrm>
                <a:off x="3501" y="2225"/>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4" name="Freeform 1334"/>
              <p:cNvSpPr>
                <a:spLocks/>
              </p:cNvSpPr>
              <p:nvPr/>
            </p:nvSpPr>
            <p:spPr bwMode="auto">
              <a:xfrm>
                <a:off x="3459" y="2231"/>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 name="Freeform 1335"/>
              <p:cNvSpPr>
                <a:spLocks/>
              </p:cNvSpPr>
              <p:nvPr/>
            </p:nvSpPr>
            <p:spPr bwMode="auto">
              <a:xfrm>
                <a:off x="3417" y="2231"/>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 name="Freeform 1336"/>
              <p:cNvSpPr>
                <a:spLocks/>
              </p:cNvSpPr>
              <p:nvPr/>
            </p:nvSpPr>
            <p:spPr bwMode="auto">
              <a:xfrm>
                <a:off x="3375" y="2237"/>
                <a:ext cx="30" cy="12"/>
              </a:xfrm>
              <a:custGeom>
                <a:avLst/>
                <a:gdLst>
                  <a:gd name="T0" fmla="*/ 24 w 30"/>
                  <a:gd name="T1" fmla="*/ 6 h 12"/>
                  <a:gd name="T2" fmla="*/ 30 w 30"/>
                  <a:gd name="T3" fmla="*/ 6 h 12"/>
                  <a:gd name="T4" fmla="*/ 24 w 30"/>
                  <a:gd name="T5" fmla="*/ 0 h 12"/>
                  <a:gd name="T6" fmla="*/ 18 w 30"/>
                  <a:gd name="T7" fmla="*/ 0 h 12"/>
                  <a:gd name="T8" fmla="*/ 0 w 30"/>
                  <a:gd name="T9" fmla="*/ 6 h 12"/>
                  <a:gd name="T10" fmla="*/ 0 w 30"/>
                  <a:gd name="T11" fmla="*/ 6 h 12"/>
                  <a:gd name="T12" fmla="*/ 0 w 30"/>
                  <a:gd name="T13" fmla="*/ 12 h 12"/>
                  <a:gd name="T14" fmla="*/ 18 w 30"/>
                  <a:gd name="T15" fmla="*/ 6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6"/>
                    </a:lnTo>
                    <a:lnTo>
                      <a:pt x="24" y="0"/>
                    </a:lnTo>
                    <a:lnTo>
                      <a:pt x="18" y="0"/>
                    </a:lnTo>
                    <a:lnTo>
                      <a:pt x="0" y="6"/>
                    </a:lnTo>
                    <a:lnTo>
                      <a:pt x="0" y="12"/>
                    </a:lnTo>
                    <a:lnTo>
                      <a:pt x="18"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7" name="Freeform 1337"/>
              <p:cNvSpPr>
                <a:spLocks/>
              </p:cNvSpPr>
              <p:nvPr/>
            </p:nvSpPr>
            <p:spPr bwMode="auto">
              <a:xfrm>
                <a:off x="3333" y="2243"/>
                <a:ext cx="30" cy="12"/>
              </a:xfrm>
              <a:custGeom>
                <a:avLst/>
                <a:gdLst>
                  <a:gd name="T0" fmla="*/ 24 w 30"/>
                  <a:gd name="T1" fmla="*/ 6 h 12"/>
                  <a:gd name="T2" fmla="*/ 30 w 30"/>
                  <a:gd name="T3" fmla="*/ 6 h 12"/>
                  <a:gd name="T4" fmla="*/ 24 w 30"/>
                  <a:gd name="T5" fmla="*/ 0 h 12"/>
                  <a:gd name="T6" fmla="*/ 0 w 30"/>
                  <a:gd name="T7" fmla="*/ 6 h 12"/>
                  <a:gd name="T8" fmla="*/ 0 w 30"/>
                  <a:gd name="T9" fmla="*/ 12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8" name="Freeform 1338"/>
              <p:cNvSpPr>
                <a:spLocks/>
              </p:cNvSpPr>
              <p:nvPr/>
            </p:nvSpPr>
            <p:spPr bwMode="auto">
              <a:xfrm>
                <a:off x="3291" y="2255"/>
                <a:ext cx="30" cy="12"/>
              </a:xfrm>
              <a:custGeom>
                <a:avLst/>
                <a:gdLst>
                  <a:gd name="T0" fmla="*/ 24 w 30"/>
                  <a:gd name="T1" fmla="*/ 6 h 12"/>
                  <a:gd name="T2" fmla="*/ 30 w 30"/>
                  <a:gd name="T3" fmla="*/ 0 h 12"/>
                  <a:gd name="T4" fmla="*/ 24 w 30"/>
                  <a:gd name="T5" fmla="*/ 0 h 12"/>
                  <a:gd name="T6" fmla="*/ 6 w 30"/>
                  <a:gd name="T7" fmla="*/ 6 h 12"/>
                  <a:gd name="T8" fmla="*/ 0 w 30"/>
                  <a:gd name="T9" fmla="*/ 6 h 12"/>
                  <a:gd name="T10" fmla="*/ 6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6" y="6"/>
                    </a:lnTo>
                    <a:lnTo>
                      <a:pt x="0" y="6"/>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9" name="Freeform 1339"/>
              <p:cNvSpPr>
                <a:spLocks/>
              </p:cNvSpPr>
              <p:nvPr/>
            </p:nvSpPr>
            <p:spPr bwMode="auto">
              <a:xfrm>
                <a:off x="3249" y="2261"/>
                <a:ext cx="30" cy="12"/>
              </a:xfrm>
              <a:custGeom>
                <a:avLst/>
                <a:gdLst>
                  <a:gd name="T0" fmla="*/ 30 w 30"/>
                  <a:gd name="T1" fmla="*/ 6 h 12"/>
                  <a:gd name="T2" fmla="*/ 30 w 30"/>
                  <a:gd name="T3" fmla="*/ 6 h 12"/>
                  <a:gd name="T4" fmla="*/ 30 w 30"/>
                  <a:gd name="T5" fmla="*/ 0 h 12"/>
                  <a:gd name="T6" fmla="*/ 6 w 30"/>
                  <a:gd name="T7" fmla="*/ 6 h 12"/>
                  <a:gd name="T8" fmla="*/ 0 w 30"/>
                  <a:gd name="T9" fmla="*/ 6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6"/>
                    </a:lnTo>
                    <a:lnTo>
                      <a:pt x="30" y="0"/>
                    </a:lnTo>
                    <a:lnTo>
                      <a:pt x="6" y="6"/>
                    </a:lnTo>
                    <a:lnTo>
                      <a:pt x="0" y="6"/>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0" name="Freeform 1340"/>
              <p:cNvSpPr>
                <a:spLocks/>
              </p:cNvSpPr>
              <p:nvPr/>
            </p:nvSpPr>
            <p:spPr bwMode="auto">
              <a:xfrm>
                <a:off x="3207" y="2267"/>
                <a:ext cx="30" cy="12"/>
              </a:xfrm>
              <a:custGeom>
                <a:avLst/>
                <a:gdLst>
                  <a:gd name="T0" fmla="*/ 30 w 30"/>
                  <a:gd name="T1" fmla="*/ 6 h 12"/>
                  <a:gd name="T2" fmla="*/ 30 w 30"/>
                  <a:gd name="T3" fmla="*/ 6 h 12"/>
                  <a:gd name="T4" fmla="*/ 30 w 30"/>
                  <a:gd name="T5" fmla="*/ 0 h 12"/>
                  <a:gd name="T6" fmla="*/ 18 w 30"/>
                  <a:gd name="T7" fmla="*/ 6 h 12"/>
                  <a:gd name="T8" fmla="*/ 6 w 30"/>
                  <a:gd name="T9" fmla="*/ 6 h 12"/>
                  <a:gd name="T10" fmla="*/ 0 w 30"/>
                  <a:gd name="T11" fmla="*/ 12 h 12"/>
                  <a:gd name="T12" fmla="*/ 6 w 30"/>
                  <a:gd name="T13" fmla="*/ 12 h 12"/>
                  <a:gd name="T14" fmla="*/ 18 w 30"/>
                  <a:gd name="T15" fmla="*/ 12 h 12"/>
                  <a:gd name="T16" fmla="*/ 30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30" y="6"/>
                    </a:moveTo>
                    <a:lnTo>
                      <a:pt x="30" y="6"/>
                    </a:lnTo>
                    <a:lnTo>
                      <a:pt x="30" y="0"/>
                    </a:lnTo>
                    <a:lnTo>
                      <a:pt x="18" y="6"/>
                    </a:lnTo>
                    <a:lnTo>
                      <a:pt x="6" y="6"/>
                    </a:lnTo>
                    <a:lnTo>
                      <a:pt x="0" y="12"/>
                    </a:lnTo>
                    <a:lnTo>
                      <a:pt x="6" y="12"/>
                    </a:lnTo>
                    <a:lnTo>
                      <a:pt x="18"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1" name="Freeform 1341"/>
              <p:cNvSpPr>
                <a:spLocks/>
              </p:cNvSpPr>
              <p:nvPr/>
            </p:nvSpPr>
            <p:spPr bwMode="auto">
              <a:xfrm>
                <a:off x="3171" y="2279"/>
                <a:ext cx="24" cy="12"/>
              </a:xfrm>
              <a:custGeom>
                <a:avLst/>
                <a:gdLst>
                  <a:gd name="T0" fmla="*/ 24 w 24"/>
                  <a:gd name="T1" fmla="*/ 6 h 12"/>
                  <a:gd name="T2" fmla="*/ 24 w 24"/>
                  <a:gd name="T3" fmla="*/ 6 h 12"/>
                  <a:gd name="T4" fmla="*/ 24 w 24"/>
                  <a:gd name="T5" fmla="*/ 0 h 12"/>
                  <a:gd name="T6" fmla="*/ 0 w 24"/>
                  <a:gd name="T7" fmla="*/ 6 h 12"/>
                  <a:gd name="T8" fmla="*/ 0 w 24"/>
                  <a:gd name="T9" fmla="*/ 12 h 12"/>
                  <a:gd name="T10" fmla="*/ 0 w 24"/>
                  <a:gd name="T11" fmla="*/ 12 h 12"/>
                  <a:gd name="T12" fmla="*/ 24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24" y="6"/>
                    </a:moveTo>
                    <a:lnTo>
                      <a:pt x="24"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2" name="Freeform 1342"/>
              <p:cNvSpPr>
                <a:spLocks/>
              </p:cNvSpPr>
              <p:nvPr/>
            </p:nvSpPr>
            <p:spPr bwMode="auto">
              <a:xfrm>
                <a:off x="3129" y="2291"/>
                <a:ext cx="30" cy="12"/>
              </a:xfrm>
              <a:custGeom>
                <a:avLst/>
                <a:gdLst>
                  <a:gd name="T0" fmla="*/ 24 w 30"/>
                  <a:gd name="T1" fmla="*/ 6 h 12"/>
                  <a:gd name="T2" fmla="*/ 30 w 30"/>
                  <a:gd name="T3" fmla="*/ 6 h 12"/>
                  <a:gd name="T4" fmla="*/ 24 w 30"/>
                  <a:gd name="T5" fmla="*/ 0 h 12"/>
                  <a:gd name="T6" fmla="*/ 24 w 30"/>
                  <a:gd name="T7" fmla="*/ 0 h 12"/>
                  <a:gd name="T8" fmla="*/ 0 w 30"/>
                  <a:gd name="T9" fmla="*/ 6 h 12"/>
                  <a:gd name="T10" fmla="*/ 0 w 30"/>
                  <a:gd name="T11" fmla="*/ 12 h 12"/>
                  <a:gd name="T12" fmla="*/ 0 w 30"/>
                  <a:gd name="T13" fmla="*/ 12 h 12"/>
                  <a:gd name="T14" fmla="*/ 24 w 30"/>
                  <a:gd name="T15" fmla="*/ 6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3" name="Freeform 1343"/>
              <p:cNvSpPr>
                <a:spLocks/>
              </p:cNvSpPr>
              <p:nvPr/>
            </p:nvSpPr>
            <p:spPr bwMode="auto">
              <a:xfrm>
                <a:off x="3087" y="2303"/>
                <a:ext cx="30" cy="12"/>
              </a:xfrm>
              <a:custGeom>
                <a:avLst/>
                <a:gdLst>
                  <a:gd name="T0" fmla="*/ 30 w 30"/>
                  <a:gd name="T1" fmla="*/ 6 h 12"/>
                  <a:gd name="T2" fmla="*/ 30 w 30"/>
                  <a:gd name="T3" fmla="*/ 6 h 12"/>
                  <a:gd name="T4" fmla="*/ 30 w 30"/>
                  <a:gd name="T5" fmla="*/ 0 h 12"/>
                  <a:gd name="T6" fmla="*/ 6 w 30"/>
                  <a:gd name="T7" fmla="*/ 6 h 12"/>
                  <a:gd name="T8" fmla="*/ 0 w 30"/>
                  <a:gd name="T9" fmla="*/ 12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6"/>
                    </a:lnTo>
                    <a:lnTo>
                      <a:pt x="30" y="0"/>
                    </a:lnTo>
                    <a:lnTo>
                      <a:pt x="6" y="6"/>
                    </a:lnTo>
                    <a:lnTo>
                      <a:pt x="0" y="12"/>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4" name="Freeform 1344"/>
              <p:cNvSpPr>
                <a:spLocks/>
              </p:cNvSpPr>
              <p:nvPr/>
            </p:nvSpPr>
            <p:spPr bwMode="auto">
              <a:xfrm>
                <a:off x="3051" y="2321"/>
                <a:ext cx="24" cy="12"/>
              </a:xfrm>
              <a:custGeom>
                <a:avLst/>
                <a:gdLst>
                  <a:gd name="T0" fmla="*/ 24 w 24"/>
                  <a:gd name="T1" fmla="*/ 6 h 12"/>
                  <a:gd name="T2" fmla="*/ 24 w 24"/>
                  <a:gd name="T3" fmla="*/ 0 h 12"/>
                  <a:gd name="T4" fmla="*/ 24 w 24"/>
                  <a:gd name="T5" fmla="*/ 0 h 12"/>
                  <a:gd name="T6" fmla="*/ 0 w 24"/>
                  <a:gd name="T7" fmla="*/ 6 h 12"/>
                  <a:gd name="T8" fmla="*/ 0 w 24"/>
                  <a:gd name="T9" fmla="*/ 6 h 12"/>
                  <a:gd name="T10" fmla="*/ 0 w 24"/>
                  <a:gd name="T11" fmla="*/ 12 h 12"/>
                  <a:gd name="T12" fmla="*/ 24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24" y="6"/>
                    </a:move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5" name="Freeform 1345"/>
              <p:cNvSpPr>
                <a:spLocks/>
              </p:cNvSpPr>
              <p:nvPr/>
            </p:nvSpPr>
            <p:spPr bwMode="auto">
              <a:xfrm>
                <a:off x="3009" y="2333"/>
                <a:ext cx="30" cy="18"/>
              </a:xfrm>
              <a:custGeom>
                <a:avLst/>
                <a:gdLst>
                  <a:gd name="T0" fmla="*/ 24 w 30"/>
                  <a:gd name="T1" fmla="*/ 6 h 18"/>
                  <a:gd name="T2" fmla="*/ 30 w 30"/>
                  <a:gd name="T3" fmla="*/ 6 h 18"/>
                  <a:gd name="T4" fmla="*/ 24 w 30"/>
                  <a:gd name="T5" fmla="*/ 0 h 18"/>
                  <a:gd name="T6" fmla="*/ 6 w 30"/>
                  <a:gd name="T7" fmla="*/ 6 h 18"/>
                  <a:gd name="T8" fmla="*/ 6 w 30"/>
                  <a:gd name="T9" fmla="*/ 12 h 18"/>
                  <a:gd name="T10" fmla="*/ 0 w 30"/>
                  <a:gd name="T11" fmla="*/ 12 h 18"/>
                  <a:gd name="T12" fmla="*/ 6 w 30"/>
                  <a:gd name="T13" fmla="*/ 18 h 18"/>
                  <a:gd name="T14" fmla="*/ 6 w 30"/>
                  <a:gd name="T15" fmla="*/ 12 h 18"/>
                  <a:gd name="T16" fmla="*/ 24 w 30"/>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24" y="6"/>
                    </a:moveTo>
                    <a:lnTo>
                      <a:pt x="30" y="6"/>
                    </a:lnTo>
                    <a:lnTo>
                      <a:pt x="24" y="0"/>
                    </a:lnTo>
                    <a:lnTo>
                      <a:pt x="6" y="6"/>
                    </a:lnTo>
                    <a:lnTo>
                      <a:pt x="6" y="12"/>
                    </a:lnTo>
                    <a:lnTo>
                      <a:pt x="0" y="12"/>
                    </a:lnTo>
                    <a:lnTo>
                      <a:pt x="6" y="18"/>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 name="Freeform 1346"/>
              <p:cNvSpPr>
                <a:spLocks/>
              </p:cNvSpPr>
              <p:nvPr/>
            </p:nvSpPr>
            <p:spPr bwMode="auto">
              <a:xfrm>
                <a:off x="2973" y="2351"/>
                <a:ext cx="30" cy="18"/>
              </a:xfrm>
              <a:custGeom>
                <a:avLst/>
                <a:gdLst>
                  <a:gd name="T0" fmla="*/ 24 w 30"/>
                  <a:gd name="T1" fmla="*/ 6 h 18"/>
                  <a:gd name="T2" fmla="*/ 30 w 30"/>
                  <a:gd name="T3" fmla="*/ 0 h 18"/>
                  <a:gd name="T4" fmla="*/ 24 w 30"/>
                  <a:gd name="T5" fmla="*/ 0 h 18"/>
                  <a:gd name="T6" fmla="*/ 0 w 30"/>
                  <a:gd name="T7" fmla="*/ 12 h 18"/>
                  <a:gd name="T8" fmla="*/ 0 w 30"/>
                  <a:gd name="T9" fmla="*/ 12 h 18"/>
                  <a:gd name="T10" fmla="*/ 0 w 30"/>
                  <a:gd name="T11" fmla="*/ 18 h 18"/>
                  <a:gd name="T12" fmla="*/ 24 w 30"/>
                  <a:gd name="T13" fmla="*/ 6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6"/>
                    </a:moveTo>
                    <a:lnTo>
                      <a:pt x="30" y="0"/>
                    </a:lnTo>
                    <a:lnTo>
                      <a:pt x="24" y="0"/>
                    </a:lnTo>
                    <a:lnTo>
                      <a:pt x="0" y="12"/>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7" name="Freeform 1347"/>
              <p:cNvSpPr>
                <a:spLocks/>
              </p:cNvSpPr>
              <p:nvPr/>
            </p:nvSpPr>
            <p:spPr bwMode="auto">
              <a:xfrm>
                <a:off x="2937" y="2369"/>
                <a:ext cx="24" cy="18"/>
              </a:xfrm>
              <a:custGeom>
                <a:avLst/>
                <a:gdLst>
                  <a:gd name="T0" fmla="*/ 24 w 24"/>
                  <a:gd name="T1" fmla="*/ 6 h 18"/>
                  <a:gd name="T2" fmla="*/ 24 w 24"/>
                  <a:gd name="T3" fmla="*/ 6 h 18"/>
                  <a:gd name="T4" fmla="*/ 24 w 24"/>
                  <a:gd name="T5" fmla="*/ 0 h 18"/>
                  <a:gd name="T6" fmla="*/ 0 w 24"/>
                  <a:gd name="T7" fmla="*/ 12 h 18"/>
                  <a:gd name="T8" fmla="*/ 0 w 24"/>
                  <a:gd name="T9" fmla="*/ 18 h 18"/>
                  <a:gd name="T10" fmla="*/ 0 w 24"/>
                  <a:gd name="T11" fmla="*/ 18 h 18"/>
                  <a:gd name="T12" fmla="*/ 24 w 24"/>
                  <a:gd name="T13" fmla="*/ 6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6"/>
                    </a:moveTo>
                    <a:lnTo>
                      <a:pt x="24" y="6"/>
                    </a:lnTo>
                    <a:lnTo>
                      <a:pt x="24" y="0"/>
                    </a:lnTo>
                    <a:lnTo>
                      <a:pt x="0" y="12"/>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8" name="Freeform 1348"/>
              <p:cNvSpPr>
                <a:spLocks/>
              </p:cNvSpPr>
              <p:nvPr/>
            </p:nvSpPr>
            <p:spPr bwMode="auto">
              <a:xfrm>
                <a:off x="2901" y="2393"/>
                <a:ext cx="24" cy="18"/>
              </a:xfrm>
              <a:custGeom>
                <a:avLst/>
                <a:gdLst>
                  <a:gd name="T0" fmla="*/ 24 w 24"/>
                  <a:gd name="T1" fmla="*/ 6 h 18"/>
                  <a:gd name="T2" fmla="*/ 24 w 24"/>
                  <a:gd name="T3" fmla="*/ 0 h 18"/>
                  <a:gd name="T4" fmla="*/ 24 w 24"/>
                  <a:gd name="T5" fmla="*/ 0 h 18"/>
                  <a:gd name="T6" fmla="*/ 12 w 24"/>
                  <a:gd name="T7" fmla="*/ 6 h 18"/>
                  <a:gd name="T8" fmla="*/ 0 w 24"/>
                  <a:gd name="T9" fmla="*/ 12 h 18"/>
                  <a:gd name="T10" fmla="*/ 0 w 24"/>
                  <a:gd name="T11" fmla="*/ 12 h 18"/>
                  <a:gd name="T12" fmla="*/ 0 w 24"/>
                  <a:gd name="T13" fmla="*/ 18 h 18"/>
                  <a:gd name="T14" fmla="*/ 12 w 24"/>
                  <a:gd name="T15" fmla="*/ 12 h 18"/>
                  <a:gd name="T16" fmla="*/ 24 w 24"/>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24" y="6"/>
                    </a:moveTo>
                    <a:lnTo>
                      <a:pt x="24" y="0"/>
                    </a:lnTo>
                    <a:lnTo>
                      <a:pt x="12" y="6"/>
                    </a:lnTo>
                    <a:lnTo>
                      <a:pt x="0" y="12"/>
                    </a:lnTo>
                    <a:lnTo>
                      <a:pt x="0" y="18"/>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9" name="Freeform 1349"/>
              <p:cNvSpPr>
                <a:spLocks/>
              </p:cNvSpPr>
              <p:nvPr/>
            </p:nvSpPr>
            <p:spPr bwMode="auto">
              <a:xfrm>
                <a:off x="2865" y="2417"/>
                <a:ext cx="30" cy="18"/>
              </a:xfrm>
              <a:custGeom>
                <a:avLst/>
                <a:gdLst>
                  <a:gd name="T0" fmla="*/ 24 w 30"/>
                  <a:gd name="T1" fmla="*/ 6 h 18"/>
                  <a:gd name="T2" fmla="*/ 30 w 30"/>
                  <a:gd name="T3" fmla="*/ 0 h 18"/>
                  <a:gd name="T4" fmla="*/ 24 w 30"/>
                  <a:gd name="T5" fmla="*/ 0 h 18"/>
                  <a:gd name="T6" fmla="*/ 6 w 30"/>
                  <a:gd name="T7" fmla="*/ 12 h 18"/>
                  <a:gd name="T8" fmla="*/ 0 w 30"/>
                  <a:gd name="T9" fmla="*/ 18 h 18"/>
                  <a:gd name="T10" fmla="*/ 6 w 30"/>
                  <a:gd name="T11" fmla="*/ 18 h 18"/>
                  <a:gd name="T12" fmla="*/ 24 w 30"/>
                  <a:gd name="T13" fmla="*/ 6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6"/>
                    </a:moveTo>
                    <a:lnTo>
                      <a:pt x="30" y="0"/>
                    </a:lnTo>
                    <a:lnTo>
                      <a:pt x="24" y="0"/>
                    </a:lnTo>
                    <a:lnTo>
                      <a:pt x="6" y="12"/>
                    </a:lnTo>
                    <a:lnTo>
                      <a:pt x="0" y="18"/>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0" name="Freeform 1350"/>
              <p:cNvSpPr>
                <a:spLocks/>
              </p:cNvSpPr>
              <p:nvPr/>
            </p:nvSpPr>
            <p:spPr bwMode="auto">
              <a:xfrm>
                <a:off x="2835" y="2441"/>
                <a:ext cx="24" cy="24"/>
              </a:xfrm>
              <a:custGeom>
                <a:avLst/>
                <a:gdLst>
                  <a:gd name="T0" fmla="*/ 24 w 24"/>
                  <a:gd name="T1" fmla="*/ 6 h 24"/>
                  <a:gd name="T2" fmla="*/ 24 w 24"/>
                  <a:gd name="T3" fmla="*/ 6 h 24"/>
                  <a:gd name="T4" fmla="*/ 24 w 24"/>
                  <a:gd name="T5" fmla="*/ 0 h 24"/>
                  <a:gd name="T6" fmla="*/ 6 w 24"/>
                  <a:gd name="T7" fmla="*/ 18 h 24"/>
                  <a:gd name="T8" fmla="*/ 0 w 24"/>
                  <a:gd name="T9" fmla="*/ 24 h 24"/>
                  <a:gd name="T10" fmla="*/ 6 w 24"/>
                  <a:gd name="T11" fmla="*/ 24 h 24"/>
                  <a:gd name="T12" fmla="*/ 24 w 24"/>
                  <a:gd name="T13" fmla="*/ 6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24" y="6"/>
                    </a:moveTo>
                    <a:lnTo>
                      <a:pt x="24" y="6"/>
                    </a:lnTo>
                    <a:lnTo>
                      <a:pt x="24" y="0"/>
                    </a:lnTo>
                    <a:lnTo>
                      <a:pt x="6" y="18"/>
                    </a:lnTo>
                    <a:lnTo>
                      <a:pt x="0" y="24"/>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 name="Freeform 1351"/>
              <p:cNvSpPr>
                <a:spLocks/>
              </p:cNvSpPr>
              <p:nvPr/>
            </p:nvSpPr>
            <p:spPr bwMode="auto">
              <a:xfrm>
                <a:off x="2811" y="2471"/>
                <a:ext cx="24" cy="30"/>
              </a:xfrm>
              <a:custGeom>
                <a:avLst/>
                <a:gdLst>
                  <a:gd name="T0" fmla="*/ 24 w 24"/>
                  <a:gd name="T1" fmla="*/ 6 h 30"/>
                  <a:gd name="T2" fmla="*/ 18 w 24"/>
                  <a:gd name="T3" fmla="*/ 0 h 30"/>
                  <a:gd name="T4" fmla="*/ 18 w 24"/>
                  <a:gd name="T5" fmla="*/ 6 h 30"/>
                  <a:gd name="T6" fmla="*/ 0 w 24"/>
                  <a:gd name="T7" fmla="*/ 24 h 30"/>
                  <a:gd name="T8" fmla="*/ 6 w 24"/>
                  <a:gd name="T9" fmla="*/ 30 h 30"/>
                  <a:gd name="T10" fmla="*/ 6 w 24"/>
                  <a:gd name="T11" fmla="*/ 24 h 30"/>
                  <a:gd name="T12" fmla="*/ 24 w 24"/>
                  <a:gd name="T13" fmla="*/ 6 h 30"/>
                  <a:gd name="T14" fmla="*/ 0 60000 65536"/>
                  <a:gd name="T15" fmla="*/ 0 60000 65536"/>
                  <a:gd name="T16" fmla="*/ 0 60000 65536"/>
                  <a:gd name="T17" fmla="*/ 0 60000 65536"/>
                  <a:gd name="T18" fmla="*/ 0 60000 65536"/>
                  <a:gd name="T19" fmla="*/ 0 60000 65536"/>
                  <a:gd name="T20" fmla="*/ 0 60000 65536"/>
                  <a:gd name="T21" fmla="*/ 0 w 24"/>
                  <a:gd name="T22" fmla="*/ 0 h 30"/>
                  <a:gd name="T23" fmla="*/ 24 w 24"/>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0">
                    <a:moveTo>
                      <a:pt x="24" y="6"/>
                    </a:moveTo>
                    <a:lnTo>
                      <a:pt x="18" y="0"/>
                    </a:lnTo>
                    <a:lnTo>
                      <a:pt x="18" y="6"/>
                    </a:lnTo>
                    <a:lnTo>
                      <a:pt x="0" y="24"/>
                    </a:lnTo>
                    <a:lnTo>
                      <a:pt x="6" y="30"/>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 name="Freeform 1352"/>
              <p:cNvSpPr>
                <a:spLocks/>
              </p:cNvSpPr>
              <p:nvPr/>
            </p:nvSpPr>
            <p:spPr bwMode="auto">
              <a:xfrm>
                <a:off x="2793" y="2507"/>
                <a:ext cx="18" cy="31"/>
              </a:xfrm>
              <a:custGeom>
                <a:avLst/>
                <a:gdLst>
                  <a:gd name="T0" fmla="*/ 18 w 18"/>
                  <a:gd name="T1" fmla="*/ 7 h 31"/>
                  <a:gd name="T2" fmla="*/ 12 w 18"/>
                  <a:gd name="T3" fmla="*/ 0 h 31"/>
                  <a:gd name="T4" fmla="*/ 12 w 18"/>
                  <a:gd name="T5" fmla="*/ 7 h 31"/>
                  <a:gd name="T6" fmla="*/ 0 w 18"/>
                  <a:gd name="T7" fmla="*/ 31 h 31"/>
                  <a:gd name="T8" fmla="*/ 6 w 18"/>
                  <a:gd name="T9" fmla="*/ 31 h 31"/>
                  <a:gd name="T10" fmla="*/ 6 w 18"/>
                  <a:gd name="T11" fmla="*/ 31 h 31"/>
                  <a:gd name="T12" fmla="*/ 18 w 18"/>
                  <a:gd name="T13" fmla="*/ 7 h 31"/>
                  <a:gd name="T14" fmla="*/ 0 60000 65536"/>
                  <a:gd name="T15" fmla="*/ 0 60000 65536"/>
                  <a:gd name="T16" fmla="*/ 0 60000 65536"/>
                  <a:gd name="T17" fmla="*/ 0 60000 65536"/>
                  <a:gd name="T18" fmla="*/ 0 60000 65536"/>
                  <a:gd name="T19" fmla="*/ 0 60000 65536"/>
                  <a:gd name="T20" fmla="*/ 0 60000 65536"/>
                  <a:gd name="T21" fmla="*/ 0 w 18"/>
                  <a:gd name="T22" fmla="*/ 0 h 31"/>
                  <a:gd name="T23" fmla="*/ 18 w 18"/>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31">
                    <a:moveTo>
                      <a:pt x="18" y="7"/>
                    </a:moveTo>
                    <a:lnTo>
                      <a:pt x="12" y="0"/>
                    </a:lnTo>
                    <a:lnTo>
                      <a:pt x="12" y="7"/>
                    </a:lnTo>
                    <a:lnTo>
                      <a:pt x="0" y="31"/>
                    </a:lnTo>
                    <a:lnTo>
                      <a:pt x="6" y="31"/>
                    </a:lnTo>
                    <a:lnTo>
                      <a:pt x="18"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3" name="Freeform 1353"/>
              <p:cNvSpPr>
                <a:spLocks/>
              </p:cNvSpPr>
              <p:nvPr/>
            </p:nvSpPr>
            <p:spPr bwMode="auto">
              <a:xfrm>
                <a:off x="2793" y="2550"/>
                <a:ext cx="6" cy="30"/>
              </a:xfrm>
              <a:custGeom>
                <a:avLst/>
                <a:gdLst>
                  <a:gd name="T0" fmla="*/ 6 w 6"/>
                  <a:gd name="T1" fmla="*/ 6 h 30"/>
                  <a:gd name="T2" fmla="*/ 0 w 6"/>
                  <a:gd name="T3" fmla="*/ 0 h 30"/>
                  <a:gd name="T4" fmla="*/ 0 w 6"/>
                  <a:gd name="T5" fmla="*/ 6 h 30"/>
                  <a:gd name="T6" fmla="*/ 0 w 6"/>
                  <a:gd name="T7" fmla="*/ 24 h 30"/>
                  <a:gd name="T8" fmla="*/ 0 w 6"/>
                  <a:gd name="T9" fmla="*/ 30 h 30"/>
                  <a:gd name="T10" fmla="*/ 0 w 6"/>
                  <a:gd name="T11" fmla="*/ 30 h 30"/>
                  <a:gd name="T12" fmla="*/ 6 w 6"/>
                  <a:gd name="T13" fmla="*/ 30 h 30"/>
                  <a:gd name="T14" fmla="*/ 6 w 6"/>
                  <a:gd name="T15" fmla="*/ 24 h 30"/>
                  <a:gd name="T16" fmla="*/ 6 w 6"/>
                  <a:gd name="T17" fmla="*/ 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0"/>
                  <a:gd name="T29" fmla="*/ 6 w 6"/>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0">
                    <a:moveTo>
                      <a:pt x="6" y="6"/>
                    </a:moveTo>
                    <a:lnTo>
                      <a:pt x="0" y="0"/>
                    </a:lnTo>
                    <a:lnTo>
                      <a:pt x="0" y="6"/>
                    </a:lnTo>
                    <a:lnTo>
                      <a:pt x="0" y="24"/>
                    </a:lnTo>
                    <a:lnTo>
                      <a:pt x="0" y="30"/>
                    </a:lnTo>
                    <a:lnTo>
                      <a:pt x="6" y="30"/>
                    </a:lnTo>
                    <a:lnTo>
                      <a:pt x="6" y="24"/>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4" name="Freeform 1354"/>
              <p:cNvSpPr>
                <a:spLocks/>
              </p:cNvSpPr>
              <p:nvPr/>
            </p:nvSpPr>
            <p:spPr bwMode="auto">
              <a:xfrm>
                <a:off x="2793" y="2592"/>
                <a:ext cx="12" cy="30"/>
              </a:xfrm>
              <a:custGeom>
                <a:avLst/>
                <a:gdLst>
                  <a:gd name="T0" fmla="*/ 6 w 12"/>
                  <a:gd name="T1" fmla="*/ 0 h 30"/>
                  <a:gd name="T2" fmla="*/ 0 w 12"/>
                  <a:gd name="T3" fmla="*/ 0 h 30"/>
                  <a:gd name="T4" fmla="*/ 0 w 12"/>
                  <a:gd name="T5" fmla="*/ 0 h 30"/>
                  <a:gd name="T6" fmla="*/ 0 w 12"/>
                  <a:gd name="T7" fmla="*/ 18 h 30"/>
                  <a:gd name="T8" fmla="*/ 6 w 12"/>
                  <a:gd name="T9" fmla="*/ 24 h 30"/>
                  <a:gd name="T10" fmla="*/ 6 w 12"/>
                  <a:gd name="T11" fmla="*/ 30 h 30"/>
                  <a:gd name="T12" fmla="*/ 12 w 12"/>
                  <a:gd name="T13" fmla="*/ 24 h 30"/>
                  <a:gd name="T14" fmla="*/ 6 w 12"/>
                  <a:gd name="T15" fmla="*/ 18 h 30"/>
                  <a:gd name="T16" fmla="*/ 6 w 1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6" y="0"/>
                    </a:moveTo>
                    <a:lnTo>
                      <a:pt x="0" y="0"/>
                    </a:lnTo>
                    <a:lnTo>
                      <a:pt x="0" y="18"/>
                    </a:lnTo>
                    <a:lnTo>
                      <a:pt x="6" y="24"/>
                    </a:lnTo>
                    <a:lnTo>
                      <a:pt x="6" y="30"/>
                    </a:lnTo>
                    <a:lnTo>
                      <a:pt x="12" y="24"/>
                    </a:lnTo>
                    <a:lnTo>
                      <a:pt x="6" y="18"/>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5" name="Freeform 1355"/>
              <p:cNvSpPr>
                <a:spLocks/>
              </p:cNvSpPr>
              <p:nvPr/>
            </p:nvSpPr>
            <p:spPr bwMode="auto">
              <a:xfrm>
                <a:off x="2805" y="2634"/>
                <a:ext cx="18" cy="24"/>
              </a:xfrm>
              <a:custGeom>
                <a:avLst/>
                <a:gdLst>
                  <a:gd name="T0" fmla="*/ 6 w 18"/>
                  <a:gd name="T1" fmla="*/ 0 h 24"/>
                  <a:gd name="T2" fmla="*/ 0 w 18"/>
                  <a:gd name="T3" fmla="*/ 0 h 24"/>
                  <a:gd name="T4" fmla="*/ 0 w 18"/>
                  <a:gd name="T5" fmla="*/ 0 h 24"/>
                  <a:gd name="T6" fmla="*/ 6 w 18"/>
                  <a:gd name="T7" fmla="*/ 12 h 24"/>
                  <a:gd name="T8" fmla="*/ 12 w 18"/>
                  <a:gd name="T9" fmla="*/ 24 h 24"/>
                  <a:gd name="T10" fmla="*/ 12 w 18"/>
                  <a:gd name="T11" fmla="*/ 24 h 24"/>
                  <a:gd name="T12" fmla="*/ 18 w 18"/>
                  <a:gd name="T13" fmla="*/ 24 h 24"/>
                  <a:gd name="T14" fmla="*/ 12 w 18"/>
                  <a:gd name="T15" fmla="*/ 12 h 24"/>
                  <a:gd name="T16" fmla="*/ 6 w 1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6" y="0"/>
                    </a:moveTo>
                    <a:lnTo>
                      <a:pt x="0" y="0"/>
                    </a:lnTo>
                    <a:lnTo>
                      <a:pt x="6" y="12"/>
                    </a:lnTo>
                    <a:lnTo>
                      <a:pt x="12" y="24"/>
                    </a:lnTo>
                    <a:lnTo>
                      <a:pt x="18" y="24"/>
                    </a:lnTo>
                    <a:lnTo>
                      <a:pt x="12"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 name="Freeform 1356"/>
              <p:cNvSpPr>
                <a:spLocks/>
              </p:cNvSpPr>
              <p:nvPr/>
            </p:nvSpPr>
            <p:spPr bwMode="auto">
              <a:xfrm>
                <a:off x="2829" y="2670"/>
                <a:ext cx="18" cy="24"/>
              </a:xfrm>
              <a:custGeom>
                <a:avLst/>
                <a:gdLst>
                  <a:gd name="T0" fmla="*/ 6 w 18"/>
                  <a:gd name="T1" fmla="*/ 0 h 24"/>
                  <a:gd name="T2" fmla="*/ 0 w 18"/>
                  <a:gd name="T3" fmla="*/ 0 h 24"/>
                  <a:gd name="T4" fmla="*/ 0 w 18"/>
                  <a:gd name="T5" fmla="*/ 0 h 24"/>
                  <a:gd name="T6" fmla="*/ 6 w 18"/>
                  <a:gd name="T7" fmla="*/ 12 h 24"/>
                  <a:gd name="T8" fmla="*/ 12 w 18"/>
                  <a:gd name="T9" fmla="*/ 18 h 24"/>
                  <a:gd name="T10" fmla="*/ 18 w 18"/>
                  <a:gd name="T11" fmla="*/ 24 h 24"/>
                  <a:gd name="T12" fmla="*/ 18 w 18"/>
                  <a:gd name="T13" fmla="*/ 18 h 24"/>
                  <a:gd name="T14" fmla="*/ 12 w 18"/>
                  <a:gd name="T15" fmla="*/ 12 h 24"/>
                  <a:gd name="T16" fmla="*/ 6 w 1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6" y="0"/>
                    </a:moveTo>
                    <a:lnTo>
                      <a:pt x="0" y="0"/>
                    </a:lnTo>
                    <a:lnTo>
                      <a:pt x="6" y="12"/>
                    </a:lnTo>
                    <a:lnTo>
                      <a:pt x="12" y="18"/>
                    </a:lnTo>
                    <a:lnTo>
                      <a:pt x="18" y="24"/>
                    </a:lnTo>
                    <a:lnTo>
                      <a:pt x="18" y="18"/>
                    </a:lnTo>
                    <a:lnTo>
                      <a:pt x="12"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 name="Freeform 1357"/>
              <p:cNvSpPr>
                <a:spLocks/>
              </p:cNvSpPr>
              <p:nvPr/>
            </p:nvSpPr>
            <p:spPr bwMode="auto">
              <a:xfrm>
                <a:off x="2853" y="2700"/>
                <a:ext cx="24" cy="18"/>
              </a:xfrm>
              <a:custGeom>
                <a:avLst/>
                <a:gdLst>
                  <a:gd name="T0" fmla="*/ 6 w 24"/>
                  <a:gd name="T1" fmla="*/ 0 h 18"/>
                  <a:gd name="T2" fmla="*/ 6 w 24"/>
                  <a:gd name="T3" fmla="*/ 0 h 18"/>
                  <a:gd name="T4" fmla="*/ 0 w 24"/>
                  <a:gd name="T5" fmla="*/ 0 h 18"/>
                  <a:gd name="T6" fmla="*/ 12 w 24"/>
                  <a:gd name="T7" fmla="*/ 12 h 18"/>
                  <a:gd name="T8" fmla="*/ 18 w 24"/>
                  <a:gd name="T9" fmla="*/ 18 h 18"/>
                  <a:gd name="T10" fmla="*/ 24 w 24"/>
                  <a:gd name="T11" fmla="*/ 18 h 18"/>
                  <a:gd name="T12" fmla="*/ 24 w 24"/>
                  <a:gd name="T13" fmla="*/ 18 h 18"/>
                  <a:gd name="T14" fmla="*/ 24 w 24"/>
                  <a:gd name="T15" fmla="*/ 12 h 18"/>
                  <a:gd name="T16" fmla="*/ 18 w 24"/>
                  <a:gd name="T17" fmla="*/ 12 h 18"/>
                  <a:gd name="T18" fmla="*/ 18 w 24"/>
                  <a:gd name="T19" fmla="*/ 12 h 18"/>
                  <a:gd name="T20" fmla="*/ 18 w 24"/>
                  <a:gd name="T21" fmla="*/ 12 h 18"/>
                  <a:gd name="T22" fmla="*/ 6 w 24"/>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18"/>
                  <a:gd name="T38" fmla="*/ 24 w 24"/>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18">
                    <a:moveTo>
                      <a:pt x="6" y="0"/>
                    </a:moveTo>
                    <a:lnTo>
                      <a:pt x="6" y="0"/>
                    </a:lnTo>
                    <a:lnTo>
                      <a:pt x="0" y="0"/>
                    </a:lnTo>
                    <a:lnTo>
                      <a:pt x="12" y="12"/>
                    </a:lnTo>
                    <a:lnTo>
                      <a:pt x="18" y="18"/>
                    </a:lnTo>
                    <a:lnTo>
                      <a:pt x="24" y="18"/>
                    </a:lnTo>
                    <a:lnTo>
                      <a:pt x="24" y="12"/>
                    </a:lnTo>
                    <a:lnTo>
                      <a:pt x="18"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8" name="Freeform 1358"/>
              <p:cNvSpPr>
                <a:spLocks/>
              </p:cNvSpPr>
              <p:nvPr/>
            </p:nvSpPr>
            <p:spPr bwMode="auto">
              <a:xfrm>
                <a:off x="2889" y="2724"/>
                <a:ext cx="24" cy="24"/>
              </a:xfrm>
              <a:custGeom>
                <a:avLst/>
                <a:gdLst>
                  <a:gd name="T0" fmla="*/ 0 w 24"/>
                  <a:gd name="T1" fmla="*/ 0 h 24"/>
                  <a:gd name="T2" fmla="*/ 0 w 24"/>
                  <a:gd name="T3" fmla="*/ 6 h 24"/>
                  <a:gd name="T4" fmla="*/ 0 w 24"/>
                  <a:gd name="T5" fmla="*/ 6 h 24"/>
                  <a:gd name="T6" fmla="*/ 18 w 24"/>
                  <a:gd name="T7" fmla="*/ 24 h 24"/>
                  <a:gd name="T8" fmla="*/ 24 w 24"/>
                  <a:gd name="T9" fmla="*/ 18 h 24"/>
                  <a:gd name="T10" fmla="*/ 18 w 24"/>
                  <a:gd name="T11" fmla="*/ 18 h 24"/>
                  <a:gd name="T12" fmla="*/ 0 w 24"/>
                  <a:gd name="T13" fmla="*/ 0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0"/>
                    </a:moveTo>
                    <a:lnTo>
                      <a:pt x="0" y="6"/>
                    </a:lnTo>
                    <a:lnTo>
                      <a:pt x="18" y="24"/>
                    </a:lnTo>
                    <a:lnTo>
                      <a:pt x="24" y="18"/>
                    </a:lnTo>
                    <a:lnTo>
                      <a:pt x="18" y="18"/>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 name="Freeform 1359"/>
              <p:cNvSpPr>
                <a:spLocks/>
              </p:cNvSpPr>
              <p:nvPr/>
            </p:nvSpPr>
            <p:spPr bwMode="auto">
              <a:xfrm>
                <a:off x="2919" y="2748"/>
                <a:ext cx="30" cy="18"/>
              </a:xfrm>
              <a:custGeom>
                <a:avLst/>
                <a:gdLst>
                  <a:gd name="T0" fmla="*/ 6 w 30"/>
                  <a:gd name="T1" fmla="*/ 0 h 18"/>
                  <a:gd name="T2" fmla="*/ 0 w 30"/>
                  <a:gd name="T3" fmla="*/ 6 h 18"/>
                  <a:gd name="T4" fmla="*/ 6 w 30"/>
                  <a:gd name="T5" fmla="*/ 6 h 18"/>
                  <a:gd name="T6" fmla="*/ 24 w 30"/>
                  <a:gd name="T7" fmla="*/ 18 h 18"/>
                  <a:gd name="T8" fmla="*/ 30 w 30"/>
                  <a:gd name="T9" fmla="*/ 18 h 18"/>
                  <a:gd name="T10" fmla="*/ 24 w 30"/>
                  <a:gd name="T11" fmla="*/ 12 h 18"/>
                  <a:gd name="T12" fmla="*/ 6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0"/>
                    </a:moveTo>
                    <a:lnTo>
                      <a:pt x="0" y="6"/>
                    </a:lnTo>
                    <a:lnTo>
                      <a:pt x="6" y="6"/>
                    </a:lnTo>
                    <a:lnTo>
                      <a:pt x="24" y="18"/>
                    </a:lnTo>
                    <a:lnTo>
                      <a:pt x="30" y="18"/>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0" name="Freeform 1360"/>
              <p:cNvSpPr>
                <a:spLocks/>
              </p:cNvSpPr>
              <p:nvPr/>
            </p:nvSpPr>
            <p:spPr bwMode="auto">
              <a:xfrm>
                <a:off x="2955" y="2772"/>
                <a:ext cx="30" cy="18"/>
              </a:xfrm>
              <a:custGeom>
                <a:avLst/>
                <a:gdLst>
                  <a:gd name="T0" fmla="*/ 6 w 30"/>
                  <a:gd name="T1" fmla="*/ 0 h 18"/>
                  <a:gd name="T2" fmla="*/ 0 w 30"/>
                  <a:gd name="T3" fmla="*/ 0 h 18"/>
                  <a:gd name="T4" fmla="*/ 6 w 30"/>
                  <a:gd name="T5" fmla="*/ 6 h 18"/>
                  <a:gd name="T6" fmla="*/ 6 w 30"/>
                  <a:gd name="T7" fmla="*/ 6 h 18"/>
                  <a:gd name="T8" fmla="*/ 24 w 30"/>
                  <a:gd name="T9" fmla="*/ 18 h 18"/>
                  <a:gd name="T10" fmla="*/ 30 w 30"/>
                  <a:gd name="T11" fmla="*/ 12 h 18"/>
                  <a:gd name="T12" fmla="*/ 24 w 30"/>
                  <a:gd name="T13" fmla="*/ 12 h 18"/>
                  <a:gd name="T14" fmla="*/ 6 w 30"/>
                  <a:gd name="T15" fmla="*/ 0 h 18"/>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8"/>
                  <a:gd name="T26" fmla="*/ 30 w 30"/>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8">
                    <a:moveTo>
                      <a:pt x="6" y="0"/>
                    </a:moveTo>
                    <a:lnTo>
                      <a:pt x="0" y="0"/>
                    </a:lnTo>
                    <a:lnTo>
                      <a:pt x="6" y="6"/>
                    </a:lnTo>
                    <a:lnTo>
                      <a:pt x="24" y="18"/>
                    </a:lnTo>
                    <a:lnTo>
                      <a:pt x="30" y="12"/>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1" name="Freeform 1361"/>
              <p:cNvSpPr>
                <a:spLocks/>
              </p:cNvSpPr>
              <p:nvPr/>
            </p:nvSpPr>
            <p:spPr bwMode="auto">
              <a:xfrm>
                <a:off x="2997" y="2790"/>
                <a:ext cx="24" cy="18"/>
              </a:xfrm>
              <a:custGeom>
                <a:avLst/>
                <a:gdLst>
                  <a:gd name="T0" fmla="*/ 0 w 24"/>
                  <a:gd name="T1" fmla="*/ 0 h 18"/>
                  <a:gd name="T2" fmla="*/ 0 w 24"/>
                  <a:gd name="T3" fmla="*/ 6 h 18"/>
                  <a:gd name="T4" fmla="*/ 0 w 24"/>
                  <a:gd name="T5" fmla="*/ 6 h 18"/>
                  <a:gd name="T6" fmla="*/ 18 w 24"/>
                  <a:gd name="T7" fmla="*/ 18 h 18"/>
                  <a:gd name="T8" fmla="*/ 24 w 24"/>
                  <a:gd name="T9" fmla="*/ 18 h 18"/>
                  <a:gd name="T10" fmla="*/ 24 w 24"/>
                  <a:gd name="T11" fmla="*/ 12 h 18"/>
                  <a:gd name="T12" fmla="*/ 24 w 24"/>
                  <a:gd name="T13" fmla="*/ 12 h 18"/>
                  <a:gd name="T14" fmla="*/ 18 w 24"/>
                  <a:gd name="T15" fmla="*/ 12 h 18"/>
                  <a:gd name="T16" fmla="*/ 0 w 24"/>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0" y="0"/>
                    </a:moveTo>
                    <a:lnTo>
                      <a:pt x="0" y="6"/>
                    </a:lnTo>
                    <a:lnTo>
                      <a:pt x="18" y="18"/>
                    </a:lnTo>
                    <a:lnTo>
                      <a:pt x="24" y="18"/>
                    </a:lnTo>
                    <a:lnTo>
                      <a:pt x="24" y="12"/>
                    </a:lnTo>
                    <a:lnTo>
                      <a:pt x="18"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2" name="Freeform 1362"/>
              <p:cNvSpPr>
                <a:spLocks/>
              </p:cNvSpPr>
              <p:nvPr/>
            </p:nvSpPr>
            <p:spPr bwMode="auto">
              <a:xfrm>
                <a:off x="3033" y="2808"/>
                <a:ext cx="30" cy="12"/>
              </a:xfrm>
              <a:custGeom>
                <a:avLst/>
                <a:gdLst>
                  <a:gd name="T0" fmla="*/ 0 w 30"/>
                  <a:gd name="T1" fmla="*/ 0 h 12"/>
                  <a:gd name="T2" fmla="*/ 0 w 30"/>
                  <a:gd name="T3" fmla="*/ 0 h 12"/>
                  <a:gd name="T4" fmla="*/ 0 w 30"/>
                  <a:gd name="T5" fmla="*/ 6 h 12"/>
                  <a:gd name="T6" fmla="*/ 24 w 30"/>
                  <a:gd name="T7" fmla="*/ 12 h 12"/>
                  <a:gd name="T8" fmla="*/ 30 w 30"/>
                  <a:gd name="T9" fmla="*/ 12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0"/>
                    </a:ln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3" name="Freeform 1363"/>
              <p:cNvSpPr>
                <a:spLocks/>
              </p:cNvSpPr>
              <p:nvPr/>
            </p:nvSpPr>
            <p:spPr bwMode="auto">
              <a:xfrm>
                <a:off x="3069" y="2820"/>
                <a:ext cx="30" cy="18"/>
              </a:xfrm>
              <a:custGeom>
                <a:avLst/>
                <a:gdLst>
                  <a:gd name="T0" fmla="*/ 6 w 30"/>
                  <a:gd name="T1" fmla="*/ 0 h 18"/>
                  <a:gd name="T2" fmla="*/ 0 w 30"/>
                  <a:gd name="T3" fmla="*/ 6 h 18"/>
                  <a:gd name="T4" fmla="*/ 6 w 30"/>
                  <a:gd name="T5" fmla="*/ 6 h 18"/>
                  <a:gd name="T6" fmla="*/ 12 w 30"/>
                  <a:gd name="T7" fmla="*/ 12 h 18"/>
                  <a:gd name="T8" fmla="*/ 30 w 30"/>
                  <a:gd name="T9" fmla="*/ 18 h 18"/>
                  <a:gd name="T10" fmla="*/ 30 w 30"/>
                  <a:gd name="T11" fmla="*/ 12 h 18"/>
                  <a:gd name="T12" fmla="*/ 30 w 30"/>
                  <a:gd name="T13" fmla="*/ 12 h 18"/>
                  <a:gd name="T14" fmla="*/ 12 w 30"/>
                  <a:gd name="T15" fmla="*/ 6 h 18"/>
                  <a:gd name="T16" fmla="*/ 6 w 30"/>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6" y="0"/>
                    </a:moveTo>
                    <a:lnTo>
                      <a:pt x="0" y="6"/>
                    </a:lnTo>
                    <a:lnTo>
                      <a:pt x="6" y="6"/>
                    </a:lnTo>
                    <a:lnTo>
                      <a:pt x="12" y="12"/>
                    </a:lnTo>
                    <a:lnTo>
                      <a:pt x="30" y="18"/>
                    </a:lnTo>
                    <a:lnTo>
                      <a:pt x="30" y="12"/>
                    </a:lnTo>
                    <a:lnTo>
                      <a:pt x="12"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4" name="Freeform 1364"/>
              <p:cNvSpPr>
                <a:spLocks/>
              </p:cNvSpPr>
              <p:nvPr/>
            </p:nvSpPr>
            <p:spPr bwMode="auto">
              <a:xfrm>
                <a:off x="3111" y="2838"/>
                <a:ext cx="30" cy="12"/>
              </a:xfrm>
              <a:custGeom>
                <a:avLst/>
                <a:gdLst>
                  <a:gd name="T0" fmla="*/ 6 w 30"/>
                  <a:gd name="T1" fmla="*/ 0 h 12"/>
                  <a:gd name="T2" fmla="*/ 0 w 30"/>
                  <a:gd name="T3" fmla="*/ 0 h 12"/>
                  <a:gd name="T4" fmla="*/ 6 w 30"/>
                  <a:gd name="T5" fmla="*/ 6 h 12"/>
                  <a:gd name="T6" fmla="*/ 24 w 30"/>
                  <a:gd name="T7" fmla="*/ 12 h 12"/>
                  <a:gd name="T8" fmla="*/ 30 w 30"/>
                  <a:gd name="T9" fmla="*/ 12 h 12"/>
                  <a:gd name="T10" fmla="*/ 24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24" y="12"/>
                    </a:lnTo>
                    <a:lnTo>
                      <a:pt x="30" y="12"/>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5" name="Freeform 1365"/>
              <p:cNvSpPr>
                <a:spLocks/>
              </p:cNvSpPr>
              <p:nvPr/>
            </p:nvSpPr>
            <p:spPr bwMode="auto">
              <a:xfrm>
                <a:off x="3153" y="2850"/>
                <a:ext cx="30" cy="12"/>
              </a:xfrm>
              <a:custGeom>
                <a:avLst/>
                <a:gdLst>
                  <a:gd name="T0" fmla="*/ 0 w 30"/>
                  <a:gd name="T1" fmla="*/ 0 h 12"/>
                  <a:gd name="T2" fmla="*/ 0 w 30"/>
                  <a:gd name="T3" fmla="*/ 0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0"/>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 name="Freeform 1366"/>
              <p:cNvSpPr>
                <a:spLocks/>
              </p:cNvSpPr>
              <p:nvPr/>
            </p:nvSpPr>
            <p:spPr bwMode="auto">
              <a:xfrm>
                <a:off x="3189" y="2862"/>
                <a:ext cx="30" cy="12"/>
              </a:xfrm>
              <a:custGeom>
                <a:avLst/>
                <a:gdLst>
                  <a:gd name="T0" fmla="*/ 6 w 30"/>
                  <a:gd name="T1" fmla="*/ 0 h 12"/>
                  <a:gd name="T2" fmla="*/ 0 w 30"/>
                  <a:gd name="T3" fmla="*/ 0 h 12"/>
                  <a:gd name="T4" fmla="*/ 6 w 30"/>
                  <a:gd name="T5" fmla="*/ 6 h 12"/>
                  <a:gd name="T6" fmla="*/ 30 w 30"/>
                  <a:gd name="T7" fmla="*/ 12 h 12"/>
                  <a:gd name="T8" fmla="*/ 30 w 30"/>
                  <a:gd name="T9" fmla="*/ 6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 name="Freeform 1367"/>
              <p:cNvSpPr>
                <a:spLocks/>
              </p:cNvSpPr>
              <p:nvPr/>
            </p:nvSpPr>
            <p:spPr bwMode="auto">
              <a:xfrm>
                <a:off x="3231" y="2874"/>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 name="Freeform 1368"/>
              <p:cNvSpPr>
                <a:spLocks/>
              </p:cNvSpPr>
              <p:nvPr/>
            </p:nvSpPr>
            <p:spPr bwMode="auto">
              <a:xfrm>
                <a:off x="3273" y="2880"/>
                <a:ext cx="30" cy="12"/>
              </a:xfrm>
              <a:custGeom>
                <a:avLst/>
                <a:gdLst>
                  <a:gd name="T0" fmla="*/ 6 w 30"/>
                  <a:gd name="T1" fmla="*/ 0 h 12"/>
                  <a:gd name="T2" fmla="*/ 0 w 30"/>
                  <a:gd name="T3" fmla="*/ 0 h 12"/>
                  <a:gd name="T4" fmla="*/ 6 w 30"/>
                  <a:gd name="T5" fmla="*/ 6 h 12"/>
                  <a:gd name="T6" fmla="*/ 30 w 30"/>
                  <a:gd name="T7" fmla="*/ 12 h 12"/>
                  <a:gd name="T8" fmla="*/ 30 w 30"/>
                  <a:gd name="T9" fmla="*/ 6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 name="Freeform 1369"/>
              <p:cNvSpPr>
                <a:spLocks/>
              </p:cNvSpPr>
              <p:nvPr/>
            </p:nvSpPr>
            <p:spPr bwMode="auto">
              <a:xfrm>
                <a:off x="3315" y="2886"/>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 name="Freeform 1370"/>
              <p:cNvSpPr>
                <a:spLocks/>
              </p:cNvSpPr>
              <p:nvPr/>
            </p:nvSpPr>
            <p:spPr bwMode="auto">
              <a:xfrm>
                <a:off x="3357" y="2898"/>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 name="Freeform 1371"/>
              <p:cNvSpPr>
                <a:spLocks/>
              </p:cNvSpPr>
              <p:nvPr/>
            </p:nvSpPr>
            <p:spPr bwMode="auto">
              <a:xfrm>
                <a:off x="3399" y="2904"/>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 name="Freeform 1372"/>
              <p:cNvSpPr>
                <a:spLocks/>
              </p:cNvSpPr>
              <p:nvPr/>
            </p:nvSpPr>
            <p:spPr bwMode="auto">
              <a:xfrm>
                <a:off x="3441" y="2910"/>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 name="Freeform 1373"/>
              <p:cNvSpPr>
                <a:spLocks/>
              </p:cNvSpPr>
              <p:nvPr/>
            </p:nvSpPr>
            <p:spPr bwMode="auto">
              <a:xfrm>
                <a:off x="3483" y="2910"/>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 name="Freeform 1374"/>
              <p:cNvSpPr>
                <a:spLocks/>
              </p:cNvSpPr>
              <p:nvPr/>
            </p:nvSpPr>
            <p:spPr bwMode="auto">
              <a:xfrm>
                <a:off x="3525" y="2916"/>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5" name="Freeform 1375"/>
              <p:cNvSpPr>
                <a:spLocks/>
              </p:cNvSpPr>
              <p:nvPr/>
            </p:nvSpPr>
            <p:spPr bwMode="auto">
              <a:xfrm>
                <a:off x="3567" y="2922"/>
                <a:ext cx="30" cy="6"/>
              </a:xfrm>
              <a:custGeom>
                <a:avLst/>
                <a:gdLst>
                  <a:gd name="T0" fmla="*/ 0 w 30"/>
                  <a:gd name="T1" fmla="*/ 0 h 6"/>
                  <a:gd name="T2" fmla="*/ 0 w 30"/>
                  <a:gd name="T3" fmla="*/ 6 h 6"/>
                  <a:gd name="T4" fmla="*/ 0 w 30"/>
                  <a:gd name="T5" fmla="*/ 6 h 6"/>
                  <a:gd name="T6" fmla="*/ 12 w 30"/>
                  <a:gd name="T7" fmla="*/ 6 h 6"/>
                  <a:gd name="T8" fmla="*/ 24 w 30"/>
                  <a:gd name="T9" fmla="*/ 6 h 6"/>
                  <a:gd name="T10" fmla="*/ 30 w 30"/>
                  <a:gd name="T11" fmla="*/ 6 h 6"/>
                  <a:gd name="T12" fmla="*/ 24 w 30"/>
                  <a:gd name="T13" fmla="*/ 0 h 6"/>
                  <a:gd name="T14" fmla="*/ 12 w 30"/>
                  <a:gd name="T15" fmla="*/ 0 h 6"/>
                  <a:gd name="T16" fmla="*/ 0 w 30"/>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0" y="0"/>
                    </a:moveTo>
                    <a:lnTo>
                      <a:pt x="0" y="6"/>
                    </a:lnTo>
                    <a:lnTo>
                      <a:pt x="12" y="6"/>
                    </a:lnTo>
                    <a:lnTo>
                      <a:pt x="24" y="6"/>
                    </a:lnTo>
                    <a:lnTo>
                      <a:pt x="30" y="6"/>
                    </a:lnTo>
                    <a:lnTo>
                      <a:pt x="24" y="0"/>
                    </a:lnTo>
                    <a:lnTo>
                      <a:pt x="12"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 name="Freeform 1376"/>
              <p:cNvSpPr>
                <a:spLocks/>
              </p:cNvSpPr>
              <p:nvPr/>
            </p:nvSpPr>
            <p:spPr bwMode="auto">
              <a:xfrm>
                <a:off x="3609" y="2922"/>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 name="Freeform 1377"/>
              <p:cNvSpPr>
                <a:spLocks/>
              </p:cNvSpPr>
              <p:nvPr/>
            </p:nvSpPr>
            <p:spPr bwMode="auto">
              <a:xfrm>
                <a:off x="3651" y="2928"/>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 name="Freeform 1378"/>
              <p:cNvSpPr>
                <a:spLocks/>
              </p:cNvSpPr>
              <p:nvPr/>
            </p:nvSpPr>
            <p:spPr bwMode="auto">
              <a:xfrm>
                <a:off x="3693" y="2928"/>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 name="Freeform 1379"/>
              <p:cNvSpPr>
                <a:spLocks/>
              </p:cNvSpPr>
              <p:nvPr/>
            </p:nvSpPr>
            <p:spPr bwMode="auto">
              <a:xfrm>
                <a:off x="3735" y="2928"/>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0" name="Freeform 1380"/>
              <p:cNvSpPr>
                <a:spLocks/>
              </p:cNvSpPr>
              <p:nvPr/>
            </p:nvSpPr>
            <p:spPr bwMode="auto">
              <a:xfrm>
                <a:off x="3777" y="2928"/>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1" name="Freeform 1381"/>
              <p:cNvSpPr>
                <a:spLocks/>
              </p:cNvSpPr>
              <p:nvPr/>
            </p:nvSpPr>
            <p:spPr bwMode="auto">
              <a:xfrm>
                <a:off x="3819" y="2928"/>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2" name="Freeform 1382"/>
              <p:cNvSpPr>
                <a:spLocks/>
              </p:cNvSpPr>
              <p:nvPr/>
            </p:nvSpPr>
            <p:spPr bwMode="auto">
              <a:xfrm>
                <a:off x="3855" y="2928"/>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3" name="Freeform 1383"/>
              <p:cNvSpPr>
                <a:spLocks/>
              </p:cNvSpPr>
              <p:nvPr/>
            </p:nvSpPr>
            <p:spPr bwMode="auto">
              <a:xfrm>
                <a:off x="3897" y="2928"/>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4" name="Freeform 1384"/>
              <p:cNvSpPr>
                <a:spLocks/>
              </p:cNvSpPr>
              <p:nvPr/>
            </p:nvSpPr>
            <p:spPr bwMode="auto">
              <a:xfrm>
                <a:off x="3939" y="2922"/>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5" name="Freeform 1385"/>
              <p:cNvSpPr>
                <a:spLocks/>
              </p:cNvSpPr>
              <p:nvPr/>
            </p:nvSpPr>
            <p:spPr bwMode="auto">
              <a:xfrm>
                <a:off x="3981" y="2922"/>
                <a:ext cx="31" cy="6"/>
              </a:xfrm>
              <a:custGeom>
                <a:avLst/>
                <a:gdLst>
                  <a:gd name="T0" fmla="*/ 6 w 31"/>
                  <a:gd name="T1" fmla="*/ 0 h 6"/>
                  <a:gd name="T2" fmla="*/ 0 w 31"/>
                  <a:gd name="T3" fmla="*/ 6 h 6"/>
                  <a:gd name="T4" fmla="*/ 6 w 31"/>
                  <a:gd name="T5" fmla="*/ 6 h 6"/>
                  <a:gd name="T6" fmla="*/ 31 w 31"/>
                  <a:gd name="T7" fmla="*/ 6 h 6"/>
                  <a:gd name="T8" fmla="*/ 31 w 31"/>
                  <a:gd name="T9" fmla="*/ 0 h 6"/>
                  <a:gd name="T10" fmla="*/ 31 w 31"/>
                  <a:gd name="T11" fmla="*/ 0 h 6"/>
                  <a:gd name="T12" fmla="*/ 6 w 31"/>
                  <a:gd name="T13" fmla="*/ 0 h 6"/>
                  <a:gd name="T14" fmla="*/ 0 60000 65536"/>
                  <a:gd name="T15" fmla="*/ 0 60000 65536"/>
                  <a:gd name="T16" fmla="*/ 0 60000 65536"/>
                  <a:gd name="T17" fmla="*/ 0 60000 65536"/>
                  <a:gd name="T18" fmla="*/ 0 60000 65536"/>
                  <a:gd name="T19" fmla="*/ 0 60000 65536"/>
                  <a:gd name="T20" fmla="*/ 0 60000 65536"/>
                  <a:gd name="T21" fmla="*/ 0 w 31"/>
                  <a:gd name="T22" fmla="*/ 0 h 6"/>
                  <a:gd name="T23" fmla="*/ 31 w 31"/>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6">
                    <a:moveTo>
                      <a:pt x="6" y="0"/>
                    </a:moveTo>
                    <a:lnTo>
                      <a:pt x="0" y="6"/>
                    </a:lnTo>
                    <a:lnTo>
                      <a:pt x="6" y="6"/>
                    </a:lnTo>
                    <a:lnTo>
                      <a:pt x="31" y="6"/>
                    </a:lnTo>
                    <a:lnTo>
                      <a:pt x="31"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6" name="Freeform 1386"/>
              <p:cNvSpPr>
                <a:spLocks/>
              </p:cNvSpPr>
              <p:nvPr/>
            </p:nvSpPr>
            <p:spPr bwMode="auto">
              <a:xfrm>
                <a:off x="4024" y="2916"/>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 name="Freeform 1387"/>
              <p:cNvSpPr>
                <a:spLocks/>
              </p:cNvSpPr>
              <p:nvPr/>
            </p:nvSpPr>
            <p:spPr bwMode="auto">
              <a:xfrm>
                <a:off x="4066" y="2910"/>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 name="Freeform 1388"/>
              <p:cNvSpPr>
                <a:spLocks/>
              </p:cNvSpPr>
              <p:nvPr/>
            </p:nvSpPr>
            <p:spPr bwMode="auto">
              <a:xfrm>
                <a:off x="4108" y="2904"/>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 name="Freeform 1389"/>
              <p:cNvSpPr>
                <a:spLocks/>
              </p:cNvSpPr>
              <p:nvPr/>
            </p:nvSpPr>
            <p:spPr bwMode="auto">
              <a:xfrm>
                <a:off x="4150" y="2898"/>
                <a:ext cx="30" cy="12"/>
              </a:xfrm>
              <a:custGeom>
                <a:avLst/>
                <a:gdLst>
                  <a:gd name="T0" fmla="*/ 6 w 30"/>
                  <a:gd name="T1" fmla="*/ 6 h 12"/>
                  <a:gd name="T2" fmla="*/ 0 w 30"/>
                  <a:gd name="T3" fmla="*/ 6 h 12"/>
                  <a:gd name="T4" fmla="*/ 6 w 30"/>
                  <a:gd name="T5" fmla="*/ 12 h 12"/>
                  <a:gd name="T6" fmla="*/ 6 w 30"/>
                  <a:gd name="T7" fmla="*/ 12 h 12"/>
                  <a:gd name="T8" fmla="*/ 30 w 30"/>
                  <a:gd name="T9" fmla="*/ 6 h 12"/>
                  <a:gd name="T10" fmla="*/ 30 w 30"/>
                  <a:gd name="T11" fmla="*/ 6 h 12"/>
                  <a:gd name="T12" fmla="*/ 30 w 30"/>
                  <a:gd name="T13" fmla="*/ 0 h 12"/>
                  <a:gd name="T14" fmla="*/ 6 w 30"/>
                  <a:gd name="T15" fmla="*/ 6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 name="Freeform 1390"/>
              <p:cNvSpPr>
                <a:spLocks/>
              </p:cNvSpPr>
              <p:nvPr/>
            </p:nvSpPr>
            <p:spPr bwMode="auto">
              <a:xfrm>
                <a:off x="4192" y="2892"/>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 name="Freeform 1391"/>
              <p:cNvSpPr>
                <a:spLocks/>
              </p:cNvSpPr>
              <p:nvPr/>
            </p:nvSpPr>
            <p:spPr bwMode="auto">
              <a:xfrm>
                <a:off x="4234" y="2880"/>
                <a:ext cx="30" cy="12"/>
              </a:xfrm>
              <a:custGeom>
                <a:avLst/>
                <a:gdLst>
                  <a:gd name="T0" fmla="*/ 6 w 30"/>
                  <a:gd name="T1" fmla="*/ 6 h 12"/>
                  <a:gd name="T2" fmla="*/ 0 w 30"/>
                  <a:gd name="T3" fmla="*/ 12 h 12"/>
                  <a:gd name="T4" fmla="*/ 6 w 30"/>
                  <a:gd name="T5" fmla="*/ 12 h 12"/>
                  <a:gd name="T6" fmla="*/ 24 w 30"/>
                  <a:gd name="T7" fmla="*/ 6 h 12"/>
                  <a:gd name="T8" fmla="*/ 30 w 30"/>
                  <a:gd name="T9" fmla="*/ 6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12"/>
                    </a:lnTo>
                    <a:lnTo>
                      <a:pt x="6" y="12"/>
                    </a:lnTo>
                    <a:lnTo>
                      <a:pt x="24" y="6"/>
                    </a:lnTo>
                    <a:lnTo>
                      <a:pt x="30" y="6"/>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2" name="Freeform 1392"/>
              <p:cNvSpPr>
                <a:spLocks/>
              </p:cNvSpPr>
              <p:nvPr/>
            </p:nvSpPr>
            <p:spPr bwMode="auto">
              <a:xfrm>
                <a:off x="4276" y="2874"/>
                <a:ext cx="30" cy="12"/>
              </a:xfrm>
              <a:custGeom>
                <a:avLst/>
                <a:gdLst>
                  <a:gd name="T0" fmla="*/ 0 w 30"/>
                  <a:gd name="T1" fmla="*/ 6 h 12"/>
                  <a:gd name="T2" fmla="*/ 0 w 30"/>
                  <a:gd name="T3" fmla="*/ 6 h 12"/>
                  <a:gd name="T4" fmla="*/ 0 w 30"/>
                  <a:gd name="T5" fmla="*/ 12 h 12"/>
                  <a:gd name="T6" fmla="*/ 24 w 30"/>
                  <a:gd name="T7" fmla="*/ 6 h 12"/>
                  <a:gd name="T8" fmla="*/ 30 w 30"/>
                  <a:gd name="T9" fmla="*/ 0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6"/>
                    </a:ln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3" name="Freeform 1393"/>
              <p:cNvSpPr>
                <a:spLocks/>
              </p:cNvSpPr>
              <p:nvPr/>
            </p:nvSpPr>
            <p:spPr bwMode="auto">
              <a:xfrm>
                <a:off x="4318" y="2862"/>
                <a:ext cx="30" cy="12"/>
              </a:xfrm>
              <a:custGeom>
                <a:avLst/>
                <a:gdLst>
                  <a:gd name="T0" fmla="*/ 0 w 30"/>
                  <a:gd name="T1" fmla="*/ 6 h 12"/>
                  <a:gd name="T2" fmla="*/ 0 w 30"/>
                  <a:gd name="T3" fmla="*/ 12 h 12"/>
                  <a:gd name="T4" fmla="*/ 0 w 30"/>
                  <a:gd name="T5" fmla="*/ 12 h 12"/>
                  <a:gd name="T6" fmla="*/ 6 w 30"/>
                  <a:gd name="T7" fmla="*/ 12 h 12"/>
                  <a:gd name="T8" fmla="*/ 24 w 30"/>
                  <a:gd name="T9" fmla="*/ 6 h 12"/>
                  <a:gd name="T10" fmla="*/ 30 w 30"/>
                  <a:gd name="T11" fmla="*/ 6 h 12"/>
                  <a:gd name="T12" fmla="*/ 24 w 30"/>
                  <a:gd name="T13" fmla="*/ 0 h 12"/>
                  <a:gd name="T14" fmla="*/ 6 w 30"/>
                  <a:gd name="T15" fmla="*/ 6 h 12"/>
                  <a:gd name="T16" fmla="*/ 0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0" y="6"/>
                    </a:moveTo>
                    <a:lnTo>
                      <a:pt x="0" y="12"/>
                    </a:lnTo>
                    <a:lnTo>
                      <a:pt x="6" y="12"/>
                    </a:lnTo>
                    <a:lnTo>
                      <a:pt x="24" y="6"/>
                    </a:lnTo>
                    <a:lnTo>
                      <a:pt x="30" y="6"/>
                    </a:lnTo>
                    <a:lnTo>
                      <a:pt x="24" y="0"/>
                    </a:lnTo>
                    <a:lnTo>
                      <a:pt x="6" y="6"/>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4" name="Freeform 1394"/>
              <p:cNvSpPr>
                <a:spLocks/>
              </p:cNvSpPr>
              <p:nvPr/>
            </p:nvSpPr>
            <p:spPr bwMode="auto">
              <a:xfrm>
                <a:off x="4360" y="2856"/>
                <a:ext cx="24" cy="12"/>
              </a:xfrm>
              <a:custGeom>
                <a:avLst/>
                <a:gdLst>
                  <a:gd name="T0" fmla="*/ 0 w 24"/>
                  <a:gd name="T1" fmla="*/ 6 h 12"/>
                  <a:gd name="T2" fmla="*/ 0 w 24"/>
                  <a:gd name="T3" fmla="*/ 6 h 12"/>
                  <a:gd name="T4" fmla="*/ 0 w 24"/>
                  <a:gd name="T5" fmla="*/ 12 h 12"/>
                  <a:gd name="T6" fmla="*/ 24 w 24"/>
                  <a:gd name="T7" fmla="*/ 6 h 12"/>
                  <a:gd name="T8" fmla="*/ 24 w 24"/>
                  <a:gd name="T9" fmla="*/ 0 h 12"/>
                  <a:gd name="T10" fmla="*/ 24 w 24"/>
                  <a:gd name="T11" fmla="*/ 0 h 12"/>
                  <a:gd name="T12" fmla="*/ 0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6"/>
                    </a:moveTo>
                    <a:lnTo>
                      <a:pt x="0" y="6"/>
                    </a:lnTo>
                    <a:lnTo>
                      <a:pt x="0" y="12"/>
                    </a:lnTo>
                    <a:lnTo>
                      <a:pt x="24"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5" name="Freeform 1395"/>
              <p:cNvSpPr>
                <a:spLocks/>
              </p:cNvSpPr>
              <p:nvPr/>
            </p:nvSpPr>
            <p:spPr bwMode="auto">
              <a:xfrm>
                <a:off x="4396" y="2838"/>
                <a:ext cx="30" cy="18"/>
              </a:xfrm>
              <a:custGeom>
                <a:avLst/>
                <a:gdLst>
                  <a:gd name="T0" fmla="*/ 6 w 30"/>
                  <a:gd name="T1" fmla="*/ 12 h 18"/>
                  <a:gd name="T2" fmla="*/ 0 w 30"/>
                  <a:gd name="T3" fmla="*/ 12 h 18"/>
                  <a:gd name="T4" fmla="*/ 6 w 30"/>
                  <a:gd name="T5" fmla="*/ 18 h 18"/>
                  <a:gd name="T6" fmla="*/ 30 w 30"/>
                  <a:gd name="T7" fmla="*/ 6 h 18"/>
                  <a:gd name="T8" fmla="*/ 30 w 30"/>
                  <a:gd name="T9" fmla="*/ 6 h 18"/>
                  <a:gd name="T10" fmla="*/ 30 w 30"/>
                  <a:gd name="T11" fmla="*/ 0 h 18"/>
                  <a:gd name="T12" fmla="*/ 6 w 30"/>
                  <a:gd name="T13" fmla="*/ 12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12"/>
                    </a:moveTo>
                    <a:lnTo>
                      <a:pt x="0" y="12"/>
                    </a:lnTo>
                    <a:lnTo>
                      <a:pt x="6" y="18"/>
                    </a:lnTo>
                    <a:lnTo>
                      <a:pt x="30" y="6"/>
                    </a:lnTo>
                    <a:lnTo>
                      <a:pt x="30"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6" name="Freeform 1396"/>
              <p:cNvSpPr>
                <a:spLocks/>
              </p:cNvSpPr>
              <p:nvPr/>
            </p:nvSpPr>
            <p:spPr bwMode="auto">
              <a:xfrm>
                <a:off x="4438" y="2826"/>
                <a:ext cx="30" cy="12"/>
              </a:xfrm>
              <a:custGeom>
                <a:avLst/>
                <a:gdLst>
                  <a:gd name="T0" fmla="*/ 0 w 30"/>
                  <a:gd name="T1" fmla="*/ 6 h 12"/>
                  <a:gd name="T2" fmla="*/ 0 w 30"/>
                  <a:gd name="T3" fmla="*/ 12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 name="Freeform 1397"/>
              <p:cNvSpPr>
                <a:spLocks/>
              </p:cNvSpPr>
              <p:nvPr/>
            </p:nvSpPr>
            <p:spPr bwMode="auto">
              <a:xfrm>
                <a:off x="4480" y="2814"/>
                <a:ext cx="24" cy="12"/>
              </a:xfrm>
              <a:custGeom>
                <a:avLst/>
                <a:gdLst>
                  <a:gd name="T0" fmla="*/ 0 w 24"/>
                  <a:gd name="T1" fmla="*/ 6 h 12"/>
                  <a:gd name="T2" fmla="*/ 0 w 24"/>
                  <a:gd name="T3" fmla="*/ 12 h 12"/>
                  <a:gd name="T4" fmla="*/ 0 w 24"/>
                  <a:gd name="T5" fmla="*/ 12 h 12"/>
                  <a:gd name="T6" fmla="*/ 24 w 24"/>
                  <a:gd name="T7" fmla="*/ 6 h 12"/>
                  <a:gd name="T8" fmla="*/ 24 w 24"/>
                  <a:gd name="T9" fmla="*/ 0 h 12"/>
                  <a:gd name="T10" fmla="*/ 24 w 24"/>
                  <a:gd name="T11" fmla="*/ 0 h 12"/>
                  <a:gd name="T12" fmla="*/ 0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6"/>
                    </a:moveTo>
                    <a:lnTo>
                      <a:pt x="0" y="12"/>
                    </a:lnTo>
                    <a:lnTo>
                      <a:pt x="24"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 name="Freeform 1398"/>
              <p:cNvSpPr>
                <a:spLocks/>
              </p:cNvSpPr>
              <p:nvPr/>
            </p:nvSpPr>
            <p:spPr bwMode="auto">
              <a:xfrm>
                <a:off x="4516" y="2796"/>
                <a:ext cx="30" cy="18"/>
              </a:xfrm>
              <a:custGeom>
                <a:avLst/>
                <a:gdLst>
                  <a:gd name="T0" fmla="*/ 0 w 30"/>
                  <a:gd name="T1" fmla="*/ 12 h 18"/>
                  <a:gd name="T2" fmla="*/ 0 w 30"/>
                  <a:gd name="T3" fmla="*/ 12 h 18"/>
                  <a:gd name="T4" fmla="*/ 0 w 30"/>
                  <a:gd name="T5" fmla="*/ 18 h 18"/>
                  <a:gd name="T6" fmla="*/ 18 w 30"/>
                  <a:gd name="T7" fmla="*/ 12 h 18"/>
                  <a:gd name="T8" fmla="*/ 24 w 30"/>
                  <a:gd name="T9" fmla="*/ 6 h 18"/>
                  <a:gd name="T10" fmla="*/ 30 w 30"/>
                  <a:gd name="T11" fmla="*/ 0 h 18"/>
                  <a:gd name="T12" fmla="*/ 24 w 30"/>
                  <a:gd name="T13" fmla="*/ 0 h 18"/>
                  <a:gd name="T14" fmla="*/ 18 w 30"/>
                  <a:gd name="T15" fmla="*/ 6 h 18"/>
                  <a:gd name="T16" fmla="*/ 0 w 30"/>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0" y="12"/>
                    </a:moveTo>
                    <a:lnTo>
                      <a:pt x="0" y="12"/>
                    </a:lnTo>
                    <a:lnTo>
                      <a:pt x="0" y="18"/>
                    </a:lnTo>
                    <a:lnTo>
                      <a:pt x="18" y="12"/>
                    </a:lnTo>
                    <a:lnTo>
                      <a:pt x="24" y="6"/>
                    </a:lnTo>
                    <a:lnTo>
                      <a:pt x="30" y="0"/>
                    </a:lnTo>
                    <a:lnTo>
                      <a:pt x="24" y="0"/>
                    </a:lnTo>
                    <a:lnTo>
                      <a:pt x="18" y="6"/>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 name="Freeform 1399"/>
              <p:cNvSpPr>
                <a:spLocks/>
              </p:cNvSpPr>
              <p:nvPr/>
            </p:nvSpPr>
            <p:spPr bwMode="auto">
              <a:xfrm>
                <a:off x="4552" y="2778"/>
                <a:ext cx="30" cy="18"/>
              </a:xfrm>
              <a:custGeom>
                <a:avLst/>
                <a:gdLst>
                  <a:gd name="T0" fmla="*/ 6 w 30"/>
                  <a:gd name="T1" fmla="*/ 12 h 18"/>
                  <a:gd name="T2" fmla="*/ 0 w 30"/>
                  <a:gd name="T3" fmla="*/ 12 h 18"/>
                  <a:gd name="T4" fmla="*/ 6 w 30"/>
                  <a:gd name="T5" fmla="*/ 18 h 18"/>
                  <a:gd name="T6" fmla="*/ 24 w 30"/>
                  <a:gd name="T7" fmla="*/ 6 h 18"/>
                  <a:gd name="T8" fmla="*/ 30 w 30"/>
                  <a:gd name="T9" fmla="*/ 0 h 18"/>
                  <a:gd name="T10" fmla="*/ 24 w 30"/>
                  <a:gd name="T11" fmla="*/ 0 h 18"/>
                  <a:gd name="T12" fmla="*/ 6 w 30"/>
                  <a:gd name="T13" fmla="*/ 12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12"/>
                    </a:moveTo>
                    <a:lnTo>
                      <a:pt x="0" y="12"/>
                    </a:lnTo>
                    <a:lnTo>
                      <a:pt x="6" y="18"/>
                    </a:lnTo>
                    <a:lnTo>
                      <a:pt x="24" y="6"/>
                    </a:lnTo>
                    <a:lnTo>
                      <a:pt x="30" y="0"/>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 name="Freeform 1400"/>
              <p:cNvSpPr>
                <a:spLocks/>
              </p:cNvSpPr>
              <p:nvPr/>
            </p:nvSpPr>
            <p:spPr bwMode="auto">
              <a:xfrm>
                <a:off x="4594" y="2754"/>
                <a:ext cx="24" cy="18"/>
              </a:xfrm>
              <a:custGeom>
                <a:avLst/>
                <a:gdLst>
                  <a:gd name="T0" fmla="*/ 0 w 24"/>
                  <a:gd name="T1" fmla="*/ 12 h 18"/>
                  <a:gd name="T2" fmla="*/ 0 w 24"/>
                  <a:gd name="T3" fmla="*/ 18 h 18"/>
                  <a:gd name="T4" fmla="*/ 0 w 24"/>
                  <a:gd name="T5" fmla="*/ 18 h 18"/>
                  <a:gd name="T6" fmla="*/ 24 w 24"/>
                  <a:gd name="T7" fmla="*/ 6 h 18"/>
                  <a:gd name="T8" fmla="*/ 24 w 24"/>
                  <a:gd name="T9" fmla="*/ 6 h 18"/>
                  <a:gd name="T10" fmla="*/ 24 w 24"/>
                  <a:gd name="T11" fmla="*/ 0 h 18"/>
                  <a:gd name="T12" fmla="*/ 0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12"/>
                    </a:moveTo>
                    <a:lnTo>
                      <a:pt x="0" y="18"/>
                    </a:lnTo>
                    <a:lnTo>
                      <a:pt x="24"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 name="Freeform 1401"/>
              <p:cNvSpPr>
                <a:spLocks/>
              </p:cNvSpPr>
              <p:nvPr/>
            </p:nvSpPr>
            <p:spPr bwMode="auto">
              <a:xfrm>
                <a:off x="4630" y="2736"/>
                <a:ext cx="24" cy="18"/>
              </a:xfrm>
              <a:custGeom>
                <a:avLst/>
                <a:gdLst>
                  <a:gd name="T0" fmla="*/ 0 w 24"/>
                  <a:gd name="T1" fmla="*/ 12 h 18"/>
                  <a:gd name="T2" fmla="*/ 0 w 24"/>
                  <a:gd name="T3" fmla="*/ 12 h 18"/>
                  <a:gd name="T4" fmla="*/ 0 w 24"/>
                  <a:gd name="T5" fmla="*/ 18 h 18"/>
                  <a:gd name="T6" fmla="*/ 6 w 24"/>
                  <a:gd name="T7" fmla="*/ 12 h 18"/>
                  <a:gd name="T8" fmla="*/ 18 w 24"/>
                  <a:gd name="T9" fmla="*/ 6 h 18"/>
                  <a:gd name="T10" fmla="*/ 24 w 24"/>
                  <a:gd name="T11" fmla="*/ 0 h 18"/>
                  <a:gd name="T12" fmla="*/ 18 w 24"/>
                  <a:gd name="T13" fmla="*/ 0 h 18"/>
                  <a:gd name="T14" fmla="*/ 6 w 24"/>
                  <a:gd name="T15" fmla="*/ 6 h 18"/>
                  <a:gd name="T16" fmla="*/ 0 w 24"/>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0" y="12"/>
                    </a:moveTo>
                    <a:lnTo>
                      <a:pt x="0" y="12"/>
                    </a:lnTo>
                    <a:lnTo>
                      <a:pt x="0" y="18"/>
                    </a:lnTo>
                    <a:lnTo>
                      <a:pt x="6" y="12"/>
                    </a:lnTo>
                    <a:lnTo>
                      <a:pt x="18" y="6"/>
                    </a:lnTo>
                    <a:lnTo>
                      <a:pt x="24" y="0"/>
                    </a:lnTo>
                    <a:lnTo>
                      <a:pt x="18" y="0"/>
                    </a:lnTo>
                    <a:lnTo>
                      <a:pt x="6" y="6"/>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 name="Freeform 1402"/>
              <p:cNvSpPr>
                <a:spLocks/>
              </p:cNvSpPr>
              <p:nvPr/>
            </p:nvSpPr>
            <p:spPr bwMode="auto">
              <a:xfrm>
                <a:off x="4660" y="2706"/>
                <a:ext cx="24" cy="24"/>
              </a:xfrm>
              <a:custGeom>
                <a:avLst/>
                <a:gdLst>
                  <a:gd name="T0" fmla="*/ 6 w 24"/>
                  <a:gd name="T1" fmla="*/ 18 h 24"/>
                  <a:gd name="T2" fmla="*/ 0 w 24"/>
                  <a:gd name="T3" fmla="*/ 18 h 24"/>
                  <a:gd name="T4" fmla="*/ 6 w 24"/>
                  <a:gd name="T5" fmla="*/ 24 h 24"/>
                  <a:gd name="T6" fmla="*/ 18 w 24"/>
                  <a:gd name="T7" fmla="*/ 12 h 24"/>
                  <a:gd name="T8" fmla="*/ 24 w 24"/>
                  <a:gd name="T9" fmla="*/ 6 h 24"/>
                  <a:gd name="T10" fmla="*/ 24 w 24"/>
                  <a:gd name="T11" fmla="*/ 6 h 24"/>
                  <a:gd name="T12" fmla="*/ 24 w 24"/>
                  <a:gd name="T13" fmla="*/ 0 h 24"/>
                  <a:gd name="T14" fmla="*/ 18 w 24"/>
                  <a:gd name="T15" fmla="*/ 6 h 24"/>
                  <a:gd name="T16" fmla="*/ 18 w 24"/>
                  <a:gd name="T17" fmla="*/ 6 h 24"/>
                  <a:gd name="T18" fmla="*/ 18 w 24"/>
                  <a:gd name="T19" fmla="*/ 6 h 24"/>
                  <a:gd name="T20" fmla="*/ 18 w 24"/>
                  <a:gd name="T21" fmla="*/ 6 h 24"/>
                  <a:gd name="T22" fmla="*/ 6 w 24"/>
                  <a:gd name="T23" fmla="*/ 18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6" y="18"/>
                    </a:moveTo>
                    <a:lnTo>
                      <a:pt x="0" y="18"/>
                    </a:lnTo>
                    <a:lnTo>
                      <a:pt x="6" y="24"/>
                    </a:lnTo>
                    <a:lnTo>
                      <a:pt x="18" y="12"/>
                    </a:lnTo>
                    <a:lnTo>
                      <a:pt x="24" y="6"/>
                    </a:lnTo>
                    <a:lnTo>
                      <a:pt x="24" y="0"/>
                    </a:lnTo>
                    <a:lnTo>
                      <a:pt x="18" y="6"/>
                    </a:lnTo>
                    <a:lnTo>
                      <a:pt x="6"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 name="Freeform 1403"/>
              <p:cNvSpPr>
                <a:spLocks/>
              </p:cNvSpPr>
              <p:nvPr/>
            </p:nvSpPr>
            <p:spPr bwMode="auto">
              <a:xfrm>
                <a:off x="4690" y="2676"/>
                <a:ext cx="24" cy="24"/>
              </a:xfrm>
              <a:custGeom>
                <a:avLst/>
                <a:gdLst>
                  <a:gd name="T0" fmla="*/ 0 w 24"/>
                  <a:gd name="T1" fmla="*/ 24 h 24"/>
                  <a:gd name="T2" fmla="*/ 6 w 24"/>
                  <a:gd name="T3" fmla="*/ 24 h 24"/>
                  <a:gd name="T4" fmla="*/ 6 w 24"/>
                  <a:gd name="T5" fmla="*/ 24 h 24"/>
                  <a:gd name="T6" fmla="*/ 24 w 24"/>
                  <a:gd name="T7" fmla="*/ 6 h 24"/>
                  <a:gd name="T8" fmla="*/ 24 w 24"/>
                  <a:gd name="T9" fmla="*/ 6 h 24"/>
                  <a:gd name="T10" fmla="*/ 24 w 24"/>
                  <a:gd name="T11" fmla="*/ 0 h 24"/>
                  <a:gd name="T12" fmla="*/ 18 w 24"/>
                  <a:gd name="T13" fmla="*/ 6 h 24"/>
                  <a:gd name="T14" fmla="*/ 18 w 24"/>
                  <a:gd name="T15" fmla="*/ 6 h 24"/>
                  <a:gd name="T16" fmla="*/ 0 w 24"/>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0" y="24"/>
                    </a:moveTo>
                    <a:lnTo>
                      <a:pt x="6" y="24"/>
                    </a:lnTo>
                    <a:lnTo>
                      <a:pt x="24" y="6"/>
                    </a:lnTo>
                    <a:lnTo>
                      <a:pt x="24" y="0"/>
                    </a:lnTo>
                    <a:lnTo>
                      <a:pt x="18"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 name="Freeform 1404"/>
              <p:cNvSpPr>
                <a:spLocks/>
              </p:cNvSpPr>
              <p:nvPr/>
            </p:nvSpPr>
            <p:spPr bwMode="auto">
              <a:xfrm>
                <a:off x="4720" y="2640"/>
                <a:ext cx="18" cy="30"/>
              </a:xfrm>
              <a:custGeom>
                <a:avLst/>
                <a:gdLst>
                  <a:gd name="T0" fmla="*/ 0 w 18"/>
                  <a:gd name="T1" fmla="*/ 24 h 30"/>
                  <a:gd name="T2" fmla="*/ 0 w 18"/>
                  <a:gd name="T3" fmla="*/ 30 h 30"/>
                  <a:gd name="T4" fmla="*/ 6 w 18"/>
                  <a:gd name="T5" fmla="*/ 24 h 30"/>
                  <a:gd name="T6" fmla="*/ 18 w 18"/>
                  <a:gd name="T7" fmla="*/ 6 h 30"/>
                  <a:gd name="T8" fmla="*/ 18 w 18"/>
                  <a:gd name="T9" fmla="*/ 6 h 30"/>
                  <a:gd name="T10" fmla="*/ 18 w 18"/>
                  <a:gd name="T11" fmla="*/ 0 h 30"/>
                  <a:gd name="T12" fmla="*/ 12 w 18"/>
                  <a:gd name="T13" fmla="*/ 6 h 30"/>
                  <a:gd name="T14" fmla="*/ 12 w 18"/>
                  <a:gd name="T15" fmla="*/ 6 h 30"/>
                  <a:gd name="T16" fmla="*/ 0 w 18"/>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30"/>
                  <a:gd name="T29" fmla="*/ 18 w 18"/>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30">
                    <a:moveTo>
                      <a:pt x="0" y="24"/>
                    </a:moveTo>
                    <a:lnTo>
                      <a:pt x="0" y="30"/>
                    </a:lnTo>
                    <a:lnTo>
                      <a:pt x="6" y="24"/>
                    </a:lnTo>
                    <a:lnTo>
                      <a:pt x="18" y="6"/>
                    </a:lnTo>
                    <a:lnTo>
                      <a:pt x="18" y="0"/>
                    </a:lnTo>
                    <a:lnTo>
                      <a:pt x="12"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 name="Freeform 1405"/>
              <p:cNvSpPr>
                <a:spLocks/>
              </p:cNvSpPr>
              <p:nvPr/>
            </p:nvSpPr>
            <p:spPr bwMode="auto">
              <a:xfrm>
                <a:off x="4738" y="2604"/>
                <a:ext cx="18" cy="30"/>
              </a:xfrm>
              <a:custGeom>
                <a:avLst/>
                <a:gdLst>
                  <a:gd name="T0" fmla="*/ 0 w 18"/>
                  <a:gd name="T1" fmla="*/ 24 h 30"/>
                  <a:gd name="T2" fmla="*/ 6 w 18"/>
                  <a:gd name="T3" fmla="*/ 30 h 30"/>
                  <a:gd name="T4" fmla="*/ 6 w 18"/>
                  <a:gd name="T5" fmla="*/ 24 h 30"/>
                  <a:gd name="T6" fmla="*/ 18 w 18"/>
                  <a:gd name="T7" fmla="*/ 6 h 30"/>
                  <a:gd name="T8" fmla="*/ 18 w 18"/>
                  <a:gd name="T9" fmla="*/ 0 h 30"/>
                  <a:gd name="T10" fmla="*/ 12 w 18"/>
                  <a:gd name="T11" fmla="*/ 0 h 30"/>
                  <a:gd name="T12" fmla="*/ 12 w 18"/>
                  <a:gd name="T13" fmla="*/ 0 h 30"/>
                  <a:gd name="T14" fmla="*/ 12 w 18"/>
                  <a:gd name="T15" fmla="*/ 6 h 30"/>
                  <a:gd name="T16" fmla="*/ 0 w 18"/>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30"/>
                  <a:gd name="T29" fmla="*/ 18 w 18"/>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30">
                    <a:moveTo>
                      <a:pt x="0" y="24"/>
                    </a:moveTo>
                    <a:lnTo>
                      <a:pt x="6" y="30"/>
                    </a:lnTo>
                    <a:lnTo>
                      <a:pt x="6" y="24"/>
                    </a:lnTo>
                    <a:lnTo>
                      <a:pt x="18" y="6"/>
                    </a:lnTo>
                    <a:lnTo>
                      <a:pt x="18" y="0"/>
                    </a:lnTo>
                    <a:lnTo>
                      <a:pt x="12" y="0"/>
                    </a:lnTo>
                    <a:lnTo>
                      <a:pt x="12"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 name="Freeform 1406"/>
              <p:cNvSpPr>
                <a:spLocks/>
              </p:cNvSpPr>
              <p:nvPr/>
            </p:nvSpPr>
            <p:spPr bwMode="auto">
              <a:xfrm>
                <a:off x="4750" y="2562"/>
                <a:ext cx="12" cy="30"/>
              </a:xfrm>
              <a:custGeom>
                <a:avLst/>
                <a:gdLst>
                  <a:gd name="T0" fmla="*/ 0 w 12"/>
                  <a:gd name="T1" fmla="*/ 24 h 30"/>
                  <a:gd name="T2" fmla="*/ 6 w 12"/>
                  <a:gd name="T3" fmla="*/ 30 h 30"/>
                  <a:gd name="T4" fmla="*/ 6 w 12"/>
                  <a:gd name="T5" fmla="*/ 24 h 30"/>
                  <a:gd name="T6" fmla="*/ 12 w 12"/>
                  <a:gd name="T7" fmla="*/ 12 h 30"/>
                  <a:gd name="T8" fmla="*/ 6 w 12"/>
                  <a:gd name="T9" fmla="*/ 6 h 30"/>
                  <a:gd name="T10" fmla="*/ 6 w 12"/>
                  <a:gd name="T11" fmla="*/ 0 h 30"/>
                  <a:gd name="T12" fmla="*/ 0 w 12"/>
                  <a:gd name="T13" fmla="*/ 6 h 30"/>
                  <a:gd name="T14" fmla="*/ 6 w 12"/>
                  <a:gd name="T15" fmla="*/ 12 h 30"/>
                  <a:gd name="T16" fmla="*/ 0 w 12"/>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0" y="24"/>
                    </a:moveTo>
                    <a:lnTo>
                      <a:pt x="6" y="30"/>
                    </a:lnTo>
                    <a:lnTo>
                      <a:pt x="6" y="24"/>
                    </a:lnTo>
                    <a:lnTo>
                      <a:pt x="12" y="12"/>
                    </a:lnTo>
                    <a:lnTo>
                      <a:pt x="6" y="6"/>
                    </a:lnTo>
                    <a:lnTo>
                      <a:pt x="6" y="0"/>
                    </a:lnTo>
                    <a:lnTo>
                      <a:pt x="0" y="6"/>
                    </a:lnTo>
                    <a:lnTo>
                      <a:pt x="6"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 name="Freeform 1407"/>
              <p:cNvSpPr>
                <a:spLocks/>
              </p:cNvSpPr>
              <p:nvPr/>
            </p:nvSpPr>
            <p:spPr bwMode="auto">
              <a:xfrm>
                <a:off x="4744" y="2520"/>
                <a:ext cx="12" cy="30"/>
              </a:xfrm>
              <a:custGeom>
                <a:avLst/>
                <a:gdLst>
                  <a:gd name="T0" fmla="*/ 6 w 12"/>
                  <a:gd name="T1" fmla="*/ 30 h 30"/>
                  <a:gd name="T2" fmla="*/ 6 w 12"/>
                  <a:gd name="T3" fmla="*/ 30 h 30"/>
                  <a:gd name="T4" fmla="*/ 12 w 12"/>
                  <a:gd name="T5" fmla="*/ 30 h 30"/>
                  <a:gd name="T6" fmla="*/ 12 w 12"/>
                  <a:gd name="T7" fmla="*/ 18 h 30"/>
                  <a:gd name="T8" fmla="*/ 6 w 12"/>
                  <a:gd name="T9" fmla="*/ 6 h 30"/>
                  <a:gd name="T10" fmla="*/ 0 w 12"/>
                  <a:gd name="T11" fmla="*/ 0 h 30"/>
                  <a:gd name="T12" fmla="*/ 0 w 12"/>
                  <a:gd name="T13" fmla="*/ 6 h 30"/>
                  <a:gd name="T14" fmla="*/ 6 w 12"/>
                  <a:gd name="T15" fmla="*/ 18 h 30"/>
                  <a:gd name="T16" fmla="*/ 6 w 12"/>
                  <a:gd name="T17" fmla="*/ 3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6" y="30"/>
                    </a:moveTo>
                    <a:lnTo>
                      <a:pt x="6" y="30"/>
                    </a:lnTo>
                    <a:lnTo>
                      <a:pt x="12" y="30"/>
                    </a:lnTo>
                    <a:lnTo>
                      <a:pt x="12" y="18"/>
                    </a:lnTo>
                    <a:lnTo>
                      <a:pt x="6" y="6"/>
                    </a:lnTo>
                    <a:lnTo>
                      <a:pt x="0" y="0"/>
                    </a:lnTo>
                    <a:lnTo>
                      <a:pt x="0" y="6"/>
                    </a:lnTo>
                    <a:lnTo>
                      <a:pt x="6" y="18"/>
                    </a:lnTo>
                    <a:lnTo>
                      <a:pt x="6"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 name="Freeform 1408"/>
              <p:cNvSpPr>
                <a:spLocks/>
              </p:cNvSpPr>
              <p:nvPr/>
            </p:nvSpPr>
            <p:spPr bwMode="auto">
              <a:xfrm>
                <a:off x="4726" y="2483"/>
                <a:ext cx="18" cy="24"/>
              </a:xfrm>
              <a:custGeom>
                <a:avLst/>
                <a:gdLst>
                  <a:gd name="T0" fmla="*/ 12 w 18"/>
                  <a:gd name="T1" fmla="*/ 24 h 24"/>
                  <a:gd name="T2" fmla="*/ 12 w 18"/>
                  <a:gd name="T3" fmla="*/ 24 h 24"/>
                  <a:gd name="T4" fmla="*/ 18 w 18"/>
                  <a:gd name="T5" fmla="*/ 24 h 24"/>
                  <a:gd name="T6" fmla="*/ 12 w 18"/>
                  <a:gd name="T7" fmla="*/ 18 h 24"/>
                  <a:gd name="T8" fmla="*/ 6 w 18"/>
                  <a:gd name="T9" fmla="*/ 6 h 24"/>
                  <a:gd name="T10" fmla="*/ 0 w 18"/>
                  <a:gd name="T11" fmla="*/ 0 h 24"/>
                  <a:gd name="T12" fmla="*/ 0 w 18"/>
                  <a:gd name="T13" fmla="*/ 6 h 24"/>
                  <a:gd name="T14" fmla="*/ 6 w 18"/>
                  <a:gd name="T15" fmla="*/ 18 h 24"/>
                  <a:gd name="T16" fmla="*/ 12 w 18"/>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12" y="24"/>
                    </a:moveTo>
                    <a:lnTo>
                      <a:pt x="12" y="24"/>
                    </a:lnTo>
                    <a:lnTo>
                      <a:pt x="18" y="24"/>
                    </a:lnTo>
                    <a:lnTo>
                      <a:pt x="12" y="18"/>
                    </a:lnTo>
                    <a:lnTo>
                      <a:pt x="6" y="6"/>
                    </a:lnTo>
                    <a:lnTo>
                      <a:pt x="0" y="0"/>
                    </a:lnTo>
                    <a:lnTo>
                      <a:pt x="0" y="6"/>
                    </a:lnTo>
                    <a:lnTo>
                      <a:pt x="6" y="18"/>
                    </a:lnTo>
                    <a:lnTo>
                      <a:pt x="12"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 name="Freeform 1409"/>
              <p:cNvSpPr>
                <a:spLocks/>
              </p:cNvSpPr>
              <p:nvPr/>
            </p:nvSpPr>
            <p:spPr bwMode="auto">
              <a:xfrm>
                <a:off x="4696" y="2453"/>
                <a:ext cx="24" cy="24"/>
              </a:xfrm>
              <a:custGeom>
                <a:avLst/>
                <a:gdLst>
                  <a:gd name="T0" fmla="*/ 18 w 24"/>
                  <a:gd name="T1" fmla="*/ 18 h 24"/>
                  <a:gd name="T2" fmla="*/ 18 w 24"/>
                  <a:gd name="T3" fmla="*/ 24 h 24"/>
                  <a:gd name="T4" fmla="*/ 24 w 24"/>
                  <a:gd name="T5" fmla="*/ 18 h 24"/>
                  <a:gd name="T6" fmla="*/ 18 w 24"/>
                  <a:gd name="T7" fmla="*/ 12 h 24"/>
                  <a:gd name="T8" fmla="*/ 18 w 24"/>
                  <a:gd name="T9" fmla="*/ 12 h 24"/>
                  <a:gd name="T10" fmla="*/ 6 w 24"/>
                  <a:gd name="T11" fmla="*/ 0 h 24"/>
                  <a:gd name="T12" fmla="*/ 0 w 24"/>
                  <a:gd name="T13" fmla="*/ 0 h 24"/>
                  <a:gd name="T14" fmla="*/ 6 w 24"/>
                  <a:gd name="T15" fmla="*/ 6 h 24"/>
                  <a:gd name="T16" fmla="*/ 18 w 24"/>
                  <a:gd name="T17" fmla="*/ 18 h 24"/>
                  <a:gd name="T18" fmla="*/ 18 w 24"/>
                  <a:gd name="T19" fmla="*/ 12 h 24"/>
                  <a:gd name="T20" fmla="*/ 12 w 24"/>
                  <a:gd name="T21" fmla="*/ 12 h 24"/>
                  <a:gd name="T22" fmla="*/ 18 w 24"/>
                  <a:gd name="T23" fmla="*/ 18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18" y="18"/>
                    </a:moveTo>
                    <a:lnTo>
                      <a:pt x="18" y="24"/>
                    </a:lnTo>
                    <a:lnTo>
                      <a:pt x="24" y="18"/>
                    </a:lnTo>
                    <a:lnTo>
                      <a:pt x="18" y="12"/>
                    </a:lnTo>
                    <a:lnTo>
                      <a:pt x="6" y="0"/>
                    </a:lnTo>
                    <a:lnTo>
                      <a:pt x="0" y="0"/>
                    </a:lnTo>
                    <a:lnTo>
                      <a:pt x="6" y="6"/>
                    </a:lnTo>
                    <a:lnTo>
                      <a:pt x="18" y="18"/>
                    </a:lnTo>
                    <a:lnTo>
                      <a:pt x="18" y="12"/>
                    </a:lnTo>
                    <a:lnTo>
                      <a:pt x="12" y="12"/>
                    </a:lnTo>
                    <a:lnTo>
                      <a:pt x="18"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 name="Freeform 1410"/>
              <p:cNvSpPr>
                <a:spLocks/>
              </p:cNvSpPr>
              <p:nvPr/>
            </p:nvSpPr>
            <p:spPr bwMode="auto">
              <a:xfrm>
                <a:off x="4666" y="2423"/>
                <a:ext cx="24" cy="24"/>
              </a:xfrm>
              <a:custGeom>
                <a:avLst/>
                <a:gdLst>
                  <a:gd name="T0" fmla="*/ 24 w 24"/>
                  <a:gd name="T1" fmla="*/ 24 h 24"/>
                  <a:gd name="T2" fmla="*/ 24 w 24"/>
                  <a:gd name="T3" fmla="*/ 18 h 24"/>
                  <a:gd name="T4" fmla="*/ 24 w 24"/>
                  <a:gd name="T5" fmla="*/ 18 h 24"/>
                  <a:gd name="T6" fmla="*/ 12 w 24"/>
                  <a:gd name="T7" fmla="*/ 6 h 24"/>
                  <a:gd name="T8" fmla="*/ 6 w 24"/>
                  <a:gd name="T9" fmla="*/ 0 h 24"/>
                  <a:gd name="T10" fmla="*/ 0 w 24"/>
                  <a:gd name="T11" fmla="*/ 0 h 24"/>
                  <a:gd name="T12" fmla="*/ 6 w 24"/>
                  <a:gd name="T13" fmla="*/ 6 h 24"/>
                  <a:gd name="T14" fmla="*/ 12 w 24"/>
                  <a:gd name="T15" fmla="*/ 12 h 24"/>
                  <a:gd name="T16" fmla="*/ 24 w 24"/>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24" y="24"/>
                    </a:moveTo>
                    <a:lnTo>
                      <a:pt x="24" y="18"/>
                    </a:lnTo>
                    <a:lnTo>
                      <a:pt x="12" y="6"/>
                    </a:lnTo>
                    <a:lnTo>
                      <a:pt x="6" y="0"/>
                    </a:lnTo>
                    <a:lnTo>
                      <a:pt x="0" y="0"/>
                    </a:lnTo>
                    <a:lnTo>
                      <a:pt x="6" y="6"/>
                    </a:lnTo>
                    <a:lnTo>
                      <a:pt x="12" y="12"/>
                    </a:lnTo>
                    <a:lnTo>
                      <a:pt x="24"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 name="Freeform 1411"/>
              <p:cNvSpPr>
                <a:spLocks/>
              </p:cNvSpPr>
              <p:nvPr/>
            </p:nvSpPr>
            <p:spPr bwMode="auto">
              <a:xfrm>
                <a:off x="4630" y="2399"/>
                <a:ext cx="30" cy="18"/>
              </a:xfrm>
              <a:custGeom>
                <a:avLst/>
                <a:gdLst>
                  <a:gd name="T0" fmla="*/ 24 w 30"/>
                  <a:gd name="T1" fmla="*/ 18 h 18"/>
                  <a:gd name="T2" fmla="*/ 30 w 30"/>
                  <a:gd name="T3" fmla="*/ 18 h 18"/>
                  <a:gd name="T4" fmla="*/ 24 w 30"/>
                  <a:gd name="T5" fmla="*/ 12 h 18"/>
                  <a:gd name="T6" fmla="*/ 6 w 30"/>
                  <a:gd name="T7" fmla="*/ 0 h 18"/>
                  <a:gd name="T8" fmla="*/ 6 w 30"/>
                  <a:gd name="T9" fmla="*/ 0 h 18"/>
                  <a:gd name="T10" fmla="*/ 0 w 30"/>
                  <a:gd name="T11" fmla="*/ 0 h 18"/>
                  <a:gd name="T12" fmla="*/ 6 w 30"/>
                  <a:gd name="T13" fmla="*/ 6 h 18"/>
                  <a:gd name="T14" fmla="*/ 6 w 30"/>
                  <a:gd name="T15" fmla="*/ 6 h 18"/>
                  <a:gd name="T16" fmla="*/ 24 w 30"/>
                  <a:gd name="T17" fmla="*/ 1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24" y="18"/>
                    </a:moveTo>
                    <a:lnTo>
                      <a:pt x="30" y="18"/>
                    </a:lnTo>
                    <a:lnTo>
                      <a:pt x="24" y="12"/>
                    </a:lnTo>
                    <a:lnTo>
                      <a:pt x="6" y="0"/>
                    </a:lnTo>
                    <a:lnTo>
                      <a:pt x="0" y="0"/>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 name="Freeform 1412"/>
              <p:cNvSpPr>
                <a:spLocks/>
              </p:cNvSpPr>
              <p:nvPr/>
            </p:nvSpPr>
            <p:spPr bwMode="auto">
              <a:xfrm>
                <a:off x="4594" y="2375"/>
                <a:ext cx="30" cy="18"/>
              </a:xfrm>
              <a:custGeom>
                <a:avLst/>
                <a:gdLst>
                  <a:gd name="T0" fmla="*/ 24 w 30"/>
                  <a:gd name="T1" fmla="*/ 18 h 18"/>
                  <a:gd name="T2" fmla="*/ 30 w 30"/>
                  <a:gd name="T3" fmla="*/ 18 h 18"/>
                  <a:gd name="T4" fmla="*/ 24 w 30"/>
                  <a:gd name="T5" fmla="*/ 12 h 18"/>
                  <a:gd name="T6" fmla="*/ 6 w 30"/>
                  <a:gd name="T7" fmla="*/ 0 h 18"/>
                  <a:gd name="T8" fmla="*/ 0 w 30"/>
                  <a:gd name="T9" fmla="*/ 6 h 18"/>
                  <a:gd name="T10" fmla="*/ 6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8"/>
                    </a:lnTo>
                    <a:lnTo>
                      <a:pt x="24" y="12"/>
                    </a:lnTo>
                    <a:lnTo>
                      <a:pt x="6" y="0"/>
                    </a:lnTo>
                    <a:lnTo>
                      <a:pt x="0" y="6"/>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 name="Freeform 1413"/>
              <p:cNvSpPr>
                <a:spLocks/>
              </p:cNvSpPr>
              <p:nvPr/>
            </p:nvSpPr>
            <p:spPr bwMode="auto">
              <a:xfrm>
                <a:off x="4558" y="2357"/>
                <a:ext cx="30" cy="18"/>
              </a:xfrm>
              <a:custGeom>
                <a:avLst/>
                <a:gdLst>
                  <a:gd name="T0" fmla="*/ 24 w 30"/>
                  <a:gd name="T1" fmla="*/ 18 h 18"/>
                  <a:gd name="T2" fmla="*/ 30 w 30"/>
                  <a:gd name="T3" fmla="*/ 12 h 18"/>
                  <a:gd name="T4" fmla="*/ 24 w 30"/>
                  <a:gd name="T5" fmla="*/ 12 h 18"/>
                  <a:gd name="T6" fmla="*/ 6 w 30"/>
                  <a:gd name="T7" fmla="*/ 0 h 18"/>
                  <a:gd name="T8" fmla="*/ 0 w 30"/>
                  <a:gd name="T9" fmla="*/ 0 h 18"/>
                  <a:gd name="T10" fmla="*/ 6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2"/>
                    </a:lnTo>
                    <a:lnTo>
                      <a:pt x="24" y="12"/>
                    </a:lnTo>
                    <a:lnTo>
                      <a:pt x="6" y="0"/>
                    </a:lnTo>
                    <a:lnTo>
                      <a:pt x="0" y="0"/>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4" name="Freeform 1414"/>
              <p:cNvSpPr>
                <a:spLocks/>
              </p:cNvSpPr>
              <p:nvPr/>
            </p:nvSpPr>
            <p:spPr bwMode="auto">
              <a:xfrm>
                <a:off x="4522" y="2339"/>
                <a:ext cx="30" cy="18"/>
              </a:xfrm>
              <a:custGeom>
                <a:avLst/>
                <a:gdLst>
                  <a:gd name="T0" fmla="*/ 24 w 30"/>
                  <a:gd name="T1" fmla="*/ 18 h 18"/>
                  <a:gd name="T2" fmla="*/ 30 w 30"/>
                  <a:gd name="T3" fmla="*/ 12 h 18"/>
                  <a:gd name="T4" fmla="*/ 24 w 30"/>
                  <a:gd name="T5" fmla="*/ 12 h 18"/>
                  <a:gd name="T6" fmla="*/ 12 w 30"/>
                  <a:gd name="T7" fmla="*/ 0 h 18"/>
                  <a:gd name="T8" fmla="*/ 0 w 30"/>
                  <a:gd name="T9" fmla="*/ 0 h 18"/>
                  <a:gd name="T10" fmla="*/ 0 w 30"/>
                  <a:gd name="T11" fmla="*/ 0 h 18"/>
                  <a:gd name="T12" fmla="*/ 0 w 30"/>
                  <a:gd name="T13" fmla="*/ 6 h 18"/>
                  <a:gd name="T14" fmla="*/ 12 w 30"/>
                  <a:gd name="T15" fmla="*/ 6 h 18"/>
                  <a:gd name="T16" fmla="*/ 24 w 30"/>
                  <a:gd name="T17" fmla="*/ 1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24" y="18"/>
                    </a:moveTo>
                    <a:lnTo>
                      <a:pt x="30" y="12"/>
                    </a:lnTo>
                    <a:lnTo>
                      <a:pt x="24" y="12"/>
                    </a:lnTo>
                    <a:lnTo>
                      <a:pt x="12" y="0"/>
                    </a:lnTo>
                    <a:lnTo>
                      <a:pt x="0" y="0"/>
                    </a:lnTo>
                    <a:lnTo>
                      <a:pt x="0" y="6"/>
                    </a:lnTo>
                    <a:lnTo>
                      <a:pt x="12"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5" name="Freeform 1415"/>
              <p:cNvSpPr>
                <a:spLocks/>
              </p:cNvSpPr>
              <p:nvPr/>
            </p:nvSpPr>
            <p:spPr bwMode="auto">
              <a:xfrm>
                <a:off x="4480" y="2321"/>
                <a:ext cx="30" cy="18"/>
              </a:xfrm>
              <a:custGeom>
                <a:avLst/>
                <a:gdLst>
                  <a:gd name="T0" fmla="*/ 30 w 30"/>
                  <a:gd name="T1" fmla="*/ 18 h 18"/>
                  <a:gd name="T2" fmla="*/ 30 w 30"/>
                  <a:gd name="T3" fmla="*/ 12 h 18"/>
                  <a:gd name="T4" fmla="*/ 30 w 30"/>
                  <a:gd name="T5" fmla="*/ 12 h 18"/>
                  <a:gd name="T6" fmla="*/ 6 w 30"/>
                  <a:gd name="T7" fmla="*/ 0 h 18"/>
                  <a:gd name="T8" fmla="*/ 0 w 30"/>
                  <a:gd name="T9" fmla="*/ 6 h 18"/>
                  <a:gd name="T10" fmla="*/ 6 w 30"/>
                  <a:gd name="T11" fmla="*/ 6 h 18"/>
                  <a:gd name="T12" fmla="*/ 30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30" y="18"/>
                    </a:moveTo>
                    <a:lnTo>
                      <a:pt x="30" y="12"/>
                    </a:lnTo>
                    <a:lnTo>
                      <a:pt x="6" y="0"/>
                    </a:lnTo>
                    <a:lnTo>
                      <a:pt x="0" y="6"/>
                    </a:lnTo>
                    <a:lnTo>
                      <a:pt x="6" y="6"/>
                    </a:lnTo>
                    <a:lnTo>
                      <a:pt x="3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6" name="Freeform 1416"/>
              <p:cNvSpPr>
                <a:spLocks/>
              </p:cNvSpPr>
              <p:nvPr/>
            </p:nvSpPr>
            <p:spPr bwMode="auto">
              <a:xfrm>
                <a:off x="4444" y="2309"/>
                <a:ext cx="30" cy="12"/>
              </a:xfrm>
              <a:custGeom>
                <a:avLst/>
                <a:gdLst>
                  <a:gd name="T0" fmla="*/ 24 w 30"/>
                  <a:gd name="T1" fmla="*/ 12 h 12"/>
                  <a:gd name="T2" fmla="*/ 30 w 30"/>
                  <a:gd name="T3" fmla="*/ 12 h 12"/>
                  <a:gd name="T4" fmla="*/ 24 w 30"/>
                  <a:gd name="T5" fmla="*/ 6 h 12"/>
                  <a:gd name="T6" fmla="*/ 0 w 30"/>
                  <a:gd name="T7" fmla="*/ 0 h 12"/>
                  <a:gd name="T8" fmla="*/ 0 w 30"/>
                  <a:gd name="T9" fmla="*/ 0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 name="Freeform 1417"/>
              <p:cNvSpPr>
                <a:spLocks/>
              </p:cNvSpPr>
              <p:nvPr/>
            </p:nvSpPr>
            <p:spPr bwMode="auto">
              <a:xfrm>
                <a:off x="4402" y="2297"/>
                <a:ext cx="30" cy="12"/>
              </a:xfrm>
              <a:custGeom>
                <a:avLst/>
                <a:gdLst>
                  <a:gd name="T0" fmla="*/ 30 w 30"/>
                  <a:gd name="T1" fmla="*/ 12 h 12"/>
                  <a:gd name="T2" fmla="*/ 30 w 30"/>
                  <a:gd name="T3" fmla="*/ 6 h 12"/>
                  <a:gd name="T4" fmla="*/ 30 w 30"/>
                  <a:gd name="T5" fmla="*/ 6 h 12"/>
                  <a:gd name="T6" fmla="*/ 6 w 30"/>
                  <a:gd name="T7" fmla="*/ 0 h 12"/>
                  <a:gd name="T8" fmla="*/ 0 w 30"/>
                  <a:gd name="T9" fmla="*/ 0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 name="Freeform 1418"/>
              <p:cNvSpPr>
                <a:spLocks/>
              </p:cNvSpPr>
              <p:nvPr/>
            </p:nvSpPr>
            <p:spPr bwMode="auto">
              <a:xfrm>
                <a:off x="4360" y="2285"/>
                <a:ext cx="30" cy="12"/>
              </a:xfrm>
              <a:custGeom>
                <a:avLst/>
                <a:gdLst>
                  <a:gd name="T0" fmla="*/ 30 w 30"/>
                  <a:gd name="T1" fmla="*/ 12 h 12"/>
                  <a:gd name="T2" fmla="*/ 30 w 30"/>
                  <a:gd name="T3" fmla="*/ 6 h 12"/>
                  <a:gd name="T4" fmla="*/ 30 w 30"/>
                  <a:gd name="T5" fmla="*/ 6 h 12"/>
                  <a:gd name="T6" fmla="*/ 6 w 30"/>
                  <a:gd name="T7" fmla="*/ 0 h 12"/>
                  <a:gd name="T8" fmla="*/ 0 w 30"/>
                  <a:gd name="T9" fmla="*/ 0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 name="Freeform 1419"/>
              <p:cNvSpPr>
                <a:spLocks/>
              </p:cNvSpPr>
              <p:nvPr/>
            </p:nvSpPr>
            <p:spPr bwMode="auto">
              <a:xfrm>
                <a:off x="4324" y="2273"/>
                <a:ext cx="30" cy="12"/>
              </a:xfrm>
              <a:custGeom>
                <a:avLst/>
                <a:gdLst>
                  <a:gd name="T0" fmla="*/ 24 w 30"/>
                  <a:gd name="T1" fmla="*/ 12 h 12"/>
                  <a:gd name="T2" fmla="*/ 30 w 30"/>
                  <a:gd name="T3" fmla="*/ 6 h 12"/>
                  <a:gd name="T4" fmla="*/ 24 w 30"/>
                  <a:gd name="T5" fmla="*/ 6 h 12"/>
                  <a:gd name="T6" fmla="*/ 0 w 30"/>
                  <a:gd name="T7" fmla="*/ 0 h 12"/>
                  <a:gd name="T8" fmla="*/ 0 w 30"/>
                  <a:gd name="T9" fmla="*/ 0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 name="Freeform 1420"/>
              <p:cNvSpPr>
                <a:spLocks/>
              </p:cNvSpPr>
              <p:nvPr/>
            </p:nvSpPr>
            <p:spPr bwMode="auto">
              <a:xfrm>
                <a:off x="4282" y="2261"/>
                <a:ext cx="30" cy="12"/>
              </a:xfrm>
              <a:custGeom>
                <a:avLst/>
                <a:gdLst>
                  <a:gd name="T0" fmla="*/ 24 w 30"/>
                  <a:gd name="T1" fmla="*/ 12 h 12"/>
                  <a:gd name="T2" fmla="*/ 30 w 30"/>
                  <a:gd name="T3" fmla="*/ 12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1" name="Freeform 1421"/>
              <p:cNvSpPr>
                <a:spLocks/>
              </p:cNvSpPr>
              <p:nvPr/>
            </p:nvSpPr>
            <p:spPr bwMode="auto">
              <a:xfrm>
                <a:off x="4240" y="2255"/>
                <a:ext cx="30" cy="12"/>
              </a:xfrm>
              <a:custGeom>
                <a:avLst/>
                <a:gdLst>
                  <a:gd name="T0" fmla="*/ 24 w 30"/>
                  <a:gd name="T1" fmla="*/ 12 h 12"/>
                  <a:gd name="T2" fmla="*/ 30 w 30"/>
                  <a:gd name="T3" fmla="*/ 6 h 12"/>
                  <a:gd name="T4" fmla="*/ 24 w 30"/>
                  <a:gd name="T5" fmla="*/ 6 h 12"/>
                  <a:gd name="T6" fmla="*/ 6 w 30"/>
                  <a:gd name="T7" fmla="*/ 0 h 12"/>
                  <a:gd name="T8" fmla="*/ 0 w 30"/>
                  <a:gd name="T9" fmla="*/ 6 h 12"/>
                  <a:gd name="T10" fmla="*/ 6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6"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2" name="Freeform 1422"/>
              <p:cNvSpPr>
                <a:spLocks/>
              </p:cNvSpPr>
              <p:nvPr/>
            </p:nvSpPr>
            <p:spPr bwMode="auto">
              <a:xfrm>
                <a:off x="4198" y="2249"/>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3" name="Freeform 1423"/>
              <p:cNvSpPr>
                <a:spLocks/>
              </p:cNvSpPr>
              <p:nvPr/>
            </p:nvSpPr>
            <p:spPr bwMode="auto">
              <a:xfrm>
                <a:off x="4156" y="2237"/>
                <a:ext cx="30" cy="12"/>
              </a:xfrm>
              <a:custGeom>
                <a:avLst/>
                <a:gdLst>
                  <a:gd name="T0" fmla="*/ 30 w 30"/>
                  <a:gd name="T1" fmla="*/ 12 h 12"/>
                  <a:gd name="T2" fmla="*/ 30 w 30"/>
                  <a:gd name="T3" fmla="*/ 12 h 12"/>
                  <a:gd name="T4" fmla="*/ 30 w 30"/>
                  <a:gd name="T5" fmla="*/ 6 h 12"/>
                  <a:gd name="T6" fmla="*/ 6 w 30"/>
                  <a:gd name="T7" fmla="*/ 0 h 12"/>
                  <a:gd name="T8" fmla="*/ 0 w 30"/>
                  <a:gd name="T9" fmla="*/ 6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12"/>
                    </a:ln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4" name="Freeform 1424"/>
              <p:cNvSpPr>
                <a:spLocks/>
              </p:cNvSpPr>
              <p:nvPr/>
            </p:nvSpPr>
            <p:spPr bwMode="auto">
              <a:xfrm>
                <a:off x="4114" y="2231"/>
                <a:ext cx="30" cy="12"/>
              </a:xfrm>
              <a:custGeom>
                <a:avLst/>
                <a:gdLst>
                  <a:gd name="T0" fmla="*/ 30 w 30"/>
                  <a:gd name="T1" fmla="*/ 12 h 12"/>
                  <a:gd name="T2" fmla="*/ 30 w 30"/>
                  <a:gd name="T3" fmla="*/ 6 h 12"/>
                  <a:gd name="T4" fmla="*/ 30 w 30"/>
                  <a:gd name="T5" fmla="*/ 6 h 12"/>
                  <a:gd name="T6" fmla="*/ 6 w 30"/>
                  <a:gd name="T7" fmla="*/ 0 h 12"/>
                  <a:gd name="T8" fmla="*/ 0 w 30"/>
                  <a:gd name="T9" fmla="*/ 6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5" name="Freeform 1425"/>
              <p:cNvSpPr>
                <a:spLocks/>
              </p:cNvSpPr>
              <p:nvPr/>
            </p:nvSpPr>
            <p:spPr bwMode="auto">
              <a:xfrm>
                <a:off x="4072" y="2231"/>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6" name="Freeform 1426"/>
              <p:cNvSpPr>
                <a:spLocks/>
              </p:cNvSpPr>
              <p:nvPr/>
            </p:nvSpPr>
            <p:spPr bwMode="auto">
              <a:xfrm>
                <a:off x="4030" y="2225"/>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7" name="Freeform 1427"/>
              <p:cNvSpPr>
                <a:spLocks/>
              </p:cNvSpPr>
              <p:nvPr/>
            </p:nvSpPr>
            <p:spPr bwMode="auto">
              <a:xfrm>
                <a:off x="3987" y="2219"/>
                <a:ext cx="31" cy="12"/>
              </a:xfrm>
              <a:custGeom>
                <a:avLst/>
                <a:gdLst>
                  <a:gd name="T0" fmla="*/ 31 w 31"/>
                  <a:gd name="T1" fmla="*/ 12 h 12"/>
                  <a:gd name="T2" fmla="*/ 31 w 31"/>
                  <a:gd name="T3" fmla="*/ 6 h 12"/>
                  <a:gd name="T4" fmla="*/ 31 w 31"/>
                  <a:gd name="T5" fmla="*/ 6 h 12"/>
                  <a:gd name="T6" fmla="*/ 7 w 31"/>
                  <a:gd name="T7" fmla="*/ 0 h 12"/>
                  <a:gd name="T8" fmla="*/ 0 w 31"/>
                  <a:gd name="T9" fmla="*/ 6 h 12"/>
                  <a:gd name="T10" fmla="*/ 7 w 31"/>
                  <a:gd name="T11" fmla="*/ 6 h 12"/>
                  <a:gd name="T12" fmla="*/ 31 w 31"/>
                  <a:gd name="T13" fmla="*/ 12 h 12"/>
                  <a:gd name="T14" fmla="*/ 0 60000 65536"/>
                  <a:gd name="T15" fmla="*/ 0 60000 65536"/>
                  <a:gd name="T16" fmla="*/ 0 60000 65536"/>
                  <a:gd name="T17" fmla="*/ 0 60000 65536"/>
                  <a:gd name="T18" fmla="*/ 0 60000 65536"/>
                  <a:gd name="T19" fmla="*/ 0 60000 65536"/>
                  <a:gd name="T20" fmla="*/ 0 60000 65536"/>
                  <a:gd name="T21" fmla="*/ 0 w 31"/>
                  <a:gd name="T22" fmla="*/ 0 h 12"/>
                  <a:gd name="T23" fmla="*/ 31 w 3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12">
                    <a:moveTo>
                      <a:pt x="31" y="12"/>
                    </a:moveTo>
                    <a:lnTo>
                      <a:pt x="31" y="6"/>
                    </a:lnTo>
                    <a:lnTo>
                      <a:pt x="7" y="0"/>
                    </a:lnTo>
                    <a:lnTo>
                      <a:pt x="0" y="6"/>
                    </a:lnTo>
                    <a:lnTo>
                      <a:pt x="7" y="6"/>
                    </a:lnTo>
                    <a:lnTo>
                      <a:pt x="31"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 name="Freeform 1428"/>
              <p:cNvSpPr>
                <a:spLocks/>
              </p:cNvSpPr>
              <p:nvPr/>
            </p:nvSpPr>
            <p:spPr bwMode="auto">
              <a:xfrm>
                <a:off x="3951" y="2219"/>
                <a:ext cx="30" cy="6"/>
              </a:xfrm>
              <a:custGeom>
                <a:avLst/>
                <a:gdLst>
                  <a:gd name="T0" fmla="*/ 24 w 30"/>
                  <a:gd name="T1" fmla="*/ 6 h 6"/>
                  <a:gd name="T2" fmla="*/ 30 w 30"/>
                  <a:gd name="T3" fmla="*/ 0 h 6"/>
                  <a:gd name="T4" fmla="*/ 24 w 30"/>
                  <a:gd name="T5" fmla="*/ 0 h 6"/>
                  <a:gd name="T6" fmla="*/ 24 w 30"/>
                  <a:gd name="T7" fmla="*/ 0 h 6"/>
                  <a:gd name="T8" fmla="*/ 0 w 30"/>
                  <a:gd name="T9" fmla="*/ 0 h 6"/>
                  <a:gd name="T10" fmla="*/ 0 w 30"/>
                  <a:gd name="T11" fmla="*/ 0 h 6"/>
                  <a:gd name="T12" fmla="*/ 0 w 30"/>
                  <a:gd name="T13" fmla="*/ 6 h 6"/>
                  <a:gd name="T14" fmla="*/ 24 w 30"/>
                  <a:gd name="T15" fmla="*/ 6 h 6"/>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6"/>
                  <a:gd name="T26" fmla="*/ 30 w 30"/>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 name="Freeform 1429"/>
              <p:cNvSpPr>
                <a:spLocks/>
              </p:cNvSpPr>
              <p:nvPr/>
            </p:nvSpPr>
            <p:spPr bwMode="auto">
              <a:xfrm>
                <a:off x="3909" y="2213"/>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 name="Freeform 1430"/>
              <p:cNvSpPr>
                <a:spLocks/>
              </p:cNvSpPr>
              <p:nvPr/>
            </p:nvSpPr>
            <p:spPr bwMode="auto">
              <a:xfrm>
                <a:off x="3867" y="2213"/>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1" name="Freeform 1431"/>
              <p:cNvSpPr>
                <a:spLocks/>
              </p:cNvSpPr>
              <p:nvPr/>
            </p:nvSpPr>
            <p:spPr bwMode="auto">
              <a:xfrm>
                <a:off x="3825" y="2213"/>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2" name="Freeform 1432"/>
              <p:cNvSpPr>
                <a:spLocks/>
              </p:cNvSpPr>
              <p:nvPr/>
            </p:nvSpPr>
            <p:spPr bwMode="auto">
              <a:xfrm>
                <a:off x="3783" y="2213"/>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5" name="Group 1433"/>
            <p:cNvGrpSpPr>
              <a:grpSpLocks/>
            </p:cNvGrpSpPr>
            <p:nvPr/>
          </p:nvGrpSpPr>
          <p:grpSpPr bwMode="auto">
            <a:xfrm>
              <a:off x="2889" y="2261"/>
              <a:ext cx="1777" cy="631"/>
              <a:chOff x="2889" y="2261"/>
              <a:chExt cx="1777" cy="631"/>
            </a:xfrm>
          </p:grpSpPr>
          <p:sp>
            <p:nvSpPr>
              <p:cNvPr id="142" name="Freeform 1434"/>
              <p:cNvSpPr>
                <a:spLocks/>
              </p:cNvSpPr>
              <p:nvPr/>
            </p:nvSpPr>
            <p:spPr bwMode="auto">
              <a:xfrm>
                <a:off x="3753" y="2261"/>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 name="T14" fmla="*/ 0 60000 65536"/>
                  <a:gd name="T15" fmla="*/ 0 60000 65536"/>
                  <a:gd name="T16" fmla="*/ 0 60000 65536"/>
                  <a:gd name="T17" fmla="*/ 0 60000 65536"/>
                  <a:gd name="T18" fmla="*/ 0 60000 65536"/>
                  <a:gd name="T19" fmla="*/ 0 60000 65536"/>
                  <a:gd name="T20" fmla="*/ 0 60000 65536"/>
                  <a:gd name="T21" fmla="*/ 0 w 24"/>
                  <a:gd name="T22" fmla="*/ 0 h 6"/>
                  <a:gd name="T23" fmla="*/ 24 w 2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
                    <a:moveTo>
                      <a:pt x="24" y="6"/>
                    </a:move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 name="Freeform 1435"/>
              <p:cNvSpPr>
                <a:spLocks/>
              </p:cNvSpPr>
              <p:nvPr/>
            </p:nvSpPr>
            <p:spPr bwMode="auto">
              <a:xfrm>
                <a:off x="3711" y="2261"/>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 name="Freeform 1436"/>
              <p:cNvSpPr>
                <a:spLocks/>
              </p:cNvSpPr>
              <p:nvPr/>
            </p:nvSpPr>
            <p:spPr bwMode="auto">
              <a:xfrm>
                <a:off x="3669" y="2261"/>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 name="Freeform 1437"/>
              <p:cNvSpPr>
                <a:spLocks/>
              </p:cNvSpPr>
              <p:nvPr/>
            </p:nvSpPr>
            <p:spPr bwMode="auto">
              <a:xfrm>
                <a:off x="3627" y="2261"/>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 name="Freeform 1438"/>
              <p:cNvSpPr>
                <a:spLocks/>
              </p:cNvSpPr>
              <p:nvPr/>
            </p:nvSpPr>
            <p:spPr bwMode="auto">
              <a:xfrm>
                <a:off x="3585" y="2261"/>
                <a:ext cx="30" cy="12"/>
              </a:xfrm>
              <a:custGeom>
                <a:avLst/>
                <a:gdLst>
                  <a:gd name="T0" fmla="*/ 24 w 30"/>
                  <a:gd name="T1" fmla="*/ 6 h 12"/>
                  <a:gd name="T2" fmla="*/ 30 w 30"/>
                  <a:gd name="T3" fmla="*/ 6 h 12"/>
                  <a:gd name="T4" fmla="*/ 24 w 30"/>
                  <a:gd name="T5" fmla="*/ 0 h 12"/>
                  <a:gd name="T6" fmla="*/ 12 w 30"/>
                  <a:gd name="T7" fmla="*/ 6 h 12"/>
                  <a:gd name="T8" fmla="*/ 0 w 30"/>
                  <a:gd name="T9" fmla="*/ 6 h 12"/>
                  <a:gd name="T10" fmla="*/ 0 w 30"/>
                  <a:gd name="T11" fmla="*/ 6 h 12"/>
                  <a:gd name="T12" fmla="*/ 0 w 30"/>
                  <a:gd name="T13" fmla="*/ 12 h 12"/>
                  <a:gd name="T14" fmla="*/ 12 w 30"/>
                  <a:gd name="T15" fmla="*/ 12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6"/>
                    </a:lnTo>
                    <a:lnTo>
                      <a:pt x="24" y="0"/>
                    </a:lnTo>
                    <a:lnTo>
                      <a:pt x="12" y="6"/>
                    </a:lnTo>
                    <a:lnTo>
                      <a:pt x="0" y="6"/>
                    </a:lnTo>
                    <a:lnTo>
                      <a:pt x="0" y="12"/>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 name="Freeform 1439"/>
              <p:cNvSpPr>
                <a:spLocks/>
              </p:cNvSpPr>
              <p:nvPr/>
            </p:nvSpPr>
            <p:spPr bwMode="auto">
              <a:xfrm>
                <a:off x="3543" y="2267"/>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8" name="Freeform 1440"/>
              <p:cNvSpPr>
                <a:spLocks/>
              </p:cNvSpPr>
              <p:nvPr/>
            </p:nvSpPr>
            <p:spPr bwMode="auto">
              <a:xfrm>
                <a:off x="3501" y="2273"/>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 name="Freeform 1441"/>
              <p:cNvSpPr>
                <a:spLocks/>
              </p:cNvSpPr>
              <p:nvPr/>
            </p:nvSpPr>
            <p:spPr bwMode="auto">
              <a:xfrm>
                <a:off x="3459" y="2279"/>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0" name="Freeform 1442"/>
              <p:cNvSpPr>
                <a:spLocks/>
              </p:cNvSpPr>
              <p:nvPr/>
            </p:nvSpPr>
            <p:spPr bwMode="auto">
              <a:xfrm>
                <a:off x="3417" y="2279"/>
                <a:ext cx="30" cy="12"/>
              </a:xfrm>
              <a:custGeom>
                <a:avLst/>
                <a:gdLst>
                  <a:gd name="T0" fmla="*/ 24 w 30"/>
                  <a:gd name="T1" fmla="*/ 6 h 12"/>
                  <a:gd name="T2" fmla="*/ 30 w 30"/>
                  <a:gd name="T3" fmla="*/ 6 h 12"/>
                  <a:gd name="T4" fmla="*/ 24 w 30"/>
                  <a:gd name="T5" fmla="*/ 0 h 12"/>
                  <a:gd name="T6" fmla="*/ 12 w 30"/>
                  <a:gd name="T7" fmla="*/ 6 h 12"/>
                  <a:gd name="T8" fmla="*/ 0 w 30"/>
                  <a:gd name="T9" fmla="*/ 6 h 12"/>
                  <a:gd name="T10" fmla="*/ 0 w 30"/>
                  <a:gd name="T11" fmla="*/ 6 h 12"/>
                  <a:gd name="T12" fmla="*/ 0 w 30"/>
                  <a:gd name="T13" fmla="*/ 12 h 12"/>
                  <a:gd name="T14" fmla="*/ 12 w 30"/>
                  <a:gd name="T15" fmla="*/ 12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6"/>
                    </a:lnTo>
                    <a:lnTo>
                      <a:pt x="24" y="0"/>
                    </a:lnTo>
                    <a:lnTo>
                      <a:pt x="12" y="6"/>
                    </a:lnTo>
                    <a:lnTo>
                      <a:pt x="0" y="6"/>
                    </a:lnTo>
                    <a:lnTo>
                      <a:pt x="0" y="12"/>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 name="Freeform 1443"/>
              <p:cNvSpPr>
                <a:spLocks/>
              </p:cNvSpPr>
              <p:nvPr/>
            </p:nvSpPr>
            <p:spPr bwMode="auto">
              <a:xfrm>
                <a:off x="3375" y="2291"/>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 name="Freeform 1444"/>
              <p:cNvSpPr>
                <a:spLocks/>
              </p:cNvSpPr>
              <p:nvPr/>
            </p:nvSpPr>
            <p:spPr bwMode="auto">
              <a:xfrm>
                <a:off x="3333" y="2297"/>
                <a:ext cx="30" cy="12"/>
              </a:xfrm>
              <a:custGeom>
                <a:avLst/>
                <a:gdLst>
                  <a:gd name="T0" fmla="*/ 24 w 30"/>
                  <a:gd name="T1" fmla="*/ 6 h 12"/>
                  <a:gd name="T2" fmla="*/ 30 w 30"/>
                  <a:gd name="T3" fmla="*/ 0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 name="Freeform 1445"/>
              <p:cNvSpPr>
                <a:spLocks/>
              </p:cNvSpPr>
              <p:nvPr/>
            </p:nvSpPr>
            <p:spPr bwMode="auto">
              <a:xfrm>
                <a:off x="3291" y="2303"/>
                <a:ext cx="30" cy="12"/>
              </a:xfrm>
              <a:custGeom>
                <a:avLst/>
                <a:gdLst>
                  <a:gd name="T0" fmla="*/ 30 w 30"/>
                  <a:gd name="T1" fmla="*/ 6 h 12"/>
                  <a:gd name="T2" fmla="*/ 30 w 30"/>
                  <a:gd name="T3" fmla="*/ 6 h 12"/>
                  <a:gd name="T4" fmla="*/ 30 w 30"/>
                  <a:gd name="T5" fmla="*/ 0 h 12"/>
                  <a:gd name="T6" fmla="*/ 6 w 30"/>
                  <a:gd name="T7" fmla="*/ 6 h 12"/>
                  <a:gd name="T8" fmla="*/ 0 w 30"/>
                  <a:gd name="T9" fmla="*/ 6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6"/>
                    </a:lnTo>
                    <a:lnTo>
                      <a:pt x="30" y="0"/>
                    </a:lnTo>
                    <a:lnTo>
                      <a:pt x="6" y="6"/>
                    </a:lnTo>
                    <a:lnTo>
                      <a:pt x="0" y="6"/>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 name="Freeform 1446"/>
              <p:cNvSpPr>
                <a:spLocks/>
              </p:cNvSpPr>
              <p:nvPr/>
            </p:nvSpPr>
            <p:spPr bwMode="auto">
              <a:xfrm>
                <a:off x="3249" y="2309"/>
                <a:ext cx="30" cy="18"/>
              </a:xfrm>
              <a:custGeom>
                <a:avLst/>
                <a:gdLst>
                  <a:gd name="T0" fmla="*/ 30 w 30"/>
                  <a:gd name="T1" fmla="*/ 6 h 18"/>
                  <a:gd name="T2" fmla="*/ 30 w 30"/>
                  <a:gd name="T3" fmla="*/ 6 h 18"/>
                  <a:gd name="T4" fmla="*/ 30 w 30"/>
                  <a:gd name="T5" fmla="*/ 0 h 18"/>
                  <a:gd name="T6" fmla="*/ 6 w 30"/>
                  <a:gd name="T7" fmla="*/ 12 h 18"/>
                  <a:gd name="T8" fmla="*/ 0 w 30"/>
                  <a:gd name="T9" fmla="*/ 12 h 18"/>
                  <a:gd name="T10" fmla="*/ 6 w 30"/>
                  <a:gd name="T11" fmla="*/ 18 h 18"/>
                  <a:gd name="T12" fmla="*/ 30 w 30"/>
                  <a:gd name="T13" fmla="*/ 6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30" y="6"/>
                    </a:moveTo>
                    <a:lnTo>
                      <a:pt x="30" y="6"/>
                    </a:lnTo>
                    <a:lnTo>
                      <a:pt x="30" y="0"/>
                    </a:lnTo>
                    <a:lnTo>
                      <a:pt x="6" y="12"/>
                    </a:lnTo>
                    <a:lnTo>
                      <a:pt x="0" y="12"/>
                    </a:lnTo>
                    <a:lnTo>
                      <a:pt x="6" y="18"/>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 name="Freeform 1447"/>
              <p:cNvSpPr>
                <a:spLocks/>
              </p:cNvSpPr>
              <p:nvPr/>
            </p:nvSpPr>
            <p:spPr bwMode="auto">
              <a:xfrm>
                <a:off x="3213" y="2321"/>
                <a:ext cx="24" cy="18"/>
              </a:xfrm>
              <a:custGeom>
                <a:avLst/>
                <a:gdLst>
                  <a:gd name="T0" fmla="*/ 24 w 24"/>
                  <a:gd name="T1" fmla="*/ 6 h 18"/>
                  <a:gd name="T2" fmla="*/ 24 w 24"/>
                  <a:gd name="T3" fmla="*/ 6 h 18"/>
                  <a:gd name="T4" fmla="*/ 24 w 24"/>
                  <a:gd name="T5" fmla="*/ 0 h 18"/>
                  <a:gd name="T6" fmla="*/ 0 w 24"/>
                  <a:gd name="T7" fmla="*/ 12 h 18"/>
                  <a:gd name="T8" fmla="*/ 0 w 24"/>
                  <a:gd name="T9" fmla="*/ 12 h 18"/>
                  <a:gd name="T10" fmla="*/ 0 w 24"/>
                  <a:gd name="T11" fmla="*/ 18 h 18"/>
                  <a:gd name="T12" fmla="*/ 24 w 24"/>
                  <a:gd name="T13" fmla="*/ 6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6"/>
                    </a:moveTo>
                    <a:lnTo>
                      <a:pt x="24" y="6"/>
                    </a:lnTo>
                    <a:lnTo>
                      <a:pt x="24" y="0"/>
                    </a:lnTo>
                    <a:lnTo>
                      <a:pt x="0" y="12"/>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 name="Freeform 1448"/>
              <p:cNvSpPr>
                <a:spLocks/>
              </p:cNvSpPr>
              <p:nvPr/>
            </p:nvSpPr>
            <p:spPr bwMode="auto">
              <a:xfrm>
                <a:off x="3171" y="2333"/>
                <a:ext cx="30" cy="12"/>
              </a:xfrm>
              <a:custGeom>
                <a:avLst/>
                <a:gdLst>
                  <a:gd name="T0" fmla="*/ 24 w 30"/>
                  <a:gd name="T1" fmla="*/ 6 h 12"/>
                  <a:gd name="T2" fmla="*/ 30 w 30"/>
                  <a:gd name="T3" fmla="*/ 6 h 12"/>
                  <a:gd name="T4" fmla="*/ 24 w 30"/>
                  <a:gd name="T5" fmla="*/ 0 h 12"/>
                  <a:gd name="T6" fmla="*/ 0 w 30"/>
                  <a:gd name="T7" fmla="*/ 6 h 12"/>
                  <a:gd name="T8" fmla="*/ 0 w 30"/>
                  <a:gd name="T9" fmla="*/ 12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 name="Freeform 1449"/>
              <p:cNvSpPr>
                <a:spLocks/>
              </p:cNvSpPr>
              <p:nvPr/>
            </p:nvSpPr>
            <p:spPr bwMode="auto">
              <a:xfrm>
                <a:off x="3129" y="2345"/>
                <a:ext cx="30" cy="18"/>
              </a:xfrm>
              <a:custGeom>
                <a:avLst/>
                <a:gdLst>
                  <a:gd name="T0" fmla="*/ 24 w 30"/>
                  <a:gd name="T1" fmla="*/ 6 h 18"/>
                  <a:gd name="T2" fmla="*/ 30 w 30"/>
                  <a:gd name="T3" fmla="*/ 6 h 18"/>
                  <a:gd name="T4" fmla="*/ 24 w 30"/>
                  <a:gd name="T5" fmla="*/ 0 h 18"/>
                  <a:gd name="T6" fmla="*/ 18 w 30"/>
                  <a:gd name="T7" fmla="*/ 6 h 18"/>
                  <a:gd name="T8" fmla="*/ 6 w 30"/>
                  <a:gd name="T9" fmla="*/ 12 h 18"/>
                  <a:gd name="T10" fmla="*/ 0 w 30"/>
                  <a:gd name="T11" fmla="*/ 12 h 18"/>
                  <a:gd name="T12" fmla="*/ 6 w 30"/>
                  <a:gd name="T13" fmla="*/ 18 h 18"/>
                  <a:gd name="T14" fmla="*/ 18 w 30"/>
                  <a:gd name="T15" fmla="*/ 12 h 18"/>
                  <a:gd name="T16" fmla="*/ 24 w 30"/>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24" y="6"/>
                    </a:moveTo>
                    <a:lnTo>
                      <a:pt x="30" y="6"/>
                    </a:lnTo>
                    <a:lnTo>
                      <a:pt x="24" y="0"/>
                    </a:lnTo>
                    <a:lnTo>
                      <a:pt x="18" y="6"/>
                    </a:lnTo>
                    <a:lnTo>
                      <a:pt x="6" y="12"/>
                    </a:lnTo>
                    <a:lnTo>
                      <a:pt x="0" y="12"/>
                    </a:lnTo>
                    <a:lnTo>
                      <a:pt x="6" y="18"/>
                    </a:lnTo>
                    <a:lnTo>
                      <a:pt x="18"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8" name="Freeform 1450"/>
              <p:cNvSpPr>
                <a:spLocks/>
              </p:cNvSpPr>
              <p:nvPr/>
            </p:nvSpPr>
            <p:spPr bwMode="auto">
              <a:xfrm>
                <a:off x="3093" y="2363"/>
                <a:ext cx="24" cy="12"/>
              </a:xfrm>
              <a:custGeom>
                <a:avLst/>
                <a:gdLst>
                  <a:gd name="T0" fmla="*/ 24 w 24"/>
                  <a:gd name="T1" fmla="*/ 6 h 12"/>
                  <a:gd name="T2" fmla="*/ 24 w 24"/>
                  <a:gd name="T3" fmla="*/ 0 h 12"/>
                  <a:gd name="T4" fmla="*/ 24 w 24"/>
                  <a:gd name="T5" fmla="*/ 0 h 12"/>
                  <a:gd name="T6" fmla="*/ 0 w 24"/>
                  <a:gd name="T7" fmla="*/ 6 h 12"/>
                  <a:gd name="T8" fmla="*/ 0 w 24"/>
                  <a:gd name="T9" fmla="*/ 12 h 12"/>
                  <a:gd name="T10" fmla="*/ 0 w 24"/>
                  <a:gd name="T11" fmla="*/ 12 h 12"/>
                  <a:gd name="T12" fmla="*/ 24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24" y="6"/>
                    </a:move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 name="Freeform 1451"/>
              <p:cNvSpPr>
                <a:spLocks/>
              </p:cNvSpPr>
              <p:nvPr/>
            </p:nvSpPr>
            <p:spPr bwMode="auto">
              <a:xfrm>
                <a:off x="3051" y="2375"/>
                <a:ext cx="30" cy="18"/>
              </a:xfrm>
              <a:custGeom>
                <a:avLst/>
                <a:gdLst>
                  <a:gd name="T0" fmla="*/ 24 w 30"/>
                  <a:gd name="T1" fmla="*/ 6 h 18"/>
                  <a:gd name="T2" fmla="*/ 30 w 30"/>
                  <a:gd name="T3" fmla="*/ 6 h 18"/>
                  <a:gd name="T4" fmla="*/ 24 w 30"/>
                  <a:gd name="T5" fmla="*/ 0 h 18"/>
                  <a:gd name="T6" fmla="*/ 6 w 30"/>
                  <a:gd name="T7" fmla="*/ 12 h 18"/>
                  <a:gd name="T8" fmla="*/ 0 w 30"/>
                  <a:gd name="T9" fmla="*/ 18 h 18"/>
                  <a:gd name="T10" fmla="*/ 6 w 30"/>
                  <a:gd name="T11" fmla="*/ 18 h 18"/>
                  <a:gd name="T12" fmla="*/ 24 w 30"/>
                  <a:gd name="T13" fmla="*/ 6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6"/>
                    </a:moveTo>
                    <a:lnTo>
                      <a:pt x="30" y="6"/>
                    </a:lnTo>
                    <a:lnTo>
                      <a:pt x="24" y="0"/>
                    </a:lnTo>
                    <a:lnTo>
                      <a:pt x="6" y="12"/>
                    </a:lnTo>
                    <a:lnTo>
                      <a:pt x="0" y="18"/>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 name="Freeform 1452"/>
              <p:cNvSpPr>
                <a:spLocks/>
              </p:cNvSpPr>
              <p:nvPr/>
            </p:nvSpPr>
            <p:spPr bwMode="auto">
              <a:xfrm>
                <a:off x="3015" y="2393"/>
                <a:ext cx="30" cy="18"/>
              </a:xfrm>
              <a:custGeom>
                <a:avLst/>
                <a:gdLst>
                  <a:gd name="T0" fmla="*/ 24 w 30"/>
                  <a:gd name="T1" fmla="*/ 6 h 18"/>
                  <a:gd name="T2" fmla="*/ 30 w 30"/>
                  <a:gd name="T3" fmla="*/ 6 h 18"/>
                  <a:gd name="T4" fmla="*/ 24 w 30"/>
                  <a:gd name="T5" fmla="*/ 0 h 18"/>
                  <a:gd name="T6" fmla="*/ 6 w 30"/>
                  <a:gd name="T7" fmla="*/ 12 h 18"/>
                  <a:gd name="T8" fmla="*/ 0 w 30"/>
                  <a:gd name="T9" fmla="*/ 18 h 18"/>
                  <a:gd name="T10" fmla="*/ 6 w 30"/>
                  <a:gd name="T11" fmla="*/ 18 h 18"/>
                  <a:gd name="T12" fmla="*/ 24 w 30"/>
                  <a:gd name="T13" fmla="*/ 6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6"/>
                    </a:moveTo>
                    <a:lnTo>
                      <a:pt x="30" y="6"/>
                    </a:lnTo>
                    <a:lnTo>
                      <a:pt x="24" y="0"/>
                    </a:lnTo>
                    <a:lnTo>
                      <a:pt x="6" y="12"/>
                    </a:lnTo>
                    <a:lnTo>
                      <a:pt x="0" y="18"/>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 name="Freeform 1453"/>
              <p:cNvSpPr>
                <a:spLocks/>
              </p:cNvSpPr>
              <p:nvPr/>
            </p:nvSpPr>
            <p:spPr bwMode="auto">
              <a:xfrm>
                <a:off x="2979" y="2417"/>
                <a:ext cx="30" cy="18"/>
              </a:xfrm>
              <a:custGeom>
                <a:avLst/>
                <a:gdLst>
                  <a:gd name="T0" fmla="*/ 24 w 30"/>
                  <a:gd name="T1" fmla="*/ 6 h 18"/>
                  <a:gd name="T2" fmla="*/ 30 w 30"/>
                  <a:gd name="T3" fmla="*/ 0 h 18"/>
                  <a:gd name="T4" fmla="*/ 24 w 30"/>
                  <a:gd name="T5" fmla="*/ 0 h 18"/>
                  <a:gd name="T6" fmla="*/ 18 w 30"/>
                  <a:gd name="T7" fmla="*/ 6 h 18"/>
                  <a:gd name="T8" fmla="*/ 6 w 30"/>
                  <a:gd name="T9" fmla="*/ 12 h 18"/>
                  <a:gd name="T10" fmla="*/ 0 w 30"/>
                  <a:gd name="T11" fmla="*/ 18 h 18"/>
                  <a:gd name="T12" fmla="*/ 6 w 30"/>
                  <a:gd name="T13" fmla="*/ 18 h 18"/>
                  <a:gd name="T14" fmla="*/ 18 w 30"/>
                  <a:gd name="T15" fmla="*/ 12 h 18"/>
                  <a:gd name="T16" fmla="*/ 24 w 30"/>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24" y="6"/>
                    </a:moveTo>
                    <a:lnTo>
                      <a:pt x="30" y="0"/>
                    </a:lnTo>
                    <a:lnTo>
                      <a:pt x="24" y="0"/>
                    </a:lnTo>
                    <a:lnTo>
                      <a:pt x="18" y="6"/>
                    </a:lnTo>
                    <a:lnTo>
                      <a:pt x="6" y="12"/>
                    </a:lnTo>
                    <a:lnTo>
                      <a:pt x="0" y="18"/>
                    </a:lnTo>
                    <a:lnTo>
                      <a:pt x="6" y="18"/>
                    </a:lnTo>
                    <a:lnTo>
                      <a:pt x="18"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 name="Freeform 1454"/>
              <p:cNvSpPr>
                <a:spLocks/>
              </p:cNvSpPr>
              <p:nvPr/>
            </p:nvSpPr>
            <p:spPr bwMode="auto">
              <a:xfrm>
                <a:off x="2949" y="2441"/>
                <a:ext cx="24" cy="18"/>
              </a:xfrm>
              <a:custGeom>
                <a:avLst/>
                <a:gdLst>
                  <a:gd name="T0" fmla="*/ 18 w 24"/>
                  <a:gd name="T1" fmla="*/ 6 h 18"/>
                  <a:gd name="T2" fmla="*/ 24 w 24"/>
                  <a:gd name="T3" fmla="*/ 0 h 18"/>
                  <a:gd name="T4" fmla="*/ 18 w 24"/>
                  <a:gd name="T5" fmla="*/ 0 h 18"/>
                  <a:gd name="T6" fmla="*/ 12 w 24"/>
                  <a:gd name="T7" fmla="*/ 6 h 18"/>
                  <a:gd name="T8" fmla="*/ 0 w 24"/>
                  <a:gd name="T9" fmla="*/ 12 h 18"/>
                  <a:gd name="T10" fmla="*/ 0 w 24"/>
                  <a:gd name="T11" fmla="*/ 18 h 18"/>
                  <a:gd name="T12" fmla="*/ 0 w 24"/>
                  <a:gd name="T13" fmla="*/ 18 h 18"/>
                  <a:gd name="T14" fmla="*/ 12 w 24"/>
                  <a:gd name="T15" fmla="*/ 12 h 18"/>
                  <a:gd name="T16" fmla="*/ 18 w 24"/>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18" y="6"/>
                    </a:moveTo>
                    <a:lnTo>
                      <a:pt x="24" y="0"/>
                    </a:lnTo>
                    <a:lnTo>
                      <a:pt x="18" y="0"/>
                    </a:lnTo>
                    <a:lnTo>
                      <a:pt x="12" y="6"/>
                    </a:lnTo>
                    <a:lnTo>
                      <a:pt x="0" y="12"/>
                    </a:lnTo>
                    <a:lnTo>
                      <a:pt x="0" y="18"/>
                    </a:lnTo>
                    <a:lnTo>
                      <a:pt x="12" y="12"/>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 name="Freeform 1455"/>
              <p:cNvSpPr>
                <a:spLocks/>
              </p:cNvSpPr>
              <p:nvPr/>
            </p:nvSpPr>
            <p:spPr bwMode="auto">
              <a:xfrm>
                <a:off x="2919" y="2471"/>
                <a:ext cx="24" cy="24"/>
              </a:xfrm>
              <a:custGeom>
                <a:avLst/>
                <a:gdLst>
                  <a:gd name="T0" fmla="*/ 18 w 24"/>
                  <a:gd name="T1" fmla="*/ 6 h 24"/>
                  <a:gd name="T2" fmla="*/ 24 w 24"/>
                  <a:gd name="T3" fmla="*/ 0 h 24"/>
                  <a:gd name="T4" fmla="*/ 18 w 24"/>
                  <a:gd name="T5" fmla="*/ 0 h 24"/>
                  <a:gd name="T6" fmla="*/ 12 w 24"/>
                  <a:gd name="T7" fmla="*/ 6 h 24"/>
                  <a:gd name="T8" fmla="*/ 6 w 24"/>
                  <a:gd name="T9" fmla="*/ 6 h 24"/>
                  <a:gd name="T10" fmla="*/ 0 w 24"/>
                  <a:gd name="T11" fmla="*/ 18 h 24"/>
                  <a:gd name="T12" fmla="*/ 0 w 24"/>
                  <a:gd name="T13" fmla="*/ 24 h 24"/>
                  <a:gd name="T14" fmla="*/ 6 w 24"/>
                  <a:gd name="T15" fmla="*/ 18 h 24"/>
                  <a:gd name="T16" fmla="*/ 12 w 24"/>
                  <a:gd name="T17" fmla="*/ 6 h 24"/>
                  <a:gd name="T18" fmla="*/ 12 w 24"/>
                  <a:gd name="T19" fmla="*/ 6 h 24"/>
                  <a:gd name="T20" fmla="*/ 12 w 24"/>
                  <a:gd name="T21" fmla="*/ 12 h 24"/>
                  <a:gd name="T22" fmla="*/ 18 w 24"/>
                  <a:gd name="T23" fmla="*/ 6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18" y="6"/>
                    </a:moveTo>
                    <a:lnTo>
                      <a:pt x="24" y="0"/>
                    </a:lnTo>
                    <a:lnTo>
                      <a:pt x="18" y="0"/>
                    </a:lnTo>
                    <a:lnTo>
                      <a:pt x="12" y="6"/>
                    </a:lnTo>
                    <a:lnTo>
                      <a:pt x="6" y="6"/>
                    </a:lnTo>
                    <a:lnTo>
                      <a:pt x="0" y="18"/>
                    </a:lnTo>
                    <a:lnTo>
                      <a:pt x="0" y="24"/>
                    </a:lnTo>
                    <a:lnTo>
                      <a:pt x="6" y="18"/>
                    </a:lnTo>
                    <a:lnTo>
                      <a:pt x="12" y="6"/>
                    </a:lnTo>
                    <a:lnTo>
                      <a:pt x="12" y="12"/>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 name="Freeform 1456"/>
              <p:cNvSpPr>
                <a:spLocks/>
              </p:cNvSpPr>
              <p:nvPr/>
            </p:nvSpPr>
            <p:spPr bwMode="auto">
              <a:xfrm>
                <a:off x="2895" y="2501"/>
                <a:ext cx="18" cy="25"/>
              </a:xfrm>
              <a:custGeom>
                <a:avLst/>
                <a:gdLst>
                  <a:gd name="T0" fmla="*/ 18 w 18"/>
                  <a:gd name="T1" fmla="*/ 0 h 25"/>
                  <a:gd name="T2" fmla="*/ 18 w 18"/>
                  <a:gd name="T3" fmla="*/ 0 h 25"/>
                  <a:gd name="T4" fmla="*/ 12 w 18"/>
                  <a:gd name="T5" fmla="*/ 0 h 25"/>
                  <a:gd name="T6" fmla="*/ 12 w 18"/>
                  <a:gd name="T7" fmla="*/ 6 h 25"/>
                  <a:gd name="T8" fmla="*/ 0 w 18"/>
                  <a:gd name="T9" fmla="*/ 25 h 25"/>
                  <a:gd name="T10" fmla="*/ 6 w 18"/>
                  <a:gd name="T11" fmla="*/ 25 h 25"/>
                  <a:gd name="T12" fmla="*/ 6 w 18"/>
                  <a:gd name="T13" fmla="*/ 25 h 25"/>
                  <a:gd name="T14" fmla="*/ 18 w 18"/>
                  <a:gd name="T15" fmla="*/ 6 h 25"/>
                  <a:gd name="T16" fmla="*/ 18 w 18"/>
                  <a:gd name="T17" fmla="*/ 0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5"/>
                  <a:gd name="T29" fmla="*/ 18 w 18"/>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5">
                    <a:moveTo>
                      <a:pt x="18" y="0"/>
                    </a:moveTo>
                    <a:lnTo>
                      <a:pt x="18" y="0"/>
                    </a:lnTo>
                    <a:lnTo>
                      <a:pt x="12" y="0"/>
                    </a:lnTo>
                    <a:lnTo>
                      <a:pt x="12" y="6"/>
                    </a:lnTo>
                    <a:lnTo>
                      <a:pt x="0" y="25"/>
                    </a:lnTo>
                    <a:lnTo>
                      <a:pt x="6" y="25"/>
                    </a:lnTo>
                    <a:lnTo>
                      <a:pt x="18" y="6"/>
                    </a:lnTo>
                    <a:lnTo>
                      <a:pt x="1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 name="Freeform 1457"/>
              <p:cNvSpPr>
                <a:spLocks/>
              </p:cNvSpPr>
              <p:nvPr/>
            </p:nvSpPr>
            <p:spPr bwMode="auto">
              <a:xfrm>
                <a:off x="2889" y="2538"/>
                <a:ext cx="6" cy="30"/>
              </a:xfrm>
              <a:custGeom>
                <a:avLst/>
                <a:gdLst>
                  <a:gd name="T0" fmla="*/ 6 w 6"/>
                  <a:gd name="T1" fmla="*/ 6 h 30"/>
                  <a:gd name="T2" fmla="*/ 6 w 6"/>
                  <a:gd name="T3" fmla="*/ 0 h 30"/>
                  <a:gd name="T4" fmla="*/ 0 w 6"/>
                  <a:gd name="T5" fmla="*/ 6 h 30"/>
                  <a:gd name="T6" fmla="*/ 0 w 6"/>
                  <a:gd name="T7" fmla="*/ 30 h 30"/>
                  <a:gd name="T8" fmla="*/ 0 w 6"/>
                  <a:gd name="T9" fmla="*/ 30 h 30"/>
                  <a:gd name="T10" fmla="*/ 6 w 6"/>
                  <a:gd name="T11" fmla="*/ 30 h 30"/>
                  <a:gd name="T12" fmla="*/ 6 w 6"/>
                  <a:gd name="T13" fmla="*/ 6 h 30"/>
                  <a:gd name="T14" fmla="*/ 0 60000 65536"/>
                  <a:gd name="T15" fmla="*/ 0 60000 65536"/>
                  <a:gd name="T16" fmla="*/ 0 60000 65536"/>
                  <a:gd name="T17" fmla="*/ 0 60000 65536"/>
                  <a:gd name="T18" fmla="*/ 0 60000 65536"/>
                  <a:gd name="T19" fmla="*/ 0 60000 65536"/>
                  <a:gd name="T20" fmla="*/ 0 60000 65536"/>
                  <a:gd name="T21" fmla="*/ 0 w 6"/>
                  <a:gd name="T22" fmla="*/ 0 h 30"/>
                  <a:gd name="T23" fmla="*/ 6 w 6"/>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0">
                    <a:moveTo>
                      <a:pt x="6" y="6"/>
                    </a:moveTo>
                    <a:lnTo>
                      <a:pt x="6" y="0"/>
                    </a:lnTo>
                    <a:lnTo>
                      <a:pt x="0" y="6"/>
                    </a:lnTo>
                    <a:lnTo>
                      <a:pt x="0" y="30"/>
                    </a:lnTo>
                    <a:lnTo>
                      <a:pt x="6" y="3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 name="Freeform 1458"/>
              <p:cNvSpPr>
                <a:spLocks/>
              </p:cNvSpPr>
              <p:nvPr/>
            </p:nvSpPr>
            <p:spPr bwMode="auto">
              <a:xfrm>
                <a:off x="2889" y="2580"/>
                <a:ext cx="6" cy="30"/>
              </a:xfrm>
              <a:custGeom>
                <a:avLst/>
                <a:gdLst>
                  <a:gd name="T0" fmla="*/ 6 w 6"/>
                  <a:gd name="T1" fmla="*/ 6 h 30"/>
                  <a:gd name="T2" fmla="*/ 0 w 6"/>
                  <a:gd name="T3" fmla="*/ 0 h 30"/>
                  <a:gd name="T4" fmla="*/ 0 w 6"/>
                  <a:gd name="T5" fmla="*/ 6 h 30"/>
                  <a:gd name="T6" fmla="*/ 0 w 6"/>
                  <a:gd name="T7" fmla="*/ 24 h 30"/>
                  <a:gd name="T8" fmla="*/ 0 w 6"/>
                  <a:gd name="T9" fmla="*/ 30 h 30"/>
                  <a:gd name="T10" fmla="*/ 6 w 6"/>
                  <a:gd name="T11" fmla="*/ 30 h 30"/>
                  <a:gd name="T12" fmla="*/ 6 w 6"/>
                  <a:gd name="T13" fmla="*/ 30 h 30"/>
                  <a:gd name="T14" fmla="*/ 6 w 6"/>
                  <a:gd name="T15" fmla="*/ 24 h 30"/>
                  <a:gd name="T16" fmla="*/ 6 w 6"/>
                  <a:gd name="T17" fmla="*/ 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0"/>
                  <a:gd name="T29" fmla="*/ 6 w 6"/>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0">
                    <a:moveTo>
                      <a:pt x="6" y="6"/>
                    </a:moveTo>
                    <a:lnTo>
                      <a:pt x="0" y="0"/>
                    </a:lnTo>
                    <a:lnTo>
                      <a:pt x="0" y="6"/>
                    </a:lnTo>
                    <a:lnTo>
                      <a:pt x="0" y="24"/>
                    </a:lnTo>
                    <a:lnTo>
                      <a:pt x="0" y="30"/>
                    </a:lnTo>
                    <a:lnTo>
                      <a:pt x="6" y="30"/>
                    </a:lnTo>
                    <a:lnTo>
                      <a:pt x="6" y="24"/>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7" name="Freeform 1459"/>
              <p:cNvSpPr>
                <a:spLocks/>
              </p:cNvSpPr>
              <p:nvPr/>
            </p:nvSpPr>
            <p:spPr bwMode="auto">
              <a:xfrm>
                <a:off x="2901" y="2622"/>
                <a:ext cx="18" cy="24"/>
              </a:xfrm>
              <a:custGeom>
                <a:avLst/>
                <a:gdLst>
                  <a:gd name="T0" fmla="*/ 6 w 18"/>
                  <a:gd name="T1" fmla="*/ 0 h 24"/>
                  <a:gd name="T2" fmla="*/ 0 w 18"/>
                  <a:gd name="T3" fmla="*/ 0 h 24"/>
                  <a:gd name="T4" fmla="*/ 0 w 18"/>
                  <a:gd name="T5" fmla="*/ 0 h 24"/>
                  <a:gd name="T6" fmla="*/ 6 w 18"/>
                  <a:gd name="T7" fmla="*/ 12 h 24"/>
                  <a:gd name="T8" fmla="*/ 12 w 18"/>
                  <a:gd name="T9" fmla="*/ 24 h 24"/>
                  <a:gd name="T10" fmla="*/ 12 w 18"/>
                  <a:gd name="T11" fmla="*/ 24 h 24"/>
                  <a:gd name="T12" fmla="*/ 18 w 18"/>
                  <a:gd name="T13" fmla="*/ 24 h 24"/>
                  <a:gd name="T14" fmla="*/ 12 w 18"/>
                  <a:gd name="T15" fmla="*/ 12 h 24"/>
                  <a:gd name="T16" fmla="*/ 6 w 1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6" y="0"/>
                    </a:moveTo>
                    <a:lnTo>
                      <a:pt x="0" y="0"/>
                    </a:lnTo>
                    <a:lnTo>
                      <a:pt x="6" y="12"/>
                    </a:lnTo>
                    <a:lnTo>
                      <a:pt x="12" y="24"/>
                    </a:lnTo>
                    <a:lnTo>
                      <a:pt x="18" y="24"/>
                    </a:lnTo>
                    <a:lnTo>
                      <a:pt x="12"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Freeform 1460"/>
              <p:cNvSpPr>
                <a:spLocks/>
              </p:cNvSpPr>
              <p:nvPr/>
            </p:nvSpPr>
            <p:spPr bwMode="auto">
              <a:xfrm>
                <a:off x="2919" y="2658"/>
                <a:ext cx="24" cy="24"/>
              </a:xfrm>
              <a:custGeom>
                <a:avLst/>
                <a:gdLst>
                  <a:gd name="T0" fmla="*/ 6 w 24"/>
                  <a:gd name="T1" fmla="*/ 0 h 24"/>
                  <a:gd name="T2" fmla="*/ 6 w 24"/>
                  <a:gd name="T3" fmla="*/ 0 h 24"/>
                  <a:gd name="T4" fmla="*/ 0 w 24"/>
                  <a:gd name="T5" fmla="*/ 0 h 24"/>
                  <a:gd name="T6" fmla="*/ 6 w 24"/>
                  <a:gd name="T7" fmla="*/ 6 h 24"/>
                  <a:gd name="T8" fmla="*/ 12 w 24"/>
                  <a:gd name="T9" fmla="*/ 12 h 24"/>
                  <a:gd name="T10" fmla="*/ 24 w 24"/>
                  <a:gd name="T11" fmla="*/ 24 h 24"/>
                  <a:gd name="T12" fmla="*/ 24 w 24"/>
                  <a:gd name="T13" fmla="*/ 18 h 24"/>
                  <a:gd name="T14" fmla="*/ 24 w 24"/>
                  <a:gd name="T15" fmla="*/ 18 h 24"/>
                  <a:gd name="T16" fmla="*/ 12 w 24"/>
                  <a:gd name="T17" fmla="*/ 6 h 24"/>
                  <a:gd name="T18" fmla="*/ 12 w 24"/>
                  <a:gd name="T19" fmla="*/ 6 h 24"/>
                  <a:gd name="T20" fmla="*/ 12 w 24"/>
                  <a:gd name="T21" fmla="*/ 6 h 24"/>
                  <a:gd name="T22" fmla="*/ 6 w 24"/>
                  <a:gd name="T23" fmla="*/ 0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6" y="0"/>
                    </a:moveTo>
                    <a:lnTo>
                      <a:pt x="6" y="0"/>
                    </a:lnTo>
                    <a:lnTo>
                      <a:pt x="0" y="0"/>
                    </a:lnTo>
                    <a:lnTo>
                      <a:pt x="6" y="6"/>
                    </a:lnTo>
                    <a:lnTo>
                      <a:pt x="12" y="12"/>
                    </a:lnTo>
                    <a:lnTo>
                      <a:pt x="24" y="24"/>
                    </a:lnTo>
                    <a:lnTo>
                      <a:pt x="24" y="18"/>
                    </a:lnTo>
                    <a:lnTo>
                      <a:pt x="12"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9" name="Freeform 1461"/>
              <p:cNvSpPr>
                <a:spLocks/>
              </p:cNvSpPr>
              <p:nvPr/>
            </p:nvSpPr>
            <p:spPr bwMode="auto">
              <a:xfrm>
                <a:off x="2949" y="2688"/>
                <a:ext cx="24" cy="18"/>
              </a:xfrm>
              <a:custGeom>
                <a:avLst/>
                <a:gdLst>
                  <a:gd name="T0" fmla="*/ 6 w 24"/>
                  <a:gd name="T1" fmla="*/ 0 h 18"/>
                  <a:gd name="T2" fmla="*/ 0 w 24"/>
                  <a:gd name="T3" fmla="*/ 0 h 18"/>
                  <a:gd name="T4" fmla="*/ 6 w 24"/>
                  <a:gd name="T5" fmla="*/ 6 h 18"/>
                  <a:gd name="T6" fmla="*/ 12 w 24"/>
                  <a:gd name="T7" fmla="*/ 6 h 18"/>
                  <a:gd name="T8" fmla="*/ 24 w 24"/>
                  <a:gd name="T9" fmla="*/ 18 h 18"/>
                  <a:gd name="T10" fmla="*/ 24 w 24"/>
                  <a:gd name="T11" fmla="*/ 18 h 18"/>
                  <a:gd name="T12" fmla="*/ 24 w 24"/>
                  <a:gd name="T13" fmla="*/ 12 h 18"/>
                  <a:gd name="T14" fmla="*/ 12 w 24"/>
                  <a:gd name="T15" fmla="*/ 0 h 18"/>
                  <a:gd name="T16" fmla="*/ 6 w 24"/>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6" y="0"/>
                    </a:moveTo>
                    <a:lnTo>
                      <a:pt x="0" y="0"/>
                    </a:lnTo>
                    <a:lnTo>
                      <a:pt x="6" y="6"/>
                    </a:lnTo>
                    <a:lnTo>
                      <a:pt x="12" y="6"/>
                    </a:lnTo>
                    <a:lnTo>
                      <a:pt x="24" y="18"/>
                    </a:lnTo>
                    <a:lnTo>
                      <a:pt x="24" y="12"/>
                    </a:lnTo>
                    <a:lnTo>
                      <a:pt x="12"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Freeform 1462"/>
              <p:cNvSpPr>
                <a:spLocks/>
              </p:cNvSpPr>
              <p:nvPr/>
            </p:nvSpPr>
            <p:spPr bwMode="auto">
              <a:xfrm>
                <a:off x="2985" y="2712"/>
                <a:ext cx="24" cy="18"/>
              </a:xfrm>
              <a:custGeom>
                <a:avLst/>
                <a:gdLst>
                  <a:gd name="T0" fmla="*/ 0 w 24"/>
                  <a:gd name="T1" fmla="*/ 0 h 18"/>
                  <a:gd name="T2" fmla="*/ 0 w 24"/>
                  <a:gd name="T3" fmla="*/ 0 h 18"/>
                  <a:gd name="T4" fmla="*/ 0 w 24"/>
                  <a:gd name="T5" fmla="*/ 6 h 18"/>
                  <a:gd name="T6" fmla="*/ 12 w 24"/>
                  <a:gd name="T7" fmla="*/ 12 h 18"/>
                  <a:gd name="T8" fmla="*/ 24 w 24"/>
                  <a:gd name="T9" fmla="*/ 18 h 18"/>
                  <a:gd name="T10" fmla="*/ 24 w 24"/>
                  <a:gd name="T11" fmla="*/ 18 h 18"/>
                  <a:gd name="T12" fmla="*/ 24 w 24"/>
                  <a:gd name="T13" fmla="*/ 12 h 18"/>
                  <a:gd name="T14" fmla="*/ 12 w 24"/>
                  <a:gd name="T15" fmla="*/ 6 h 18"/>
                  <a:gd name="T16" fmla="*/ 0 w 24"/>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0" y="0"/>
                    </a:moveTo>
                    <a:lnTo>
                      <a:pt x="0" y="0"/>
                    </a:lnTo>
                    <a:lnTo>
                      <a:pt x="0" y="6"/>
                    </a:lnTo>
                    <a:lnTo>
                      <a:pt x="12" y="12"/>
                    </a:lnTo>
                    <a:lnTo>
                      <a:pt x="24" y="18"/>
                    </a:lnTo>
                    <a:lnTo>
                      <a:pt x="24" y="12"/>
                    </a:lnTo>
                    <a:lnTo>
                      <a:pt x="12"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 name="Freeform 1463"/>
              <p:cNvSpPr>
                <a:spLocks/>
              </p:cNvSpPr>
              <p:nvPr/>
            </p:nvSpPr>
            <p:spPr bwMode="auto">
              <a:xfrm>
                <a:off x="3021" y="2736"/>
                <a:ext cx="24" cy="18"/>
              </a:xfrm>
              <a:custGeom>
                <a:avLst/>
                <a:gdLst>
                  <a:gd name="T0" fmla="*/ 0 w 24"/>
                  <a:gd name="T1" fmla="*/ 0 h 18"/>
                  <a:gd name="T2" fmla="*/ 0 w 24"/>
                  <a:gd name="T3" fmla="*/ 0 h 18"/>
                  <a:gd name="T4" fmla="*/ 0 w 24"/>
                  <a:gd name="T5" fmla="*/ 6 h 18"/>
                  <a:gd name="T6" fmla="*/ 18 w 24"/>
                  <a:gd name="T7" fmla="*/ 12 h 18"/>
                  <a:gd name="T8" fmla="*/ 24 w 24"/>
                  <a:gd name="T9" fmla="*/ 18 h 18"/>
                  <a:gd name="T10" fmla="*/ 24 w 24"/>
                  <a:gd name="T11" fmla="*/ 12 h 18"/>
                  <a:gd name="T12" fmla="*/ 24 w 24"/>
                  <a:gd name="T13" fmla="*/ 12 h 18"/>
                  <a:gd name="T14" fmla="*/ 18 w 24"/>
                  <a:gd name="T15" fmla="*/ 6 h 18"/>
                  <a:gd name="T16" fmla="*/ 0 w 24"/>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0" y="0"/>
                    </a:moveTo>
                    <a:lnTo>
                      <a:pt x="0" y="0"/>
                    </a:lnTo>
                    <a:lnTo>
                      <a:pt x="0" y="6"/>
                    </a:lnTo>
                    <a:lnTo>
                      <a:pt x="18" y="12"/>
                    </a:lnTo>
                    <a:lnTo>
                      <a:pt x="24" y="18"/>
                    </a:lnTo>
                    <a:lnTo>
                      <a:pt x="24" y="12"/>
                    </a:lnTo>
                    <a:lnTo>
                      <a:pt x="18"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 name="Freeform 1464"/>
              <p:cNvSpPr>
                <a:spLocks/>
              </p:cNvSpPr>
              <p:nvPr/>
            </p:nvSpPr>
            <p:spPr bwMode="auto">
              <a:xfrm>
                <a:off x="3057" y="2754"/>
                <a:ext cx="30" cy="18"/>
              </a:xfrm>
              <a:custGeom>
                <a:avLst/>
                <a:gdLst>
                  <a:gd name="T0" fmla="*/ 6 w 30"/>
                  <a:gd name="T1" fmla="*/ 0 h 18"/>
                  <a:gd name="T2" fmla="*/ 0 w 30"/>
                  <a:gd name="T3" fmla="*/ 0 h 18"/>
                  <a:gd name="T4" fmla="*/ 6 w 30"/>
                  <a:gd name="T5" fmla="*/ 6 h 18"/>
                  <a:gd name="T6" fmla="*/ 24 w 30"/>
                  <a:gd name="T7" fmla="*/ 18 h 18"/>
                  <a:gd name="T8" fmla="*/ 30 w 30"/>
                  <a:gd name="T9" fmla="*/ 12 h 18"/>
                  <a:gd name="T10" fmla="*/ 24 w 30"/>
                  <a:gd name="T11" fmla="*/ 12 h 18"/>
                  <a:gd name="T12" fmla="*/ 6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0"/>
                    </a:moveTo>
                    <a:lnTo>
                      <a:pt x="0" y="0"/>
                    </a:lnTo>
                    <a:lnTo>
                      <a:pt x="6" y="6"/>
                    </a:lnTo>
                    <a:lnTo>
                      <a:pt x="24" y="18"/>
                    </a:lnTo>
                    <a:lnTo>
                      <a:pt x="30" y="12"/>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3" name="Freeform 1465"/>
              <p:cNvSpPr>
                <a:spLocks/>
              </p:cNvSpPr>
              <p:nvPr/>
            </p:nvSpPr>
            <p:spPr bwMode="auto">
              <a:xfrm>
                <a:off x="3093" y="2772"/>
                <a:ext cx="30" cy="12"/>
              </a:xfrm>
              <a:custGeom>
                <a:avLst/>
                <a:gdLst>
                  <a:gd name="T0" fmla="*/ 6 w 30"/>
                  <a:gd name="T1" fmla="*/ 0 h 12"/>
                  <a:gd name="T2" fmla="*/ 0 w 30"/>
                  <a:gd name="T3" fmla="*/ 0 h 12"/>
                  <a:gd name="T4" fmla="*/ 6 w 30"/>
                  <a:gd name="T5" fmla="*/ 6 h 12"/>
                  <a:gd name="T6" fmla="*/ 30 w 30"/>
                  <a:gd name="T7" fmla="*/ 12 h 12"/>
                  <a:gd name="T8" fmla="*/ 30 w 30"/>
                  <a:gd name="T9" fmla="*/ 12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Freeform 1466"/>
              <p:cNvSpPr>
                <a:spLocks/>
              </p:cNvSpPr>
              <p:nvPr/>
            </p:nvSpPr>
            <p:spPr bwMode="auto">
              <a:xfrm>
                <a:off x="3135" y="2784"/>
                <a:ext cx="30" cy="18"/>
              </a:xfrm>
              <a:custGeom>
                <a:avLst/>
                <a:gdLst>
                  <a:gd name="T0" fmla="*/ 0 w 30"/>
                  <a:gd name="T1" fmla="*/ 0 h 18"/>
                  <a:gd name="T2" fmla="*/ 0 w 30"/>
                  <a:gd name="T3" fmla="*/ 6 h 18"/>
                  <a:gd name="T4" fmla="*/ 0 w 30"/>
                  <a:gd name="T5" fmla="*/ 6 h 18"/>
                  <a:gd name="T6" fmla="*/ 12 w 30"/>
                  <a:gd name="T7" fmla="*/ 12 h 18"/>
                  <a:gd name="T8" fmla="*/ 24 w 30"/>
                  <a:gd name="T9" fmla="*/ 18 h 18"/>
                  <a:gd name="T10" fmla="*/ 30 w 30"/>
                  <a:gd name="T11" fmla="*/ 12 h 18"/>
                  <a:gd name="T12" fmla="*/ 24 w 30"/>
                  <a:gd name="T13" fmla="*/ 12 h 18"/>
                  <a:gd name="T14" fmla="*/ 12 w 30"/>
                  <a:gd name="T15" fmla="*/ 6 h 18"/>
                  <a:gd name="T16" fmla="*/ 0 w 30"/>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0" y="0"/>
                    </a:moveTo>
                    <a:lnTo>
                      <a:pt x="0" y="6"/>
                    </a:lnTo>
                    <a:lnTo>
                      <a:pt x="12" y="12"/>
                    </a:lnTo>
                    <a:lnTo>
                      <a:pt x="24" y="18"/>
                    </a:lnTo>
                    <a:lnTo>
                      <a:pt x="30" y="12"/>
                    </a:lnTo>
                    <a:lnTo>
                      <a:pt x="24" y="12"/>
                    </a:lnTo>
                    <a:lnTo>
                      <a:pt x="12"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 name="Freeform 1467"/>
              <p:cNvSpPr>
                <a:spLocks/>
              </p:cNvSpPr>
              <p:nvPr/>
            </p:nvSpPr>
            <p:spPr bwMode="auto">
              <a:xfrm>
                <a:off x="3177" y="2796"/>
                <a:ext cx="24" cy="18"/>
              </a:xfrm>
              <a:custGeom>
                <a:avLst/>
                <a:gdLst>
                  <a:gd name="T0" fmla="*/ 0 w 24"/>
                  <a:gd name="T1" fmla="*/ 0 h 18"/>
                  <a:gd name="T2" fmla="*/ 0 w 24"/>
                  <a:gd name="T3" fmla="*/ 6 h 18"/>
                  <a:gd name="T4" fmla="*/ 0 w 24"/>
                  <a:gd name="T5" fmla="*/ 6 h 18"/>
                  <a:gd name="T6" fmla="*/ 24 w 24"/>
                  <a:gd name="T7" fmla="*/ 18 h 18"/>
                  <a:gd name="T8" fmla="*/ 24 w 24"/>
                  <a:gd name="T9" fmla="*/ 12 h 18"/>
                  <a:gd name="T10" fmla="*/ 24 w 24"/>
                  <a:gd name="T11" fmla="*/ 12 h 18"/>
                  <a:gd name="T12" fmla="*/ 0 w 24"/>
                  <a:gd name="T13" fmla="*/ 0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0" y="0"/>
                    </a:moveTo>
                    <a:lnTo>
                      <a:pt x="0" y="6"/>
                    </a:lnTo>
                    <a:lnTo>
                      <a:pt x="24" y="18"/>
                    </a:lnTo>
                    <a:lnTo>
                      <a:pt x="24"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Freeform 1468"/>
              <p:cNvSpPr>
                <a:spLocks/>
              </p:cNvSpPr>
              <p:nvPr/>
            </p:nvSpPr>
            <p:spPr bwMode="auto">
              <a:xfrm>
                <a:off x="3213" y="2808"/>
                <a:ext cx="30" cy="18"/>
              </a:xfrm>
              <a:custGeom>
                <a:avLst/>
                <a:gdLst>
                  <a:gd name="T0" fmla="*/ 6 w 30"/>
                  <a:gd name="T1" fmla="*/ 0 h 18"/>
                  <a:gd name="T2" fmla="*/ 0 w 30"/>
                  <a:gd name="T3" fmla="*/ 6 h 18"/>
                  <a:gd name="T4" fmla="*/ 6 w 30"/>
                  <a:gd name="T5" fmla="*/ 6 h 18"/>
                  <a:gd name="T6" fmla="*/ 30 w 30"/>
                  <a:gd name="T7" fmla="*/ 18 h 18"/>
                  <a:gd name="T8" fmla="*/ 30 w 30"/>
                  <a:gd name="T9" fmla="*/ 12 h 18"/>
                  <a:gd name="T10" fmla="*/ 30 w 30"/>
                  <a:gd name="T11" fmla="*/ 12 h 18"/>
                  <a:gd name="T12" fmla="*/ 6 w 30"/>
                  <a:gd name="T13" fmla="*/ 0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0"/>
                    </a:moveTo>
                    <a:lnTo>
                      <a:pt x="0" y="6"/>
                    </a:lnTo>
                    <a:lnTo>
                      <a:pt x="6" y="6"/>
                    </a:lnTo>
                    <a:lnTo>
                      <a:pt x="30" y="18"/>
                    </a:lnTo>
                    <a:lnTo>
                      <a:pt x="30"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7" name="Freeform 1469"/>
              <p:cNvSpPr>
                <a:spLocks/>
              </p:cNvSpPr>
              <p:nvPr/>
            </p:nvSpPr>
            <p:spPr bwMode="auto">
              <a:xfrm>
                <a:off x="3255" y="2820"/>
                <a:ext cx="30" cy="12"/>
              </a:xfrm>
              <a:custGeom>
                <a:avLst/>
                <a:gdLst>
                  <a:gd name="T0" fmla="*/ 6 w 30"/>
                  <a:gd name="T1" fmla="*/ 0 h 12"/>
                  <a:gd name="T2" fmla="*/ 0 w 30"/>
                  <a:gd name="T3" fmla="*/ 6 h 12"/>
                  <a:gd name="T4" fmla="*/ 6 w 30"/>
                  <a:gd name="T5" fmla="*/ 6 h 12"/>
                  <a:gd name="T6" fmla="*/ 24 w 30"/>
                  <a:gd name="T7" fmla="*/ 12 h 12"/>
                  <a:gd name="T8" fmla="*/ 24 w 30"/>
                  <a:gd name="T9" fmla="*/ 12 h 12"/>
                  <a:gd name="T10" fmla="*/ 30 w 30"/>
                  <a:gd name="T11" fmla="*/ 12 h 12"/>
                  <a:gd name="T12" fmla="*/ 24 w 30"/>
                  <a:gd name="T13" fmla="*/ 6 h 12"/>
                  <a:gd name="T14" fmla="*/ 24 w 30"/>
                  <a:gd name="T15" fmla="*/ 6 h 12"/>
                  <a:gd name="T16" fmla="*/ 6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0"/>
                    </a:moveTo>
                    <a:lnTo>
                      <a:pt x="0" y="6"/>
                    </a:lnTo>
                    <a:lnTo>
                      <a:pt x="6" y="6"/>
                    </a:lnTo>
                    <a:lnTo>
                      <a:pt x="24" y="12"/>
                    </a:lnTo>
                    <a:lnTo>
                      <a:pt x="30" y="12"/>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8" name="Freeform 1470"/>
              <p:cNvSpPr>
                <a:spLocks/>
              </p:cNvSpPr>
              <p:nvPr/>
            </p:nvSpPr>
            <p:spPr bwMode="auto">
              <a:xfrm>
                <a:off x="3297" y="2832"/>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9" name="Freeform 1471"/>
              <p:cNvSpPr>
                <a:spLocks/>
              </p:cNvSpPr>
              <p:nvPr/>
            </p:nvSpPr>
            <p:spPr bwMode="auto">
              <a:xfrm>
                <a:off x="3339" y="2838"/>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0" name="Freeform 1472"/>
              <p:cNvSpPr>
                <a:spLocks/>
              </p:cNvSpPr>
              <p:nvPr/>
            </p:nvSpPr>
            <p:spPr bwMode="auto">
              <a:xfrm>
                <a:off x="3381" y="2850"/>
                <a:ext cx="24" cy="6"/>
              </a:xfrm>
              <a:custGeom>
                <a:avLst/>
                <a:gdLst>
                  <a:gd name="T0" fmla="*/ 0 w 24"/>
                  <a:gd name="T1" fmla="*/ 0 h 6"/>
                  <a:gd name="T2" fmla="*/ 0 w 24"/>
                  <a:gd name="T3" fmla="*/ 0 h 6"/>
                  <a:gd name="T4" fmla="*/ 0 w 24"/>
                  <a:gd name="T5" fmla="*/ 6 h 6"/>
                  <a:gd name="T6" fmla="*/ 24 w 24"/>
                  <a:gd name="T7" fmla="*/ 6 h 6"/>
                  <a:gd name="T8" fmla="*/ 24 w 24"/>
                  <a:gd name="T9" fmla="*/ 6 h 6"/>
                  <a:gd name="T10" fmla="*/ 24 w 24"/>
                  <a:gd name="T11" fmla="*/ 0 h 6"/>
                  <a:gd name="T12" fmla="*/ 0 w 24"/>
                  <a:gd name="T13" fmla="*/ 0 h 6"/>
                  <a:gd name="T14" fmla="*/ 0 60000 65536"/>
                  <a:gd name="T15" fmla="*/ 0 60000 65536"/>
                  <a:gd name="T16" fmla="*/ 0 60000 65536"/>
                  <a:gd name="T17" fmla="*/ 0 60000 65536"/>
                  <a:gd name="T18" fmla="*/ 0 60000 65536"/>
                  <a:gd name="T19" fmla="*/ 0 60000 65536"/>
                  <a:gd name="T20" fmla="*/ 0 60000 65536"/>
                  <a:gd name="T21" fmla="*/ 0 w 24"/>
                  <a:gd name="T22" fmla="*/ 0 h 6"/>
                  <a:gd name="T23" fmla="*/ 24 w 2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
                    <a:moveTo>
                      <a:pt x="0" y="0"/>
                    </a:moveTo>
                    <a:lnTo>
                      <a:pt x="0" y="0"/>
                    </a:lnTo>
                    <a:lnTo>
                      <a:pt x="0" y="6"/>
                    </a:lnTo>
                    <a:lnTo>
                      <a:pt x="24"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1" name="Freeform 1473"/>
              <p:cNvSpPr>
                <a:spLocks/>
              </p:cNvSpPr>
              <p:nvPr/>
            </p:nvSpPr>
            <p:spPr bwMode="auto">
              <a:xfrm>
                <a:off x="3417" y="2856"/>
                <a:ext cx="30" cy="12"/>
              </a:xfrm>
              <a:custGeom>
                <a:avLst/>
                <a:gdLst>
                  <a:gd name="T0" fmla="*/ 6 w 30"/>
                  <a:gd name="T1" fmla="*/ 0 h 12"/>
                  <a:gd name="T2" fmla="*/ 0 w 30"/>
                  <a:gd name="T3" fmla="*/ 6 h 12"/>
                  <a:gd name="T4" fmla="*/ 6 w 30"/>
                  <a:gd name="T5" fmla="*/ 6 h 12"/>
                  <a:gd name="T6" fmla="*/ 12 w 30"/>
                  <a:gd name="T7" fmla="*/ 6 h 12"/>
                  <a:gd name="T8" fmla="*/ 30 w 30"/>
                  <a:gd name="T9" fmla="*/ 12 h 12"/>
                  <a:gd name="T10" fmla="*/ 30 w 30"/>
                  <a:gd name="T11" fmla="*/ 6 h 12"/>
                  <a:gd name="T12" fmla="*/ 30 w 30"/>
                  <a:gd name="T13" fmla="*/ 6 h 12"/>
                  <a:gd name="T14" fmla="*/ 12 w 30"/>
                  <a:gd name="T15" fmla="*/ 0 h 12"/>
                  <a:gd name="T16" fmla="*/ 6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0"/>
                    </a:moveTo>
                    <a:lnTo>
                      <a:pt x="0" y="6"/>
                    </a:lnTo>
                    <a:lnTo>
                      <a:pt x="6" y="6"/>
                    </a:lnTo>
                    <a:lnTo>
                      <a:pt x="12" y="6"/>
                    </a:lnTo>
                    <a:lnTo>
                      <a:pt x="30" y="12"/>
                    </a:lnTo>
                    <a:lnTo>
                      <a:pt x="30" y="6"/>
                    </a:lnTo>
                    <a:lnTo>
                      <a:pt x="12"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2" name="Freeform 1474"/>
              <p:cNvSpPr>
                <a:spLocks/>
              </p:cNvSpPr>
              <p:nvPr/>
            </p:nvSpPr>
            <p:spPr bwMode="auto">
              <a:xfrm>
                <a:off x="3459" y="2862"/>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3" name="Freeform 1475"/>
              <p:cNvSpPr>
                <a:spLocks/>
              </p:cNvSpPr>
              <p:nvPr/>
            </p:nvSpPr>
            <p:spPr bwMode="auto">
              <a:xfrm>
                <a:off x="3501" y="2868"/>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 name="Freeform 1476"/>
              <p:cNvSpPr>
                <a:spLocks/>
              </p:cNvSpPr>
              <p:nvPr/>
            </p:nvSpPr>
            <p:spPr bwMode="auto">
              <a:xfrm>
                <a:off x="3543" y="2868"/>
                <a:ext cx="30" cy="12"/>
              </a:xfrm>
              <a:custGeom>
                <a:avLst/>
                <a:gdLst>
                  <a:gd name="T0" fmla="*/ 6 w 30"/>
                  <a:gd name="T1" fmla="*/ 0 h 12"/>
                  <a:gd name="T2" fmla="*/ 0 w 30"/>
                  <a:gd name="T3" fmla="*/ 6 h 12"/>
                  <a:gd name="T4" fmla="*/ 6 w 30"/>
                  <a:gd name="T5" fmla="*/ 6 h 12"/>
                  <a:gd name="T6" fmla="*/ 30 w 30"/>
                  <a:gd name="T7" fmla="*/ 12 h 12"/>
                  <a:gd name="T8" fmla="*/ 30 w 30"/>
                  <a:gd name="T9" fmla="*/ 6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 name="Freeform 1477"/>
              <p:cNvSpPr>
                <a:spLocks/>
              </p:cNvSpPr>
              <p:nvPr/>
            </p:nvSpPr>
            <p:spPr bwMode="auto">
              <a:xfrm>
                <a:off x="3585" y="2874"/>
                <a:ext cx="30" cy="12"/>
              </a:xfrm>
              <a:custGeom>
                <a:avLst/>
                <a:gdLst>
                  <a:gd name="T0" fmla="*/ 6 w 30"/>
                  <a:gd name="T1" fmla="*/ 0 h 12"/>
                  <a:gd name="T2" fmla="*/ 0 w 30"/>
                  <a:gd name="T3" fmla="*/ 6 h 12"/>
                  <a:gd name="T4" fmla="*/ 6 w 30"/>
                  <a:gd name="T5" fmla="*/ 6 h 12"/>
                  <a:gd name="T6" fmla="*/ 12 w 30"/>
                  <a:gd name="T7" fmla="*/ 6 h 12"/>
                  <a:gd name="T8" fmla="*/ 30 w 30"/>
                  <a:gd name="T9" fmla="*/ 12 h 12"/>
                  <a:gd name="T10" fmla="*/ 30 w 30"/>
                  <a:gd name="T11" fmla="*/ 6 h 12"/>
                  <a:gd name="T12" fmla="*/ 30 w 30"/>
                  <a:gd name="T13" fmla="*/ 6 h 12"/>
                  <a:gd name="T14" fmla="*/ 12 w 30"/>
                  <a:gd name="T15" fmla="*/ 0 h 12"/>
                  <a:gd name="T16" fmla="*/ 6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0"/>
                    </a:moveTo>
                    <a:lnTo>
                      <a:pt x="0" y="6"/>
                    </a:lnTo>
                    <a:lnTo>
                      <a:pt x="6" y="6"/>
                    </a:lnTo>
                    <a:lnTo>
                      <a:pt x="12" y="6"/>
                    </a:lnTo>
                    <a:lnTo>
                      <a:pt x="30" y="12"/>
                    </a:lnTo>
                    <a:lnTo>
                      <a:pt x="30" y="6"/>
                    </a:lnTo>
                    <a:lnTo>
                      <a:pt x="12"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 name="Freeform 1478"/>
              <p:cNvSpPr>
                <a:spLocks/>
              </p:cNvSpPr>
              <p:nvPr/>
            </p:nvSpPr>
            <p:spPr bwMode="auto">
              <a:xfrm>
                <a:off x="3627" y="2880"/>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7" name="Freeform 1479"/>
              <p:cNvSpPr>
                <a:spLocks/>
              </p:cNvSpPr>
              <p:nvPr/>
            </p:nvSpPr>
            <p:spPr bwMode="auto">
              <a:xfrm>
                <a:off x="3669" y="2880"/>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8" name="Freeform 1480"/>
              <p:cNvSpPr>
                <a:spLocks/>
              </p:cNvSpPr>
              <p:nvPr/>
            </p:nvSpPr>
            <p:spPr bwMode="auto">
              <a:xfrm>
                <a:off x="3711" y="2880"/>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9" name="Freeform 1481"/>
              <p:cNvSpPr>
                <a:spLocks/>
              </p:cNvSpPr>
              <p:nvPr/>
            </p:nvSpPr>
            <p:spPr bwMode="auto">
              <a:xfrm>
                <a:off x="3753" y="2880"/>
                <a:ext cx="30" cy="12"/>
              </a:xfrm>
              <a:custGeom>
                <a:avLst/>
                <a:gdLst>
                  <a:gd name="T0" fmla="*/ 6 w 30"/>
                  <a:gd name="T1" fmla="*/ 0 h 12"/>
                  <a:gd name="T2" fmla="*/ 0 w 30"/>
                  <a:gd name="T3" fmla="*/ 6 h 12"/>
                  <a:gd name="T4" fmla="*/ 6 w 30"/>
                  <a:gd name="T5" fmla="*/ 6 h 12"/>
                  <a:gd name="T6" fmla="*/ 24 w 30"/>
                  <a:gd name="T7" fmla="*/ 12 h 12"/>
                  <a:gd name="T8" fmla="*/ 30 w 30"/>
                  <a:gd name="T9" fmla="*/ 6 h 12"/>
                  <a:gd name="T10" fmla="*/ 30 w 30"/>
                  <a:gd name="T11" fmla="*/ 6 h 12"/>
                  <a:gd name="T12" fmla="*/ 30 w 30"/>
                  <a:gd name="T13" fmla="*/ 0 h 12"/>
                  <a:gd name="T14" fmla="*/ 24 w 30"/>
                  <a:gd name="T15" fmla="*/ 6 h 12"/>
                  <a:gd name="T16" fmla="*/ 6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0"/>
                    </a:moveTo>
                    <a:lnTo>
                      <a:pt x="0" y="6"/>
                    </a:lnTo>
                    <a:lnTo>
                      <a:pt x="6" y="6"/>
                    </a:lnTo>
                    <a:lnTo>
                      <a:pt x="24" y="12"/>
                    </a:lnTo>
                    <a:lnTo>
                      <a:pt x="30" y="6"/>
                    </a:lnTo>
                    <a:lnTo>
                      <a:pt x="30" y="0"/>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0" name="Freeform 1482"/>
              <p:cNvSpPr>
                <a:spLocks/>
              </p:cNvSpPr>
              <p:nvPr/>
            </p:nvSpPr>
            <p:spPr bwMode="auto">
              <a:xfrm>
                <a:off x="3795" y="2880"/>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1" name="Freeform 1483"/>
              <p:cNvSpPr>
                <a:spLocks/>
              </p:cNvSpPr>
              <p:nvPr/>
            </p:nvSpPr>
            <p:spPr bwMode="auto">
              <a:xfrm>
                <a:off x="3837" y="2880"/>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2" name="Freeform 1484"/>
              <p:cNvSpPr>
                <a:spLocks/>
              </p:cNvSpPr>
              <p:nvPr/>
            </p:nvSpPr>
            <p:spPr bwMode="auto">
              <a:xfrm>
                <a:off x="3879" y="2880"/>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3" name="Freeform 1485"/>
              <p:cNvSpPr>
                <a:spLocks/>
              </p:cNvSpPr>
              <p:nvPr/>
            </p:nvSpPr>
            <p:spPr bwMode="auto">
              <a:xfrm>
                <a:off x="3921" y="2874"/>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 name="Freeform 1486"/>
              <p:cNvSpPr>
                <a:spLocks/>
              </p:cNvSpPr>
              <p:nvPr/>
            </p:nvSpPr>
            <p:spPr bwMode="auto">
              <a:xfrm>
                <a:off x="3963" y="2874"/>
                <a:ext cx="31" cy="6"/>
              </a:xfrm>
              <a:custGeom>
                <a:avLst/>
                <a:gdLst>
                  <a:gd name="T0" fmla="*/ 6 w 31"/>
                  <a:gd name="T1" fmla="*/ 0 h 6"/>
                  <a:gd name="T2" fmla="*/ 0 w 31"/>
                  <a:gd name="T3" fmla="*/ 6 h 6"/>
                  <a:gd name="T4" fmla="*/ 6 w 31"/>
                  <a:gd name="T5" fmla="*/ 6 h 6"/>
                  <a:gd name="T6" fmla="*/ 31 w 31"/>
                  <a:gd name="T7" fmla="*/ 6 h 6"/>
                  <a:gd name="T8" fmla="*/ 31 w 31"/>
                  <a:gd name="T9" fmla="*/ 0 h 6"/>
                  <a:gd name="T10" fmla="*/ 31 w 31"/>
                  <a:gd name="T11" fmla="*/ 0 h 6"/>
                  <a:gd name="T12" fmla="*/ 6 w 31"/>
                  <a:gd name="T13" fmla="*/ 0 h 6"/>
                  <a:gd name="T14" fmla="*/ 0 60000 65536"/>
                  <a:gd name="T15" fmla="*/ 0 60000 65536"/>
                  <a:gd name="T16" fmla="*/ 0 60000 65536"/>
                  <a:gd name="T17" fmla="*/ 0 60000 65536"/>
                  <a:gd name="T18" fmla="*/ 0 60000 65536"/>
                  <a:gd name="T19" fmla="*/ 0 60000 65536"/>
                  <a:gd name="T20" fmla="*/ 0 60000 65536"/>
                  <a:gd name="T21" fmla="*/ 0 w 31"/>
                  <a:gd name="T22" fmla="*/ 0 h 6"/>
                  <a:gd name="T23" fmla="*/ 31 w 31"/>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6">
                    <a:moveTo>
                      <a:pt x="6" y="0"/>
                    </a:moveTo>
                    <a:lnTo>
                      <a:pt x="0" y="6"/>
                    </a:lnTo>
                    <a:lnTo>
                      <a:pt x="6" y="6"/>
                    </a:lnTo>
                    <a:lnTo>
                      <a:pt x="31" y="6"/>
                    </a:lnTo>
                    <a:lnTo>
                      <a:pt x="31"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 name="Freeform 1487"/>
              <p:cNvSpPr>
                <a:spLocks/>
              </p:cNvSpPr>
              <p:nvPr/>
            </p:nvSpPr>
            <p:spPr bwMode="auto">
              <a:xfrm>
                <a:off x="4006" y="2868"/>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6"/>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6" name="Freeform 1488"/>
              <p:cNvSpPr>
                <a:spLocks/>
              </p:cNvSpPr>
              <p:nvPr/>
            </p:nvSpPr>
            <p:spPr bwMode="auto">
              <a:xfrm>
                <a:off x="4048" y="2862"/>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7" name="Freeform 1489"/>
              <p:cNvSpPr>
                <a:spLocks/>
              </p:cNvSpPr>
              <p:nvPr/>
            </p:nvSpPr>
            <p:spPr bwMode="auto">
              <a:xfrm>
                <a:off x="4090" y="2856"/>
                <a:ext cx="30" cy="12"/>
              </a:xfrm>
              <a:custGeom>
                <a:avLst/>
                <a:gdLst>
                  <a:gd name="T0" fmla="*/ 6 w 30"/>
                  <a:gd name="T1" fmla="*/ 6 h 12"/>
                  <a:gd name="T2" fmla="*/ 0 w 30"/>
                  <a:gd name="T3" fmla="*/ 6 h 12"/>
                  <a:gd name="T4" fmla="*/ 6 w 30"/>
                  <a:gd name="T5" fmla="*/ 12 h 12"/>
                  <a:gd name="T6" fmla="*/ 24 w 30"/>
                  <a:gd name="T7" fmla="*/ 6 h 12"/>
                  <a:gd name="T8" fmla="*/ 30 w 30"/>
                  <a:gd name="T9" fmla="*/ 6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24" y="6"/>
                    </a:lnTo>
                    <a:lnTo>
                      <a:pt x="30" y="6"/>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8" name="Freeform 1490"/>
              <p:cNvSpPr>
                <a:spLocks/>
              </p:cNvSpPr>
              <p:nvPr/>
            </p:nvSpPr>
            <p:spPr bwMode="auto">
              <a:xfrm>
                <a:off x="4132" y="2850"/>
                <a:ext cx="30" cy="12"/>
              </a:xfrm>
              <a:custGeom>
                <a:avLst/>
                <a:gdLst>
                  <a:gd name="T0" fmla="*/ 0 w 30"/>
                  <a:gd name="T1" fmla="*/ 6 h 12"/>
                  <a:gd name="T2" fmla="*/ 0 w 30"/>
                  <a:gd name="T3" fmla="*/ 6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6"/>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9" name="Freeform 1491"/>
              <p:cNvSpPr>
                <a:spLocks/>
              </p:cNvSpPr>
              <p:nvPr/>
            </p:nvSpPr>
            <p:spPr bwMode="auto">
              <a:xfrm>
                <a:off x="4174" y="2844"/>
                <a:ext cx="30" cy="12"/>
              </a:xfrm>
              <a:custGeom>
                <a:avLst/>
                <a:gdLst>
                  <a:gd name="T0" fmla="*/ 0 w 30"/>
                  <a:gd name="T1" fmla="*/ 6 h 12"/>
                  <a:gd name="T2" fmla="*/ 0 w 30"/>
                  <a:gd name="T3" fmla="*/ 6 h 12"/>
                  <a:gd name="T4" fmla="*/ 0 w 30"/>
                  <a:gd name="T5" fmla="*/ 12 h 12"/>
                  <a:gd name="T6" fmla="*/ 24 w 30"/>
                  <a:gd name="T7" fmla="*/ 6 h 12"/>
                  <a:gd name="T8" fmla="*/ 30 w 30"/>
                  <a:gd name="T9" fmla="*/ 0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6"/>
                    </a:ln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0" name="Freeform 1492"/>
              <p:cNvSpPr>
                <a:spLocks/>
              </p:cNvSpPr>
              <p:nvPr/>
            </p:nvSpPr>
            <p:spPr bwMode="auto">
              <a:xfrm>
                <a:off x="4216" y="2832"/>
                <a:ext cx="30" cy="12"/>
              </a:xfrm>
              <a:custGeom>
                <a:avLst/>
                <a:gdLst>
                  <a:gd name="T0" fmla="*/ 0 w 30"/>
                  <a:gd name="T1" fmla="*/ 6 h 12"/>
                  <a:gd name="T2" fmla="*/ 0 w 30"/>
                  <a:gd name="T3" fmla="*/ 12 h 12"/>
                  <a:gd name="T4" fmla="*/ 0 w 30"/>
                  <a:gd name="T5" fmla="*/ 12 h 12"/>
                  <a:gd name="T6" fmla="*/ 24 w 30"/>
                  <a:gd name="T7" fmla="*/ 6 h 12"/>
                  <a:gd name="T8" fmla="*/ 30 w 30"/>
                  <a:gd name="T9" fmla="*/ 6 h 12"/>
                  <a:gd name="T10" fmla="*/ 24 w 30"/>
                  <a:gd name="T11" fmla="*/ 0 h 12"/>
                  <a:gd name="T12" fmla="*/ 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6"/>
                    </a:move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1" name="Freeform 1493"/>
              <p:cNvSpPr>
                <a:spLocks/>
              </p:cNvSpPr>
              <p:nvPr/>
            </p:nvSpPr>
            <p:spPr bwMode="auto">
              <a:xfrm>
                <a:off x="4258" y="2826"/>
                <a:ext cx="24" cy="12"/>
              </a:xfrm>
              <a:custGeom>
                <a:avLst/>
                <a:gdLst>
                  <a:gd name="T0" fmla="*/ 0 w 24"/>
                  <a:gd name="T1" fmla="*/ 6 h 12"/>
                  <a:gd name="T2" fmla="*/ 0 w 24"/>
                  <a:gd name="T3" fmla="*/ 6 h 12"/>
                  <a:gd name="T4" fmla="*/ 0 w 24"/>
                  <a:gd name="T5" fmla="*/ 12 h 12"/>
                  <a:gd name="T6" fmla="*/ 12 w 24"/>
                  <a:gd name="T7" fmla="*/ 6 h 12"/>
                  <a:gd name="T8" fmla="*/ 24 w 24"/>
                  <a:gd name="T9" fmla="*/ 6 h 12"/>
                  <a:gd name="T10" fmla="*/ 24 w 24"/>
                  <a:gd name="T11" fmla="*/ 0 h 12"/>
                  <a:gd name="T12" fmla="*/ 24 w 24"/>
                  <a:gd name="T13" fmla="*/ 0 h 12"/>
                  <a:gd name="T14" fmla="*/ 12 w 24"/>
                  <a:gd name="T15" fmla="*/ 0 h 12"/>
                  <a:gd name="T16" fmla="*/ 0 w 24"/>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2"/>
                  <a:gd name="T29" fmla="*/ 24 w 24"/>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2">
                    <a:moveTo>
                      <a:pt x="0" y="6"/>
                    </a:moveTo>
                    <a:lnTo>
                      <a:pt x="0" y="6"/>
                    </a:lnTo>
                    <a:lnTo>
                      <a:pt x="0" y="12"/>
                    </a:lnTo>
                    <a:lnTo>
                      <a:pt x="12" y="6"/>
                    </a:lnTo>
                    <a:lnTo>
                      <a:pt x="24" y="6"/>
                    </a:lnTo>
                    <a:lnTo>
                      <a:pt x="24" y="0"/>
                    </a:lnTo>
                    <a:lnTo>
                      <a:pt x="12"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2" name="Freeform 1494"/>
              <p:cNvSpPr>
                <a:spLocks/>
              </p:cNvSpPr>
              <p:nvPr/>
            </p:nvSpPr>
            <p:spPr bwMode="auto">
              <a:xfrm>
                <a:off x="4294" y="2814"/>
                <a:ext cx="30" cy="12"/>
              </a:xfrm>
              <a:custGeom>
                <a:avLst/>
                <a:gdLst>
                  <a:gd name="T0" fmla="*/ 6 w 30"/>
                  <a:gd name="T1" fmla="*/ 6 h 12"/>
                  <a:gd name="T2" fmla="*/ 0 w 30"/>
                  <a:gd name="T3" fmla="*/ 12 h 12"/>
                  <a:gd name="T4" fmla="*/ 6 w 30"/>
                  <a:gd name="T5" fmla="*/ 12 h 12"/>
                  <a:gd name="T6" fmla="*/ 30 w 30"/>
                  <a:gd name="T7" fmla="*/ 6 h 12"/>
                  <a:gd name="T8" fmla="*/ 30 w 30"/>
                  <a:gd name="T9" fmla="*/ 0 h 12"/>
                  <a:gd name="T10" fmla="*/ 30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12"/>
                    </a:lnTo>
                    <a:lnTo>
                      <a:pt x="6" y="12"/>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 name="Freeform 1495"/>
              <p:cNvSpPr>
                <a:spLocks/>
              </p:cNvSpPr>
              <p:nvPr/>
            </p:nvSpPr>
            <p:spPr bwMode="auto">
              <a:xfrm>
                <a:off x="4336" y="2802"/>
                <a:ext cx="30" cy="12"/>
              </a:xfrm>
              <a:custGeom>
                <a:avLst/>
                <a:gdLst>
                  <a:gd name="T0" fmla="*/ 6 w 30"/>
                  <a:gd name="T1" fmla="*/ 6 h 12"/>
                  <a:gd name="T2" fmla="*/ 0 w 30"/>
                  <a:gd name="T3" fmla="*/ 12 h 12"/>
                  <a:gd name="T4" fmla="*/ 6 w 30"/>
                  <a:gd name="T5" fmla="*/ 12 h 12"/>
                  <a:gd name="T6" fmla="*/ 24 w 30"/>
                  <a:gd name="T7" fmla="*/ 6 h 12"/>
                  <a:gd name="T8" fmla="*/ 30 w 30"/>
                  <a:gd name="T9" fmla="*/ 0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12"/>
                    </a:lnTo>
                    <a:lnTo>
                      <a:pt x="6" y="12"/>
                    </a:lnTo>
                    <a:lnTo>
                      <a:pt x="24"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 name="Freeform 1496"/>
              <p:cNvSpPr>
                <a:spLocks/>
              </p:cNvSpPr>
              <p:nvPr/>
            </p:nvSpPr>
            <p:spPr bwMode="auto">
              <a:xfrm>
                <a:off x="4378" y="2790"/>
                <a:ext cx="30" cy="12"/>
              </a:xfrm>
              <a:custGeom>
                <a:avLst/>
                <a:gdLst>
                  <a:gd name="T0" fmla="*/ 0 w 30"/>
                  <a:gd name="T1" fmla="*/ 6 h 12"/>
                  <a:gd name="T2" fmla="*/ 0 w 30"/>
                  <a:gd name="T3" fmla="*/ 12 h 12"/>
                  <a:gd name="T4" fmla="*/ 0 w 30"/>
                  <a:gd name="T5" fmla="*/ 12 h 12"/>
                  <a:gd name="T6" fmla="*/ 24 w 30"/>
                  <a:gd name="T7" fmla="*/ 6 h 12"/>
                  <a:gd name="T8" fmla="*/ 24 w 30"/>
                  <a:gd name="T9" fmla="*/ 6 h 12"/>
                  <a:gd name="T10" fmla="*/ 30 w 30"/>
                  <a:gd name="T11" fmla="*/ 0 h 12"/>
                  <a:gd name="T12" fmla="*/ 24 w 30"/>
                  <a:gd name="T13" fmla="*/ 0 h 12"/>
                  <a:gd name="T14" fmla="*/ 24 w 30"/>
                  <a:gd name="T15" fmla="*/ 0 h 12"/>
                  <a:gd name="T16" fmla="*/ 0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0" y="6"/>
                    </a:move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 name="Freeform 1497"/>
              <p:cNvSpPr>
                <a:spLocks/>
              </p:cNvSpPr>
              <p:nvPr/>
            </p:nvSpPr>
            <p:spPr bwMode="auto">
              <a:xfrm>
                <a:off x="4414" y="2772"/>
                <a:ext cx="30" cy="18"/>
              </a:xfrm>
              <a:custGeom>
                <a:avLst/>
                <a:gdLst>
                  <a:gd name="T0" fmla="*/ 6 w 30"/>
                  <a:gd name="T1" fmla="*/ 12 h 18"/>
                  <a:gd name="T2" fmla="*/ 0 w 30"/>
                  <a:gd name="T3" fmla="*/ 12 h 18"/>
                  <a:gd name="T4" fmla="*/ 6 w 30"/>
                  <a:gd name="T5" fmla="*/ 18 h 18"/>
                  <a:gd name="T6" fmla="*/ 30 w 30"/>
                  <a:gd name="T7" fmla="*/ 6 h 18"/>
                  <a:gd name="T8" fmla="*/ 30 w 30"/>
                  <a:gd name="T9" fmla="*/ 6 h 18"/>
                  <a:gd name="T10" fmla="*/ 30 w 30"/>
                  <a:gd name="T11" fmla="*/ 0 h 18"/>
                  <a:gd name="T12" fmla="*/ 6 w 30"/>
                  <a:gd name="T13" fmla="*/ 12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12"/>
                    </a:moveTo>
                    <a:lnTo>
                      <a:pt x="0" y="12"/>
                    </a:lnTo>
                    <a:lnTo>
                      <a:pt x="6" y="18"/>
                    </a:lnTo>
                    <a:lnTo>
                      <a:pt x="30" y="6"/>
                    </a:lnTo>
                    <a:lnTo>
                      <a:pt x="30"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 name="Freeform 1498"/>
              <p:cNvSpPr>
                <a:spLocks/>
              </p:cNvSpPr>
              <p:nvPr/>
            </p:nvSpPr>
            <p:spPr bwMode="auto">
              <a:xfrm>
                <a:off x="4456" y="2760"/>
                <a:ext cx="24" cy="12"/>
              </a:xfrm>
              <a:custGeom>
                <a:avLst/>
                <a:gdLst>
                  <a:gd name="T0" fmla="*/ 0 w 24"/>
                  <a:gd name="T1" fmla="*/ 6 h 12"/>
                  <a:gd name="T2" fmla="*/ 0 w 24"/>
                  <a:gd name="T3" fmla="*/ 12 h 12"/>
                  <a:gd name="T4" fmla="*/ 0 w 24"/>
                  <a:gd name="T5" fmla="*/ 12 h 12"/>
                  <a:gd name="T6" fmla="*/ 24 w 24"/>
                  <a:gd name="T7" fmla="*/ 6 h 12"/>
                  <a:gd name="T8" fmla="*/ 24 w 24"/>
                  <a:gd name="T9" fmla="*/ 0 h 12"/>
                  <a:gd name="T10" fmla="*/ 24 w 24"/>
                  <a:gd name="T11" fmla="*/ 0 h 12"/>
                  <a:gd name="T12" fmla="*/ 0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6"/>
                    </a:moveTo>
                    <a:lnTo>
                      <a:pt x="0" y="12"/>
                    </a:lnTo>
                    <a:lnTo>
                      <a:pt x="24"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 name="Freeform 1499"/>
              <p:cNvSpPr>
                <a:spLocks/>
              </p:cNvSpPr>
              <p:nvPr/>
            </p:nvSpPr>
            <p:spPr bwMode="auto">
              <a:xfrm>
                <a:off x="4492" y="2736"/>
                <a:ext cx="30" cy="18"/>
              </a:xfrm>
              <a:custGeom>
                <a:avLst/>
                <a:gdLst>
                  <a:gd name="T0" fmla="*/ 6 w 30"/>
                  <a:gd name="T1" fmla="*/ 12 h 18"/>
                  <a:gd name="T2" fmla="*/ 0 w 30"/>
                  <a:gd name="T3" fmla="*/ 18 h 18"/>
                  <a:gd name="T4" fmla="*/ 6 w 30"/>
                  <a:gd name="T5" fmla="*/ 18 h 18"/>
                  <a:gd name="T6" fmla="*/ 18 w 30"/>
                  <a:gd name="T7" fmla="*/ 12 h 18"/>
                  <a:gd name="T8" fmla="*/ 24 w 30"/>
                  <a:gd name="T9" fmla="*/ 6 h 18"/>
                  <a:gd name="T10" fmla="*/ 30 w 30"/>
                  <a:gd name="T11" fmla="*/ 6 h 18"/>
                  <a:gd name="T12" fmla="*/ 24 w 30"/>
                  <a:gd name="T13" fmla="*/ 0 h 18"/>
                  <a:gd name="T14" fmla="*/ 18 w 30"/>
                  <a:gd name="T15" fmla="*/ 6 h 18"/>
                  <a:gd name="T16" fmla="*/ 6 w 30"/>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6" y="12"/>
                    </a:moveTo>
                    <a:lnTo>
                      <a:pt x="0" y="18"/>
                    </a:lnTo>
                    <a:lnTo>
                      <a:pt x="6" y="18"/>
                    </a:lnTo>
                    <a:lnTo>
                      <a:pt x="18" y="12"/>
                    </a:lnTo>
                    <a:lnTo>
                      <a:pt x="24" y="6"/>
                    </a:lnTo>
                    <a:lnTo>
                      <a:pt x="30" y="6"/>
                    </a:lnTo>
                    <a:lnTo>
                      <a:pt x="24" y="0"/>
                    </a:lnTo>
                    <a:lnTo>
                      <a:pt x="18" y="6"/>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 name="Freeform 1500"/>
              <p:cNvSpPr>
                <a:spLocks/>
              </p:cNvSpPr>
              <p:nvPr/>
            </p:nvSpPr>
            <p:spPr bwMode="auto">
              <a:xfrm>
                <a:off x="4528" y="2718"/>
                <a:ext cx="30" cy="18"/>
              </a:xfrm>
              <a:custGeom>
                <a:avLst/>
                <a:gdLst>
                  <a:gd name="T0" fmla="*/ 6 w 30"/>
                  <a:gd name="T1" fmla="*/ 12 h 18"/>
                  <a:gd name="T2" fmla="*/ 0 w 30"/>
                  <a:gd name="T3" fmla="*/ 12 h 18"/>
                  <a:gd name="T4" fmla="*/ 6 w 30"/>
                  <a:gd name="T5" fmla="*/ 18 h 18"/>
                  <a:gd name="T6" fmla="*/ 24 w 30"/>
                  <a:gd name="T7" fmla="*/ 6 h 18"/>
                  <a:gd name="T8" fmla="*/ 24 w 30"/>
                  <a:gd name="T9" fmla="*/ 6 h 18"/>
                  <a:gd name="T10" fmla="*/ 30 w 30"/>
                  <a:gd name="T11" fmla="*/ 0 h 18"/>
                  <a:gd name="T12" fmla="*/ 24 w 30"/>
                  <a:gd name="T13" fmla="*/ 0 h 18"/>
                  <a:gd name="T14" fmla="*/ 24 w 30"/>
                  <a:gd name="T15" fmla="*/ 0 h 18"/>
                  <a:gd name="T16" fmla="*/ 6 w 30"/>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6" y="12"/>
                    </a:moveTo>
                    <a:lnTo>
                      <a:pt x="0" y="12"/>
                    </a:lnTo>
                    <a:lnTo>
                      <a:pt x="6" y="18"/>
                    </a:lnTo>
                    <a:lnTo>
                      <a:pt x="24" y="6"/>
                    </a:lnTo>
                    <a:lnTo>
                      <a:pt x="30" y="0"/>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 name="Freeform 1501"/>
              <p:cNvSpPr>
                <a:spLocks/>
              </p:cNvSpPr>
              <p:nvPr/>
            </p:nvSpPr>
            <p:spPr bwMode="auto">
              <a:xfrm>
                <a:off x="4564" y="2694"/>
                <a:ext cx="24" cy="18"/>
              </a:xfrm>
              <a:custGeom>
                <a:avLst/>
                <a:gdLst>
                  <a:gd name="T0" fmla="*/ 6 w 24"/>
                  <a:gd name="T1" fmla="*/ 12 h 18"/>
                  <a:gd name="T2" fmla="*/ 0 w 24"/>
                  <a:gd name="T3" fmla="*/ 18 h 18"/>
                  <a:gd name="T4" fmla="*/ 6 w 24"/>
                  <a:gd name="T5" fmla="*/ 18 h 18"/>
                  <a:gd name="T6" fmla="*/ 24 w 24"/>
                  <a:gd name="T7" fmla="*/ 6 h 18"/>
                  <a:gd name="T8" fmla="*/ 24 w 24"/>
                  <a:gd name="T9" fmla="*/ 0 h 18"/>
                  <a:gd name="T10" fmla="*/ 24 w 24"/>
                  <a:gd name="T11" fmla="*/ 0 h 18"/>
                  <a:gd name="T12" fmla="*/ 6 w 24"/>
                  <a:gd name="T13" fmla="*/ 12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6" y="12"/>
                    </a:moveTo>
                    <a:lnTo>
                      <a:pt x="0" y="18"/>
                    </a:lnTo>
                    <a:lnTo>
                      <a:pt x="6" y="18"/>
                    </a:lnTo>
                    <a:lnTo>
                      <a:pt x="24"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 name="Freeform 1502"/>
              <p:cNvSpPr>
                <a:spLocks/>
              </p:cNvSpPr>
              <p:nvPr/>
            </p:nvSpPr>
            <p:spPr bwMode="auto">
              <a:xfrm>
                <a:off x="4600" y="2664"/>
                <a:ext cx="24" cy="24"/>
              </a:xfrm>
              <a:custGeom>
                <a:avLst/>
                <a:gdLst>
                  <a:gd name="T0" fmla="*/ 0 w 24"/>
                  <a:gd name="T1" fmla="*/ 18 h 24"/>
                  <a:gd name="T2" fmla="*/ 0 w 24"/>
                  <a:gd name="T3" fmla="*/ 18 h 24"/>
                  <a:gd name="T4" fmla="*/ 0 w 24"/>
                  <a:gd name="T5" fmla="*/ 24 h 24"/>
                  <a:gd name="T6" fmla="*/ 18 w 24"/>
                  <a:gd name="T7" fmla="*/ 6 h 24"/>
                  <a:gd name="T8" fmla="*/ 24 w 24"/>
                  <a:gd name="T9" fmla="*/ 0 h 24"/>
                  <a:gd name="T10" fmla="*/ 18 w 24"/>
                  <a:gd name="T11" fmla="*/ 0 h 24"/>
                  <a:gd name="T12" fmla="*/ 0 w 24"/>
                  <a:gd name="T13" fmla="*/ 18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8"/>
                    </a:moveTo>
                    <a:lnTo>
                      <a:pt x="0" y="18"/>
                    </a:lnTo>
                    <a:lnTo>
                      <a:pt x="0" y="24"/>
                    </a:lnTo>
                    <a:lnTo>
                      <a:pt x="18" y="6"/>
                    </a:lnTo>
                    <a:lnTo>
                      <a:pt x="24" y="0"/>
                    </a:lnTo>
                    <a:lnTo>
                      <a:pt x="18" y="0"/>
                    </a:lnTo>
                    <a:lnTo>
                      <a:pt x="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 name="Freeform 1503"/>
              <p:cNvSpPr>
                <a:spLocks/>
              </p:cNvSpPr>
              <p:nvPr/>
            </p:nvSpPr>
            <p:spPr bwMode="auto">
              <a:xfrm>
                <a:off x="4624" y="2628"/>
                <a:ext cx="24" cy="30"/>
              </a:xfrm>
              <a:custGeom>
                <a:avLst/>
                <a:gdLst>
                  <a:gd name="T0" fmla="*/ 0 w 24"/>
                  <a:gd name="T1" fmla="*/ 24 h 30"/>
                  <a:gd name="T2" fmla="*/ 6 w 24"/>
                  <a:gd name="T3" fmla="*/ 30 h 30"/>
                  <a:gd name="T4" fmla="*/ 6 w 24"/>
                  <a:gd name="T5" fmla="*/ 24 h 30"/>
                  <a:gd name="T6" fmla="*/ 24 w 24"/>
                  <a:gd name="T7" fmla="*/ 6 h 30"/>
                  <a:gd name="T8" fmla="*/ 24 w 24"/>
                  <a:gd name="T9" fmla="*/ 6 h 30"/>
                  <a:gd name="T10" fmla="*/ 18 w 24"/>
                  <a:gd name="T11" fmla="*/ 0 h 30"/>
                  <a:gd name="T12" fmla="*/ 18 w 24"/>
                  <a:gd name="T13" fmla="*/ 6 h 30"/>
                  <a:gd name="T14" fmla="*/ 18 w 24"/>
                  <a:gd name="T15" fmla="*/ 6 h 30"/>
                  <a:gd name="T16" fmla="*/ 0 w 24"/>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30"/>
                  <a:gd name="T29" fmla="*/ 24 w 2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30">
                    <a:moveTo>
                      <a:pt x="0" y="24"/>
                    </a:moveTo>
                    <a:lnTo>
                      <a:pt x="6" y="30"/>
                    </a:lnTo>
                    <a:lnTo>
                      <a:pt x="6" y="24"/>
                    </a:lnTo>
                    <a:lnTo>
                      <a:pt x="24" y="6"/>
                    </a:lnTo>
                    <a:lnTo>
                      <a:pt x="18" y="0"/>
                    </a:lnTo>
                    <a:lnTo>
                      <a:pt x="18"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 name="Freeform 1504"/>
              <p:cNvSpPr>
                <a:spLocks/>
              </p:cNvSpPr>
              <p:nvPr/>
            </p:nvSpPr>
            <p:spPr bwMode="auto">
              <a:xfrm>
                <a:off x="4648" y="2592"/>
                <a:ext cx="12" cy="30"/>
              </a:xfrm>
              <a:custGeom>
                <a:avLst/>
                <a:gdLst>
                  <a:gd name="T0" fmla="*/ 0 w 12"/>
                  <a:gd name="T1" fmla="*/ 24 h 30"/>
                  <a:gd name="T2" fmla="*/ 0 w 12"/>
                  <a:gd name="T3" fmla="*/ 30 h 30"/>
                  <a:gd name="T4" fmla="*/ 6 w 12"/>
                  <a:gd name="T5" fmla="*/ 24 h 30"/>
                  <a:gd name="T6" fmla="*/ 12 w 12"/>
                  <a:gd name="T7" fmla="*/ 12 h 30"/>
                  <a:gd name="T8" fmla="*/ 12 w 12"/>
                  <a:gd name="T9" fmla="*/ 0 h 30"/>
                  <a:gd name="T10" fmla="*/ 12 w 12"/>
                  <a:gd name="T11" fmla="*/ 0 h 30"/>
                  <a:gd name="T12" fmla="*/ 6 w 12"/>
                  <a:gd name="T13" fmla="*/ 0 h 30"/>
                  <a:gd name="T14" fmla="*/ 6 w 12"/>
                  <a:gd name="T15" fmla="*/ 12 h 30"/>
                  <a:gd name="T16" fmla="*/ 0 w 12"/>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0" y="24"/>
                    </a:moveTo>
                    <a:lnTo>
                      <a:pt x="0" y="30"/>
                    </a:lnTo>
                    <a:lnTo>
                      <a:pt x="6" y="24"/>
                    </a:lnTo>
                    <a:lnTo>
                      <a:pt x="12" y="12"/>
                    </a:lnTo>
                    <a:lnTo>
                      <a:pt x="12" y="0"/>
                    </a:lnTo>
                    <a:lnTo>
                      <a:pt x="6" y="0"/>
                    </a:lnTo>
                    <a:lnTo>
                      <a:pt x="6"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 name="Freeform 1505"/>
              <p:cNvSpPr>
                <a:spLocks/>
              </p:cNvSpPr>
              <p:nvPr/>
            </p:nvSpPr>
            <p:spPr bwMode="auto">
              <a:xfrm>
                <a:off x="4654" y="2550"/>
                <a:ext cx="12" cy="30"/>
              </a:xfrm>
              <a:custGeom>
                <a:avLst/>
                <a:gdLst>
                  <a:gd name="T0" fmla="*/ 0 w 12"/>
                  <a:gd name="T1" fmla="*/ 24 h 30"/>
                  <a:gd name="T2" fmla="*/ 6 w 12"/>
                  <a:gd name="T3" fmla="*/ 30 h 30"/>
                  <a:gd name="T4" fmla="*/ 6 w 12"/>
                  <a:gd name="T5" fmla="*/ 24 h 30"/>
                  <a:gd name="T6" fmla="*/ 12 w 12"/>
                  <a:gd name="T7" fmla="*/ 24 h 30"/>
                  <a:gd name="T8" fmla="*/ 6 w 12"/>
                  <a:gd name="T9" fmla="*/ 0 h 30"/>
                  <a:gd name="T10" fmla="*/ 0 w 12"/>
                  <a:gd name="T11" fmla="*/ 0 h 30"/>
                  <a:gd name="T12" fmla="*/ 0 w 12"/>
                  <a:gd name="T13" fmla="*/ 0 h 30"/>
                  <a:gd name="T14" fmla="*/ 6 w 12"/>
                  <a:gd name="T15" fmla="*/ 24 h 30"/>
                  <a:gd name="T16" fmla="*/ 0 w 12"/>
                  <a:gd name="T17" fmla="*/ 24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30"/>
                  <a:gd name="T29" fmla="*/ 12 w 1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30">
                    <a:moveTo>
                      <a:pt x="0" y="24"/>
                    </a:moveTo>
                    <a:lnTo>
                      <a:pt x="6" y="30"/>
                    </a:lnTo>
                    <a:lnTo>
                      <a:pt x="6" y="24"/>
                    </a:lnTo>
                    <a:lnTo>
                      <a:pt x="12" y="24"/>
                    </a:lnTo>
                    <a:lnTo>
                      <a:pt x="6" y="0"/>
                    </a:lnTo>
                    <a:lnTo>
                      <a:pt x="0" y="0"/>
                    </a:lnTo>
                    <a:lnTo>
                      <a:pt x="6" y="24"/>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 name="Freeform 1506"/>
              <p:cNvSpPr>
                <a:spLocks/>
              </p:cNvSpPr>
              <p:nvPr/>
            </p:nvSpPr>
            <p:spPr bwMode="auto">
              <a:xfrm>
                <a:off x="4642" y="2507"/>
                <a:ext cx="12" cy="31"/>
              </a:xfrm>
              <a:custGeom>
                <a:avLst/>
                <a:gdLst>
                  <a:gd name="T0" fmla="*/ 6 w 12"/>
                  <a:gd name="T1" fmla="*/ 25 h 31"/>
                  <a:gd name="T2" fmla="*/ 12 w 12"/>
                  <a:gd name="T3" fmla="*/ 31 h 31"/>
                  <a:gd name="T4" fmla="*/ 12 w 12"/>
                  <a:gd name="T5" fmla="*/ 25 h 31"/>
                  <a:gd name="T6" fmla="*/ 6 w 12"/>
                  <a:gd name="T7" fmla="*/ 7 h 31"/>
                  <a:gd name="T8" fmla="*/ 0 w 12"/>
                  <a:gd name="T9" fmla="*/ 0 h 31"/>
                  <a:gd name="T10" fmla="*/ 0 w 12"/>
                  <a:gd name="T11" fmla="*/ 7 h 31"/>
                  <a:gd name="T12" fmla="*/ 6 w 12"/>
                  <a:gd name="T13" fmla="*/ 25 h 31"/>
                  <a:gd name="T14" fmla="*/ 0 60000 65536"/>
                  <a:gd name="T15" fmla="*/ 0 60000 65536"/>
                  <a:gd name="T16" fmla="*/ 0 60000 65536"/>
                  <a:gd name="T17" fmla="*/ 0 60000 65536"/>
                  <a:gd name="T18" fmla="*/ 0 60000 65536"/>
                  <a:gd name="T19" fmla="*/ 0 60000 65536"/>
                  <a:gd name="T20" fmla="*/ 0 60000 65536"/>
                  <a:gd name="T21" fmla="*/ 0 w 12"/>
                  <a:gd name="T22" fmla="*/ 0 h 31"/>
                  <a:gd name="T23" fmla="*/ 12 w 12"/>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31">
                    <a:moveTo>
                      <a:pt x="6" y="25"/>
                    </a:moveTo>
                    <a:lnTo>
                      <a:pt x="12" y="31"/>
                    </a:lnTo>
                    <a:lnTo>
                      <a:pt x="12" y="25"/>
                    </a:lnTo>
                    <a:lnTo>
                      <a:pt x="6" y="7"/>
                    </a:lnTo>
                    <a:lnTo>
                      <a:pt x="0" y="0"/>
                    </a:lnTo>
                    <a:lnTo>
                      <a:pt x="0" y="7"/>
                    </a:lnTo>
                    <a:lnTo>
                      <a:pt x="6" y="2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 name="Freeform 1507"/>
              <p:cNvSpPr>
                <a:spLocks/>
              </p:cNvSpPr>
              <p:nvPr/>
            </p:nvSpPr>
            <p:spPr bwMode="auto">
              <a:xfrm>
                <a:off x="4618" y="2477"/>
                <a:ext cx="18" cy="24"/>
              </a:xfrm>
              <a:custGeom>
                <a:avLst/>
                <a:gdLst>
                  <a:gd name="T0" fmla="*/ 12 w 18"/>
                  <a:gd name="T1" fmla="*/ 18 h 24"/>
                  <a:gd name="T2" fmla="*/ 12 w 18"/>
                  <a:gd name="T3" fmla="*/ 24 h 24"/>
                  <a:gd name="T4" fmla="*/ 18 w 18"/>
                  <a:gd name="T5" fmla="*/ 18 h 24"/>
                  <a:gd name="T6" fmla="*/ 6 w 18"/>
                  <a:gd name="T7" fmla="*/ 0 h 24"/>
                  <a:gd name="T8" fmla="*/ 0 w 18"/>
                  <a:gd name="T9" fmla="*/ 0 h 24"/>
                  <a:gd name="T10" fmla="*/ 0 w 18"/>
                  <a:gd name="T11" fmla="*/ 0 h 24"/>
                  <a:gd name="T12" fmla="*/ 0 w 18"/>
                  <a:gd name="T13" fmla="*/ 0 h 24"/>
                  <a:gd name="T14" fmla="*/ 0 w 18"/>
                  <a:gd name="T15" fmla="*/ 6 h 24"/>
                  <a:gd name="T16" fmla="*/ 0 w 18"/>
                  <a:gd name="T17" fmla="*/ 6 h 24"/>
                  <a:gd name="T18" fmla="*/ 0 w 18"/>
                  <a:gd name="T19" fmla="*/ 0 h 24"/>
                  <a:gd name="T20" fmla="*/ 0 w 18"/>
                  <a:gd name="T21" fmla="*/ 0 h 24"/>
                  <a:gd name="T22" fmla="*/ 12 w 18"/>
                  <a:gd name="T23" fmla="*/ 18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
                  <a:gd name="T37" fmla="*/ 0 h 24"/>
                  <a:gd name="T38" fmla="*/ 18 w 18"/>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 h="24">
                    <a:moveTo>
                      <a:pt x="12" y="18"/>
                    </a:moveTo>
                    <a:lnTo>
                      <a:pt x="12" y="24"/>
                    </a:lnTo>
                    <a:lnTo>
                      <a:pt x="18" y="18"/>
                    </a:lnTo>
                    <a:lnTo>
                      <a:pt x="6" y="0"/>
                    </a:lnTo>
                    <a:lnTo>
                      <a:pt x="0" y="0"/>
                    </a:lnTo>
                    <a:lnTo>
                      <a:pt x="0" y="6"/>
                    </a:lnTo>
                    <a:lnTo>
                      <a:pt x="0" y="0"/>
                    </a:lnTo>
                    <a:lnTo>
                      <a:pt x="12"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 name="Freeform 1508"/>
              <p:cNvSpPr>
                <a:spLocks/>
              </p:cNvSpPr>
              <p:nvPr/>
            </p:nvSpPr>
            <p:spPr bwMode="auto">
              <a:xfrm>
                <a:off x="4588" y="2447"/>
                <a:ext cx="18" cy="24"/>
              </a:xfrm>
              <a:custGeom>
                <a:avLst/>
                <a:gdLst>
                  <a:gd name="T0" fmla="*/ 18 w 18"/>
                  <a:gd name="T1" fmla="*/ 24 h 24"/>
                  <a:gd name="T2" fmla="*/ 18 w 18"/>
                  <a:gd name="T3" fmla="*/ 18 h 24"/>
                  <a:gd name="T4" fmla="*/ 18 w 18"/>
                  <a:gd name="T5" fmla="*/ 18 h 24"/>
                  <a:gd name="T6" fmla="*/ 0 w 18"/>
                  <a:gd name="T7" fmla="*/ 0 h 24"/>
                  <a:gd name="T8" fmla="*/ 0 w 18"/>
                  <a:gd name="T9" fmla="*/ 0 h 24"/>
                  <a:gd name="T10" fmla="*/ 0 w 18"/>
                  <a:gd name="T11" fmla="*/ 0 h 24"/>
                  <a:gd name="T12" fmla="*/ 0 w 18"/>
                  <a:gd name="T13" fmla="*/ 6 h 24"/>
                  <a:gd name="T14" fmla="*/ 0 w 18"/>
                  <a:gd name="T15" fmla="*/ 6 h 24"/>
                  <a:gd name="T16" fmla="*/ 18 w 18"/>
                  <a:gd name="T17" fmla="*/ 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18" y="24"/>
                    </a:moveTo>
                    <a:lnTo>
                      <a:pt x="18" y="18"/>
                    </a:lnTo>
                    <a:lnTo>
                      <a:pt x="0" y="0"/>
                    </a:lnTo>
                    <a:lnTo>
                      <a:pt x="0" y="6"/>
                    </a:lnTo>
                    <a:lnTo>
                      <a:pt x="18"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 name="Freeform 1509"/>
              <p:cNvSpPr>
                <a:spLocks/>
              </p:cNvSpPr>
              <p:nvPr/>
            </p:nvSpPr>
            <p:spPr bwMode="auto">
              <a:xfrm>
                <a:off x="4552" y="2423"/>
                <a:ext cx="24" cy="18"/>
              </a:xfrm>
              <a:custGeom>
                <a:avLst/>
                <a:gdLst>
                  <a:gd name="T0" fmla="*/ 24 w 24"/>
                  <a:gd name="T1" fmla="*/ 18 h 18"/>
                  <a:gd name="T2" fmla="*/ 24 w 24"/>
                  <a:gd name="T3" fmla="*/ 18 h 18"/>
                  <a:gd name="T4" fmla="*/ 24 w 24"/>
                  <a:gd name="T5" fmla="*/ 12 h 18"/>
                  <a:gd name="T6" fmla="*/ 0 w 24"/>
                  <a:gd name="T7" fmla="*/ 0 h 18"/>
                  <a:gd name="T8" fmla="*/ 0 w 24"/>
                  <a:gd name="T9" fmla="*/ 0 h 18"/>
                  <a:gd name="T10" fmla="*/ 0 w 24"/>
                  <a:gd name="T11" fmla="*/ 6 h 18"/>
                  <a:gd name="T12" fmla="*/ 24 w 24"/>
                  <a:gd name="T13" fmla="*/ 18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18"/>
                    </a:moveTo>
                    <a:lnTo>
                      <a:pt x="24" y="18"/>
                    </a:lnTo>
                    <a:lnTo>
                      <a:pt x="24" y="12"/>
                    </a:lnTo>
                    <a:lnTo>
                      <a:pt x="0" y="0"/>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 name="Freeform 1510"/>
              <p:cNvSpPr>
                <a:spLocks/>
              </p:cNvSpPr>
              <p:nvPr/>
            </p:nvSpPr>
            <p:spPr bwMode="auto">
              <a:xfrm>
                <a:off x="4516" y="2399"/>
                <a:ext cx="24" cy="18"/>
              </a:xfrm>
              <a:custGeom>
                <a:avLst/>
                <a:gdLst>
                  <a:gd name="T0" fmla="*/ 24 w 24"/>
                  <a:gd name="T1" fmla="*/ 18 h 18"/>
                  <a:gd name="T2" fmla="*/ 24 w 24"/>
                  <a:gd name="T3" fmla="*/ 18 h 18"/>
                  <a:gd name="T4" fmla="*/ 24 w 24"/>
                  <a:gd name="T5" fmla="*/ 12 h 18"/>
                  <a:gd name="T6" fmla="*/ 0 w 24"/>
                  <a:gd name="T7" fmla="*/ 0 h 18"/>
                  <a:gd name="T8" fmla="*/ 0 w 24"/>
                  <a:gd name="T9" fmla="*/ 6 h 18"/>
                  <a:gd name="T10" fmla="*/ 0 w 24"/>
                  <a:gd name="T11" fmla="*/ 6 h 18"/>
                  <a:gd name="T12" fmla="*/ 24 w 24"/>
                  <a:gd name="T13" fmla="*/ 18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18"/>
                    </a:moveTo>
                    <a:lnTo>
                      <a:pt x="24" y="18"/>
                    </a:lnTo>
                    <a:lnTo>
                      <a:pt x="24" y="12"/>
                    </a:lnTo>
                    <a:lnTo>
                      <a:pt x="0" y="0"/>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 name="Freeform 1511"/>
              <p:cNvSpPr>
                <a:spLocks/>
              </p:cNvSpPr>
              <p:nvPr/>
            </p:nvSpPr>
            <p:spPr bwMode="auto">
              <a:xfrm>
                <a:off x="4480" y="2381"/>
                <a:ext cx="24" cy="18"/>
              </a:xfrm>
              <a:custGeom>
                <a:avLst/>
                <a:gdLst>
                  <a:gd name="T0" fmla="*/ 24 w 24"/>
                  <a:gd name="T1" fmla="*/ 18 h 18"/>
                  <a:gd name="T2" fmla="*/ 24 w 24"/>
                  <a:gd name="T3" fmla="*/ 12 h 18"/>
                  <a:gd name="T4" fmla="*/ 24 w 24"/>
                  <a:gd name="T5" fmla="*/ 12 h 18"/>
                  <a:gd name="T6" fmla="*/ 0 w 24"/>
                  <a:gd name="T7" fmla="*/ 0 h 18"/>
                  <a:gd name="T8" fmla="*/ 0 w 24"/>
                  <a:gd name="T9" fmla="*/ 6 h 18"/>
                  <a:gd name="T10" fmla="*/ 0 w 24"/>
                  <a:gd name="T11" fmla="*/ 6 h 18"/>
                  <a:gd name="T12" fmla="*/ 24 w 24"/>
                  <a:gd name="T13" fmla="*/ 18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18"/>
                    </a:moveTo>
                    <a:lnTo>
                      <a:pt x="24" y="12"/>
                    </a:lnTo>
                    <a:lnTo>
                      <a:pt x="0" y="0"/>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 name="Freeform 1512"/>
              <p:cNvSpPr>
                <a:spLocks/>
              </p:cNvSpPr>
              <p:nvPr/>
            </p:nvSpPr>
            <p:spPr bwMode="auto">
              <a:xfrm>
                <a:off x="4438" y="2363"/>
                <a:ext cx="30" cy="18"/>
              </a:xfrm>
              <a:custGeom>
                <a:avLst/>
                <a:gdLst>
                  <a:gd name="T0" fmla="*/ 24 w 30"/>
                  <a:gd name="T1" fmla="*/ 18 h 18"/>
                  <a:gd name="T2" fmla="*/ 30 w 30"/>
                  <a:gd name="T3" fmla="*/ 12 h 18"/>
                  <a:gd name="T4" fmla="*/ 24 w 30"/>
                  <a:gd name="T5" fmla="*/ 12 h 18"/>
                  <a:gd name="T6" fmla="*/ 18 w 30"/>
                  <a:gd name="T7" fmla="*/ 6 h 18"/>
                  <a:gd name="T8" fmla="*/ 6 w 30"/>
                  <a:gd name="T9" fmla="*/ 0 h 18"/>
                  <a:gd name="T10" fmla="*/ 0 w 30"/>
                  <a:gd name="T11" fmla="*/ 6 h 18"/>
                  <a:gd name="T12" fmla="*/ 6 w 30"/>
                  <a:gd name="T13" fmla="*/ 6 h 18"/>
                  <a:gd name="T14" fmla="*/ 18 w 30"/>
                  <a:gd name="T15" fmla="*/ 12 h 18"/>
                  <a:gd name="T16" fmla="*/ 24 w 30"/>
                  <a:gd name="T17" fmla="*/ 1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24" y="18"/>
                    </a:moveTo>
                    <a:lnTo>
                      <a:pt x="30" y="12"/>
                    </a:lnTo>
                    <a:lnTo>
                      <a:pt x="24" y="12"/>
                    </a:lnTo>
                    <a:lnTo>
                      <a:pt x="18" y="6"/>
                    </a:lnTo>
                    <a:lnTo>
                      <a:pt x="6" y="0"/>
                    </a:lnTo>
                    <a:lnTo>
                      <a:pt x="0" y="6"/>
                    </a:lnTo>
                    <a:lnTo>
                      <a:pt x="6" y="6"/>
                    </a:lnTo>
                    <a:lnTo>
                      <a:pt x="18" y="12"/>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 name="Freeform 1513"/>
              <p:cNvSpPr>
                <a:spLocks/>
              </p:cNvSpPr>
              <p:nvPr/>
            </p:nvSpPr>
            <p:spPr bwMode="auto">
              <a:xfrm>
                <a:off x="4402" y="2351"/>
                <a:ext cx="24" cy="12"/>
              </a:xfrm>
              <a:custGeom>
                <a:avLst/>
                <a:gdLst>
                  <a:gd name="T0" fmla="*/ 24 w 24"/>
                  <a:gd name="T1" fmla="*/ 12 h 12"/>
                  <a:gd name="T2" fmla="*/ 24 w 24"/>
                  <a:gd name="T3" fmla="*/ 12 h 12"/>
                  <a:gd name="T4" fmla="*/ 24 w 24"/>
                  <a:gd name="T5" fmla="*/ 6 h 12"/>
                  <a:gd name="T6" fmla="*/ 0 w 24"/>
                  <a:gd name="T7" fmla="*/ 0 h 12"/>
                  <a:gd name="T8" fmla="*/ 0 w 24"/>
                  <a:gd name="T9" fmla="*/ 0 h 12"/>
                  <a:gd name="T10" fmla="*/ 0 w 24"/>
                  <a:gd name="T11" fmla="*/ 6 h 12"/>
                  <a:gd name="T12" fmla="*/ 24 w 24"/>
                  <a:gd name="T13" fmla="*/ 12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24" y="12"/>
                    </a:moveTo>
                    <a:lnTo>
                      <a:pt x="24" y="12"/>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 name="Freeform 1514"/>
              <p:cNvSpPr>
                <a:spLocks/>
              </p:cNvSpPr>
              <p:nvPr/>
            </p:nvSpPr>
            <p:spPr bwMode="auto">
              <a:xfrm>
                <a:off x="4360" y="2339"/>
                <a:ext cx="30" cy="12"/>
              </a:xfrm>
              <a:custGeom>
                <a:avLst/>
                <a:gdLst>
                  <a:gd name="T0" fmla="*/ 24 w 30"/>
                  <a:gd name="T1" fmla="*/ 12 h 12"/>
                  <a:gd name="T2" fmla="*/ 30 w 30"/>
                  <a:gd name="T3" fmla="*/ 6 h 12"/>
                  <a:gd name="T4" fmla="*/ 24 w 30"/>
                  <a:gd name="T5" fmla="*/ 6 h 12"/>
                  <a:gd name="T6" fmla="*/ 0 w 30"/>
                  <a:gd name="T7" fmla="*/ 0 h 12"/>
                  <a:gd name="T8" fmla="*/ 0 w 30"/>
                  <a:gd name="T9" fmla="*/ 0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 name="Freeform 1515"/>
              <p:cNvSpPr>
                <a:spLocks/>
              </p:cNvSpPr>
              <p:nvPr/>
            </p:nvSpPr>
            <p:spPr bwMode="auto">
              <a:xfrm>
                <a:off x="4318" y="2327"/>
                <a:ext cx="30" cy="12"/>
              </a:xfrm>
              <a:custGeom>
                <a:avLst/>
                <a:gdLst>
                  <a:gd name="T0" fmla="*/ 30 w 30"/>
                  <a:gd name="T1" fmla="*/ 12 h 12"/>
                  <a:gd name="T2" fmla="*/ 30 w 30"/>
                  <a:gd name="T3" fmla="*/ 6 h 12"/>
                  <a:gd name="T4" fmla="*/ 30 w 30"/>
                  <a:gd name="T5" fmla="*/ 6 h 12"/>
                  <a:gd name="T6" fmla="*/ 6 w 30"/>
                  <a:gd name="T7" fmla="*/ 0 h 12"/>
                  <a:gd name="T8" fmla="*/ 0 w 30"/>
                  <a:gd name="T9" fmla="*/ 0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 name="Freeform 1516"/>
              <p:cNvSpPr>
                <a:spLocks/>
              </p:cNvSpPr>
              <p:nvPr/>
            </p:nvSpPr>
            <p:spPr bwMode="auto">
              <a:xfrm>
                <a:off x="4276" y="2315"/>
                <a:ext cx="30" cy="12"/>
              </a:xfrm>
              <a:custGeom>
                <a:avLst/>
                <a:gdLst>
                  <a:gd name="T0" fmla="*/ 30 w 30"/>
                  <a:gd name="T1" fmla="*/ 12 h 12"/>
                  <a:gd name="T2" fmla="*/ 30 w 30"/>
                  <a:gd name="T3" fmla="*/ 6 h 12"/>
                  <a:gd name="T4" fmla="*/ 30 w 30"/>
                  <a:gd name="T5" fmla="*/ 6 h 12"/>
                  <a:gd name="T6" fmla="*/ 6 w 30"/>
                  <a:gd name="T7" fmla="*/ 0 h 12"/>
                  <a:gd name="T8" fmla="*/ 0 w 30"/>
                  <a:gd name="T9" fmla="*/ 0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 name="Freeform 1517"/>
              <p:cNvSpPr>
                <a:spLocks/>
              </p:cNvSpPr>
              <p:nvPr/>
            </p:nvSpPr>
            <p:spPr bwMode="auto">
              <a:xfrm>
                <a:off x="4240" y="2303"/>
                <a:ext cx="30" cy="12"/>
              </a:xfrm>
              <a:custGeom>
                <a:avLst/>
                <a:gdLst>
                  <a:gd name="T0" fmla="*/ 24 w 30"/>
                  <a:gd name="T1" fmla="*/ 12 h 12"/>
                  <a:gd name="T2" fmla="*/ 30 w 30"/>
                  <a:gd name="T3" fmla="*/ 12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 name="Freeform 1518"/>
              <p:cNvSpPr>
                <a:spLocks/>
              </p:cNvSpPr>
              <p:nvPr/>
            </p:nvSpPr>
            <p:spPr bwMode="auto">
              <a:xfrm>
                <a:off x="4198" y="2297"/>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7" name="Freeform 1519"/>
              <p:cNvSpPr>
                <a:spLocks/>
              </p:cNvSpPr>
              <p:nvPr/>
            </p:nvSpPr>
            <p:spPr bwMode="auto">
              <a:xfrm>
                <a:off x="4156" y="2291"/>
                <a:ext cx="30" cy="6"/>
              </a:xfrm>
              <a:custGeom>
                <a:avLst/>
                <a:gdLst>
                  <a:gd name="T0" fmla="*/ 24 w 30"/>
                  <a:gd name="T1" fmla="*/ 6 h 6"/>
                  <a:gd name="T2" fmla="*/ 30 w 30"/>
                  <a:gd name="T3" fmla="*/ 6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 name="Freeform 1520"/>
              <p:cNvSpPr>
                <a:spLocks/>
              </p:cNvSpPr>
              <p:nvPr/>
            </p:nvSpPr>
            <p:spPr bwMode="auto">
              <a:xfrm>
                <a:off x="4114" y="2279"/>
                <a:ext cx="30" cy="12"/>
              </a:xfrm>
              <a:custGeom>
                <a:avLst/>
                <a:gdLst>
                  <a:gd name="T0" fmla="*/ 24 w 30"/>
                  <a:gd name="T1" fmla="*/ 12 h 12"/>
                  <a:gd name="T2" fmla="*/ 30 w 30"/>
                  <a:gd name="T3" fmla="*/ 12 h 12"/>
                  <a:gd name="T4" fmla="*/ 24 w 30"/>
                  <a:gd name="T5" fmla="*/ 6 h 12"/>
                  <a:gd name="T6" fmla="*/ 6 w 30"/>
                  <a:gd name="T7" fmla="*/ 6 h 12"/>
                  <a:gd name="T8" fmla="*/ 6 w 30"/>
                  <a:gd name="T9" fmla="*/ 0 h 12"/>
                  <a:gd name="T10" fmla="*/ 0 w 30"/>
                  <a:gd name="T11" fmla="*/ 6 h 12"/>
                  <a:gd name="T12" fmla="*/ 6 w 30"/>
                  <a:gd name="T13" fmla="*/ 6 h 12"/>
                  <a:gd name="T14" fmla="*/ 6 w 30"/>
                  <a:gd name="T15" fmla="*/ 12 h 12"/>
                  <a:gd name="T16" fmla="*/ 24 w 3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12"/>
                    </a:moveTo>
                    <a:lnTo>
                      <a:pt x="30" y="12"/>
                    </a:lnTo>
                    <a:lnTo>
                      <a:pt x="24" y="6"/>
                    </a:lnTo>
                    <a:lnTo>
                      <a:pt x="6" y="6"/>
                    </a:lnTo>
                    <a:lnTo>
                      <a:pt x="6" y="0"/>
                    </a:lnTo>
                    <a:lnTo>
                      <a:pt x="0" y="6"/>
                    </a:lnTo>
                    <a:lnTo>
                      <a:pt x="6" y="6"/>
                    </a:lnTo>
                    <a:lnTo>
                      <a:pt x="6" y="12"/>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 name="Freeform 1521"/>
              <p:cNvSpPr>
                <a:spLocks/>
              </p:cNvSpPr>
              <p:nvPr/>
            </p:nvSpPr>
            <p:spPr bwMode="auto">
              <a:xfrm>
                <a:off x="4072" y="2279"/>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0" name="Freeform 1522"/>
              <p:cNvSpPr>
                <a:spLocks/>
              </p:cNvSpPr>
              <p:nvPr/>
            </p:nvSpPr>
            <p:spPr bwMode="auto">
              <a:xfrm>
                <a:off x="4030" y="2273"/>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1" name="Freeform 1523"/>
              <p:cNvSpPr>
                <a:spLocks/>
              </p:cNvSpPr>
              <p:nvPr/>
            </p:nvSpPr>
            <p:spPr bwMode="auto">
              <a:xfrm>
                <a:off x="3987" y="2267"/>
                <a:ext cx="31" cy="12"/>
              </a:xfrm>
              <a:custGeom>
                <a:avLst/>
                <a:gdLst>
                  <a:gd name="T0" fmla="*/ 31 w 31"/>
                  <a:gd name="T1" fmla="*/ 12 h 12"/>
                  <a:gd name="T2" fmla="*/ 31 w 31"/>
                  <a:gd name="T3" fmla="*/ 6 h 12"/>
                  <a:gd name="T4" fmla="*/ 31 w 31"/>
                  <a:gd name="T5" fmla="*/ 6 h 12"/>
                  <a:gd name="T6" fmla="*/ 7 w 31"/>
                  <a:gd name="T7" fmla="*/ 0 h 12"/>
                  <a:gd name="T8" fmla="*/ 0 w 31"/>
                  <a:gd name="T9" fmla="*/ 6 h 12"/>
                  <a:gd name="T10" fmla="*/ 7 w 31"/>
                  <a:gd name="T11" fmla="*/ 6 h 12"/>
                  <a:gd name="T12" fmla="*/ 31 w 31"/>
                  <a:gd name="T13" fmla="*/ 12 h 12"/>
                  <a:gd name="T14" fmla="*/ 0 60000 65536"/>
                  <a:gd name="T15" fmla="*/ 0 60000 65536"/>
                  <a:gd name="T16" fmla="*/ 0 60000 65536"/>
                  <a:gd name="T17" fmla="*/ 0 60000 65536"/>
                  <a:gd name="T18" fmla="*/ 0 60000 65536"/>
                  <a:gd name="T19" fmla="*/ 0 60000 65536"/>
                  <a:gd name="T20" fmla="*/ 0 60000 65536"/>
                  <a:gd name="T21" fmla="*/ 0 w 31"/>
                  <a:gd name="T22" fmla="*/ 0 h 12"/>
                  <a:gd name="T23" fmla="*/ 31 w 3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12">
                    <a:moveTo>
                      <a:pt x="31" y="12"/>
                    </a:moveTo>
                    <a:lnTo>
                      <a:pt x="31" y="6"/>
                    </a:lnTo>
                    <a:lnTo>
                      <a:pt x="7" y="0"/>
                    </a:lnTo>
                    <a:lnTo>
                      <a:pt x="0" y="6"/>
                    </a:lnTo>
                    <a:lnTo>
                      <a:pt x="7" y="6"/>
                    </a:lnTo>
                    <a:lnTo>
                      <a:pt x="31"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2" name="Freeform 1524"/>
              <p:cNvSpPr>
                <a:spLocks/>
              </p:cNvSpPr>
              <p:nvPr/>
            </p:nvSpPr>
            <p:spPr bwMode="auto">
              <a:xfrm>
                <a:off x="3945" y="2267"/>
                <a:ext cx="30" cy="6"/>
              </a:xfrm>
              <a:custGeom>
                <a:avLst/>
                <a:gdLst>
                  <a:gd name="T0" fmla="*/ 30 w 30"/>
                  <a:gd name="T1" fmla="*/ 6 h 6"/>
                  <a:gd name="T2" fmla="*/ 30 w 30"/>
                  <a:gd name="T3" fmla="*/ 0 h 6"/>
                  <a:gd name="T4" fmla="*/ 30 w 30"/>
                  <a:gd name="T5" fmla="*/ 0 h 6"/>
                  <a:gd name="T6" fmla="*/ 12 w 30"/>
                  <a:gd name="T7" fmla="*/ 0 h 6"/>
                  <a:gd name="T8" fmla="*/ 6 w 30"/>
                  <a:gd name="T9" fmla="*/ 0 h 6"/>
                  <a:gd name="T10" fmla="*/ 0 w 30"/>
                  <a:gd name="T11" fmla="*/ 0 h 6"/>
                  <a:gd name="T12" fmla="*/ 6 w 30"/>
                  <a:gd name="T13" fmla="*/ 6 h 6"/>
                  <a:gd name="T14" fmla="*/ 12 w 30"/>
                  <a:gd name="T15" fmla="*/ 6 h 6"/>
                  <a:gd name="T16" fmla="*/ 30 w 30"/>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30" y="6"/>
                    </a:moveTo>
                    <a:lnTo>
                      <a:pt x="30" y="0"/>
                    </a:lnTo>
                    <a:lnTo>
                      <a:pt x="12" y="0"/>
                    </a:lnTo>
                    <a:lnTo>
                      <a:pt x="6" y="0"/>
                    </a:lnTo>
                    <a:lnTo>
                      <a:pt x="0" y="0"/>
                    </a:lnTo>
                    <a:lnTo>
                      <a:pt x="6" y="6"/>
                    </a:lnTo>
                    <a:lnTo>
                      <a:pt x="12"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3" name="Freeform 1525"/>
              <p:cNvSpPr>
                <a:spLocks/>
              </p:cNvSpPr>
              <p:nvPr/>
            </p:nvSpPr>
            <p:spPr bwMode="auto">
              <a:xfrm>
                <a:off x="3903" y="2261"/>
                <a:ext cx="30" cy="6"/>
              </a:xfrm>
              <a:custGeom>
                <a:avLst/>
                <a:gdLst>
                  <a:gd name="T0" fmla="*/ 30 w 30"/>
                  <a:gd name="T1" fmla="*/ 6 h 6"/>
                  <a:gd name="T2" fmla="*/ 30 w 30"/>
                  <a:gd name="T3" fmla="*/ 6 h 6"/>
                  <a:gd name="T4" fmla="*/ 30 w 30"/>
                  <a:gd name="T5" fmla="*/ 0 h 6"/>
                  <a:gd name="T6" fmla="*/ 6 w 30"/>
                  <a:gd name="T7" fmla="*/ 0 h 6"/>
                  <a:gd name="T8" fmla="*/ 0 w 30"/>
                  <a:gd name="T9" fmla="*/ 6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6"/>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4" name="Freeform 1526"/>
              <p:cNvSpPr>
                <a:spLocks/>
              </p:cNvSpPr>
              <p:nvPr/>
            </p:nvSpPr>
            <p:spPr bwMode="auto">
              <a:xfrm>
                <a:off x="3861" y="2261"/>
                <a:ext cx="30" cy="6"/>
              </a:xfrm>
              <a:custGeom>
                <a:avLst/>
                <a:gdLst>
                  <a:gd name="T0" fmla="*/ 30 w 30"/>
                  <a:gd name="T1" fmla="*/ 6 h 6"/>
                  <a:gd name="T2" fmla="*/ 30 w 30"/>
                  <a:gd name="T3" fmla="*/ 6 h 6"/>
                  <a:gd name="T4" fmla="*/ 30 w 30"/>
                  <a:gd name="T5" fmla="*/ 0 h 6"/>
                  <a:gd name="T6" fmla="*/ 6 w 30"/>
                  <a:gd name="T7" fmla="*/ 0 h 6"/>
                  <a:gd name="T8" fmla="*/ 0 w 30"/>
                  <a:gd name="T9" fmla="*/ 6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6"/>
                    </a:lnTo>
                    <a:lnTo>
                      <a:pt x="30" y="0"/>
                    </a:lnTo>
                    <a:lnTo>
                      <a:pt x="6" y="0"/>
                    </a:lnTo>
                    <a:lnTo>
                      <a:pt x="0" y="6"/>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 name="Freeform 1527"/>
              <p:cNvSpPr>
                <a:spLocks/>
              </p:cNvSpPr>
              <p:nvPr/>
            </p:nvSpPr>
            <p:spPr bwMode="auto">
              <a:xfrm>
                <a:off x="3819" y="2261"/>
                <a:ext cx="30" cy="6"/>
              </a:xfrm>
              <a:custGeom>
                <a:avLst/>
                <a:gdLst>
                  <a:gd name="T0" fmla="*/ 30 w 30"/>
                  <a:gd name="T1" fmla="*/ 6 h 6"/>
                  <a:gd name="T2" fmla="*/ 30 w 30"/>
                  <a:gd name="T3" fmla="*/ 0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 name="Freeform 1528"/>
              <p:cNvSpPr>
                <a:spLocks/>
              </p:cNvSpPr>
              <p:nvPr/>
            </p:nvSpPr>
            <p:spPr bwMode="auto">
              <a:xfrm>
                <a:off x="3777" y="2261"/>
                <a:ext cx="30" cy="6"/>
              </a:xfrm>
              <a:custGeom>
                <a:avLst/>
                <a:gdLst>
                  <a:gd name="T0" fmla="*/ 30 w 30"/>
                  <a:gd name="T1" fmla="*/ 6 h 6"/>
                  <a:gd name="T2" fmla="*/ 30 w 30"/>
                  <a:gd name="T3" fmla="*/ 0 h 6"/>
                  <a:gd name="T4" fmla="*/ 30 w 30"/>
                  <a:gd name="T5" fmla="*/ 0 h 6"/>
                  <a:gd name="T6" fmla="*/ 6 w 30"/>
                  <a:gd name="T7" fmla="*/ 0 h 6"/>
                  <a:gd name="T8" fmla="*/ 0 w 30"/>
                  <a:gd name="T9" fmla="*/ 0 h 6"/>
                  <a:gd name="T10" fmla="*/ 6 w 30"/>
                  <a:gd name="T11" fmla="*/ 6 h 6"/>
                  <a:gd name="T12" fmla="*/ 30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6"/>
                    </a:move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6" name="Group 1529"/>
            <p:cNvGrpSpPr>
              <a:grpSpLocks/>
            </p:cNvGrpSpPr>
            <p:nvPr/>
          </p:nvGrpSpPr>
          <p:grpSpPr bwMode="auto">
            <a:xfrm>
              <a:off x="3225" y="2357"/>
              <a:ext cx="1099" cy="433"/>
              <a:chOff x="3225" y="2357"/>
              <a:chExt cx="1099" cy="433"/>
            </a:xfrm>
          </p:grpSpPr>
          <p:sp>
            <p:nvSpPr>
              <p:cNvPr id="82" name="Freeform 1530"/>
              <p:cNvSpPr>
                <a:spLocks/>
              </p:cNvSpPr>
              <p:nvPr/>
            </p:nvSpPr>
            <p:spPr bwMode="auto">
              <a:xfrm>
                <a:off x="3747" y="2357"/>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 name="T14" fmla="*/ 0 60000 65536"/>
                  <a:gd name="T15" fmla="*/ 0 60000 65536"/>
                  <a:gd name="T16" fmla="*/ 0 60000 65536"/>
                  <a:gd name="T17" fmla="*/ 0 60000 65536"/>
                  <a:gd name="T18" fmla="*/ 0 60000 65536"/>
                  <a:gd name="T19" fmla="*/ 0 60000 65536"/>
                  <a:gd name="T20" fmla="*/ 0 60000 65536"/>
                  <a:gd name="T21" fmla="*/ 0 w 24"/>
                  <a:gd name="T22" fmla="*/ 0 h 6"/>
                  <a:gd name="T23" fmla="*/ 24 w 2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
                    <a:moveTo>
                      <a:pt x="24" y="6"/>
                    </a:move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 name="Freeform 1531"/>
              <p:cNvSpPr>
                <a:spLocks/>
              </p:cNvSpPr>
              <p:nvPr/>
            </p:nvSpPr>
            <p:spPr bwMode="auto">
              <a:xfrm>
                <a:off x="3705" y="2357"/>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 name="Freeform 1532"/>
              <p:cNvSpPr>
                <a:spLocks/>
              </p:cNvSpPr>
              <p:nvPr/>
            </p:nvSpPr>
            <p:spPr bwMode="auto">
              <a:xfrm>
                <a:off x="3663" y="2357"/>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 name="Freeform 1533"/>
              <p:cNvSpPr>
                <a:spLocks/>
              </p:cNvSpPr>
              <p:nvPr/>
            </p:nvSpPr>
            <p:spPr bwMode="auto">
              <a:xfrm>
                <a:off x="3621" y="2363"/>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 name="Freeform 1534"/>
              <p:cNvSpPr>
                <a:spLocks/>
              </p:cNvSpPr>
              <p:nvPr/>
            </p:nvSpPr>
            <p:spPr bwMode="auto">
              <a:xfrm>
                <a:off x="3579" y="2363"/>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 name="Freeform 1535"/>
              <p:cNvSpPr>
                <a:spLocks/>
              </p:cNvSpPr>
              <p:nvPr/>
            </p:nvSpPr>
            <p:spPr bwMode="auto">
              <a:xfrm>
                <a:off x="3537" y="2369"/>
                <a:ext cx="30" cy="12"/>
              </a:xfrm>
              <a:custGeom>
                <a:avLst/>
                <a:gdLst>
                  <a:gd name="T0" fmla="*/ 24 w 30"/>
                  <a:gd name="T1" fmla="*/ 6 h 12"/>
                  <a:gd name="T2" fmla="*/ 30 w 30"/>
                  <a:gd name="T3" fmla="*/ 6 h 12"/>
                  <a:gd name="T4" fmla="*/ 24 w 30"/>
                  <a:gd name="T5" fmla="*/ 0 h 12"/>
                  <a:gd name="T6" fmla="*/ 24 w 30"/>
                  <a:gd name="T7" fmla="*/ 0 h 12"/>
                  <a:gd name="T8" fmla="*/ 0 w 30"/>
                  <a:gd name="T9" fmla="*/ 6 h 12"/>
                  <a:gd name="T10" fmla="*/ 0 w 30"/>
                  <a:gd name="T11" fmla="*/ 12 h 12"/>
                  <a:gd name="T12" fmla="*/ 0 w 30"/>
                  <a:gd name="T13" fmla="*/ 12 h 12"/>
                  <a:gd name="T14" fmla="*/ 24 w 30"/>
                  <a:gd name="T15" fmla="*/ 6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24" y="6"/>
                    </a:moveTo>
                    <a:lnTo>
                      <a:pt x="30" y="6"/>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 name="Freeform 1536"/>
              <p:cNvSpPr>
                <a:spLocks/>
              </p:cNvSpPr>
              <p:nvPr/>
            </p:nvSpPr>
            <p:spPr bwMode="auto">
              <a:xfrm>
                <a:off x="3495" y="2381"/>
                <a:ext cx="30" cy="12"/>
              </a:xfrm>
              <a:custGeom>
                <a:avLst/>
                <a:gdLst>
                  <a:gd name="T0" fmla="*/ 24 w 30"/>
                  <a:gd name="T1" fmla="*/ 6 h 12"/>
                  <a:gd name="T2" fmla="*/ 30 w 30"/>
                  <a:gd name="T3" fmla="*/ 0 h 12"/>
                  <a:gd name="T4" fmla="*/ 24 w 30"/>
                  <a:gd name="T5" fmla="*/ 0 h 12"/>
                  <a:gd name="T6" fmla="*/ 0 w 30"/>
                  <a:gd name="T7" fmla="*/ 6 h 12"/>
                  <a:gd name="T8" fmla="*/ 0 w 30"/>
                  <a:gd name="T9" fmla="*/ 6 h 12"/>
                  <a:gd name="T10" fmla="*/ 0 w 30"/>
                  <a:gd name="T11" fmla="*/ 12 h 12"/>
                  <a:gd name="T12" fmla="*/ 24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6"/>
                    </a:moveTo>
                    <a:lnTo>
                      <a:pt x="30" y="0"/>
                    </a:lnTo>
                    <a:lnTo>
                      <a:pt x="24" y="0"/>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 name="Freeform 1537"/>
              <p:cNvSpPr>
                <a:spLocks/>
              </p:cNvSpPr>
              <p:nvPr/>
            </p:nvSpPr>
            <p:spPr bwMode="auto">
              <a:xfrm>
                <a:off x="3453" y="2387"/>
                <a:ext cx="30" cy="12"/>
              </a:xfrm>
              <a:custGeom>
                <a:avLst/>
                <a:gdLst>
                  <a:gd name="T0" fmla="*/ 24 w 30"/>
                  <a:gd name="T1" fmla="*/ 6 h 12"/>
                  <a:gd name="T2" fmla="*/ 30 w 30"/>
                  <a:gd name="T3" fmla="*/ 6 h 12"/>
                  <a:gd name="T4" fmla="*/ 24 w 30"/>
                  <a:gd name="T5" fmla="*/ 0 h 12"/>
                  <a:gd name="T6" fmla="*/ 12 w 30"/>
                  <a:gd name="T7" fmla="*/ 6 h 12"/>
                  <a:gd name="T8" fmla="*/ 6 w 30"/>
                  <a:gd name="T9" fmla="*/ 6 h 12"/>
                  <a:gd name="T10" fmla="*/ 0 w 30"/>
                  <a:gd name="T11" fmla="*/ 12 h 12"/>
                  <a:gd name="T12" fmla="*/ 6 w 30"/>
                  <a:gd name="T13" fmla="*/ 12 h 12"/>
                  <a:gd name="T14" fmla="*/ 12 w 30"/>
                  <a:gd name="T15" fmla="*/ 12 h 12"/>
                  <a:gd name="T16" fmla="*/ 24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24" y="6"/>
                    </a:moveTo>
                    <a:lnTo>
                      <a:pt x="30" y="6"/>
                    </a:lnTo>
                    <a:lnTo>
                      <a:pt x="24" y="0"/>
                    </a:lnTo>
                    <a:lnTo>
                      <a:pt x="12" y="6"/>
                    </a:lnTo>
                    <a:lnTo>
                      <a:pt x="6" y="6"/>
                    </a:lnTo>
                    <a:lnTo>
                      <a:pt x="0" y="12"/>
                    </a:lnTo>
                    <a:lnTo>
                      <a:pt x="6" y="12"/>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 name="Freeform 1538"/>
              <p:cNvSpPr>
                <a:spLocks/>
              </p:cNvSpPr>
              <p:nvPr/>
            </p:nvSpPr>
            <p:spPr bwMode="auto">
              <a:xfrm>
                <a:off x="3411" y="2399"/>
                <a:ext cx="30" cy="12"/>
              </a:xfrm>
              <a:custGeom>
                <a:avLst/>
                <a:gdLst>
                  <a:gd name="T0" fmla="*/ 30 w 30"/>
                  <a:gd name="T1" fmla="*/ 6 h 12"/>
                  <a:gd name="T2" fmla="*/ 30 w 30"/>
                  <a:gd name="T3" fmla="*/ 6 h 12"/>
                  <a:gd name="T4" fmla="*/ 30 w 30"/>
                  <a:gd name="T5" fmla="*/ 0 h 12"/>
                  <a:gd name="T6" fmla="*/ 6 w 30"/>
                  <a:gd name="T7" fmla="*/ 6 h 12"/>
                  <a:gd name="T8" fmla="*/ 0 w 30"/>
                  <a:gd name="T9" fmla="*/ 12 h 12"/>
                  <a:gd name="T10" fmla="*/ 6 w 30"/>
                  <a:gd name="T11" fmla="*/ 12 h 12"/>
                  <a:gd name="T12" fmla="*/ 30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6"/>
                    </a:moveTo>
                    <a:lnTo>
                      <a:pt x="30" y="6"/>
                    </a:lnTo>
                    <a:lnTo>
                      <a:pt x="30" y="0"/>
                    </a:lnTo>
                    <a:lnTo>
                      <a:pt x="6" y="6"/>
                    </a:lnTo>
                    <a:lnTo>
                      <a:pt x="0" y="12"/>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 name="Freeform 1539"/>
              <p:cNvSpPr>
                <a:spLocks/>
              </p:cNvSpPr>
              <p:nvPr/>
            </p:nvSpPr>
            <p:spPr bwMode="auto">
              <a:xfrm>
                <a:off x="3375" y="2411"/>
                <a:ext cx="30" cy="18"/>
              </a:xfrm>
              <a:custGeom>
                <a:avLst/>
                <a:gdLst>
                  <a:gd name="T0" fmla="*/ 24 w 30"/>
                  <a:gd name="T1" fmla="*/ 6 h 18"/>
                  <a:gd name="T2" fmla="*/ 30 w 30"/>
                  <a:gd name="T3" fmla="*/ 6 h 18"/>
                  <a:gd name="T4" fmla="*/ 24 w 30"/>
                  <a:gd name="T5" fmla="*/ 0 h 18"/>
                  <a:gd name="T6" fmla="*/ 12 w 30"/>
                  <a:gd name="T7" fmla="*/ 6 h 18"/>
                  <a:gd name="T8" fmla="*/ 0 w 30"/>
                  <a:gd name="T9" fmla="*/ 12 h 18"/>
                  <a:gd name="T10" fmla="*/ 0 w 30"/>
                  <a:gd name="T11" fmla="*/ 12 h 18"/>
                  <a:gd name="T12" fmla="*/ 0 w 30"/>
                  <a:gd name="T13" fmla="*/ 18 h 18"/>
                  <a:gd name="T14" fmla="*/ 12 w 30"/>
                  <a:gd name="T15" fmla="*/ 12 h 18"/>
                  <a:gd name="T16" fmla="*/ 24 w 30"/>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24" y="6"/>
                    </a:moveTo>
                    <a:lnTo>
                      <a:pt x="30" y="6"/>
                    </a:lnTo>
                    <a:lnTo>
                      <a:pt x="24" y="0"/>
                    </a:lnTo>
                    <a:lnTo>
                      <a:pt x="12" y="6"/>
                    </a:lnTo>
                    <a:lnTo>
                      <a:pt x="0" y="12"/>
                    </a:lnTo>
                    <a:lnTo>
                      <a:pt x="0" y="18"/>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 name="Freeform 1540"/>
              <p:cNvSpPr>
                <a:spLocks/>
              </p:cNvSpPr>
              <p:nvPr/>
            </p:nvSpPr>
            <p:spPr bwMode="auto">
              <a:xfrm>
                <a:off x="3339" y="2429"/>
                <a:ext cx="24" cy="18"/>
              </a:xfrm>
              <a:custGeom>
                <a:avLst/>
                <a:gdLst>
                  <a:gd name="T0" fmla="*/ 24 w 24"/>
                  <a:gd name="T1" fmla="*/ 6 h 18"/>
                  <a:gd name="T2" fmla="*/ 24 w 24"/>
                  <a:gd name="T3" fmla="*/ 0 h 18"/>
                  <a:gd name="T4" fmla="*/ 24 w 24"/>
                  <a:gd name="T5" fmla="*/ 0 h 18"/>
                  <a:gd name="T6" fmla="*/ 0 w 24"/>
                  <a:gd name="T7" fmla="*/ 12 h 18"/>
                  <a:gd name="T8" fmla="*/ 0 w 24"/>
                  <a:gd name="T9" fmla="*/ 12 h 18"/>
                  <a:gd name="T10" fmla="*/ 0 w 24"/>
                  <a:gd name="T11" fmla="*/ 18 h 18"/>
                  <a:gd name="T12" fmla="*/ 24 w 24"/>
                  <a:gd name="T13" fmla="*/ 6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6"/>
                    </a:moveTo>
                    <a:lnTo>
                      <a:pt x="24" y="0"/>
                    </a:lnTo>
                    <a:lnTo>
                      <a:pt x="0" y="12"/>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 name="Freeform 1541"/>
              <p:cNvSpPr>
                <a:spLocks/>
              </p:cNvSpPr>
              <p:nvPr/>
            </p:nvSpPr>
            <p:spPr bwMode="auto">
              <a:xfrm>
                <a:off x="3303" y="2447"/>
                <a:ext cx="24" cy="18"/>
              </a:xfrm>
              <a:custGeom>
                <a:avLst/>
                <a:gdLst>
                  <a:gd name="T0" fmla="*/ 18 w 24"/>
                  <a:gd name="T1" fmla="*/ 6 h 18"/>
                  <a:gd name="T2" fmla="*/ 24 w 24"/>
                  <a:gd name="T3" fmla="*/ 0 h 18"/>
                  <a:gd name="T4" fmla="*/ 18 w 24"/>
                  <a:gd name="T5" fmla="*/ 0 h 18"/>
                  <a:gd name="T6" fmla="*/ 18 w 24"/>
                  <a:gd name="T7" fmla="*/ 0 h 18"/>
                  <a:gd name="T8" fmla="*/ 0 w 24"/>
                  <a:gd name="T9" fmla="*/ 12 h 18"/>
                  <a:gd name="T10" fmla="*/ 0 w 24"/>
                  <a:gd name="T11" fmla="*/ 18 h 18"/>
                  <a:gd name="T12" fmla="*/ 0 w 24"/>
                  <a:gd name="T13" fmla="*/ 18 h 18"/>
                  <a:gd name="T14" fmla="*/ 18 w 24"/>
                  <a:gd name="T15" fmla="*/ 6 h 18"/>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18"/>
                  <a:gd name="T26" fmla="*/ 24 w 24"/>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18">
                    <a:moveTo>
                      <a:pt x="18" y="6"/>
                    </a:moveTo>
                    <a:lnTo>
                      <a:pt x="24" y="0"/>
                    </a:lnTo>
                    <a:lnTo>
                      <a:pt x="18" y="0"/>
                    </a:lnTo>
                    <a:lnTo>
                      <a:pt x="0" y="12"/>
                    </a:lnTo>
                    <a:lnTo>
                      <a:pt x="0" y="18"/>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 name="Freeform 1542"/>
              <p:cNvSpPr>
                <a:spLocks/>
              </p:cNvSpPr>
              <p:nvPr/>
            </p:nvSpPr>
            <p:spPr bwMode="auto">
              <a:xfrm>
                <a:off x="3267" y="2471"/>
                <a:ext cx="24" cy="18"/>
              </a:xfrm>
              <a:custGeom>
                <a:avLst/>
                <a:gdLst>
                  <a:gd name="T0" fmla="*/ 24 w 24"/>
                  <a:gd name="T1" fmla="*/ 6 h 18"/>
                  <a:gd name="T2" fmla="*/ 24 w 24"/>
                  <a:gd name="T3" fmla="*/ 0 h 18"/>
                  <a:gd name="T4" fmla="*/ 24 w 24"/>
                  <a:gd name="T5" fmla="*/ 0 h 18"/>
                  <a:gd name="T6" fmla="*/ 0 w 24"/>
                  <a:gd name="T7" fmla="*/ 12 h 18"/>
                  <a:gd name="T8" fmla="*/ 0 w 24"/>
                  <a:gd name="T9" fmla="*/ 18 h 18"/>
                  <a:gd name="T10" fmla="*/ 0 w 24"/>
                  <a:gd name="T11" fmla="*/ 18 h 18"/>
                  <a:gd name="T12" fmla="*/ 24 w 24"/>
                  <a:gd name="T13" fmla="*/ 6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24" y="6"/>
                    </a:moveTo>
                    <a:lnTo>
                      <a:pt x="24" y="0"/>
                    </a:lnTo>
                    <a:lnTo>
                      <a:pt x="0" y="12"/>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 name="Freeform 1543"/>
              <p:cNvSpPr>
                <a:spLocks/>
              </p:cNvSpPr>
              <p:nvPr/>
            </p:nvSpPr>
            <p:spPr bwMode="auto">
              <a:xfrm>
                <a:off x="3237" y="2501"/>
                <a:ext cx="24" cy="25"/>
              </a:xfrm>
              <a:custGeom>
                <a:avLst/>
                <a:gdLst>
                  <a:gd name="T0" fmla="*/ 24 w 24"/>
                  <a:gd name="T1" fmla="*/ 0 h 25"/>
                  <a:gd name="T2" fmla="*/ 18 w 24"/>
                  <a:gd name="T3" fmla="*/ 0 h 25"/>
                  <a:gd name="T4" fmla="*/ 18 w 24"/>
                  <a:gd name="T5" fmla="*/ 0 h 25"/>
                  <a:gd name="T6" fmla="*/ 0 w 24"/>
                  <a:gd name="T7" fmla="*/ 19 h 25"/>
                  <a:gd name="T8" fmla="*/ 6 w 24"/>
                  <a:gd name="T9" fmla="*/ 25 h 25"/>
                  <a:gd name="T10" fmla="*/ 6 w 24"/>
                  <a:gd name="T11" fmla="*/ 19 h 25"/>
                  <a:gd name="T12" fmla="*/ 24 w 24"/>
                  <a:gd name="T13" fmla="*/ 0 h 25"/>
                  <a:gd name="T14" fmla="*/ 0 60000 65536"/>
                  <a:gd name="T15" fmla="*/ 0 60000 65536"/>
                  <a:gd name="T16" fmla="*/ 0 60000 65536"/>
                  <a:gd name="T17" fmla="*/ 0 60000 65536"/>
                  <a:gd name="T18" fmla="*/ 0 60000 65536"/>
                  <a:gd name="T19" fmla="*/ 0 60000 65536"/>
                  <a:gd name="T20" fmla="*/ 0 60000 65536"/>
                  <a:gd name="T21" fmla="*/ 0 w 24"/>
                  <a:gd name="T22" fmla="*/ 0 h 25"/>
                  <a:gd name="T23" fmla="*/ 24 w 24"/>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5">
                    <a:moveTo>
                      <a:pt x="24" y="0"/>
                    </a:moveTo>
                    <a:lnTo>
                      <a:pt x="18" y="0"/>
                    </a:lnTo>
                    <a:lnTo>
                      <a:pt x="0" y="19"/>
                    </a:lnTo>
                    <a:lnTo>
                      <a:pt x="6" y="25"/>
                    </a:lnTo>
                    <a:lnTo>
                      <a:pt x="6" y="19"/>
                    </a:lnTo>
                    <a:lnTo>
                      <a:pt x="2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 name="Freeform 1544"/>
              <p:cNvSpPr>
                <a:spLocks/>
              </p:cNvSpPr>
              <p:nvPr/>
            </p:nvSpPr>
            <p:spPr bwMode="auto">
              <a:xfrm>
                <a:off x="3225" y="2532"/>
                <a:ext cx="12" cy="30"/>
              </a:xfrm>
              <a:custGeom>
                <a:avLst/>
                <a:gdLst>
                  <a:gd name="T0" fmla="*/ 12 w 12"/>
                  <a:gd name="T1" fmla="*/ 6 h 30"/>
                  <a:gd name="T2" fmla="*/ 12 w 12"/>
                  <a:gd name="T3" fmla="*/ 0 h 30"/>
                  <a:gd name="T4" fmla="*/ 6 w 12"/>
                  <a:gd name="T5" fmla="*/ 6 h 30"/>
                  <a:gd name="T6" fmla="*/ 0 w 12"/>
                  <a:gd name="T7" fmla="*/ 30 h 30"/>
                  <a:gd name="T8" fmla="*/ 6 w 12"/>
                  <a:gd name="T9" fmla="*/ 30 h 30"/>
                  <a:gd name="T10" fmla="*/ 6 w 12"/>
                  <a:gd name="T11" fmla="*/ 30 h 30"/>
                  <a:gd name="T12" fmla="*/ 12 w 12"/>
                  <a:gd name="T13" fmla="*/ 6 h 30"/>
                  <a:gd name="T14" fmla="*/ 0 60000 65536"/>
                  <a:gd name="T15" fmla="*/ 0 60000 65536"/>
                  <a:gd name="T16" fmla="*/ 0 60000 65536"/>
                  <a:gd name="T17" fmla="*/ 0 60000 65536"/>
                  <a:gd name="T18" fmla="*/ 0 60000 65536"/>
                  <a:gd name="T19" fmla="*/ 0 60000 65536"/>
                  <a:gd name="T20" fmla="*/ 0 60000 65536"/>
                  <a:gd name="T21" fmla="*/ 0 w 12"/>
                  <a:gd name="T22" fmla="*/ 0 h 30"/>
                  <a:gd name="T23" fmla="*/ 12 w 12"/>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30">
                    <a:moveTo>
                      <a:pt x="12" y="6"/>
                    </a:moveTo>
                    <a:lnTo>
                      <a:pt x="12" y="0"/>
                    </a:lnTo>
                    <a:lnTo>
                      <a:pt x="6" y="6"/>
                    </a:lnTo>
                    <a:lnTo>
                      <a:pt x="0" y="30"/>
                    </a:lnTo>
                    <a:lnTo>
                      <a:pt x="6" y="30"/>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 name="Freeform 1545"/>
              <p:cNvSpPr>
                <a:spLocks/>
              </p:cNvSpPr>
              <p:nvPr/>
            </p:nvSpPr>
            <p:spPr bwMode="auto">
              <a:xfrm>
                <a:off x="3225" y="2574"/>
                <a:ext cx="12" cy="30"/>
              </a:xfrm>
              <a:custGeom>
                <a:avLst/>
                <a:gdLst>
                  <a:gd name="T0" fmla="*/ 6 w 12"/>
                  <a:gd name="T1" fmla="*/ 6 h 30"/>
                  <a:gd name="T2" fmla="*/ 0 w 12"/>
                  <a:gd name="T3" fmla="*/ 0 h 30"/>
                  <a:gd name="T4" fmla="*/ 0 w 12"/>
                  <a:gd name="T5" fmla="*/ 6 h 30"/>
                  <a:gd name="T6" fmla="*/ 6 w 12"/>
                  <a:gd name="T7" fmla="*/ 30 h 30"/>
                  <a:gd name="T8" fmla="*/ 6 w 12"/>
                  <a:gd name="T9" fmla="*/ 30 h 30"/>
                  <a:gd name="T10" fmla="*/ 12 w 12"/>
                  <a:gd name="T11" fmla="*/ 30 h 30"/>
                  <a:gd name="T12" fmla="*/ 6 w 12"/>
                  <a:gd name="T13" fmla="*/ 6 h 30"/>
                  <a:gd name="T14" fmla="*/ 0 60000 65536"/>
                  <a:gd name="T15" fmla="*/ 0 60000 65536"/>
                  <a:gd name="T16" fmla="*/ 0 60000 65536"/>
                  <a:gd name="T17" fmla="*/ 0 60000 65536"/>
                  <a:gd name="T18" fmla="*/ 0 60000 65536"/>
                  <a:gd name="T19" fmla="*/ 0 60000 65536"/>
                  <a:gd name="T20" fmla="*/ 0 60000 65536"/>
                  <a:gd name="T21" fmla="*/ 0 w 12"/>
                  <a:gd name="T22" fmla="*/ 0 h 30"/>
                  <a:gd name="T23" fmla="*/ 12 w 12"/>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30">
                    <a:moveTo>
                      <a:pt x="6" y="6"/>
                    </a:moveTo>
                    <a:lnTo>
                      <a:pt x="0" y="0"/>
                    </a:lnTo>
                    <a:lnTo>
                      <a:pt x="0" y="6"/>
                    </a:lnTo>
                    <a:lnTo>
                      <a:pt x="6" y="30"/>
                    </a:lnTo>
                    <a:lnTo>
                      <a:pt x="12" y="3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 name="Freeform 1546"/>
              <p:cNvSpPr>
                <a:spLocks/>
              </p:cNvSpPr>
              <p:nvPr/>
            </p:nvSpPr>
            <p:spPr bwMode="auto">
              <a:xfrm>
                <a:off x="3231" y="2616"/>
                <a:ext cx="24" cy="24"/>
              </a:xfrm>
              <a:custGeom>
                <a:avLst/>
                <a:gdLst>
                  <a:gd name="T0" fmla="*/ 6 w 24"/>
                  <a:gd name="T1" fmla="*/ 0 h 24"/>
                  <a:gd name="T2" fmla="*/ 6 w 24"/>
                  <a:gd name="T3" fmla="*/ 0 h 24"/>
                  <a:gd name="T4" fmla="*/ 0 w 24"/>
                  <a:gd name="T5" fmla="*/ 0 h 24"/>
                  <a:gd name="T6" fmla="*/ 18 w 24"/>
                  <a:gd name="T7" fmla="*/ 24 h 24"/>
                  <a:gd name="T8" fmla="*/ 18 w 24"/>
                  <a:gd name="T9" fmla="*/ 24 h 24"/>
                  <a:gd name="T10" fmla="*/ 24 w 24"/>
                  <a:gd name="T11" fmla="*/ 24 h 24"/>
                  <a:gd name="T12" fmla="*/ 6 w 24"/>
                  <a:gd name="T13" fmla="*/ 0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6" y="0"/>
                    </a:moveTo>
                    <a:lnTo>
                      <a:pt x="6" y="0"/>
                    </a:lnTo>
                    <a:lnTo>
                      <a:pt x="0" y="0"/>
                    </a:lnTo>
                    <a:lnTo>
                      <a:pt x="18" y="24"/>
                    </a:lnTo>
                    <a:lnTo>
                      <a:pt x="24" y="24"/>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 name="Freeform 1547"/>
              <p:cNvSpPr>
                <a:spLocks/>
              </p:cNvSpPr>
              <p:nvPr/>
            </p:nvSpPr>
            <p:spPr bwMode="auto">
              <a:xfrm>
                <a:off x="3261" y="2646"/>
                <a:ext cx="24" cy="24"/>
              </a:xfrm>
              <a:custGeom>
                <a:avLst/>
                <a:gdLst>
                  <a:gd name="T0" fmla="*/ 6 w 24"/>
                  <a:gd name="T1" fmla="*/ 6 h 24"/>
                  <a:gd name="T2" fmla="*/ 0 w 24"/>
                  <a:gd name="T3" fmla="*/ 0 h 24"/>
                  <a:gd name="T4" fmla="*/ 0 w 24"/>
                  <a:gd name="T5" fmla="*/ 6 h 24"/>
                  <a:gd name="T6" fmla="*/ 6 w 24"/>
                  <a:gd name="T7" fmla="*/ 12 h 24"/>
                  <a:gd name="T8" fmla="*/ 6 w 24"/>
                  <a:gd name="T9" fmla="*/ 18 h 24"/>
                  <a:gd name="T10" fmla="*/ 18 w 24"/>
                  <a:gd name="T11" fmla="*/ 24 h 24"/>
                  <a:gd name="T12" fmla="*/ 24 w 24"/>
                  <a:gd name="T13" fmla="*/ 24 h 24"/>
                  <a:gd name="T14" fmla="*/ 18 w 24"/>
                  <a:gd name="T15" fmla="*/ 18 h 24"/>
                  <a:gd name="T16" fmla="*/ 6 w 24"/>
                  <a:gd name="T17" fmla="*/ 12 h 24"/>
                  <a:gd name="T18" fmla="*/ 6 w 24"/>
                  <a:gd name="T19" fmla="*/ 12 h 24"/>
                  <a:gd name="T20" fmla="*/ 12 w 24"/>
                  <a:gd name="T21" fmla="*/ 12 h 24"/>
                  <a:gd name="T22" fmla="*/ 6 w 24"/>
                  <a:gd name="T23" fmla="*/ 6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6" y="6"/>
                    </a:moveTo>
                    <a:lnTo>
                      <a:pt x="0" y="0"/>
                    </a:lnTo>
                    <a:lnTo>
                      <a:pt x="0" y="6"/>
                    </a:lnTo>
                    <a:lnTo>
                      <a:pt x="6" y="12"/>
                    </a:lnTo>
                    <a:lnTo>
                      <a:pt x="6" y="18"/>
                    </a:lnTo>
                    <a:lnTo>
                      <a:pt x="18" y="24"/>
                    </a:lnTo>
                    <a:lnTo>
                      <a:pt x="24" y="24"/>
                    </a:lnTo>
                    <a:lnTo>
                      <a:pt x="18" y="18"/>
                    </a:lnTo>
                    <a:lnTo>
                      <a:pt x="6" y="12"/>
                    </a:lnTo>
                    <a:lnTo>
                      <a:pt x="12" y="12"/>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 name="Freeform 1548"/>
              <p:cNvSpPr>
                <a:spLocks/>
              </p:cNvSpPr>
              <p:nvPr/>
            </p:nvSpPr>
            <p:spPr bwMode="auto">
              <a:xfrm>
                <a:off x="3291" y="2676"/>
                <a:ext cx="24" cy="18"/>
              </a:xfrm>
              <a:custGeom>
                <a:avLst/>
                <a:gdLst>
                  <a:gd name="T0" fmla="*/ 6 w 24"/>
                  <a:gd name="T1" fmla="*/ 0 h 18"/>
                  <a:gd name="T2" fmla="*/ 0 w 24"/>
                  <a:gd name="T3" fmla="*/ 0 h 18"/>
                  <a:gd name="T4" fmla="*/ 6 w 24"/>
                  <a:gd name="T5" fmla="*/ 6 h 18"/>
                  <a:gd name="T6" fmla="*/ 24 w 24"/>
                  <a:gd name="T7" fmla="*/ 18 h 18"/>
                  <a:gd name="T8" fmla="*/ 24 w 24"/>
                  <a:gd name="T9" fmla="*/ 18 h 18"/>
                  <a:gd name="T10" fmla="*/ 24 w 24"/>
                  <a:gd name="T11" fmla="*/ 12 h 18"/>
                  <a:gd name="T12" fmla="*/ 6 w 24"/>
                  <a:gd name="T13" fmla="*/ 0 h 18"/>
                  <a:gd name="T14" fmla="*/ 0 60000 65536"/>
                  <a:gd name="T15" fmla="*/ 0 60000 65536"/>
                  <a:gd name="T16" fmla="*/ 0 60000 65536"/>
                  <a:gd name="T17" fmla="*/ 0 60000 65536"/>
                  <a:gd name="T18" fmla="*/ 0 60000 65536"/>
                  <a:gd name="T19" fmla="*/ 0 60000 65536"/>
                  <a:gd name="T20" fmla="*/ 0 60000 65536"/>
                  <a:gd name="T21" fmla="*/ 0 w 24"/>
                  <a:gd name="T22" fmla="*/ 0 h 18"/>
                  <a:gd name="T23" fmla="*/ 24 w 2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8">
                    <a:moveTo>
                      <a:pt x="6" y="0"/>
                    </a:moveTo>
                    <a:lnTo>
                      <a:pt x="0" y="0"/>
                    </a:lnTo>
                    <a:lnTo>
                      <a:pt x="6" y="6"/>
                    </a:lnTo>
                    <a:lnTo>
                      <a:pt x="24" y="18"/>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 name="Freeform 1549"/>
              <p:cNvSpPr>
                <a:spLocks/>
              </p:cNvSpPr>
              <p:nvPr/>
            </p:nvSpPr>
            <p:spPr bwMode="auto">
              <a:xfrm>
                <a:off x="3327" y="2700"/>
                <a:ext cx="30" cy="12"/>
              </a:xfrm>
              <a:custGeom>
                <a:avLst/>
                <a:gdLst>
                  <a:gd name="T0" fmla="*/ 6 w 30"/>
                  <a:gd name="T1" fmla="*/ 0 h 12"/>
                  <a:gd name="T2" fmla="*/ 0 w 30"/>
                  <a:gd name="T3" fmla="*/ 0 h 12"/>
                  <a:gd name="T4" fmla="*/ 6 w 30"/>
                  <a:gd name="T5" fmla="*/ 6 h 12"/>
                  <a:gd name="T6" fmla="*/ 24 w 30"/>
                  <a:gd name="T7" fmla="*/ 12 h 12"/>
                  <a:gd name="T8" fmla="*/ 30 w 30"/>
                  <a:gd name="T9" fmla="*/ 12 h 12"/>
                  <a:gd name="T10" fmla="*/ 24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0"/>
                    </a:lnTo>
                    <a:lnTo>
                      <a:pt x="6" y="6"/>
                    </a:lnTo>
                    <a:lnTo>
                      <a:pt x="24" y="12"/>
                    </a:lnTo>
                    <a:lnTo>
                      <a:pt x="30" y="12"/>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 name="Freeform 1550"/>
              <p:cNvSpPr>
                <a:spLocks/>
              </p:cNvSpPr>
              <p:nvPr/>
            </p:nvSpPr>
            <p:spPr bwMode="auto">
              <a:xfrm>
                <a:off x="3363" y="2718"/>
                <a:ext cx="30" cy="12"/>
              </a:xfrm>
              <a:custGeom>
                <a:avLst/>
                <a:gdLst>
                  <a:gd name="T0" fmla="*/ 6 w 30"/>
                  <a:gd name="T1" fmla="*/ 0 h 12"/>
                  <a:gd name="T2" fmla="*/ 0 w 30"/>
                  <a:gd name="T3" fmla="*/ 0 h 12"/>
                  <a:gd name="T4" fmla="*/ 6 w 30"/>
                  <a:gd name="T5" fmla="*/ 6 h 12"/>
                  <a:gd name="T6" fmla="*/ 24 w 30"/>
                  <a:gd name="T7" fmla="*/ 12 h 12"/>
                  <a:gd name="T8" fmla="*/ 24 w 30"/>
                  <a:gd name="T9" fmla="*/ 12 h 12"/>
                  <a:gd name="T10" fmla="*/ 30 w 30"/>
                  <a:gd name="T11" fmla="*/ 12 h 12"/>
                  <a:gd name="T12" fmla="*/ 24 w 30"/>
                  <a:gd name="T13" fmla="*/ 6 h 12"/>
                  <a:gd name="T14" fmla="*/ 24 w 30"/>
                  <a:gd name="T15" fmla="*/ 6 h 12"/>
                  <a:gd name="T16" fmla="*/ 6 w 30"/>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0"/>
                    </a:moveTo>
                    <a:lnTo>
                      <a:pt x="0" y="0"/>
                    </a:lnTo>
                    <a:lnTo>
                      <a:pt x="6" y="6"/>
                    </a:lnTo>
                    <a:lnTo>
                      <a:pt x="24" y="12"/>
                    </a:lnTo>
                    <a:lnTo>
                      <a:pt x="30" y="12"/>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 name="Freeform 1551"/>
              <p:cNvSpPr>
                <a:spLocks/>
              </p:cNvSpPr>
              <p:nvPr/>
            </p:nvSpPr>
            <p:spPr bwMode="auto">
              <a:xfrm>
                <a:off x="3405" y="2730"/>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0" y="0"/>
                    </a:move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 name="Freeform 1552"/>
              <p:cNvSpPr>
                <a:spLocks/>
              </p:cNvSpPr>
              <p:nvPr/>
            </p:nvSpPr>
            <p:spPr bwMode="auto">
              <a:xfrm>
                <a:off x="3447" y="2742"/>
                <a:ext cx="24" cy="12"/>
              </a:xfrm>
              <a:custGeom>
                <a:avLst/>
                <a:gdLst>
                  <a:gd name="T0" fmla="*/ 0 w 24"/>
                  <a:gd name="T1" fmla="*/ 0 h 12"/>
                  <a:gd name="T2" fmla="*/ 0 w 24"/>
                  <a:gd name="T3" fmla="*/ 6 h 12"/>
                  <a:gd name="T4" fmla="*/ 0 w 24"/>
                  <a:gd name="T5" fmla="*/ 6 h 12"/>
                  <a:gd name="T6" fmla="*/ 18 w 24"/>
                  <a:gd name="T7" fmla="*/ 12 h 12"/>
                  <a:gd name="T8" fmla="*/ 24 w 24"/>
                  <a:gd name="T9" fmla="*/ 12 h 12"/>
                  <a:gd name="T10" fmla="*/ 24 w 24"/>
                  <a:gd name="T11" fmla="*/ 12 h 12"/>
                  <a:gd name="T12" fmla="*/ 24 w 24"/>
                  <a:gd name="T13" fmla="*/ 6 h 12"/>
                  <a:gd name="T14" fmla="*/ 18 w 24"/>
                  <a:gd name="T15" fmla="*/ 6 h 12"/>
                  <a:gd name="T16" fmla="*/ 0 w 24"/>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2"/>
                  <a:gd name="T29" fmla="*/ 24 w 24"/>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2">
                    <a:moveTo>
                      <a:pt x="0" y="0"/>
                    </a:moveTo>
                    <a:lnTo>
                      <a:pt x="0" y="6"/>
                    </a:lnTo>
                    <a:lnTo>
                      <a:pt x="18" y="12"/>
                    </a:lnTo>
                    <a:lnTo>
                      <a:pt x="24" y="12"/>
                    </a:lnTo>
                    <a:lnTo>
                      <a:pt x="24" y="6"/>
                    </a:lnTo>
                    <a:lnTo>
                      <a:pt x="18"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 name="Freeform 1553"/>
              <p:cNvSpPr>
                <a:spLocks/>
              </p:cNvSpPr>
              <p:nvPr/>
            </p:nvSpPr>
            <p:spPr bwMode="auto">
              <a:xfrm>
                <a:off x="3483" y="2754"/>
                <a:ext cx="30" cy="12"/>
              </a:xfrm>
              <a:custGeom>
                <a:avLst/>
                <a:gdLst>
                  <a:gd name="T0" fmla="*/ 6 w 30"/>
                  <a:gd name="T1" fmla="*/ 0 h 12"/>
                  <a:gd name="T2" fmla="*/ 0 w 30"/>
                  <a:gd name="T3" fmla="*/ 6 h 12"/>
                  <a:gd name="T4" fmla="*/ 6 w 30"/>
                  <a:gd name="T5" fmla="*/ 6 h 12"/>
                  <a:gd name="T6" fmla="*/ 30 w 30"/>
                  <a:gd name="T7" fmla="*/ 12 h 12"/>
                  <a:gd name="T8" fmla="*/ 30 w 30"/>
                  <a:gd name="T9" fmla="*/ 6 h 12"/>
                  <a:gd name="T10" fmla="*/ 30 w 30"/>
                  <a:gd name="T11" fmla="*/ 6 h 12"/>
                  <a:gd name="T12" fmla="*/ 6 w 30"/>
                  <a:gd name="T13" fmla="*/ 0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0"/>
                    </a:moveTo>
                    <a:lnTo>
                      <a:pt x="0" y="6"/>
                    </a:lnTo>
                    <a:lnTo>
                      <a:pt x="6" y="6"/>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 name="Freeform 1554"/>
              <p:cNvSpPr>
                <a:spLocks/>
              </p:cNvSpPr>
              <p:nvPr/>
            </p:nvSpPr>
            <p:spPr bwMode="auto">
              <a:xfrm>
                <a:off x="3525" y="2766"/>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6" y="0"/>
                    </a:moveTo>
                    <a:lnTo>
                      <a:pt x="0" y="0"/>
                    </a:lnTo>
                    <a:lnTo>
                      <a:pt x="6"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 name="Freeform 1555"/>
              <p:cNvSpPr>
                <a:spLocks/>
              </p:cNvSpPr>
              <p:nvPr/>
            </p:nvSpPr>
            <p:spPr bwMode="auto">
              <a:xfrm>
                <a:off x="3567" y="2772"/>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 name="Freeform 1556"/>
              <p:cNvSpPr>
                <a:spLocks/>
              </p:cNvSpPr>
              <p:nvPr/>
            </p:nvSpPr>
            <p:spPr bwMode="auto">
              <a:xfrm>
                <a:off x="3609" y="2778"/>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 name="Freeform 1557"/>
              <p:cNvSpPr>
                <a:spLocks/>
              </p:cNvSpPr>
              <p:nvPr/>
            </p:nvSpPr>
            <p:spPr bwMode="auto">
              <a:xfrm>
                <a:off x="3651" y="2784"/>
                <a:ext cx="30" cy="6"/>
              </a:xfrm>
              <a:custGeom>
                <a:avLst/>
                <a:gdLst>
                  <a:gd name="T0" fmla="*/ 0 w 30"/>
                  <a:gd name="T1" fmla="*/ 0 h 6"/>
                  <a:gd name="T2" fmla="*/ 0 w 30"/>
                  <a:gd name="T3" fmla="*/ 0 h 6"/>
                  <a:gd name="T4" fmla="*/ 0 w 30"/>
                  <a:gd name="T5" fmla="*/ 6 h 6"/>
                  <a:gd name="T6" fmla="*/ 12 w 30"/>
                  <a:gd name="T7" fmla="*/ 6 h 6"/>
                  <a:gd name="T8" fmla="*/ 24 w 30"/>
                  <a:gd name="T9" fmla="*/ 6 h 6"/>
                  <a:gd name="T10" fmla="*/ 30 w 30"/>
                  <a:gd name="T11" fmla="*/ 0 h 6"/>
                  <a:gd name="T12" fmla="*/ 24 w 30"/>
                  <a:gd name="T13" fmla="*/ 0 h 6"/>
                  <a:gd name="T14" fmla="*/ 12 w 30"/>
                  <a:gd name="T15" fmla="*/ 0 h 6"/>
                  <a:gd name="T16" fmla="*/ 0 w 30"/>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0" y="0"/>
                    </a:moveTo>
                    <a:lnTo>
                      <a:pt x="0" y="0"/>
                    </a:lnTo>
                    <a:lnTo>
                      <a:pt x="0" y="6"/>
                    </a:lnTo>
                    <a:lnTo>
                      <a:pt x="12" y="6"/>
                    </a:lnTo>
                    <a:lnTo>
                      <a:pt x="24" y="6"/>
                    </a:lnTo>
                    <a:lnTo>
                      <a:pt x="30" y="0"/>
                    </a:lnTo>
                    <a:lnTo>
                      <a:pt x="24" y="0"/>
                    </a:lnTo>
                    <a:lnTo>
                      <a:pt x="12"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 name="Freeform 1558"/>
              <p:cNvSpPr>
                <a:spLocks/>
              </p:cNvSpPr>
              <p:nvPr/>
            </p:nvSpPr>
            <p:spPr bwMode="auto">
              <a:xfrm>
                <a:off x="3693" y="2784"/>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 name="Freeform 1559"/>
              <p:cNvSpPr>
                <a:spLocks/>
              </p:cNvSpPr>
              <p:nvPr/>
            </p:nvSpPr>
            <p:spPr bwMode="auto">
              <a:xfrm>
                <a:off x="3735" y="2784"/>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 name="Freeform 1560"/>
              <p:cNvSpPr>
                <a:spLocks/>
              </p:cNvSpPr>
              <p:nvPr/>
            </p:nvSpPr>
            <p:spPr bwMode="auto">
              <a:xfrm>
                <a:off x="3777" y="2784"/>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 name="Freeform 1561"/>
              <p:cNvSpPr>
                <a:spLocks/>
              </p:cNvSpPr>
              <p:nvPr/>
            </p:nvSpPr>
            <p:spPr bwMode="auto">
              <a:xfrm>
                <a:off x="3819" y="2784"/>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 name="Freeform 1562"/>
              <p:cNvSpPr>
                <a:spLocks/>
              </p:cNvSpPr>
              <p:nvPr/>
            </p:nvSpPr>
            <p:spPr bwMode="auto">
              <a:xfrm>
                <a:off x="3861" y="2784"/>
                <a:ext cx="30" cy="6"/>
              </a:xfrm>
              <a:custGeom>
                <a:avLst/>
                <a:gdLst>
                  <a:gd name="T0" fmla="*/ 0 w 30"/>
                  <a:gd name="T1" fmla="*/ 0 h 6"/>
                  <a:gd name="T2" fmla="*/ 0 w 30"/>
                  <a:gd name="T3" fmla="*/ 0 h 6"/>
                  <a:gd name="T4" fmla="*/ 0 w 30"/>
                  <a:gd name="T5" fmla="*/ 6 h 6"/>
                  <a:gd name="T6" fmla="*/ 24 w 30"/>
                  <a:gd name="T7" fmla="*/ 6 h 6"/>
                  <a:gd name="T8" fmla="*/ 24 w 30"/>
                  <a:gd name="T9" fmla="*/ 6 h 6"/>
                  <a:gd name="T10" fmla="*/ 30 w 30"/>
                  <a:gd name="T11" fmla="*/ 0 h 6"/>
                  <a:gd name="T12" fmla="*/ 24 w 30"/>
                  <a:gd name="T13" fmla="*/ 0 h 6"/>
                  <a:gd name="T14" fmla="*/ 24 w 30"/>
                  <a:gd name="T15" fmla="*/ 0 h 6"/>
                  <a:gd name="T16" fmla="*/ 0 w 30"/>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 name="Freeform 1563"/>
              <p:cNvSpPr>
                <a:spLocks/>
              </p:cNvSpPr>
              <p:nvPr/>
            </p:nvSpPr>
            <p:spPr bwMode="auto">
              <a:xfrm>
                <a:off x="3903" y="2778"/>
                <a:ext cx="30" cy="6"/>
              </a:xfrm>
              <a:custGeom>
                <a:avLst/>
                <a:gdLst>
                  <a:gd name="T0" fmla="*/ 0 w 30"/>
                  <a:gd name="T1" fmla="*/ 0 h 6"/>
                  <a:gd name="T2" fmla="*/ 0 w 30"/>
                  <a:gd name="T3" fmla="*/ 6 h 6"/>
                  <a:gd name="T4" fmla="*/ 0 w 30"/>
                  <a:gd name="T5" fmla="*/ 6 h 6"/>
                  <a:gd name="T6" fmla="*/ 24 w 30"/>
                  <a:gd name="T7" fmla="*/ 6 h 6"/>
                  <a:gd name="T8" fmla="*/ 30 w 30"/>
                  <a:gd name="T9" fmla="*/ 0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 name="Freeform 1564"/>
              <p:cNvSpPr>
                <a:spLocks/>
              </p:cNvSpPr>
              <p:nvPr/>
            </p:nvSpPr>
            <p:spPr bwMode="auto">
              <a:xfrm>
                <a:off x="3945" y="2772"/>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0" y="0"/>
                    </a:move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 name="Freeform 1565"/>
              <p:cNvSpPr>
                <a:spLocks/>
              </p:cNvSpPr>
              <p:nvPr/>
            </p:nvSpPr>
            <p:spPr bwMode="auto">
              <a:xfrm>
                <a:off x="3987" y="2766"/>
                <a:ext cx="31" cy="12"/>
              </a:xfrm>
              <a:custGeom>
                <a:avLst/>
                <a:gdLst>
                  <a:gd name="T0" fmla="*/ 0 w 31"/>
                  <a:gd name="T1" fmla="*/ 6 h 12"/>
                  <a:gd name="T2" fmla="*/ 0 w 31"/>
                  <a:gd name="T3" fmla="*/ 6 h 12"/>
                  <a:gd name="T4" fmla="*/ 0 w 31"/>
                  <a:gd name="T5" fmla="*/ 12 h 12"/>
                  <a:gd name="T6" fmla="*/ 25 w 31"/>
                  <a:gd name="T7" fmla="*/ 6 h 12"/>
                  <a:gd name="T8" fmla="*/ 31 w 31"/>
                  <a:gd name="T9" fmla="*/ 0 h 12"/>
                  <a:gd name="T10" fmla="*/ 25 w 31"/>
                  <a:gd name="T11" fmla="*/ 0 h 12"/>
                  <a:gd name="T12" fmla="*/ 0 w 31"/>
                  <a:gd name="T13" fmla="*/ 6 h 12"/>
                  <a:gd name="T14" fmla="*/ 0 60000 65536"/>
                  <a:gd name="T15" fmla="*/ 0 60000 65536"/>
                  <a:gd name="T16" fmla="*/ 0 60000 65536"/>
                  <a:gd name="T17" fmla="*/ 0 60000 65536"/>
                  <a:gd name="T18" fmla="*/ 0 60000 65536"/>
                  <a:gd name="T19" fmla="*/ 0 60000 65536"/>
                  <a:gd name="T20" fmla="*/ 0 60000 65536"/>
                  <a:gd name="T21" fmla="*/ 0 w 31"/>
                  <a:gd name="T22" fmla="*/ 0 h 12"/>
                  <a:gd name="T23" fmla="*/ 31 w 3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12">
                    <a:moveTo>
                      <a:pt x="0" y="6"/>
                    </a:moveTo>
                    <a:lnTo>
                      <a:pt x="0" y="6"/>
                    </a:lnTo>
                    <a:lnTo>
                      <a:pt x="0" y="12"/>
                    </a:lnTo>
                    <a:lnTo>
                      <a:pt x="25" y="6"/>
                    </a:lnTo>
                    <a:lnTo>
                      <a:pt x="31" y="0"/>
                    </a:lnTo>
                    <a:lnTo>
                      <a:pt x="25"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8" name="Freeform 1566"/>
              <p:cNvSpPr>
                <a:spLocks/>
              </p:cNvSpPr>
              <p:nvPr/>
            </p:nvSpPr>
            <p:spPr bwMode="auto">
              <a:xfrm>
                <a:off x="4030" y="2754"/>
                <a:ext cx="24" cy="12"/>
              </a:xfrm>
              <a:custGeom>
                <a:avLst/>
                <a:gdLst>
                  <a:gd name="T0" fmla="*/ 0 w 24"/>
                  <a:gd name="T1" fmla="*/ 6 h 12"/>
                  <a:gd name="T2" fmla="*/ 0 w 24"/>
                  <a:gd name="T3" fmla="*/ 12 h 12"/>
                  <a:gd name="T4" fmla="*/ 0 w 24"/>
                  <a:gd name="T5" fmla="*/ 12 h 12"/>
                  <a:gd name="T6" fmla="*/ 24 w 24"/>
                  <a:gd name="T7" fmla="*/ 6 h 12"/>
                  <a:gd name="T8" fmla="*/ 24 w 24"/>
                  <a:gd name="T9" fmla="*/ 6 h 12"/>
                  <a:gd name="T10" fmla="*/ 24 w 24"/>
                  <a:gd name="T11" fmla="*/ 0 h 12"/>
                  <a:gd name="T12" fmla="*/ 0 w 24"/>
                  <a:gd name="T13" fmla="*/ 6 h 12"/>
                  <a:gd name="T14" fmla="*/ 0 60000 65536"/>
                  <a:gd name="T15" fmla="*/ 0 60000 65536"/>
                  <a:gd name="T16" fmla="*/ 0 60000 65536"/>
                  <a:gd name="T17" fmla="*/ 0 60000 65536"/>
                  <a:gd name="T18" fmla="*/ 0 60000 65536"/>
                  <a:gd name="T19" fmla="*/ 0 60000 65536"/>
                  <a:gd name="T20" fmla="*/ 0 60000 65536"/>
                  <a:gd name="T21" fmla="*/ 0 w 24"/>
                  <a:gd name="T22" fmla="*/ 0 h 12"/>
                  <a:gd name="T23" fmla="*/ 24 w 2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2">
                    <a:moveTo>
                      <a:pt x="0" y="6"/>
                    </a:moveTo>
                    <a:lnTo>
                      <a:pt x="0" y="12"/>
                    </a:lnTo>
                    <a:lnTo>
                      <a:pt x="24"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9" name="Freeform 1567"/>
              <p:cNvSpPr>
                <a:spLocks/>
              </p:cNvSpPr>
              <p:nvPr/>
            </p:nvSpPr>
            <p:spPr bwMode="auto">
              <a:xfrm>
                <a:off x="4066" y="2748"/>
                <a:ext cx="30" cy="12"/>
              </a:xfrm>
              <a:custGeom>
                <a:avLst/>
                <a:gdLst>
                  <a:gd name="T0" fmla="*/ 6 w 30"/>
                  <a:gd name="T1" fmla="*/ 6 h 12"/>
                  <a:gd name="T2" fmla="*/ 0 w 30"/>
                  <a:gd name="T3" fmla="*/ 6 h 12"/>
                  <a:gd name="T4" fmla="*/ 6 w 30"/>
                  <a:gd name="T5" fmla="*/ 12 h 12"/>
                  <a:gd name="T6" fmla="*/ 18 w 30"/>
                  <a:gd name="T7" fmla="*/ 6 h 12"/>
                  <a:gd name="T8" fmla="*/ 30 w 30"/>
                  <a:gd name="T9" fmla="*/ 6 h 12"/>
                  <a:gd name="T10" fmla="*/ 30 w 30"/>
                  <a:gd name="T11" fmla="*/ 0 h 12"/>
                  <a:gd name="T12" fmla="*/ 30 w 30"/>
                  <a:gd name="T13" fmla="*/ 0 h 12"/>
                  <a:gd name="T14" fmla="*/ 18 w 30"/>
                  <a:gd name="T15" fmla="*/ 0 h 12"/>
                  <a:gd name="T16" fmla="*/ 6 w 30"/>
                  <a:gd name="T17" fmla="*/ 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2"/>
                  <a:gd name="T29" fmla="*/ 30 w 3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2">
                    <a:moveTo>
                      <a:pt x="6" y="6"/>
                    </a:moveTo>
                    <a:lnTo>
                      <a:pt x="0" y="6"/>
                    </a:lnTo>
                    <a:lnTo>
                      <a:pt x="6" y="12"/>
                    </a:lnTo>
                    <a:lnTo>
                      <a:pt x="18" y="6"/>
                    </a:lnTo>
                    <a:lnTo>
                      <a:pt x="30" y="6"/>
                    </a:lnTo>
                    <a:lnTo>
                      <a:pt x="30" y="0"/>
                    </a:lnTo>
                    <a:lnTo>
                      <a:pt x="18"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 name="Freeform 1568"/>
              <p:cNvSpPr>
                <a:spLocks/>
              </p:cNvSpPr>
              <p:nvPr/>
            </p:nvSpPr>
            <p:spPr bwMode="auto">
              <a:xfrm>
                <a:off x="4108" y="2736"/>
                <a:ext cx="30" cy="12"/>
              </a:xfrm>
              <a:custGeom>
                <a:avLst/>
                <a:gdLst>
                  <a:gd name="T0" fmla="*/ 6 w 30"/>
                  <a:gd name="T1" fmla="*/ 6 h 12"/>
                  <a:gd name="T2" fmla="*/ 0 w 30"/>
                  <a:gd name="T3" fmla="*/ 6 h 12"/>
                  <a:gd name="T4" fmla="*/ 6 w 30"/>
                  <a:gd name="T5" fmla="*/ 12 h 12"/>
                  <a:gd name="T6" fmla="*/ 24 w 30"/>
                  <a:gd name="T7" fmla="*/ 6 h 12"/>
                  <a:gd name="T8" fmla="*/ 30 w 30"/>
                  <a:gd name="T9" fmla="*/ 0 h 12"/>
                  <a:gd name="T10" fmla="*/ 24 w 30"/>
                  <a:gd name="T11" fmla="*/ 0 h 12"/>
                  <a:gd name="T12" fmla="*/ 6 w 30"/>
                  <a:gd name="T13" fmla="*/ 6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6" y="6"/>
                    </a:moveTo>
                    <a:lnTo>
                      <a:pt x="0" y="6"/>
                    </a:lnTo>
                    <a:lnTo>
                      <a:pt x="6" y="12"/>
                    </a:lnTo>
                    <a:lnTo>
                      <a:pt x="24"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1569"/>
              <p:cNvSpPr>
                <a:spLocks/>
              </p:cNvSpPr>
              <p:nvPr/>
            </p:nvSpPr>
            <p:spPr bwMode="auto">
              <a:xfrm>
                <a:off x="4150" y="2718"/>
                <a:ext cx="24" cy="18"/>
              </a:xfrm>
              <a:custGeom>
                <a:avLst/>
                <a:gdLst>
                  <a:gd name="T0" fmla="*/ 0 w 24"/>
                  <a:gd name="T1" fmla="*/ 12 h 18"/>
                  <a:gd name="T2" fmla="*/ 0 w 24"/>
                  <a:gd name="T3" fmla="*/ 12 h 18"/>
                  <a:gd name="T4" fmla="*/ 0 w 24"/>
                  <a:gd name="T5" fmla="*/ 18 h 18"/>
                  <a:gd name="T6" fmla="*/ 12 w 24"/>
                  <a:gd name="T7" fmla="*/ 12 h 18"/>
                  <a:gd name="T8" fmla="*/ 24 w 24"/>
                  <a:gd name="T9" fmla="*/ 6 h 18"/>
                  <a:gd name="T10" fmla="*/ 24 w 24"/>
                  <a:gd name="T11" fmla="*/ 6 h 18"/>
                  <a:gd name="T12" fmla="*/ 24 w 24"/>
                  <a:gd name="T13" fmla="*/ 0 h 18"/>
                  <a:gd name="T14" fmla="*/ 12 w 24"/>
                  <a:gd name="T15" fmla="*/ 6 h 18"/>
                  <a:gd name="T16" fmla="*/ 0 w 24"/>
                  <a:gd name="T17" fmla="*/ 1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8"/>
                  <a:gd name="T29" fmla="*/ 24 w 2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8">
                    <a:moveTo>
                      <a:pt x="0" y="12"/>
                    </a:moveTo>
                    <a:lnTo>
                      <a:pt x="0" y="12"/>
                    </a:lnTo>
                    <a:lnTo>
                      <a:pt x="0" y="18"/>
                    </a:lnTo>
                    <a:lnTo>
                      <a:pt x="12" y="12"/>
                    </a:lnTo>
                    <a:lnTo>
                      <a:pt x="24" y="6"/>
                    </a:lnTo>
                    <a:lnTo>
                      <a:pt x="24" y="0"/>
                    </a:lnTo>
                    <a:lnTo>
                      <a:pt x="12" y="6"/>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 name="Freeform 1570"/>
              <p:cNvSpPr>
                <a:spLocks/>
              </p:cNvSpPr>
              <p:nvPr/>
            </p:nvSpPr>
            <p:spPr bwMode="auto">
              <a:xfrm>
                <a:off x="4186" y="2700"/>
                <a:ext cx="30" cy="18"/>
              </a:xfrm>
              <a:custGeom>
                <a:avLst/>
                <a:gdLst>
                  <a:gd name="T0" fmla="*/ 6 w 30"/>
                  <a:gd name="T1" fmla="*/ 12 h 18"/>
                  <a:gd name="T2" fmla="*/ 0 w 30"/>
                  <a:gd name="T3" fmla="*/ 12 h 18"/>
                  <a:gd name="T4" fmla="*/ 6 w 30"/>
                  <a:gd name="T5" fmla="*/ 18 h 18"/>
                  <a:gd name="T6" fmla="*/ 24 w 30"/>
                  <a:gd name="T7" fmla="*/ 6 h 18"/>
                  <a:gd name="T8" fmla="*/ 30 w 30"/>
                  <a:gd name="T9" fmla="*/ 6 h 18"/>
                  <a:gd name="T10" fmla="*/ 24 w 30"/>
                  <a:gd name="T11" fmla="*/ 0 h 18"/>
                  <a:gd name="T12" fmla="*/ 6 w 30"/>
                  <a:gd name="T13" fmla="*/ 12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6" y="12"/>
                    </a:moveTo>
                    <a:lnTo>
                      <a:pt x="0" y="12"/>
                    </a:lnTo>
                    <a:lnTo>
                      <a:pt x="6" y="18"/>
                    </a:lnTo>
                    <a:lnTo>
                      <a:pt x="24" y="6"/>
                    </a:lnTo>
                    <a:lnTo>
                      <a:pt x="30"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 name="Freeform 1571"/>
              <p:cNvSpPr>
                <a:spLocks/>
              </p:cNvSpPr>
              <p:nvPr/>
            </p:nvSpPr>
            <p:spPr bwMode="auto">
              <a:xfrm>
                <a:off x="4228" y="2682"/>
                <a:ext cx="24" cy="18"/>
              </a:xfrm>
              <a:custGeom>
                <a:avLst/>
                <a:gdLst>
                  <a:gd name="T0" fmla="*/ 0 w 24"/>
                  <a:gd name="T1" fmla="*/ 12 h 18"/>
                  <a:gd name="T2" fmla="*/ 0 w 24"/>
                  <a:gd name="T3" fmla="*/ 12 h 18"/>
                  <a:gd name="T4" fmla="*/ 0 w 24"/>
                  <a:gd name="T5" fmla="*/ 18 h 18"/>
                  <a:gd name="T6" fmla="*/ 0 w 24"/>
                  <a:gd name="T7" fmla="*/ 18 h 18"/>
                  <a:gd name="T8" fmla="*/ 18 w 24"/>
                  <a:gd name="T9" fmla="*/ 6 h 18"/>
                  <a:gd name="T10" fmla="*/ 24 w 24"/>
                  <a:gd name="T11" fmla="*/ 0 h 18"/>
                  <a:gd name="T12" fmla="*/ 18 w 24"/>
                  <a:gd name="T13" fmla="*/ 0 h 18"/>
                  <a:gd name="T14" fmla="*/ 0 w 24"/>
                  <a:gd name="T15" fmla="*/ 12 h 18"/>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18"/>
                  <a:gd name="T26" fmla="*/ 24 w 24"/>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18">
                    <a:moveTo>
                      <a:pt x="0" y="12"/>
                    </a:moveTo>
                    <a:lnTo>
                      <a:pt x="0" y="12"/>
                    </a:lnTo>
                    <a:lnTo>
                      <a:pt x="0" y="18"/>
                    </a:lnTo>
                    <a:lnTo>
                      <a:pt x="18" y="6"/>
                    </a:lnTo>
                    <a:lnTo>
                      <a:pt x="24" y="0"/>
                    </a:lnTo>
                    <a:lnTo>
                      <a:pt x="18"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 name="Freeform 1572"/>
              <p:cNvSpPr>
                <a:spLocks/>
              </p:cNvSpPr>
              <p:nvPr/>
            </p:nvSpPr>
            <p:spPr bwMode="auto">
              <a:xfrm>
                <a:off x="4258" y="2652"/>
                <a:ext cx="24" cy="24"/>
              </a:xfrm>
              <a:custGeom>
                <a:avLst/>
                <a:gdLst>
                  <a:gd name="T0" fmla="*/ 6 w 24"/>
                  <a:gd name="T1" fmla="*/ 18 h 24"/>
                  <a:gd name="T2" fmla="*/ 0 w 24"/>
                  <a:gd name="T3" fmla="*/ 18 h 24"/>
                  <a:gd name="T4" fmla="*/ 6 w 24"/>
                  <a:gd name="T5" fmla="*/ 24 h 24"/>
                  <a:gd name="T6" fmla="*/ 24 w 24"/>
                  <a:gd name="T7" fmla="*/ 12 h 24"/>
                  <a:gd name="T8" fmla="*/ 24 w 24"/>
                  <a:gd name="T9" fmla="*/ 6 h 24"/>
                  <a:gd name="T10" fmla="*/ 24 w 24"/>
                  <a:gd name="T11" fmla="*/ 6 h 24"/>
                  <a:gd name="T12" fmla="*/ 24 w 24"/>
                  <a:gd name="T13" fmla="*/ 0 h 24"/>
                  <a:gd name="T14" fmla="*/ 18 w 24"/>
                  <a:gd name="T15" fmla="*/ 6 h 24"/>
                  <a:gd name="T16" fmla="*/ 18 w 24"/>
                  <a:gd name="T17" fmla="*/ 6 h 24"/>
                  <a:gd name="T18" fmla="*/ 24 w 24"/>
                  <a:gd name="T19" fmla="*/ 6 h 24"/>
                  <a:gd name="T20" fmla="*/ 24 w 24"/>
                  <a:gd name="T21" fmla="*/ 6 h 24"/>
                  <a:gd name="T22" fmla="*/ 6 w 24"/>
                  <a:gd name="T23" fmla="*/ 18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24"/>
                  <a:gd name="T38" fmla="*/ 24 w 24"/>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24">
                    <a:moveTo>
                      <a:pt x="6" y="18"/>
                    </a:moveTo>
                    <a:lnTo>
                      <a:pt x="0" y="18"/>
                    </a:lnTo>
                    <a:lnTo>
                      <a:pt x="6" y="24"/>
                    </a:lnTo>
                    <a:lnTo>
                      <a:pt x="24" y="12"/>
                    </a:lnTo>
                    <a:lnTo>
                      <a:pt x="24" y="6"/>
                    </a:lnTo>
                    <a:lnTo>
                      <a:pt x="24" y="0"/>
                    </a:lnTo>
                    <a:lnTo>
                      <a:pt x="18" y="6"/>
                    </a:lnTo>
                    <a:lnTo>
                      <a:pt x="24" y="6"/>
                    </a:lnTo>
                    <a:lnTo>
                      <a:pt x="6"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 name="Freeform 1573"/>
              <p:cNvSpPr>
                <a:spLocks/>
              </p:cNvSpPr>
              <p:nvPr/>
            </p:nvSpPr>
            <p:spPr bwMode="auto">
              <a:xfrm>
                <a:off x="4288" y="2622"/>
                <a:ext cx="24" cy="24"/>
              </a:xfrm>
              <a:custGeom>
                <a:avLst/>
                <a:gdLst>
                  <a:gd name="T0" fmla="*/ 0 w 24"/>
                  <a:gd name="T1" fmla="*/ 24 h 24"/>
                  <a:gd name="T2" fmla="*/ 6 w 24"/>
                  <a:gd name="T3" fmla="*/ 24 h 24"/>
                  <a:gd name="T4" fmla="*/ 6 w 24"/>
                  <a:gd name="T5" fmla="*/ 24 h 24"/>
                  <a:gd name="T6" fmla="*/ 24 w 24"/>
                  <a:gd name="T7" fmla="*/ 0 h 24"/>
                  <a:gd name="T8" fmla="*/ 18 w 24"/>
                  <a:gd name="T9" fmla="*/ 0 h 24"/>
                  <a:gd name="T10" fmla="*/ 18 w 24"/>
                  <a:gd name="T11" fmla="*/ 0 h 24"/>
                  <a:gd name="T12" fmla="*/ 0 w 24"/>
                  <a:gd name="T13" fmla="*/ 24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24"/>
                    </a:moveTo>
                    <a:lnTo>
                      <a:pt x="6" y="24"/>
                    </a:lnTo>
                    <a:lnTo>
                      <a:pt x="24" y="0"/>
                    </a:lnTo>
                    <a:lnTo>
                      <a:pt x="18" y="0"/>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 name="Freeform 1574"/>
              <p:cNvSpPr>
                <a:spLocks/>
              </p:cNvSpPr>
              <p:nvPr/>
            </p:nvSpPr>
            <p:spPr bwMode="auto">
              <a:xfrm>
                <a:off x="4312" y="2580"/>
                <a:ext cx="12" cy="30"/>
              </a:xfrm>
              <a:custGeom>
                <a:avLst/>
                <a:gdLst>
                  <a:gd name="T0" fmla="*/ 0 w 12"/>
                  <a:gd name="T1" fmla="*/ 30 h 30"/>
                  <a:gd name="T2" fmla="*/ 6 w 12"/>
                  <a:gd name="T3" fmla="*/ 30 h 30"/>
                  <a:gd name="T4" fmla="*/ 6 w 12"/>
                  <a:gd name="T5" fmla="*/ 30 h 30"/>
                  <a:gd name="T6" fmla="*/ 12 w 12"/>
                  <a:gd name="T7" fmla="*/ 6 h 30"/>
                  <a:gd name="T8" fmla="*/ 12 w 12"/>
                  <a:gd name="T9" fmla="*/ 0 h 30"/>
                  <a:gd name="T10" fmla="*/ 6 w 12"/>
                  <a:gd name="T11" fmla="*/ 6 h 30"/>
                  <a:gd name="T12" fmla="*/ 0 w 12"/>
                  <a:gd name="T13" fmla="*/ 30 h 30"/>
                  <a:gd name="T14" fmla="*/ 0 60000 65536"/>
                  <a:gd name="T15" fmla="*/ 0 60000 65536"/>
                  <a:gd name="T16" fmla="*/ 0 60000 65536"/>
                  <a:gd name="T17" fmla="*/ 0 60000 65536"/>
                  <a:gd name="T18" fmla="*/ 0 60000 65536"/>
                  <a:gd name="T19" fmla="*/ 0 60000 65536"/>
                  <a:gd name="T20" fmla="*/ 0 60000 65536"/>
                  <a:gd name="T21" fmla="*/ 0 w 12"/>
                  <a:gd name="T22" fmla="*/ 0 h 30"/>
                  <a:gd name="T23" fmla="*/ 12 w 12"/>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30">
                    <a:moveTo>
                      <a:pt x="0" y="30"/>
                    </a:moveTo>
                    <a:lnTo>
                      <a:pt x="6" y="30"/>
                    </a:lnTo>
                    <a:lnTo>
                      <a:pt x="12" y="6"/>
                    </a:lnTo>
                    <a:lnTo>
                      <a:pt x="12" y="0"/>
                    </a:lnTo>
                    <a:lnTo>
                      <a:pt x="6" y="6"/>
                    </a:lnTo>
                    <a:lnTo>
                      <a:pt x="0"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 name="Freeform 1575"/>
              <p:cNvSpPr>
                <a:spLocks/>
              </p:cNvSpPr>
              <p:nvPr/>
            </p:nvSpPr>
            <p:spPr bwMode="auto">
              <a:xfrm>
                <a:off x="4312" y="2544"/>
                <a:ext cx="12" cy="24"/>
              </a:xfrm>
              <a:custGeom>
                <a:avLst/>
                <a:gdLst>
                  <a:gd name="T0" fmla="*/ 6 w 12"/>
                  <a:gd name="T1" fmla="*/ 24 h 24"/>
                  <a:gd name="T2" fmla="*/ 12 w 12"/>
                  <a:gd name="T3" fmla="*/ 24 h 24"/>
                  <a:gd name="T4" fmla="*/ 12 w 12"/>
                  <a:gd name="T5" fmla="*/ 24 h 24"/>
                  <a:gd name="T6" fmla="*/ 6 w 12"/>
                  <a:gd name="T7" fmla="*/ 0 h 24"/>
                  <a:gd name="T8" fmla="*/ 6 w 12"/>
                  <a:gd name="T9" fmla="*/ 0 h 24"/>
                  <a:gd name="T10" fmla="*/ 0 w 12"/>
                  <a:gd name="T11" fmla="*/ 0 h 24"/>
                  <a:gd name="T12" fmla="*/ 6 w 12"/>
                  <a:gd name="T13" fmla="*/ 24 h 24"/>
                  <a:gd name="T14" fmla="*/ 0 60000 65536"/>
                  <a:gd name="T15" fmla="*/ 0 60000 65536"/>
                  <a:gd name="T16" fmla="*/ 0 60000 65536"/>
                  <a:gd name="T17" fmla="*/ 0 60000 65536"/>
                  <a:gd name="T18" fmla="*/ 0 60000 65536"/>
                  <a:gd name="T19" fmla="*/ 0 60000 65536"/>
                  <a:gd name="T20" fmla="*/ 0 60000 65536"/>
                  <a:gd name="T21" fmla="*/ 0 w 12"/>
                  <a:gd name="T22" fmla="*/ 0 h 24"/>
                  <a:gd name="T23" fmla="*/ 12 w 12"/>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24">
                    <a:moveTo>
                      <a:pt x="6" y="24"/>
                    </a:moveTo>
                    <a:lnTo>
                      <a:pt x="12" y="24"/>
                    </a:lnTo>
                    <a:lnTo>
                      <a:pt x="6" y="0"/>
                    </a:lnTo>
                    <a:lnTo>
                      <a:pt x="0" y="0"/>
                    </a:lnTo>
                    <a:lnTo>
                      <a:pt x="6"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8" name="Freeform 1576"/>
              <p:cNvSpPr>
                <a:spLocks/>
              </p:cNvSpPr>
              <p:nvPr/>
            </p:nvSpPr>
            <p:spPr bwMode="auto">
              <a:xfrm>
                <a:off x="4294" y="2507"/>
                <a:ext cx="18" cy="25"/>
              </a:xfrm>
              <a:custGeom>
                <a:avLst/>
                <a:gdLst>
                  <a:gd name="T0" fmla="*/ 12 w 18"/>
                  <a:gd name="T1" fmla="*/ 19 h 25"/>
                  <a:gd name="T2" fmla="*/ 18 w 18"/>
                  <a:gd name="T3" fmla="*/ 25 h 25"/>
                  <a:gd name="T4" fmla="*/ 18 w 18"/>
                  <a:gd name="T5" fmla="*/ 19 h 25"/>
                  <a:gd name="T6" fmla="*/ 6 w 18"/>
                  <a:gd name="T7" fmla="*/ 0 h 25"/>
                  <a:gd name="T8" fmla="*/ 0 w 18"/>
                  <a:gd name="T9" fmla="*/ 0 h 25"/>
                  <a:gd name="T10" fmla="*/ 0 w 18"/>
                  <a:gd name="T11" fmla="*/ 0 h 25"/>
                  <a:gd name="T12" fmla="*/ 12 w 18"/>
                  <a:gd name="T13" fmla="*/ 19 h 25"/>
                  <a:gd name="T14" fmla="*/ 0 60000 65536"/>
                  <a:gd name="T15" fmla="*/ 0 60000 65536"/>
                  <a:gd name="T16" fmla="*/ 0 60000 65536"/>
                  <a:gd name="T17" fmla="*/ 0 60000 65536"/>
                  <a:gd name="T18" fmla="*/ 0 60000 65536"/>
                  <a:gd name="T19" fmla="*/ 0 60000 65536"/>
                  <a:gd name="T20" fmla="*/ 0 60000 65536"/>
                  <a:gd name="T21" fmla="*/ 0 w 18"/>
                  <a:gd name="T22" fmla="*/ 0 h 25"/>
                  <a:gd name="T23" fmla="*/ 18 w 18"/>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25">
                    <a:moveTo>
                      <a:pt x="12" y="19"/>
                    </a:moveTo>
                    <a:lnTo>
                      <a:pt x="18" y="25"/>
                    </a:lnTo>
                    <a:lnTo>
                      <a:pt x="18" y="19"/>
                    </a:lnTo>
                    <a:lnTo>
                      <a:pt x="6" y="0"/>
                    </a:lnTo>
                    <a:lnTo>
                      <a:pt x="0" y="0"/>
                    </a:lnTo>
                    <a:lnTo>
                      <a:pt x="12" y="1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9" name="Freeform 1577"/>
              <p:cNvSpPr>
                <a:spLocks/>
              </p:cNvSpPr>
              <p:nvPr/>
            </p:nvSpPr>
            <p:spPr bwMode="auto">
              <a:xfrm>
                <a:off x="4264" y="2477"/>
                <a:ext cx="24" cy="18"/>
              </a:xfrm>
              <a:custGeom>
                <a:avLst/>
                <a:gdLst>
                  <a:gd name="T0" fmla="*/ 18 w 24"/>
                  <a:gd name="T1" fmla="*/ 18 h 18"/>
                  <a:gd name="T2" fmla="*/ 18 w 24"/>
                  <a:gd name="T3" fmla="*/ 18 h 18"/>
                  <a:gd name="T4" fmla="*/ 24 w 24"/>
                  <a:gd name="T5" fmla="*/ 18 h 18"/>
                  <a:gd name="T6" fmla="*/ 18 w 24"/>
                  <a:gd name="T7" fmla="*/ 12 h 18"/>
                  <a:gd name="T8" fmla="*/ 18 w 24"/>
                  <a:gd name="T9" fmla="*/ 6 h 18"/>
                  <a:gd name="T10" fmla="*/ 0 w 24"/>
                  <a:gd name="T11" fmla="*/ 0 h 18"/>
                  <a:gd name="T12" fmla="*/ 0 w 24"/>
                  <a:gd name="T13" fmla="*/ 0 h 18"/>
                  <a:gd name="T14" fmla="*/ 0 w 24"/>
                  <a:gd name="T15" fmla="*/ 6 h 18"/>
                  <a:gd name="T16" fmla="*/ 18 w 24"/>
                  <a:gd name="T17" fmla="*/ 12 h 18"/>
                  <a:gd name="T18" fmla="*/ 18 w 24"/>
                  <a:gd name="T19" fmla="*/ 12 h 18"/>
                  <a:gd name="T20" fmla="*/ 12 w 24"/>
                  <a:gd name="T21" fmla="*/ 12 h 18"/>
                  <a:gd name="T22" fmla="*/ 18 w 24"/>
                  <a:gd name="T23" fmla="*/ 18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18"/>
                  <a:gd name="T38" fmla="*/ 24 w 24"/>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18">
                    <a:moveTo>
                      <a:pt x="18" y="18"/>
                    </a:moveTo>
                    <a:lnTo>
                      <a:pt x="18" y="18"/>
                    </a:lnTo>
                    <a:lnTo>
                      <a:pt x="24" y="18"/>
                    </a:lnTo>
                    <a:lnTo>
                      <a:pt x="18" y="12"/>
                    </a:lnTo>
                    <a:lnTo>
                      <a:pt x="18" y="6"/>
                    </a:lnTo>
                    <a:lnTo>
                      <a:pt x="0" y="0"/>
                    </a:lnTo>
                    <a:lnTo>
                      <a:pt x="0" y="6"/>
                    </a:lnTo>
                    <a:lnTo>
                      <a:pt x="18" y="12"/>
                    </a:lnTo>
                    <a:lnTo>
                      <a:pt x="12" y="12"/>
                    </a:lnTo>
                    <a:lnTo>
                      <a:pt x="18"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0" name="Freeform 1578"/>
              <p:cNvSpPr>
                <a:spLocks/>
              </p:cNvSpPr>
              <p:nvPr/>
            </p:nvSpPr>
            <p:spPr bwMode="auto">
              <a:xfrm>
                <a:off x="4228" y="2453"/>
                <a:ext cx="30" cy="18"/>
              </a:xfrm>
              <a:custGeom>
                <a:avLst/>
                <a:gdLst>
                  <a:gd name="T0" fmla="*/ 24 w 30"/>
                  <a:gd name="T1" fmla="*/ 18 h 18"/>
                  <a:gd name="T2" fmla="*/ 30 w 30"/>
                  <a:gd name="T3" fmla="*/ 12 h 18"/>
                  <a:gd name="T4" fmla="*/ 24 w 30"/>
                  <a:gd name="T5" fmla="*/ 12 h 18"/>
                  <a:gd name="T6" fmla="*/ 6 w 30"/>
                  <a:gd name="T7" fmla="*/ 0 h 18"/>
                  <a:gd name="T8" fmla="*/ 0 w 30"/>
                  <a:gd name="T9" fmla="*/ 0 h 18"/>
                  <a:gd name="T10" fmla="*/ 6 w 30"/>
                  <a:gd name="T11" fmla="*/ 6 h 18"/>
                  <a:gd name="T12" fmla="*/ 24 w 30"/>
                  <a:gd name="T13" fmla="*/ 18 h 18"/>
                  <a:gd name="T14" fmla="*/ 0 60000 65536"/>
                  <a:gd name="T15" fmla="*/ 0 60000 65536"/>
                  <a:gd name="T16" fmla="*/ 0 60000 65536"/>
                  <a:gd name="T17" fmla="*/ 0 60000 65536"/>
                  <a:gd name="T18" fmla="*/ 0 60000 65536"/>
                  <a:gd name="T19" fmla="*/ 0 60000 65536"/>
                  <a:gd name="T20" fmla="*/ 0 60000 65536"/>
                  <a:gd name="T21" fmla="*/ 0 w 30"/>
                  <a:gd name="T22" fmla="*/ 0 h 18"/>
                  <a:gd name="T23" fmla="*/ 30 w 3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8">
                    <a:moveTo>
                      <a:pt x="24" y="18"/>
                    </a:moveTo>
                    <a:lnTo>
                      <a:pt x="30" y="12"/>
                    </a:lnTo>
                    <a:lnTo>
                      <a:pt x="24" y="12"/>
                    </a:lnTo>
                    <a:lnTo>
                      <a:pt x="6" y="0"/>
                    </a:lnTo>
                    <a:lnTo>
                      <a:pt x="0" y="0"/>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1" name="Freeform 1579"/>
              <p:cNvSpPr>
                <a:spLocks/>
              </p:cNvSpPr>
              <p:nvPr/>
            </p:nvSpPr>
            <p:spPr bwMode="auto">
              <a:xfrm>
                <a:off x="4192" y="2435"/>
                <a:ext cx="30" cy="12"/>
              </a:xfrm>
              <a:custGeom>
                <a:avLst/>
                <a:gdLst>
                  <a:gd name="T0" fmla="*/ 24 w 30"/>
                  <a:gd name="T1" fmla="*/ 12 h 12"/>
                  <a:gd name="T2" fmla="*/ 30 w 30"/>
                  <a:gd name="T3" fmla="*/ 12 h 12"/>
                  <a:gd name="T4" fmla="*/ 24 w 30"/>
                  <a:gd name="T5" fmla="*/ 6 h 12"/>
                  <a:gd name="T6" fmla="*/ 0 w 30"/>
                  <a:gd name="T7" fmla="*/ 0 h 12"/>
                  <a:gd name="T8" fmla="*/ 0 w 30"/>
                  <a:gd name="T9" fmla="*/ 0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12"/>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2" name="Freeform 1580"/>
              <p:cNvSpPr>
                <a:spLocks/>
              </p:cNvSpPr>
              <p:nvPr/>
            </p:nvSpPr>
            <p:spPr bwMode="auto">
              <a:xfrm>
                <a:off x="4156" y="2417"/>
                <a:ext cx="24" cy="12"/>
              </a:xfrm>
              <a:custGeom>
                <a:avLst/>
                <a:gdLst>
                  <a:gd name="T0" fmla="*/ 24 w 24"/>
                  <a:gd name="T1" fmla="*/ 12 h 12"/>
                  <a:gd name="T2" fmla="*/ 24 w 24"/>
                  <a:gd name="T3" fmla="*/ 12 h 12"/>
                  <a:gd name="T4" fmla="*/ 24 w 24"/>
                  <a:gd name="T5" fmla="*/ 6 h 12"/>
                  <a:gd name="T6" fmla="*/ 6 w 24"/>
                  <a:gd name="T7" fmla="*/ 0 h 12"/>
                  <a:gd name="T8" fmla="*/ 0 w 24"/>
                  <a:gd name="T9" fmla="*/ 0 h 12"/>
                  <a:gd name="T10" fmla="*/ 0 w 24"/>
                  <a:gd name="T11" fmla="*/ 0 h 12"/>
                  <a:gd name="T12" fmla="*/ 0 w 24"/>
                  <a:gd name="T13" fmla="*/ 6 h 12"/>
                  <a:gd name="T14" fmla="*/ 6 w 24"/>
                  <a:gd name="T15" fmla="*/ 6 h 12"/>
                  <a:gd name="T16" fmla="*/ 24 w 24"/>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2"/>
                  <a:gd name="T29" fmla="*/ 24 w 24"/>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2">
                    <a:moveTo>
                      <a:pt x="24" y="12"/>
                    </a:moveTo>
                    <a:lnTo>
                      <a:pt x="24" y="12"/>
                    </a:lnTo>
                    <a:lnTo>
                      <a:pt x="24" y="6"/>
                    </a:lnTo>
                    <a:lnTo>
                      <a:pt x="6" y="0"/>
                    </a:lnTo>
                    <a:lnTo>
                      <a:pt x="0"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 name="Freeform 1581"/>
              <p:cNvSpPr>
                <a:spLocks/>
              </p:cNvSpPr>
              <p:nvPr/>
            </p:nvSpPr>
            <p:spPr bwMode="auto">
              <a:xfrm>
                <a:off x="4114" y="2405"/>
                <a:ext cx="30" cy="12"/>
              </a:xfrm>
              <a:custGeom>
                <a:avLst/>
                <a:gdLst>
                  <a:gd name="T0" fmla="*/ 24 w 30"/>
                  <a:gd name="T1" fmla="*/ 12 h 12"/>
                  <a:gd name="T2" fmla="*/ 30 w 30"/>
                  <a:gd name="T3" fmla="*/ 6 h 12"/>
                  <a:gd name="T4" fmla="*/ 24 w 30"/>
                  <a:gd name="T5" fmla="*/ 6 h 12"/>
                  <a:gd name="T6" fmla="*/ 0 w 30"/>
                  <a:gd name="T7" fmla="*/ 0 h 12"/>
                  <a:gd name="T8" fmla="*/ 0 w 30"/>
                  <a:gd name="T9" fmla="*/ 0 h 12"/>
                  <a:gd name="T10" fmla="*/ 0 w 30"/>
                  <a:gd name="T11" fmla="*/ 6 h 12"/>
                  <a:gd name="T12" fmla="*/ 24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24" y="12"/>
                    </a:moveTo>
                    <a:lnTo>
                      <a:pt x="30" y="6"/>
                    </a:lnTo>
                    <a:lnTo>
                      <a:pt x="24" y="6"/>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 name="Freeform 1582"/>
              <p:cNvSpPr>
                <a:spLocks/>
              </p:cNvSpPr>
              <p:nvPr/>
            </p:nvSpPr>
            <p:spPr bwMode="auto">
              <a:xfrm>
                <a:off x="4072" y="2387"/>
                <a:ext cx="30" cy="18"/>
              </a:xfrm>
              <a:custGeom>
                <a:avLst/>
                <a:gdLst>
                  <a:gd name="T0" fmla="*/ 30 w 30"/>
                  <a:gd name="T1" fmla="*/ 18 h 18"/>
                  <a:gd name="T2" fmla="*/ 30 w 30"/>
                  <a:gd name="T3" fmla="*/ 12 h 18"/>
                  <a:gd name="T4" fmla="*/ 30 w 30"/>
                  <a:gd name="T5" fmla="*/ 12 h 18"/>
                  <a:gd name="T6" fmla="*/ 12 w 30"/>
                  <a:gd name="T7" fmla="*/ 6 h 18"/>
                  <a:gd name="T8" fmla="*/ 6 w 30"/>
                  <a:gd name="T9" fmla="*/ 0 h 18"/>
                  <a:gd name="T10" fmla="*/ 0 w 30"/>
                  <a:gd name="T11" fmla="*/ 6 h 18"/>
                  <a:gd name="T12" fmla="*/ 6 w 30"/>
                  <a:gd name="T13" fmla="*/ 6 h 18"/>
                  <a:gd name="T14" fmla="*/ 12 w 30"/>
                  <a:gd name="T15" fmla="*/ 12 h 18"/>
                  <a:gd name="T16" fmla="*/ 30 w 30"/>
                  <a:gd name="T17" fmla="*/ 1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8"/>
                  <a:gd name="T29" fmla="*/ 30 w 3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8">
                    <a:moveTo>
                      <a:pt x="30" y="18"/>
                    </a:moveTo>
                    <a:lnTo>
                      <a:pt x="30" y="12"/>
                    </a:lnTo>
                    <a:lnTo>
                      <a:pt x="12" y="6"/>
                    </a:lnTo>
                    <a:lnTo>
                      <a:pt x="6" y="0"/>
                    </a:lnTo>
                    <a:lnTo>
                      <a:pt x="0" y="6"/>
                    </a:lnTo>
                    <a:lnTo>
                      <a:pt x="6" y="6"/>
                    </a:lnTo>
                    <a:lnTo>
                      <a:pt x="12" y="12"/>
                    </a:lnTo>
                    <a:lnTo>
                      <a:pt x="3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Freeform 1583"/>
              <p:cNvSpPr>
                <a:spLocks/>
              </p:cNvSpPr>
              <p:nvPr/>
            </p:nvSpPr>
            <p:spPr bwMode="auto">
              <a:xfrm>
                <a:off x="4030" y="2381"/>
                <a:ext cx="30" cy="12"/>
              </a:xfrm>
              <a:custGeom>
                <a:avLst/>
                <a:gdLst>
                  <a:gd name="T0" fmla="*/ 30 w 30"/>
                  <a:gd name="T1" fmla="*/ 12 h 12"/>
                  <a:gd name="T2" fmla="*/ 30 w 30"/>
                  <a:gd name="T3" fmla="*/ 6 h 12"/>
                  <a:gd name="T4" fmla="*/ 30 w 30"/>
                  <a:gd name="T5" fmla="*/ 6 h 12"/>
                  <a:gd name="T6" fmla="*/ 6 w 30"/>
                  <a:gd name="T7" fmla="*/ 0 h 12"/>
                  <a:gd name="T8" fmla="*/ 0 w 30"/>
                  <a:gd name="T9" fmla="*/ 6 h 12"/>
                  <a:gd name="T10" fmla="*/ 6 w 30"/>
                  <a:gd name="T11" fmla="*/ 6 h 12"/>
                  <a:gd name="T12" fmla="*/ 30 w 30"/>
                  <a:gd name="T13" fmla="*/ 12 h 12"/>
                  <a:gd name="T14" fmla="*/ 0 60000 65536"/>
                  <a:gd name="T15" fmla="*/ 0 60000 65536"/>
                  <a:gd name="T16" fmla="*/ 0 60000 65536"/>
                  <a:gd name="T17" fmla="*/ 0 60000 65536"/>
                  <a:gd name="T18" fmla="*/ 0 60000 65536"/>
                  <a:gd name="T19" fmla="*/ 0 60000 65536"/>
                  <a:gd name="T20" fmla="*/ 0 60000 65536"/>
                  <a:gd name="T21" fmla="*/ 0 w 30"/>
                  <a:gd name="T22" fmla="*/ 0 h 12"/>
                  <a:gd name="T23" fmla="*/ 30 w 3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2">
                    <a:moveTo>
                      <a:pt x="30" y="12"/>
                    </a:move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6" name="Freeform 1584"/>
              <p:cNvSpPr>
                <a:spLocks/>
              </p:cNvSpPr>
              <p:nvPr/>
            </p:nvSpPr>
            <p:spPr bwMode="auto">
              <a:xfrm>
                <a:off x="3994" y="2375"/>
                <a:ext cx="24" cy="6"/>
              </a:xfrm>
              <a:custGeom>
                <a:avLst/>
                <a:gdLst>
                  <a:gd name="T0" fmla="*/ 24 w 24"/>
                  <a:gd name="T1" fmla="*/ 6 h 6"/>
                  <a:gd name="T2" fmla="*/ 24 w 24"/>
                  <a:gd name="T3" fmla="*/ 6 h 6"/>
                  <a:gd name="T4" fmla="*/ 24 w 24"/>
                  <a:gd name="T5" fmla="*/ 0 h 6"/>
                  <a:gd name="T6" fmla="*/ 0 w 24"/>
                  <a:gd name="T7" fmla="*/ 0 h 6"/>
                  <a:gd name="T8" fmla="*/ 0 w 24"/>
                  <a:gd name="T9" fmla="*/ 0 h 6"/>
                  <a:gd name="T10" fmla="*/ 0 w 24"/>
                  <a:gd name="T11" fmla="*/ 6 h 6"/>
                  <a:gd name="T12" fmla="*/ 24 w 24"/>
                  <a:gd name="T13" fmla="*/ 6 h 6"/>
                  <a:gd name="T14" fmla="*/ 0 60000 65536"/>
                  <a:gd name="T15" fmla="*/ 0 60000 65536"/>
                  <a:gd name="T16" fmla="*/ 0 60000 65536"/>
                  <a:gd name="T17" fmla="*/ 0 60000 65536"/>
                  <a:gd name="T18" fmla="*/ 0 60000 65536"/>
                  <a:gd name="T19" fmla="*/ 0 60000 65536"/>
                  <a:gd name="T20" fmla="*/ 0 60000 65536"/>
                  <a:gd name="T21" fmla="*/ 0 w 24"/>
                  <a:gd name="T22" fmla="*/ 0 h 6"/>
                  <a:gd name="T23" fmla="*/ 24 w 2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
                    <a:moveTo>
                      <a:pt x="24" y="6"/>
                    </a:moveTo>
                    <a:lnTo>
                      <a:pt x="24"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 name="Freeform 1585"/>
              <p:cNvSpPr>
                <a:spLocks/>
              </p:cNvSpPr>
              <p:nvPr/>
            </p:nvSpPr>
            <p:spPr bwMode="auto">
              <a:xfrm>
                <a:off x="3951" y="2369"/>
                <a:ext cx="30" cy="6"/>
              </a:xfrm>
              <a:custGeom>
                <a:avLst/>
                <a:gdLst>
                  <a:gd name="T0" fmla="*/ 24 w 30"/>
                  <a:gd name="T1" fmla="*/ 6 h 6"/>
                  <a:gd name="T2" fmla="*/ 30 w 30"/>
                  <a:gd name="T3" fmla="*/ 6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8" name="Freeform 1586"/>
              <p:cNvSpPr>
                <a:spLocks/>
              </p:cNvSpPr>
              <p:nvPr/>
            </p:nvSpPr>
            <p:spPr bwMode="auto">
              <a:xfrm>
                <a:off x="3909" y="2363"/>
                <a:ext cx="30" cy="6"/>
              </a:xfrm>
              <a:custGeom>
                <a:avLst/>
                <a:gdLst>
                  <a:gd name="T0" fmla="*/ 24 w 30"/>
                  <a:gd name="T1" fmla="*/ 6 h 6"/>
                  <a:gd name="T2" fmla="*/ 30 w 30"/>
                  <a:gd name="T3" fmla="*/ 6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 name="Freeform 1587"/>
              <p:cNvSpPr>
                <a:spLocks/>
              </p:cNvSpPr>
              <p:nvPr/>
            </p:nvSpPr>
            <p:spPr bwMode="auto">
              <a:xfrm>
                <a:off x="3867" y="2357"/>
                <a:ext cx="30" cy="6"/>
              </a:xfrm>
              <a:custGeom>
                <a:avLst/>
                <a:gdLst>
                  <a:gd name="T0" fmla="*/ 24 w 30"/>
                  <a:gd name="T1" fmla="*/ 6 h 6"/>
                  <a:gd name="T2" fmla="*/ 30 w 30"/>
                  <a:gd name="T3" fmla="*/ 6 h 6"/>
                  <a:gd name="T4" fmla="*/ 24 w 30"/>
                  <a:gd name="T5" fmla="*/ 0 h 6"/>
                  <a:gd name="T6" fmla="*/ 18 w 30"/>
                  <a:gd name="T7" fmla="*/ 0 h 6"/>
                  <a:gd name="T8" fmla="*/ 0 w 30"/>
                  <a:gd name="T9" fmla="*/ 0 h 6"/>
                  <a:gd name="T10" fmla="*/ 0 w 30"/>
                  <a:gd name="T11" fmla="*/ 6 h 6"/>
                  <a:gd name="T12" fmla="*/ 0 w 30"/>
                  <a:gd name="T13" fmla="*/ 6 h 6"/>
                  <a:gd name="T14" fmla="*/ 18 w 30"/>
                  <a:gd name="T15" fmla="*/ 6 h 6"/>
                  <a:gd name="T16" fmla="*/ 24 w 30"/>
                  <a:gd name="T17" fmla="*/ 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
                  <a:gd name="T29" fmla="*/ 30 w 30"/>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
                    <a:moveTo>
                      <a:pt x="24" y="6"/>
                    </a:moveTo>
                    <a:lnTo>
                      <a:pt x="30" y="6"/>
                    </a:lnTo>
                    <a:lnTo>
                      <a:pt x="24" y="0"/>
                    </a:lnTo>
                    <a:lnTo>
                      <a:pt x="18" y="0"/>
                    </a:lnTo>
                    <a:lnTo>
                      <a:pt x="0" y="0"/>
                    </a:lnTo>
                    <a:lnTo>
                      <a:pt x="0" y="6"/>
                    </a:lnTo>
                    <a:lnTo>
                      <a:pt x="18"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 name="Freeform 1588"/>
              <p:cNvSpPr>
                <a:spLocks/>
              </p:cNvSpPr>
              <p:nvPr/>
            </p:nvSpPr>
            <p:spPr bwMode="auto">
              <a:xfrm>
                <a:off x="3825" y="2357"/>
                <a:ext cx="30" cy="6"/>
              </a:xfrm>
              <a:custGeom>
                <a:avLst/>
                <a:gdLst>
                  <a:gd name="T0" fmla="*/ 24 w 30"/>
                  <a:gd name="T1" fmla="*/ 6 h 6"/>
                  <a:gd name="T2" fmla="*/ 30 w 30"/>
                  <a:gd name="T3" fmla="*/ 6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6"/>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 name="Freeform 1589"/>
              <p:cNvSpPr>
                <a:spLocks/>
              </p:cNvSpPr>
              <p:nvPr/>
            </p:nvSpPr>
            <p:spPr bwMode="auto">
              <a:xfrm>
                <a:off x="3783" y="2357"/>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24" y="6"/>
                    </a:moveTo>
                    <a:lnTo>
                      <a:pt x="30" y="0"/>
                    </a:lnTo>
                    <a:lnTo>
                      <a:pt x="24"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7" name="Oval 1590"/>
            <p:cNvSpPr>
              <a:spLocks noChangeArrowheads="1"/>
            </p:cNvSpPr>
            <p:nvPr/>
          </p:nvSpPr>
          <p:spPr bwMode="auto">
            <a:xfrm>
              <a:off x="3321" y="2405"/>
              <a:ext cx="913" cy="343"/>
            </a:xfrm>
            <a:prstGeom prst="ellipse">
              <a:avLst/>
            </a:prstGeom>
            <a:solidFill>
              <a:srgbClr val="FFFFFF"/>
            </a:solidFill>
            <a:ln w="9525">
              <a:solidFill>
                <a:srgbClr val="000000"/>
              </a:solidFill>
              <a:round/>
              <a:headEnd/>
              <a:tailEnd/>
            </a:ln>
          </p:spPr>
          <p:txBody>
            <a:bodyPr/>
            <a:lstStyle/>
            <a:p>
              <a:endParaRPr lang="ar-SA"/>
            </a:p>
          </p:txBody>
        </p:sp>
        <p:grpSp>
          <p:nvGrpSpPr>
            <p:cNvPr id="18" name="Group 1591"/>
            <p:cNvGrpSpPr>
              <a:grpSpLocks/>
            </p:cNvGrpSpPr>
            <p:nvPr/>
          </p:nvGrpSpPr>
          <p:grpSpPr bwMode="auto">
            <a:xfrm>
              <a:off x="3651" y="2501"/>
              <a:ext cx="246" cy="151"/>
              <a:chOff x="3651" y="2501"/>
              <a:chExt cx="246" cy="151"/>
            </a:xfrm>
          </p:grpSpPr>
          <p:sp>
            <p:nvSpPr>
              <p:cNvPr id="78" name="Oval 1592"/>
              <p:cNvSpPr>
                <a:spLocks noChangeArrowheads="1"/>
              </p:cNvSpPr>
              <p:nvPr/>
            </p:nvSpPr>
            <p:spPr bwMode="auto">
              <a:xfrm>
                <a:off x="3651" y="2550"/>
                <a:ext cx="246" cy="102"/>
              </a:xfrm>
              <a:prstGeom prst="ellipse">
                <a:avLst/>
              </a:prstGeom>
              <a:solidFill>
                <a:srgbClr val="FFFFFF"/>
              </a:solidFill>
              <a:ln w="9525">
                <a:solidFill>
                  <a:srgbClr val="000000"/>
                </a:solidFill>
                <a:round/>
                <a:headEnd/>
                <a:tailEnd/>
              </a:ln>
            </p:spPr>
            <p:txBody>
              <a:bodyPr/>
              <a:lstStyle/>
              <a:p>
                <a:endParaRPr lang="ar-SA"/>
              </a:p>
            </p:txBody>
          </p:sp>
          <p:sp>
            <p:nvSpPr>
              <p:cNvPr id="79" name="Oval 1593"/>
              <p:cNvSpPr>
                <a:spLocks noChangeArrowheads="1"/>
              </p:cNvSpPr>
              <p:nvPr/>
            </p:nvSpPr>
            <p:spPr bwMode="auto">
              <a:xfrm>
                <a:off x="3651" y="2501"/>
                <a:ext cx="246" cy="103"/>
              </a:xfrm>
              <a:prstGeom prst="ellipse">
                <a:avLst/>
              </a:prstGeom>
              <a:solidFill>
                <a:srgbClr val="FFFFFF"/>
              </a:solidFill>
              <a:ln w="9525">
                <a:solidFill>
                  <a:srgbClr val="000000"/>
                </a:solidFill>
                <a:round/>
                <a:headEnd/>
                <a:tailEnd/>
              </a:ln>
            </p:spPr>
            <p:txBody>
              <a:bodyPr/>
              <a:lstStyle/>
              <a:p>
                <a:endParaRPr lang="ar-SA"/>
              </a:p>
            </p:txBody>
          </p:sp>
          <p:sp>
            <p:nvSpPr>
              <p:cNvPr id="80" name="Line 1594"/>
              <p:cNvSpPr>
                <a:spLocks noChangeShapeType="1"/>
              </p:cNvSpPr>
              <p:nvPr/>
            </p:nvSpPr>
            <p:spPr bwMode="auto">
              <a:xfrm>
                <a:off x="3651" y="2550"/>
                <a:ext cx="1"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Line 1595"/>
              <p:cNvSpPr>
                <a:spLocks noChangeShapeType="1"/>
              </p:cNvSpPr>
              <p:nvPr/>
            </p:nvSpPr>
            <p:spPr bwMode="auto">
              <a:xfrm>
                <a:off x="3891" y="2550"/>
                <a:ext cx="1"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 name="Freeform 1596"/>
            <p:cNvSpPr>
              <a:spLocks/>
            </p:cNvSpPr>
            <p:nvPr/>
          </p:nvSpPr>
          <p:spPr bwMode="auto">
            <a:xfrm>
              <a:off x="4348" y="2321"/>
              <a:ext cx="906" cy="403"/>
            </a:xfrm>
            <a:custGeom>
              <a:avLst/>
              <a:gdLst>
                <a:gd name="T0" fmla="*/ 18 w 906"/>
                <a:gd name="T1" fmla="*/ 0 h 403"/>
                <a:gd name="T2" fmla="*/ 0 w 906"/>
                <a:gd name="T3" fmla="*/ 48 h 403"/>
                <a:gd name="T4" fmla="*/ 888 w 906"/>
                <a:gd name="T5" fmla="*/ 403 h 403"/>
                <a:gd name="T6" fmla="*/ 906 w 906"/>
                <a:gd name="T7" fmla="*/ 361 h 403"/>
                <a:gd name="T8" fmla="*/ 18 w 906"/>
                <a:gd name="T9" fmla="*/ 0 h 403"/>
                <a:gd name="T10" fmla="*/ 0 60000 65536"/>
                <a:gd name="T11" fmla="*/ 0 60000 65536"/>
                <a:gd name="T12" fmla="*/ 0 60000 65536"/>
                <a:gd name="T13" fmla="*/ 0 60000 65536"/>
                <a:gd name="T14" fmla="*/ 0 60000 65536"/>
                <a:gd name="T15" fmla="*/ 0 w 906"/>
                <a:gd name="T16" fmla="*/ 0 h 403"/>
                <a:gd name="T17" fmla="*/ 906 w 906"/>
                <a:gd name="T18" fmla="*/ 403 h 403"/>
              </a:gdLst>
              <a:ahLst/>
              <a:cxnLst>
                <a:cxn ang="T10">
                  <a:pos x="T0" y="T1"/>
                </a:cxn>
                <a:cxn ang="T11">
                  <a:pos x="T2" y="T3"/>
                </a:cxn>
                <a:cxn ang="T12">
                  <a:pos x="T4" y="T5"/>
                </a:cxn>
                <a:cxn ang="T13">
                  <a:pos x="T6" y="T7"/>
                </a:cxn>
                <a:cxn ang="T14">
                  <a:pos x="T8" y="T9"/>
                </a:cxn>
              </a:cxnLst>
              <a:rect l="T15" t="T16" r="T17" b="T18"/>
              <a:pathLst>
                <a:path w="906" h="403">
                  <a:moveTo>
                    <a:pt x="18" y="0"/>
                  </a:moveTo>
                  <a:lnTo>
                    <a:pt x="0" y="48"/>
                  </a:lnTo>
                  <a:lnTo>
                    <a:pt x="888" y="403"/>
                  </a:lnTo>
                  <a:lnTo>
                    <a:pt x="906" y="361"/>
                  </a:lnTo>
                  <a:lnTo>
                    <a:pt x="18" y="0"/>
                  </a:lnTo>
                  <a:close/>
                </a:path>
              </a:pathLst>
            </a:custGeom>
            <a:solidFill>
              <a:srgbClr val="FFFFFF"/>
            </a:solidFill>
            <a:ln w="9525">
              <a:solidFill>
                <a:srgbClr val="000000"/>
              </a:solidFill>
              <a:round/>
              <a:headEnd/>
              <a:tailEnd/>
            </a:ln>
          </p:spPr>
          <p:txBody>
            <a:bodyPr/>
            <a:lstStyle/>
            <a:p>
              <a:endParaRPr lang="en-US"/>
            </a:p>
          </p:txBody>
        </p:sp>
        <p:sp>
          <p:nvSpPr>
            <p:cNvPr id="20" name="Freeform 1597"/>
            <p:cNvSpPr>
              <a:spLocks/>
            </p:cNvSpPr>
            <p:nvPr/>
          </p:nvSpPr>
          <p:spPr bwMode="auto">
            <a:xfrm>
              <a:off x="4324" y="2309"/>
              <a:ext cx="144" cy="96"/>
            </a:xfrm>
            <a:custGeom>
              <a:avLst/>
              <a:gdLst>
                <a:gd name="T0" fmla="*/ 84 w 144"/>
                <a:gd name="T1" fmla="*/ 0 h 96"/>
                <a:gd name="T2" fmla="*/ 54 w 144"/>
                <a:gd name="T3" fmla="*/ 0 h 96"/>
                <a:gd name="T4" fmla="*/ 30 w 144"/>
                <a:gd name="T5" fmla="*/ 6 h 96"/>
                <a:gd name="T6" fmla="*/ 12 w 144"/>
                <a:gd name="T7" fmla="*/ 12 h 96"/>
                <a:gd name="T8" fmla="*/ 0 w 144"/>
                <a:gd name="T9" fmla="*/ 30 h 96"/>
                <a:gd name="T10" fmla="*/ 0 w 144"/>
                <a:gd name="T11" fmla="*/ 48 h 96"/>
                <a:gd name="T12" fmla="*/ 12 w 144"/>
                <a:gd name="T13" fmla="*/ 66 h 96"/>
                <a:gd name="T14" fmla="*/ 36 w 144"/>
                <a:gd name="T15" fmla="*/ 84 h 96"/>
                <a:gd name="T16" fmla="*/ 60 w 144"/>
                <a:gd name="T17" fmla="*/ 96 h 96"/>
                <a:gd name="T18" fmla="*/ 90 w 144"/>
                <a:gd name="T19" fmla="*/ 96 h 96"/>
                <a:gd name="T20" fmla="*/ 114 w 144"/>
                <a:gd name="T21" fmla="*/ 90 h 96"/>
                <a:gd name="T22" fmla="*/ 132 w 144"/>
                <a:gd name="T23" fmla="*/ 84 h 96"/>
                <a:gd name="T24" fmla="*/ 144 w 144"/>
                <a:gd name="T25" fmla="*/ 66 h 96"/>
                <a:gd name="T26" fmla="*/ 144 w 144"/>
                <a:gd name="T27" fmla="*/ 42 h 96"/>
                <a:gd name="T28" fmla="*/ 132 w 144"/>
                <a:gd name="T29" fmla="*/ 24 h 96"/>
                <a:gd name="T30" fmla="*/ 108 w 144"/>
                <a:gd name="T31" fmla="*/ 12 h 96"/>
                <a:gd name="T32" fmla="*/ 84 w 144"/>
                <a:gd name="T33" fmla="*/ 0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4"/>
                <a:gd name="T52" fmla="*/ 0 h 96"/>
                <a:gd name="T53" fmla="*/ 144 w 144"/>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4" h="96">
                  <a:moveTo>
                    <a:pt x="84" y="0"/>
                  </a:moveTo>
                  <a:lnTo>
                    <a:pt x="54" y="0"/>
                  </a:lnTo>
                  <a:lnTo>
                    <a:pt x="30" y="6"/>
                  </a:lnTo>
                  <a:lnTo>
                    <a:pt x="12" y="12"/>
                  </a:lnTo>
                  <a:lnTo>
                    <a:pt x="0" y="30"/>
                  </a:lnTo>
                  <a:lnTo>
                    <a:pt x="0" y="48"/>
                  </a:lnTo>
                  <a:lnTo>
                    <a:pt x="12" y="66"/>
                  </a:lnTo>
                  <a:lnTo>
                    <a:pt x="36" y="84"/>
                  </a:lnTo>
                  <a:lnTo>
                    <a:pt x="60" y="96"/>
                  </a:lnTo>
                  <a:lnTo>
                    <a:pt x="90" y="96"/>
                  </a:lnTo>
                  <a:lnTo>
                    <a:pt x="114" y="90"/>
                  </a:lnTo>
                  <a:lnTo>
                    <a:pt x="132" y="84"/>
                  </a:lnTo>
                  <a:lnTo>
                    <a:pt x="144" y="66"/>
                  </a:lnTo>
                  <a:lnTo>
                    <a:pt x="144" y="42"/>
                  </a:lnTo>
                  <a:lnTo>
                    <a:pt x="132" y="24"/>
                  </a:lnTo>
                  <a:lnTo>
                    <a:pt x="108" y="12"/>
                  </a:lnTo>
                  <a:lnTo>
                    <a:pt x="84" y="0"/>
                  </a:lnTo>
                  <a:close/>
                </a:path>
              </a:pathLst>
            </a:custGeom>
            <a:solidFill>
              <a:srgbClr val="FFFFFF"/>
            </a:solidFill>
            <a:ln w="9525">
              <a:solidFill>
                <a:srgbClr val="000000"/>
              </a:solidFill>
              <a:round/>
              <a:headEnd/>
              <a:tailEnd/>
            </a:ln>
          </p:spPr>
          <p:txBody>
            <a:bodyPr/>
            <a:lstStyle/>
            <a:p>
              <a:endParaRPr lang="en-US"/>
            </a:p>
          </p:txBody>
        </p:sp>
        <p:sp>
          <p:nvSpPr>
            <p:cNvPr id="21" name="Freeform 1598"/>
            <p:cNvSpPr>
              <a:spLocks/>
            </p:cNvSpPr>
            <p:nvPr/>
          </p:nvSpPr>
          <p:spPr bwMode="auto">
            <a:xfrm>
              <a:off x="5188" y="2598"/>
              <a:ext cx="96" cy="859"/>
            </a:xfrm>
            <a:custGeom>
              <a:avLst/>
              <a:gdLst>
                <a:gd name="T0" fmla="*/ 0 w 96"/>
                <a:gd name="T1" fmla="*/ 823 h 859"/>
                <a:gd name="T2" fmla="*/ 96 w 96"/>
                <a:gd name="T3" fmla="*/ 859 h 859"/>
                <a:gd name="T4" fmla="*/ 96 w 96"/>
                <a:gd name="T5" fmla="*/ 36 h 859"/>
                <a:gd name="T6" fmla="*/ 0 w 96"/>
                <a:gd name="T7" fmla="*/ 0 h 859"/>
                <a:gd name="T8" fmla="*/ 0 w 96"/>
                <a:gd name="T9" fmla="*/ 823 h 859"/>
                <a:gd name="T10" fmla="*/ 0 60000 65536"/>
                <a:gd name="T11" fmla="*/ 0 60000 65536"/>
                <a:gd name="T12" fmla="*/ 0 60000 65536"/>
                <a:gd name="T13" fmla="*/ 0 60000 65536"/>
                <a:gd name="T14" fmla="*/ 0 60000 65536"/>
                <a:gd name="T15" fmla="*/ 0 w 96"/>
                <a:gd name="T16" fmla="*/ 0 h 859"/>
                <a:gd name="T17" fmla="*/ 96 w 96"/>
                <a:gd name="T18" fmla="*/ 859 h 859"/>
              </a:gdLst>
              <a:ahLst/>
              <a:cxnLst>
                <a:cxn ang="T10">
                  <a:pos x="T0" y="T1"/>
                </a:cxn>
                <a:cxn ang="T11">
                  <a:pos x="T2" y="T3"/>
                </a:cxn>
                <a:cxn ang="T12">
                  <a:pos x="T4" y="T5"/>
                </a:cxn>
                <a:cxn ang="T13">
                  <a:pos x="T6" y="T7"/>
                </a:cxn>
                <a:cxn ang="T14">
                  <a:pos x="T8" y="T9"/>
                </a:cxn>
              </a:cxnLst>
              <a:rect l="T15" t="T16" r="T17" b="T18"/>
              <a:pathLst>
                <a:path w="96" h="859">
                  <a:moveTo>
                    <a:pt x="0" y="823"/>
                  </a:moveTo>
                  <a:lnTo>
                    <a:pt x="96" y="859"/>
                  </a:lnTo>
                  <a:lnTo>
                    <a:pt x="96" y="36"/>
                  </a:lnTo>
                  <a:lnTo>
                    <a:pt x="0" y="0"/>
                  </a:lnTo>
                  <a:lnTo>
                    <a:pt x="0" y="823"/>
                  </a:lnTo>
                  <a:close/>
                </a:path>
              </a:pathLst>
            </a:custGeom>
            <a:solidFill>
              <a:srgbClr val="FFFFFF"/>
            </a:solidFill>
            <a:ln w="9525">
              <a:solidFill>
                <a:srgbClr val="000000"/>
              </a:solidFill>
              <a:round/>
              <a:headEnd/>
              <a:tailEnd/>
            </a:ln>
          </p:spPr>
          <p:txBody>
            <a:bodyPr/>
            <a:lstStyle/>
            <a:p>
              <a:endParaRPr lang="en-US"/>
            </a:p>
          </p:txBody>
        </p:sp>
        <p:sp>
          <p:nvSpPr>
            <p:cNvPr id="22" name="Rectangle 1599"/>
            <p:cNvSpPr>
              <a:spLocks noChangeArrowheads="1"/>
            </p:cNvSpPr>
            <p:nvPr/>
          </p:nvSpPr>
          <p:spPr bwMode="auto">
            <a:xfrm>
              <a:off x="3417" y="2934"/>
              <a:ext cx="58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p>
          </p:txBody>
        </p:sp>
        <p:sp>
          <p:nvSpPr>
            <p:cNvPr id="23" name="Rectangle 1600"/>
            <p:cNvSpPr>
              <a:spLocks noChangeArrowheads="1"/>
            </p:cNvSpPr>
            <p:nvPr/>
          </p:nvSpPr>
          <p:spPr bwMode="auto">
            <a:xfrm>
              <a:off x="3620" y="2940"/>
              <a:ext cx="2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rPr>
                <a:t>Track 0</a:t>
              </a:r>
              <a:endParaRPr lang="en-US" sz="900"/>
            </a:p>
          </p:txBody>
        </p:sp>
        <p:sp>
          <p:nvSpPr>
            <p:cNvPr id="24" name="Rectangle 1601"/>
            <p:cNvSpPr>
              <a:spLocks noChangeArrowheads="1"/>
            </p:cNvSpPr>
            <p:nvPr/>
          </p:nvSpPr>
          <p:spPr bwMode="auto">
            <a:xfrm>
              <a:off x="3465" y="2886"/>
              <a:ext cx="58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p>
          </p:txBody>
        </p:sp>
        <p:sp>
          <p:nvSpPr>
            <p:cNvPr id="25" name="Rectangle 1602"/>
            <p:cNvSpPr>
              <a:spLocks noChangeArrowheads="1"/>
            </p:cNvSpPr>
            <p:nvPr/>
          </p:nvSpPr>
          <p:spPr bwMode="auto">
            <a:xfrm>
              <a:off x="3381" y="2883"/>
              <a:ext cx="2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rPr>
                <a:t>Track 1</a:t>
              </a:r>
              <a:endParaRPr lang="en-US" sz="900"/>
            </a:p>
          </p:txBody>
        </p:sp>
        <p:sp>
          <p:nvSpPr>
            <p:cNvPr id="26" name="Rectangle 1603"/>
            <p:cNvSpPr>
              <a:spLocks noChangeArrowheads="1"/>
            </p:cNvSpPr>
            <p:nvPr/>
          </p:nvSpPr>
          <p:spPr bwMode="auto">
            <a:xfrm>
              <a:off x="3741" y="2910"/>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 </a:t>
              </a:r>
              <a:endParaRPr lang="en-US"/>
            </a:p>
          </p:txBody>
        </p:sp>
        <p:sp>
          <p:nvSpPr>
            <p:cNvPr id="27" name="Rectangle 1604"/>
            <p:cNvSpPr>
              <a:spLocks noChangeArrowheads="1"/>
            </p:cNvSpPr>
            <p:nvPr/>
          </p:nvSpPr>
          <p:spPr bwMode="auto">
            <a:xfrm>
              <a:off x="3555" y="2742"/>
              <a:ext cx="583"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p>
          </p:txBody>
        </p:sp>
        <p:sp>
          <p:nvSpPr>
            <p:cNvPr id="28" name="Rectangle 1605"/>
            <p:cNvSpPr>
              <a:spLocks noChangeArrowheads="1"/>
            </p:cNvSpPr>
            <p:nvPr/>
          </p:nvSpPr>
          <p:spPr bwMode="auto">
            <a:xfrm>
              <a:off x="3831" y="2766"/>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 </a:t>
              </a:r>
              <a:endParaRPr lang="en-US"/>
            </a:p>
          </p:txBody>
        </p:sp>
        <p:sp>
          <p:nvSpPr>
            <p:cNvPr id="29" name="Line 1606"/>
            <p:cNvSpPr>
              <a:spLocks noChangeShapeType="1"/>
            </p:cNvSpPr>
            <p:nvPr/>
          </p:nvSpPr>
          <p:spPr bwMode="auto">
            <a:xfrm flipH="1" flipV="1">
              <a:off x="2841" y="2213"/>
              <a:ext cx="666" cy="288"/>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1607"/>
            <p:cNvSpPr>
              <a:spLocks noChangeShapeType="1"/>
            </p:cNvSpPr>
            <p:nvPr/>
          </p:nvSpPr>
          <p:spPr bwMode="auto">
            <a:xfrm flipH="1" flipV="1">
              <a:off x="3081" y="2117"/>
              <a:ext cx="522" cy="336"/>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Rectangle 1608"/>
            <p:cNvSpPr>
              <a:spLocks noChangeArrowheads="1"/>
            </p:cNvSpPr>
            <p:nvPr/>
          </p:nvSpPr>
          <p:spPr bwMode="auto">
            <a:xfrm>
              <a:off x="2793" y="2069"/>
              <a:ext cx="582"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p>
          </p:txBody>
        </p:sp>
        <p:sp>
          <p:nvSpPr>
            <p:cNvPr id="32" name="Rectangle 1609"/>
            <p:cNvSpPr>
              <a:spLocks noChangeArrowheads="1"/>
            </p:cNvSpPr>
            <p:nvPr/>
          </p:nvSpPr>
          <p:spPr bwMode="auto">
            <a:xfrm>
              <a:off x="2807" y="2087"/>
              <a:ext cx="27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Sector</a:t>
              </a:r>
              <a:endParaRPr lang="en-US" sz="1200"/>
            </a:p>
          </p:txBody>
        </p:sp>
        <p:grpSp>
          <p:nvGrpSpPr>
            <p:cNvPr id="33" name="Group 1610"/>
            <p:cNvGrpSpPr>
              <a:grpSpLocks/>
            </p:cNvGrpSpPr>
            <p:nvPr/>
          </p:nvGrpSpPr>
          <p:grpSpPr bwMode="auto">
            <a:xfrm>
              <a:off x="2649" y="2580"/>
              <a:ext cx="624" cy="42"/>
              <a:chOff x="2649" y="2580"/>
              <a:chExt cx="624" cy="42"/>
            </a:xfrm>
          </p:grpSpPr>
          <p:sp>
            <p:nvSpPr>
              <p:cNvPr id="75" name="Line 1611"/>
              <p:cNvSpPr>
                <a:spLocks noChangeShapeType="1"/>
              </p:cNvSpPr>
              <p:nvPr/>
            </p:nvSpPr>
            <p:spPr bwMode="auto">
              <a:xfrm>
                <a:off x="2673" y="2598"/>
                <a:ext cx="57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 name="Freeform 1612"/>
              <p:cNvSpPr>
                <a:spLocks/>
              </p:cNvSpPr>
              <p:nvPr/>
            </p:nvSpPr>
            <p:spPr bwMode="auto">
              <a:xfrm>
                <a:off x="2649" y="2580"/>
                <a:ext cx="42" cy="42"/>
              </a:xfrm>
              <a:custGeom>
                <a:avLst/>
                <a:gdLst>
                  <a:gd name="T0" fmla="*/ 42 w 42"/>
                  <a:gd name="T1" fmla="*/ 0 h 42"/>
                  <a:gd name="T2" fmla="*/ 0 w 42"/>
                  <a:gd name="T3" fmla="*/ 18 h 42"/>
                  <a:gd name="T4" fmla="*/ 42 w 42"/>
                  <a:gd name="T5" fmla="*/ 42 h 42"/>
                  <a:gd name="T6" fmla="*/ 42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0"/>
                    </a:moveTo>
                    <a:lnTo>
                      <a:pt x="0" y="18"/>
                    </a:lnTo>
                    <a:lnTo>
                      <a:pt x="42" y="42"/>
                    </a:ln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 name="Freeform 1613"/>
              <p:cNvSpPr>
                <a:spLocks/>
              </p:cNvSpPr>
              <p:nvPr/>
            </p:nvSpPr>
            <p:spPr bwMode="auto">
              <a:xfrm>
                <a:off x="3237" y="2580"/>
                <a:ext cx="36" cy="42"/>
              </a:xfrm>
              <a:custGeom>
                <a:avLst/>
                <a:gdLst>
                  <a:gd name="T0" fmla="*/ 0 w 36"/>
                  <a:gd name="T1" fmla="*/ 42 h 42"/>
                  <a:gd name="T2" fmla="*/ 36 w 36"/>
                  <a:gd name="T3" fmla="*/ 18 h 42"/>
                  <a:gd name="T4" fmla="*/ 0 w 36"/>
                  <a:gd name="T5" fmla="*/ 0 h 42"/>
                  <a:gd name="T6" fmla="*/ 0 w 36"/>
                  <a:gd name="T7" fmla="*/ 42 h 42"/>
                  <a:gd name="T8" fmla="*/ 0 60000 65536"/>
                  <a:gd name="T9" fmla="*/ 0 60000 65536"/>
                  <a:gd name="T10" fmla="*/ 0 60000 65536"/>
                  <a:gd name="T11" fmla="*/ 0 60000 65536"/>
                  <a:gd name="T12" fmla="*/ 0 w 36"/>
                  <a:gd name="T13" fmla="*/ 0 h 42"/>
                  <a:gd name="T14" fmla="*/ 36 w 36"/>
                  <a:gd name="T15" fmla="*/ 42 h 42"/>
                </a:gdLst>
                <a:ahLst/>
                <a:cxnLst>
                  <a:cxn ang="T8">
                    <a:pos x="T0" y="T1"/>
                  </a:cxn>
                  <a:cxn ang="T9">
                    <a:pos x="T2" y="T3"/>
                  </a:cxn>
                  <a:cxn ang="T10">
                    <a:pos x="T4" y="T5"/>
                  </a:cxn>
                  <a:cxn ang="T11">
                    <a:pos x="T6" y="T7"/>
                  </a:cxn>
                </a:cxnLst>
                <a:rect l="T12" t="T13" r="T14" b="T15"/>
                <a:pathLst>
                  <a:path w="36" h="42">
                    <a:moveTo>
                      <a:pt x="0" y="42"/>
                    </a:moveTo>
                    <a:lnTo>
                      <a:pt x="36" y="18"/>
                    </a:lnTo>
                    <a:lnTo>
                      <a:pt x="0" y="0"/>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4" name="Rectangle 1614"/>
            <p:cNvSpPr>
              <a:spLocks noChangeArrowheads="1"/>
            </p:cNvSpPr>
            <p:nvPr/>
          </p:nvSpPr>
          <p:spPr bwMode="auto">
            <a:xfrm>
              <a:off x="2553" y="2453"/>
              <a:ext cx="774"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p>
          </p:txBody>
        </p:sp>
        <p:sp>
          <p:nvSpPr>
            <p:cNvPr id="35" name="Rectangle 1615"/>
            <p:cNvSpPr>
              <a:spLocks noChangeArrowheads="1"/>
            </p:cNvSpPr>
            <p:nvPr/>
          </p:nvSpPr>
          <p:spPr bwMode="auto">
            <a:xfrm>
              <a:off x="2626" y="2450"/>
              <a:ext cx="6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Recording area</a:t>
              </a:r>
              <a:endParaRPr lang="en-US" sz="1200"/>
            </a:p>
          </p:txBody>
        </p:sp>
        <p:sp>
          <p:nvSpPr>
            <p:cNvPr id="36" name="Rectangle 1616"/>
            <p:cNvSpPr>
              <a:spLocks noChangeArrowheads="1"/>
            </p:cNvSpPr>
            <p:nvPr/>
          </p:nvSpPr>
          <p:spPr bwMode="auto">
            <a:xfrm>
              <a:off x="3219" y="2478"/>
              <a:ext cx="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rPr>
                <a:t> </a:t>
              </a:r>
              <a:endParaRPr lang="en-US"/>
            </a:p>
          </p:txBody>
        </p:sp>
        <p:sp>
          <p:nvSpPr>
            <p:cNvPr id="37" name="Oval 1617"/>
            <p:cNvSpPr>
              <a:spLocks noChangeArrowheads="1"/>
            </p:cNvSpPr>
            <p:nvPr/>
          </p:nvSpPr>
          <p:spPr bwMode="auto">
            <a:xfrm>
              <a:off x="3651" y="3601"/>
              <a:ext cx="246" cy="102"/>
            </a:xfrm>
            <a:prstGeom prst="ellipse">
              <a:avLst/>
            </a:prstGeom>
            <a:solidFill>
              <a:srgbClr val="FFFFFF"/>
            </a:solidFill>
            <a:ln w="9525">
              <a:solidFill>
                <a:srgbClr val="000000"/>
              </a:solidFill>
              <a:round/>
              <a:headEnd/>
              <a:tailEnd/>
            </a:ln>
          </p:spPr>
          <p:txBody>
            <a:bodyPr/>
            <a:lstStyle/>
            <a:p>
              <a:endParaRPr lang="ar-SA"/>
            </a:p>
          </p:txBody>
        </p:sp>
        <p:sp>
          <p:nvSpPr>
            <p:cNvPr id="38" name="Rectangle 1618"/>
            <p:cNvSpPr>
              <a:spLocks noChangeArrowheads="1"/>
            </p:cNvSpPr>
            <p:nvPr/>
          </p:nvSpPr>
          <p:spPr bwMode="auto">
            <a:xfrm>
              <a:off x="3603" y="3553"/>
              <a:ext cx="336" cy="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ar-SA"/>
            </a:p>
          </p:txBody>
        </p:sp>
        <p:sp>
          <p:nvSpPr>
            <p:cNvPr id="39" name="Line 1619"/>
            <p:cNvSpPr>
              <a:spLocks noChangeShapeType="1"/>
            </p:cNvSpPr>
            <p:nvPr/>
          </p:nvSpPr>
          <p:spPr bwMode="auto">
            <a:xfrm flipV="1">
              <a:off x="3891" y="3505"/>
              <a:ext cx="1"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Rectangle 1620"/>
            <p:cNvSpPr>
              <a:spLocks noChangeArrowheads="1"/>
            </p:cNvSpPr>
            <p:nvPr/>
          </p:nvSpPr>
          <p:spPr bwMode="auto">
            <a:xfrm>
              <a:off x="3465" y="3697"/>
              <a:ext cx="583"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p>
          </p:txBody>
        </p:sp>
        <p:sp>
          <p:nvSpPr>
            <p:cNvPr id="41" name="Rectangle 1621"/>
            <p:cNvSpPr>
              <a:spLocks noChangeArrowheads="1"/>
            </p:cNvSpPr>
            <p:nvPr/>
          </p:nvSpPr>
          <p:spPr bwMode="auto">
            <a:xfrm>
              <a:off x="3627" y="3727"/>
              <a:ext cx="37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Spindle</a:t>
              </a:r>
              <a:endParaRPr lang="en-US" sz="1400"/>
            </a:p>
          </p:txBody>
        </p:sp>
        <p:sp>
          <p:nvSpPr>
            <p:cNvPr id="42" name="Rectangle 1622"/>
            <p:cNvSpPr>
              <a:spLocks noChangeArrowheads="1"/>
            </p:cNvSpPr>
            <p:nvPr/>
          </p:nvSpPr>
          <p:spPr bwMode="auto">
            <a:xfrm>
              <a:off x="3891" y="3727"/>
              <a:ext cx="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rPr>
                <a:t> </a:t>
              </a:r>
              <a:endParaRPr lang="en-US"/>
            </a:p>
          </p:txBody>
        </p:sp>
        <p:sp>
          <p:nvSpPr>
            <p:cNvPr id="43" name="Rectangle 1623"/>
            <p:cNvSpPr>
              <a:spLocks noChangeArrowheads="1"/>
            </p:cNvSpPr>
            <p:nvPr/>
          </p:nvSpPr>
          <p:spPr bwMode="auto">
            <a:xfrm>
              <a:off x="2553" y="3457"/>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p>
          </p:txBody>
        </p:sp>
        <p:sp>
          <p:nvSpPr>
            <p:cNvPr id="44" name="Rectangle 1624"/>
            <p:cNvSpPr>
              <a:spLocks noChangeArrowheads="1"/>
            </p:cNvSpPr>
            <p:nvPr/>
          </p:nvSpPr>
          <p:spPr bwMode="auto">
            <a:xfrm>
              <a:off x="2745" y="3497"/>
              <a:ext cx="57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sz="1400">
                  <a:solidFill>
                    <a:srgbClr val="000000"/>
                  </a:solidFill>
                </a:rPr>
                <a:t>Direction of rotation</a:t>
              </a:r>
              <a:endParaRPr lang="en-US" sz="1400"/>
            </a:p>
          </p:txBody>
        </p:sp>
        <p:sp>
          <p:nvSpPr>
            <p:cNvPr id="45" name="Rectangle 1625"/>
            <p:cNvSpPr>
              <a:spLocks noChangeArrowheads="1"/>
            </p:cNvSpPr>
            <p:nvPr/>
          </p:nvSpPr>
          <p:spPr bwMode="auto">
            <a:xfrm>
              <a:off x="3075" y="3577"/>
              <a:ext cx="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rPr>
                <a:t> </a:t>
              </a:r>
              <a:endParaRPr lang="en-US"/>
            </a:p>
          </p:txBody>
        </p:sp>
        <p:sp>
          <p:nvSpPr>
            <p:cNvPr id="46" name="Rectangle 1626"/>
            <p:cNvSpPr>
              <a:spLocks noChangeArrowheads="1"/>
            </p:cNvSpPr>
            <p:nvPr/>
          </p:nvSpPr>
          <p:spPr bwMode="auto">
            <a:xfrm>
              <a:off x="4276" y="3457"/>
              <a:ext cx="43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p>
          </p:txBody>
        </p:sp>
        <p:sp>
          <p:nvSpPr>
            <p:cNvPr id="47" name="Rectangle 1627"/>
            <p:cNvSpPr>
              <a:spLocks noChangeArrowheads="1"/>
            </p:cNvSpPr>
            <p:nvPr/>
          </p:nvSpPr>
          <p:spPr bwMode="auto">
            <a:xfrm>
              <a:off x="4336" y="3487"/>
              <a:ext cx="32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Platter</a:t>
              </a:r>
              <a:endParaRPr lang="en-US" sz="1400"/>
            </a:p>
          </p:txBody>
        </p:sp>
        <p:sp>
          <p:nvSpPr>
            <p:cNvPr id="48" name="Rectangle 1628"/>
            <p:cNvSpPr>
              <a:spLocks noChangeArrowheads="1"/>
            </p:cNvSpPr>
            <p:nvPr/>
          </p:nvSpPr>
          <p:spPr bwMode="auto">
            <a:xfrm>
              <a:off x="4564" y="3487"/>
              <a:ext cx="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rPr>
                <a:t> </a:t>
              </a:r>
              <a:endParaRPr lang="en-US"/>
            </a:p>
          </p:txBody>
        </p:sp>
        <p:sp>
          <p:nvSpPr>
            <p:cNvPr id="49" name="Line 1629"/>
            <p:cNvSpPr>
              <a:spLocks noChangeShapeType="1"/>
            </p:cNvSpPr>
            <p:nvPr/>
          </p:nvSpPr>
          <p:spPr bwMode="auto">
            <a:xfrm flipV="1">
              <a:off x="4372" y="2165"/>
              <a:ext cx="384" cy="192"/>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Rectangle 1630"/>
            <p:cNvSpPr>
              <a:spLocks noChangeArrowheads="1"/>
            </p:cNvSpPr>
            <p:nvPr/>
          </p:nvSpPr>
          <p:spPr bwMode="auto">
            <a:xfrm>
              <a:off x="4708" y="2069"/>
              <a:ext cx="720"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p>
          </p:txBody>
        </p:sp>
        <p:sp>
          <p:nvSpPr>
            <p:cNvPr id="51" name="Rectangle 1631"/>
            <p:cNvSpPr>
              <a:spLocks noChangeArrowheads="1"/>
            </p:cNvSpPr>
            <p:nvPr/>
          </p:nvSpPr>
          <p:spPr bwMode="auto">
            <a:xfrm>
              <a:off x="4404" y="2015"/>
              <a:ext cx="81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Read/write head</a:t>
              </a:r>
              <a:endParaRPr lang="en-US" sz="1400"/>
            </a:p>
          </p:txBody>
        </p:sp>
        <p:sp>
          <p:nvSpPr>
            <p:cNvPr id="52" name="Rectangle 1632"/>
            <p:cNvSpPr>
              <a:spLocks noChangeArrowheads="1"/>
            </p:cNvSpPr>
            <p:nvPr/>
          </p:nvSpPr>
          <p:spPr bwMode="auto">
            <a:xfrm>
              <a:off x="5362" y="2099"/>
              <a:ext cx="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rPr>
                <a:t> </a:t>
              </a:r>
              <a:endParaRPr lang="en-US"/>
            </a:p>
          </p:txBody>
        </p:sp>
        <p:sp>
          <p:nvSpPr>
            <p:cNvPr id="53" name="Rectangle 1633"/>
            <p:cNvSpPr>
              <a:spLocks noChangeArrowheads="1"/>
            </p:cNvSpPr>
            <p:nvPr/>
          </p:nvSpPr>
          <p:spPr bwMode="auto">
            <a:xfrm>
              <a:off x="5044" y="2261"/>
              <a:ext cx="48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p>
          </p:txBody>
        </p:sp>
        <p:sp>
          <p:nvSpPr>
            <p:cNvPr id="54" name="Rectangle 1634"/>
            <p:cNvSpPr>
              <a:spLocks noChangeArrowheads="1"/>
            </p:cNvSpPr>
            <p:nvPr/>
          </p:nvSpPr>
          <p:spPr bwMode="auto">
            <a:xfrm>
              <a:off x="5104" y="2291"/>
              <a:ext cx="41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Actuator</a:t>
              </a:r>
              <a:endParaRPr lang="en-US" sz="1400"/>
            </a:p>
          </p:txBody>
        </p:sp>
        <p:sp>
          <p:nvSpPr>
            <p:cNvPr id="55" name="Rectangle 1635"/>
            <p:cNvSpPr>
              <a:spLocks noChangeArrowheads="1"/>
            </p:cNvSpPr>
            <p:nvPr/>
          </p:nvSpPr>
          <p:spPr bwMode="auto">
            <a:xfrm>
              <a:off x="5398" y="2291"/>
              <a:ext cx="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rPr>
                <a:t> </a:t>
              </a:r>
              <a:endParaRPr lang="en-US"/>
            </a:p>
          </p:txBody>
        </p:sp>
        <p:sp>
          <p:nvSpPr>
            <p:cNvPr id="56" name="Rectangle 1636"/>
            <p:cNvSpPr>
              <a:spLocks noChangeArrowheads="1"/>
            </p:cNvSpPr>
            <p:nvPr/>
          </p:nvSpPr>
          <p:spPr bwMode="auto">
            <a:xfrm>
              <a:off x="4852" y="3216"/>
              <a:ext cx="34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p>
          </p:txBody>
        </p:sp>
        <p:sp>
          <p:nvSpPr>
            <p:cNvPr id="57" name="Rectangle 1637"/>
            <p:cNvSpPr>
              <a:spLocks noChangeArrowheads="1"/>
            </p:cNvSpPr>
            <p:nvPr/>
          </p:nvSpPr>
          <p:spPr bwMode="auto">
            <a:xfrm>
              <a:off x="4912" y="3246"/>
              <a:ext cx="20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Arm</a:t>
              </a:r>
              <a:endParaRPr lang="en-US" sz="1400"/>
            </a:p>
          </p:txBody>
        </p:sp>
        <p:sp>
          <p:nvSpPr>
            <p:cNvPr id="58" name="Rectangle 1638"/>
            <p:cNvSpPr>
              <a:spLocks noChangeArrowheads="1"/>
            </p:cNvSpPr>
            <p:nvPr/>
          </p:nvSpPr>
          <p:spPr bwMode="auto">
            <a:xfrm>
              <a:off x="5062" y="3246"/>
              <a:ext cx="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rPr>
                <a:t> </a:t>
              </a:r>
              <a:endParaRPr lang="en-US"/>
            </a:p>
          </p:txBody>
        </p:sp>
        <p:sp>
          <p:nvSpPr>
            <p:cNvPr id="59" name="Line 1639"/>
            <p:cNvSpPr>
              <a:spLocks noChangeShapeType="1"/>
            </p:cNvSpPr>
            <p:nvPr/>
          </p:nvSpPr>
          <p:spPr bwMode="auto">
            <a:xfrm flipV="1">
              <a:off x="5188" y="2550"/>
              <a:ext cx="48"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 name="Line 1640"/>
            <p:cNvSpPr>
              <a:spLocks noChangeShapeType="1"/>
            </p:cNvSpPr>
            <p:nvPr/>
          </p:nvSpPr>
          <p:spPr bwMode="auto">
            <a:xfrm flipV="1">
              <a:off x="5284" y="2598"/>
              <a:ext cx="48"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Line 1641"/>
            <p:cNvSpPr>
              <a:spLocks noChangeShapeType="1"/>
            </p:cNvSpPr>
            <p:nvPr/>
          </p:nvSpPr>
          <p:spPr bwMode="auto">
            <a:xfrm flipV="1">
              <a:off x="5284" y="3409"/>
              <a:ext cx="48"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 name="Line 1642"/>
            <p:cNvSpPr>
              <a:spLocks noChangeShapeType="1"/>
            </p:cNvSpPr>
            <p:nvPr/>
          </p:nvSpPr>
          <p:spPr bwMode="auto">
            <a:xfrm flipV="1">
              <a:off x="5332" y="2598"/>
              <a:ext cx="1" cy="8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 name="Line 1643"/>
            <p:cNvSpPr>
              <a:spLocks noChangeShapeType="1"/>
            </p:cNvSpPr>
            <p:nvPr/>
          </p:nvSpPr>
          <p:spPr bwMode="auto">
            <a:xfrm>
              <a:off x="5236" y="2550"/>
              <a:ext cx="96"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 name="Line 1644"/>
            <p:cNvSpPr>
              <a:spLocks noChangeShapeType="1"/>
            </p:cNvSpPr>
            <p:nvPr/>
          </p:nvSpPr>
          <p:spPr bwMode="auto">
            <a:xfrm flipV="1">
              <a:off x="3651" y="3505"/>
              <a:ext cx="1"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 name="Rectangle 1645"/>
            <p:cNvSpPr>
              <a:spLocks noChangeArrowheads="1"/>
            </p:cNvSpPr>
            <p:nvPr/>
          </p:nvSpPr>
          <p:spPr bwMode="auto">
            <a:xfrm>
              <a:off x="3195" y="2808"/>
              <a:ext cx="2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rPr>
                <a:t>Track 2</a:t>
              </a:r>
              <a:endParaRPr lang="en-US" sz="900"/>
            </a:p>
          </p:txBody>
        </p:sp>
        <p:sp>
          <p:nvSpPr>
            <p:cNvPr id="66" name="Rectangle 1646"/>
            <p:cNvSpPr>
              <a:spLocks noChangeArrowheads="1"/>
            </p:cNvSpPr>
            <p:nvPr/>
          </p:nvSpPr>
          <p:spPr bwMode="auto">
            <a:xfrm>
              <a:off x="3783" y="2868"/>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 </a:t>
              </a:r>
              <a:endParaRPr lang="en-US"/>
            </a:p>
          </p:txBody>
        </p:sp>
        <p:grpSp>
          <p:nvGrpSpPr>
            <p:cNvPr id="67" name="Group 1647"/>
            <p:cNvGrpSpPr>
              <a:grpSpLocks/>
            </p:cNvGrpSpPr>
            <p:nvPr/>
          </p:nvGrpSpPr>
          <p:grpSpPr bwMode="auto">
            <a:xfrm>
              <a:off x="5194" y="2411"/>
              <a:ext cx="132" cy="90"/>
              <a:chOff x="5194" y="2411"/>
              <a:chExt cx="132" cy="90"/>
            </a:xfrm>
          </p:grpSpPr>
          <p:sp>
            <p:nvSpPr>
              <p:cNvPr id="73" name="Freeform 1648"/>
              <p:cNvSpPr>
                <a:spLocks/>
              </p:cNvSpPr>
              <p:nvPr/>
            </p:nvSpPr>
            <p:spPr bwMode="auto">
              <a:xfrm>
                <a:off x="5206" y="2411"/>
                <a:ext cx="120" cy="84"/>
              </a:xfrm>
              <a:custGeom>
                <a:avLst/>
                <a:gdLst>
                  <a:gd name="T0" fmla="*/ 30 w 120"/>
                  <a:gd name="T1" fmla="*/ 0 h 84"/>
                  <a:gd name="T2" fmla="*/ 42 w 120"/>
                  <a:gd name="T3" fmla="*/ 0 h 84"/>
                  <a:gd name="T4" fmla="*/ 60 w 120"/>
                  <a:gd name="T5" fmla="*/ 0 h 84"/>
                  <a:gd name="T6" fmla="*/ 78 w 120"/>
                  <a:gd name="T7" fmla="*/ 0 h 84"/>
                  <a:gd name="T8" fmla="*/ 90 w 120"/>
                  <a:gd name="T9" fmla="*/ 0 h 84"/>
                  <a:gd name="T10" fmla="*/ 102 w 120"/>
                  <a:gd name="T11" fmla="*/ 6 h 84"/>
                  <a:gd name="T12" fmla="*/ 114 w 120"/>
                  <a:gd name="T13" fmla="*/ 18 h 84"/>
                  <a:gd name="T14" fmla="*/ 120 w 120"/>
                  <a:gd name="T15" fmla="*/ 30 h 84"/>
                  <a:gd name="T16" fmla="*/ 120 w 120"/>
                  <a:gd name="T17" fmla="*/ 42 h 84"/>
                  <a:gd name="T18" fmla="*/ 120 w 120"/>
                  <a:gd name="T19" fmla="*/ 54 h 84"/>
                  <a:gd name="T20" fmla="*/ 108 w 120"/>
                  <a:gd name="T21" fmla="*/ 60 h 84"/>
                  <a:gd name="T22" fmla="*/ 84 w 120"/>
                  <a:gd name="T23" fmla="*/ 78 h 84"/>
                  <a:gd name="T24" fmla="*/ 60 w 120"/>
                  <a:gd name="T25" fmla="*/ 84 h 84"/>
                  <a:gd name="T26" fmla="*/ 30 w 120"/>
                  <a:gd name="T27" fmla="*/ 84 h 84"/>
                  <a:gd name="T28" fmla="*/ 12 w 120"/>
                  <a:gd name="T29" fmla="*/ 72 h 84"/>
                  <a:gd name="T30" fmla="*/ 0 w 120"/>
                  <a:gd name="T31" fmla="*/ 60 h 8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0"/>
                  <a:gd name="T49" fmla="*/ 0 h 84"/>
                  <a:gd name="T50" fmla="*/ 120 w 120"/>
                  <a:gd name="T51" fmla="*/ 84 h 8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0" h="84">
                    <a:moveTo>
                      <a:pt x="30" y="0"/>
                    </a:moveTo>
                    <a:lnTo>
                      <a:pt x="42" y="0"/>
                    </a:lnTo>
                    <a:lnTo>
                      <a:pt x="60" y="0"/>
                    </a:lnTo>
                    <a:lnTo>
                      <a:pt x="78" y="0"/>
                    </a:lnTo>
                    <a:lnTo>
                      <a:pt x="90" y="0"/>
                    </a:lnTo>
                    <a:lnTo>
                      <a:pt x="102" y="6"/>
                    </a:lnTo>
                    <a:lnTo>
                      <a:pt x="114" y="18"/>
                    </a:lnTo>
                    <a:lnTo>
                      <a:pt x="120" y="30"/>
                    </a:lnTo>
                    <a:lnTo>
                      <a:pt x="120" y="42"/>
                    </a:lnTo>
                    <a:lnTo>
                      <a:pt x="120" y="54"/>
                    </a:lnTo>
                    <a:lnTo>
                      <a:pt x="108" y="60"/>
                    </a:lnTo>
                    <a:lnTo>
                      <a:pt x="84" y="78"/>
                    </a:lnTo>
                    <a:lnTo>
                      <a:pt x="60" y="84"/>
                    </a:lnTo>
                    <a:lnTo>
                      <a:pt x="30" y="84"/>
                    </a:lnTo>
                    <a:lnTo>
                      <a:pt x="12" y="72"/>
                    </a:lnTo>
                    <a:lnTo>
                      <a:pt x="0" y="6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4" name="Freeform 1649"/>
              <p:cNvSpPr>
                <a:spLocks/>
              </p:cNvSpPr>
              <p:nvPr/>
            </p:nvSpPr>
            <p:spPr bwMode="auto">
              <a:xfrm>
                <a:off x="5194" y="2453"/>
                <a:ext cx="36" cy="48"/>
              </a:xfrm>
              <a:custGeom>
                <a:avLst/>
                <a:gdLst>
                  <a:gd name="T0" fmla="*/ 36 w 36"/>
                  <a:gd name="T1" fmla="*/ 24 h 48"/>
                  <a:gd name="T2" fmla="*/ 0 w 36"/>
                  <a:gd name="T3" fmla="*/ 0 h 48"/>
                  <a:gd name="T4" fmla="*/ 6 w 36"/>
                  <a:gd name="T5" fmla="*/ 48 h 48"/>
                  <a:gd name="T6" fmla="*/ 36 w 36"/>
                  <a:gd name="T7" fmla="*/ 24 h 48"/>
                  <a:gd name="T8" fmla="*/ 0 60000 65536"/>
                  <a:gd name="T9" fmla="*/ 0 60000 65536"/>
                  <a:gd name="T10" fmla="*/ 0 60000 65536"/>
                  <a:gd name="T11" fmla="*/ 0 60000 65536"/>
                  <a:gd name="T12" fmla="*/ 0 w 36"/>
                  <a:gd name="T13" fmla="*/ 0 h 48"/>
                  <a:gd name="T14" fmla="*/ 36 w 36"/>
                  <a:gd name="T15" fmla="*/ 48 h 48"/>
                </a:gdLst>
                <a:ahLst/>
                <a:cxnLst>
                  <a:cxn ang="T8">
                    <a:pos x="T0" y="T1"/>
                  </a:cxn>
                  <a:cxn ang="T9">
                    <a:pos x="T2" y="T3"/>
                  </a:cxn>
                  <a:cxn ang="T10">
                    <a:pos x="T4" y="T5"/>
                  </a:cxn>
                  <a:cxn ang="T11">
                    <a:pos x="T6" y="T7"/>
                  </a:cxn>
                </a:cxnLst>
                <a:rect l="T12" t="T13" r="T14" b="T15"/>
                <a:pathLst>
                  <a:path w="36" h="48">
                    <a:moveTo>
                      <a:pt x="36" y="24"/>
                    </a:moveTo>
                    <a:lnTo>
                      <a:pt x="0" y="0"/>
                    </a:lnTo>
                    <a:lnTo>
                      <a:pt x="6" y="48"/>
                    </a:lnTo>
                    <a:lnTo>
                      <a:pt x="3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68" name="Group 1650"/>
            <p:cNvGrpSpPr>
              <a:grpSpLocks/>
            </p:cNvGrpSpPr>
            <p:nvPr/>
          </p:nvGrpSpPr>
          <p:grpSpPr bwMode="auto">
            <a:xfrm>
              <a:off x="2781" y="3366"/>
              <a:ext cx="276" cy="115"/>
              <a:chOff x="2781" y="3366"/>
              <a:chExt cx="276" cy="115"/>
            </a:xfrm>
          </p:grpSpPr>
          <p:sp>
            <p:nvSpPr>
              <p:cNvPr id="71" name="Freeform 1651"/>
              <p:cNvSpPr>
                <a:spLocks/>
              </p:cNvSpPr>
              <p:nvPr/>
            </p:nvSpPr>
            <p:spPr bwMode="auto">
              <a:xfrm>
                <a:off x="2805" y="3378"/>
                <a:ext cx="252" cy="103"/>
              </a:xfrm>
              <a:custGeom>
                <a:avLst/>
                <a:gdLst>
                  <a:gd name="T0" fmla="*/ 252 w 252"/>
                  <a:gd name="T1" fmla="*/ 103 h 103"/>
                  <a:gd name="T2" fmla="*/ 240 w 252"/>
                  <a:gd name="T3" fmla="*/ 97 h 103"/>
                  <a:gd name="T4" fmla="*/ 222 w 252"/>
                  <a:gd name="T5" fmla="*/ 91 h 103"/>
                  <a:gd name="T6" fmla="*/ 174 w 252"/>
                  <a:gd name="T7" fmla="*/ 79 h 103"/>
                  <a:gd name="T8" fmla="*/ 126 w 252"/>
                  <a:gd name="T9" fmla="*/ 61 h 103"/>
                  <a:gd name="T10" fmla="*/ 72 w 252"/>
                  <a:gd name="T11" fmla="*/ 43 h 103"/>
                  <a:gd name="T12" fmla="*/ 36 w 252"/>
                  <a:gd name="T13" fmla="*/ 25 h 103"/>
                  <a:gd name="T14" fmla="*/ 0 w 252"/>
                  <a:gd name="T15" fmla="*/ 0 h 103"/>
                  <a:gd name="T16" fmla="*/ 0 60000 65536"/>
                  <a:gd name="T17" fmla="*/ 0 60000 65536"/>
                  <a:gd name="T18" fmla="*/ 0 60000 65536"/>
                  <a:gd name="T19" fmla="*/ 0 60000 65536"/>
                  <a:gd name="T20" fmla="*/ 0 60000 65536"/>
                  <a:gd name="T21" fmla="*/ 0 60000 65536"/>
                  <a:gd name="T22" fmla="*/ 0 60000 65536"/>
                  <a:gd name="T23" fmla="*/ 0 60000 65536"/>
                  <a:gd name="T24" fmla="*/ 0 w 252"/>
                  <a:gd name="T25" fmla="*/ 0 h 103"/>
                  <a:gd name="T26" fmla="*/ 252 w 252"/>
                  <a:gd name="T27" fmla="*/ 103 h 10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2" h="103">
                    <a:moveTo>
                      <a:pt x="252" y="103"/>
                    </a:moveTo>
                    <a:lnTo>
                      <a:pt x="240" y="97"/>
                    </a:lnTo>
                    <a:lnTo>
                      <a:pt x="222" y="91"/>
                    </a:lnTo>
                    <a:lnTo>
                      <a:pt x="174" y="79"/>
                    </a:lnTo>
                    <a:lnTo>
                      <a:pt x="126" y="61"/>
                    </a:lnTo>
                    <a:lnTo>
                      <a:pt x="72" y="43"/>
                    </a:lnTo>
                    <a:lnTo>
                      <a:pt x="36" y="25"/>
                    </a:ln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2" name="Freeform 1652"/>
              <p:cNvSpPr>
                <a:spLocks/>
              </p:cNvSpPr>
              <p:nvPr/>
            </p:nvSpPr>
            <p:spPr bwMode="auto">
              <a:xfrm>
                <a:off x="2781" y="3366"/>
                <a:ext cx="48" cy="37"/>
              </a:xfrm>
              <a:custGeom>
                <a:avLst/>
                <a:gdLst>
                  <a:gd name="T0" fmla="*/ 48 w 48"/>
                  <a:gd name="T1" fmla="*/ 0 h 37"/>
                  <a:gd name="T2" fmla="*/ 0 w 48"/>
                  <a:gd name="T3" fmla="*/ 0 h 37"/>
                  <a:gd name="T4" fmla="*/ 30 w 48"/>
                  <a:gd name="T5" fmla="*/ 37 h 37"/>
                  <a:gd name="T6" fmla="*/ 48 w 48"/>
                  <a:gd name="T7" fmla="*/ 0 h 37"/>
                  <a:gd name="T8" fmla="*/ 0 60000 65536"/>
                  <a:gd name="T9" fmla="*/ 0 60000 65536"/>
                  <a:gd name="T10" fmla="*/ 0 60000 65536"/>
                  <a:gd name="T11" fmla="*/ 0 60000 65536"/>
                  <a:gd name="T12" fmla="*/ 0 w 48"/>
                  <a:gd name="T13" fmla="*/ 0 h 37"/>
                  <a:gd name="T14" fmla="*/ 48 w 48"/>
                  <a:gd name="T15" fmla="*/ 37 h 37"/>
                </a:gdLst>
                <a:ahLst/>
                <a:cxnLst>
                  <a:cxn ang="T8">
                    <a:pos x="T0" y="T1"/>
                  </a:cxn>
                  <a:cxn ang="T9">
                    <a:pos x="T2" y="T3"/>
                  </a:cxn>
                  <a:cxn ang="T10">
                    <a:pos x="T4" y="T5"/>
                  </a:cxn>
                  <a:cxn ang="T11">
                    <a:pos x="T6" y="T7"/>
                  </a:cxn>
                </a:cxnLst>
                <a:rect l="T12" t="T13" r="T14" b="T15"/>
                <a:pathLst>
                  <a:path w="48" h="37">
                    <a:moveTo>
                      <a:pt x="48" y="0"/>
                    </a:moveTo>
                    <a:lnTo>
                      <a:pt x="0" y="0"/>
                    </a:lnTo>
                    <a:lnTo>
                      <a:pt x="30" y="37"/>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9" name="Freeform 1653"/>
            <p:cNvSpPr>
              <a:spLocks/>
            </p:cNvSpPr>
            <p:nvPr/>
          </p:nvSpPr>
          <p:spPr bwMode="auto">
            <a:xfrm>
              <a:off x="3657" y="2574"/>
              <a:ext cx="48" cy="54"/>
            </a:xfrm>
            <a:custGeom>
              <a:avLst/>
              <a:gdLst>
                <a:gd name="T0" fmla="*/ 0 w 48"/>
                <a:gd name="T1" fmla="*/ 30 h 54"/>
                <a:gd name="T2" fmla="*/ 0 w 48"/>
                <a:gd name="T3" fmla="*/ 12 h 54"/>
                <a:gd name="T4" fmla="*/ 0 w 48"/>
                <a:gd name="T5" fmla="*/ 0 h 54"/>
                <a:gd name="T6" fmla="*/ 12 w 48"/>
                <a:gd name="T7" fmla="*/ 6 h 54"/>
                <a:gd name="T8" fmla="*/ 24 w 48"/>
                <a:gd name="T9" fmla="*/ 12 h 54"/>
                <a:gd name="T10" fmla="*/ 24 w 48"/>
                <a:gd name="T11" fmla="*/ 12 h 54"/>
                <a:gd name="T12" fmla="*/ 24 w 48"/>
                <a:gd name="T13" fmla="*/ 12 h 54"/>
                <a:gd name="T14" fmla="*/ 24 w 48"/>
                <a:gd name="T15" fmla="*/ 12 h 54"/>
                <a:gd name="T16" fmla="*/ 24 w 48"/>
                <a:gd name="T17" fmla="*/ 12 h 54"/>
                <a:gd name="T18" fmla="*/ 24 w 48"/>
                <a:gd name="T19" fmla="*/ 12 h 54"/>
                <a:gd name="T20" fmla="*/ 36 w 48"/>
                <a:gd name="T21" fmla="*/ 18 h 54"/>
                <a:gd name="T22" fmla="*/ 48 w 48"/>
                <a:gd name="T23" fmla="*/ 18 h 54"/>
                <a:gd name="T24" fmla="*/ 48 w 48"/>
                <a:gd name="T25" fmla="*/ 24 h 54"/>
                <a:gd name="T26" fmla="*/ 48 w 48"/>
                <a:gd name="T27" fmla="*/ 24 h 54"/>
                <a:gd name="T28" fmla="*/ 48 w 48"/>
                <a:gd name="T29" fmla="*/ 24 h 54"/>
                <a:gd name="T30" fmla="*/ 48 w 48"/>
                <a:gd name="T31" fmla="*/ 30 h 54"/>
                <a:gd name="T32" fmla="*/ 48 w 48"/>
                <a:gd name="T33" fmla="*/ 30 h 54"/>
                <a:gd name="T34" fmla="*/ 42 w 48"/>
                <a:gd name="T35" fmla="*/ 36 h 54"/>
                <a:gd name="T36" fmla="*/ 42 w 48"/>
                <a:gd name="T37" fmla="*/ 48 h 54"/>
                <a:gd name="T38" fmla="*/ 30 w 48"/>
                <a:gd name="T39" fmla="*/ 42 h 54"/>
                <a:gd name="T40" fmla="*/ 24 w 48"/>
                <a:gd name="T41" fmla="*/ 48 h 54"/>
                <a:gd name="T42" fmla="*/ 24 w 48"/>
                <a:gd name="T43" fmla="*/ 54 h 54"/>
                <a:gd name="T44" fmla="*/ 18 w 48"/>
                <a:gd name="T45" fmla="*/ 48 h 54"/>
                <a:gd name="T46" fmla="*/ 18 w 48"/>
                <a:gd name="T47" fmla="*/ 42 h 54"/>
                <a:gd name="T48" fmla="*/ 12 w 48"/>
                <a:gd name="T49" fmla="*/ 36 h 54"/>
                <a:gd name="T50" fmla="*/ 6 w 48"/>
                <a:gd name="T51" fmla="*/ 24 h 54"/>
                <a:gd name="T52" fmla="*/ 0 w 48"/>
                <a:gd name="T53" fmla="*/ 24 h 54"/>
                <a:gd name="T54" fmla="*/ 0 w 48"/>
                <a:gd name="T55" fmla="*/ 30 h 5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8"/>
                <a:gd name="T85" fmla="*/ 0 h 54"/>
                <a:gd name="T86" fmla="*/ 48 w 48"/>
                <a:gd name="T87" fmla="*/ 54 h 5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8" h="54">
                  <a:moveTo>
                    <a:pt x="0" y="30"/>
                  </a:moveTo>
                  <a:lnTo>
                    <a:pt x="0" y="12"/>
                  </a:lnTo>
                  <a:lnTo>
                    <a:pt x="0" y="0"/>
                  </a:lnTo>
                  <a:lnTo>
                    <a:pt x="12" y="6"/>
                  </a:lnTo>
                  <a:lnTo>
                    <a:pt x="24" y="12"/>
                  </a:lnTo>
                  <a:lnTo>
                    <a:pt x="36" y="18"/>
                  </a:lnTo>
                  <a:lnTo>
                    <a:pt x="48" y="18"/>
                  </a:lnTo>
                  <a:lnTo>
                    <a:pt x="48" y="24"/>
                  </a:lnTo>
                  <a:lnTo>
                    <a:pt x="48" y="30"/>
                  </a:lnTo>
                  <a:lnTo>
                    <a:pt x="42" y="36"/>
                  </a:lnTo>
                  <a:lnTo>
                    <a:pt x="42" y="48"/>
                  </a:lnTo>
                  <a:lnTo>
                    <a:pt x="30" y="42"/>
                  </a:lnTo>
                  <a:lnTo>
                    <a:pt x="24" y="48"/>
                  </a:lnTo>
                  <a:lnTo>
                    <a:pt x="24" y="54"/>
                  </a:lnTo>
                  <a:lnTo>
                    <a:pt x="18" y="48"/>
                  </a:lnTo>
                  <a:lnTo>
                    <a:pt x="18" y="42"/>
                  </a:lnTo>
                  <a:lnTo>
                    <a:pt x="12" y="36"/>
                  </a:lnTo>
                  <a:lnTo>
                    <a:pt x="6" y="24"/>
                  </a:lnTo>
                  <a:lnTo>
                    <a:pt x="0" y="24"/>
                  </a:lnTo>
                  <a:lnTo>
                    <a:pt x="0" y="3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Freeform 1654"/>
            <p:cNvSpPr>
              <a:spLocks/>
            </p:cNvSpPr>
            <p:nvPr/>
          </p:nvSpPr>
          <p:spPr bwMode="auto">
            <a:xfrm>
              <a:off x="3849" y="2580"/>
              <a:ext cx="48" cy="54"/>
            </a:xfrm>
            <a:custGeom>
              <a:avLst/>
              <a:gdLst>
                <a:gd name="T0" fmla="*/ 0 w 48"/>
                <a:gd name="T1" fmla="*/ 24 h 54"/>
                <a:gd name="T2" fmla="*/ 0 w 48"/>
                <a:gd name="T3" fmla="*/ 36 h 54"/>
                <a:gd name="T4" fmla="*/ 0 w 48"/>
                <a:gd name="T5" fmla="*/ 54 h 54"/>
                <a:gd name="T6" fmla="*/ 6 w 48"/>
                <a:gd name="T7" fmla="*/ 54 h 54"/>
                <a:gd name="T8" fmla="*/ 12 w 48"/>
                <a:gd name="T9" fmla="*/ 48 h 54"/>
                <a:gd name="T10" fmla="*/ 18 w 48"/>
                <a:gd name="T11" fmla="*/ 42 h 54"/>
                <a:gd name="T12" fmla="*/ 18 w 48"/>
                <a:gd name="T13" fmla="*/ 36 h 54"/>
                <a:gd name="T14" fmla="*/ 24 w 48"/>
                <a:gd name="T15" fmla="*/ 42 h 54"/>
                <a:gd name="T16" fmla="*/ 24 w 48"/>
                <a:gd name="T17" fmla="*/ 42 h 54"/>
                <a:gd name="T18" fmla="*/ 30 w 48"/>
                <a:gd name="T19" fmla="*/ 42 h 54"/>
                <a:gd name="T20" fmla="*/ 36 w 48"/>
                <a:gd name="T21" fmla="*/ 36 h 54"/>
                <a:gd name="T22" fmla="*/ 48 w 48"/>
                <a:gd name="T23" fmla="*/ 30 h 54"/>
                <a:gd name="T24" fmla="*/ 48 w 48"/>
                <a:gd name="T25" fmla="*/ 30 h 54"/>
                <a:gd name="T26" fmla="*/ 42 w 48"/>
                <a:gd name="T27" fmla="*/ 30 h 54"/>
                <a:gd name="T28" fmla="*/ 42 w 48"/>
                <a:gd name="T29" fmla="*/ 18 h 54"/>
                <a:gd name="T30" fmla="*/ 42 w 48"/>
                <a:gd name="T31" fmla="*/ 18 h 54"/>
                <a:gd name="T32" fmla="*/ 36 w 48"/>
                <a:gd name="T33" fmla="*/ 18 h 54"/>
                <a:gd name="T34" fmla="*/ 36 w 48"/>
                <a:gd name="T35" fmla="*/ 12 h 54"/>
                <a:gd name="T36" fmla="*/ 36 w 48"/>
                <a:gd name="T37" fmla="*/ 0 h 54"/>
                <a:gd name="T38" fmla="*/ 30 w 48"/>
                <a:gd name="T39" fmla="*/ 6 h 54"/>
                <a:gd name="T40" fmla="*/ 30 w 48"/>
                <a:gd name="T41" fmla="*/ 6 h 54"/>
                <a:gd name="T42" fmla="*/ 36 w 48"/>
                <a:gd name="T43" fmla="*/ 0 h 54"/>
                <a:gd name="T44" fmla="*/ 30 w 48"/>
                <a:gd name="T45" fmla="*/ 0 h 54"/>
                <a:gd name="T46" fmla="*/ 30 w 48"/>
                <a:gd name="T47" fmla="*/ 6 h 54"/>
                <a:gd name="T48" fmla="*/ 24 w 48"/>
                <a:gd name="T49" fmla="*/ 12 h 54"/>
                <a:gd name="T50" fmla="*/ 18 w 48"/>
                <a:gd name="T51" fmla="*/ 12 h 54"/>
                <a:gd name="T52" fmla="*/ 12 w 48"/>
                <a:gd name="T53" fmla="*/ 18 h 54"/>
                <a:gd name="T54" fmla="*/ 0 w 48"/>
                <a:gd name="T55" fmla="*/ 30 h 54"/>
                <a:gd name="T56" fmla="*/ 0 w 48"/>
                <a:gd name="T57" fmla="*/ 30 h 54"/>
                <a:gd name="T58" fmla="*/ 0 w 48"/>
                <a:gd name="T59" fmla="*/ 24 h 5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8"/>
                <a:gd name="T91" fmla="*/ 0 h 54"/>
                <a:gd name="T92" fmla="*/ 48 w 48"/>
                <a:gd name="T93" fmla="*/ 54 h 5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8" h="54">
                  <a:moveTo>
                    <a:pt x="0" y="24"/>
                  </a:moveTo>
                  <a:lnTo>
                    <a:pt x="0" y="36"/>
                  </a:lnTo>
                  <a:lnTo>
                    <a:pt x="0" y="54"/>
                  </a:lnTo>
                  <a:lnTo>
                    <a:pt x="6" y="54"/>
                  </a:lnTo>
                  <a:lnTo>
                    <a:pt x="12" y="48"/>
                  </a:lnTo>
                  <a:lnTo>
                    <a:pt x="18" y="42"/>
                  </a:lnTo>
                  <a:lnTo>
                    <a:pt x="18" y="36"/>
                  </a:lnTo>
                  <a:lnTo>
                    <a:pt x="24" y="42"/>
                  </a:lnTo>
                  <a:lnTo>
                    <a:pt x="30" y="42"/>
                  </a:lnTo>
                  <a:lnTo>
                    <a:pt x="36" y="36"/>
                  </a:lnTo>
                  <a:lnTo>
                    <a:pt x="48" y="30"/>
                  </a:lnTo>
                  <a:lnTo>
                    <a:pt x="42" y="30"/>
                  </a:lnTo>
                  <a:lnTo>
                    <a:pt x="42" y="18"/>
                  </a:lnTo>
                  <a:lnTo>
                    <a:pt x="36" y="18"/>
                  </a:lnTo>
                  <a:lnTo>
                    <a:pt x="36" y="12"/>
                  </a:lnTo>
                  <a:lnTo>
                    <a:pt x="36" y="0"/>
                  </a:lnTo>
                  <a:lnTo>
                    <a:pt x="30" y="6"/>
                  </a:lnTo>
                  <a:lnTo>
                    <a:pt x="36" y="0"/>
                  </a:lnTo>
                  <a:lnTo>
                    <a:pt x="30" y="0"/>
                  </a:lnTo>
                  <a:lnTo>
                    <a:pt x="30" y="6"/>
                  </a:lnTo>
                  <a:lnTo>
                    <a:pt x="24" y="12"/>
                  </a:lnTo>
                  <a:lnTo>
                    <a:pt x="18" y="12"/>
                  </a:lnTo>
                  <a:lnTo>
                    <a:pt x="12" y="18"/>
                  </a:lnTo>
                  <a:lnTo>
                    <a:pt x="0" y="30"/>
                  </a:lnTo>
                  <a:lnTo>
                    <a:pt x="0" y="24"/>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8468283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latin typeface="Rockwell" panose="02060603020205020403" pitchFamily="18" charset="0"/>
              </a:rPr>
              <a:t>MAGNETIC DISK STORAGE</a:t>
            </a:r>
            <a:endParaRPr lang="en-US" b="1" dirty="0">
              <a:solidFill>
                <a:srgbClr val="7030A0"/>
              </a:solidFill>
              <a:latin typeface="Rockwell" panose="02060603020205020403" pitchFamily="18" charset="0"/>
            </a:endParaRPr>
          </a:p>
        </p:txBody>
      </p:sp>
      <p:sp>
        <p:nvSpPr>
          <p:cNvPr id="4" name="Text Box 1655"/>
          <p:cNvSpPr txBox="1">
            <a:spLocks noGrp="1" noChangeArrowheads="1"/>
          </p:cNvSpPr>
          <p:nvPr>
            <p:ph idx="1"/>
          </p:nvPr>
        </p:nvSpPr>
        <p:spPr bwMode="auto">
          <a:xfrm>
            <a:off x="76200" y="1219200"/>
            <a:ext cx="92202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361950" algn="l"/>
              </a:tabLst>
              <a:defRPr>
                <a:solidFill>
                  <a:schemeClr val="tx1"/>
                </a:solidFill>
                <a:latin typeface="Arial" pitchFamily="34" charset="0"/>
                <a:cs typeface="Arial" pitchFamily="34" charset="0"/>
              </a:defRPr>
            </a:lvl1pPr>
            <a:lvl2pPr marL="742950" indent="-285750" eaLnBrk="0" hangingPunct="0">
              <a:tabLst>
                <a:tab pos="361950" algn="l"/>
              </a:tabLst>
              <a:defRPr>
                <a:solidFill>
                  <a:schemeClr val="tx1"/>
                </a:solidFill>
                <a:latin typeface="Arial" pitchFamily="34" charset="0"/>
                <a:cs typeface="Arial" pitchFamily="34" charset="0"/>
              </a:defRPr>
            </a:lvl2pPr>
            <a:lvl3pPr marL="1143000" indent="-228600" eaLnBrk="0" hangingPunct="0">
              <a:tabLst>
                <a:tab pos="361950" algn="l"/>
              </a:tabLst>
              <a:defRPr>
                <a:solidFill>
                  <a:schemeClr val="tx1"/>
                </a:solidFill>
                <a:latin typeface="Arial" pitchFamily="34" charset="0"/>
                <a:cs typeface="Arial" pitchFamily="34" charset="0"/>
              </a:defRPr>
            </a:lvl3pPr>
            <a:lvl4pPr marL="1600200" indent="-228600" eaLnBrk="0" hangingPunct="0">
              <a:tabLst>
                <a:tab pos="361950" algn="l"/>
              </a:tabLst>
              <a:defRPr>
                <a:solidFill>
                  <a:schemeClr val="tx1"/>
                </a:solidFill>
                <a:latin typeface="Arial" pitchFamily="34" charset="0"/>
                <a:cs typeface="Arial" pitchFamily="34" charset="0"/>
              </a:defRPr>
            </a:lvl4pPr>
            <a:lvl5pPr marL="2057400" indent="-228600" eaLnBrk="0" hangingPunct="0">
              <a:tabLst>
                <a:tab pos="361950" algn="l"/>
              </a:tabLst>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361950" algn="l"/>
              </a:tabLs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361950" algn="l"/>
              </a:tabLs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361950" algn="l"/>
              </a:tabLs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361950" algn="l"/>
              </a:tabLst>
              <a:defRPr>
                <a:solidFill>
                  <a:schemeClr val="tx1"/>
                </a:solidFill>
                <a:latin typeface="Arial" pitchFamily="34" charset="0"/>
                <a:cs typeface="Arial" pitchFamily="34" charset="0"/>
              </a:defRPr>
            </a:lvl9pPr>
          </a:lstStyle>
          <a:p>
            <a:pPr eaLnBrk="1" hangingPunct="1">
              <a:spcBef>
                <a:spcPct val="20000"/>
              </a:spcBef>
            </a:pPr>
            <a:r>
              <a:rPr lang="en-US" b="1" dirty="0">
                <a:ea typeface="Arial Unicode MS" pitchFamily="34" charset="-128"/>
              </a:rPr>
              <a:t>Disk Access Time = </a:t>
            </a:r>
            <a:r>
              <a:rPr lang="en-US" b="1" dirty="0" smtClean="0">
                <a:ea typeface="Arial Unicode MS" pitchFamily="34" charset="-128"/>
              </a:rPr>
              <a:t> </a:t>
            </a:r>
            <a:r>
              <a:rPr lang="en-US" b="1" dirty="0" smtClean="0">
                <a:solidFill>
                  <a:srgbClr val="FF0000"/>
                </a:solidFill>
                <a:ea typeface="Arial Unicode MS" pitchFamily="34" charset="-128"/>
              </a:rPr>
              <a:t>Seek </a:t>
            </a:r>
            <a:r>
              <a:rPr lang="en-US" b="1" dirty="0">
                <a:solidFill>
                  <a:srgbClr val="FF0000"/>
                </a:solidFill>
                <a:ea typeface="Arial Unicode MS" pitchFamily="34" charset="-128"/>
              </a:rPr>
              <a:t>Time</a:t>
            </a:r>
            <a:r>
              <a:rPr lang="en-US" b="1" dirty="0">
                <a:ea typeface="Arial Unicode MS" pitchFamily="34" charset="-128"/>
              </a:rPr>
              <a:t> + </a:t>
            </a:r>
            <a:r>
              <a:rPr lang="en-US" b="1" dirty="0" smtClean="0">
                <a:solidFill>
                  <a:srgbClr val="FF0000"/>
                </a:solidFill>
                <a:ea typeface="Arial Unicode MS" pitchFamily="34" charset="-128"/>
              </a:rPr>
              <a:t>Rotation </a:t>
            </a:r>
            <a:r>
              <a:rPr lang="en-US" b="1" dirty="0">
                <a:solidFill>
                  <a:srgbClr val="FF0000"/>
                </a:solidFill>
                <a:ea typeface="Arial Unicode MS" pitchFamily="34" charset="-128"/>
              </a:rPr>
              <a:t>Latency</a:t>
            </a:r>
            <a:r>
              <a:rPr lang="en-US" b="1" dirty="0">
                <a:ea typeface="Arial Unicode MS" pitchFamily="34" charset="-128"/>
              </a:rPr>
              <a:t> </a:t>
            </a:r>
            <a:r>
              <a:rPr lang="en-US" b="1" dirty="0" smtClean="0">
                <a:ea typeface="Arial Unicode MS" pitchFamily="34" charset="-128"/>
              </a:rPr>
              <a:t>+ </a:t>
            </a:r>
            <a:r>
              <a:rPr lang="en-US" b="1" dirty="0" smtClean="0">
                <a:solidFill>
                  <a:srgbClr val="FF0000"/>
                </a:solidFill>
                <a:ea typeface="Arial Unicode MS" pitchFamily="34" charset="-128"/>
              </a:rPr>
              <a:t>Transfer </a:t>
            </a:r>
            <a:r>
              <a:rPr lang="en-US" b="1" dirty="0">
                <a:solidFill>
                  <a:srgbClr val="FF0000"/>
                </a:solidFill>
                <a:ea typeface="Arial Unicode MS" pitchFamily="34" charset="-128"/>
              </a:rPr>
              <a:t>Time</a:t>
            </a:r>
          </a:p>
        </p:txBody>
      </p:sp>
      <p:sp>
        <p:nvSpPr>
          <p:cNvPr id="5" name="Rectangle 4"/>
          <p:cNvSpPr/>
          <p:nvPr/>
        </p:nvSpPr>
        <p:spPr>
          <a:xfrm>
            <a:off x="228600" y="2551836"/>
            <a:ext cx="8534400" cy="3416320"/>
          </a:xfrm>
          <a:prstGeom prst="rect">
            <a:avLst/>
          </a:prstGeom>
        </p:spPr>
        <p:txBody>
          <a:bodyPr wrap="square">
            <a:spAutoFit/>
          </a:bodyPr>
          <a:lstStyle/>
          <a:p>
            <a:pPr>
              <a:spcBef>
                <a:spcPct val="50000"/>
              </a:spcBef>
            </a:pPr>
            <a:r>
              <a:rPr lang="en-US" sz="3600" b="1" dirty="0" smtClean="0">
                <a:solidFill>
                  <a:srgbClr val="FF0000"/>
                </a:solidFill>
                <a:latin typeface="Arial Unicode MS" pitchFamily="34" charset="-128"/>
                <a:ea typeface="Arial Unicode MS" pitchFamily="34" charset="-128"/>
                <a:cs typeface="Arial Unicode MS" pitchFamily="34" charset="-128"/>
              </a:rPr>
              <a:t>Seek Time</a:t>
            </a:r>
            <a:r>
              <a:rPr lang="en-US" sz="3600" b="1" dirty="0" smtClean="0">
                <a:latin typeface="Arial Unicode MS" pitchFamily="34" charset="-128"/>
                <a:ea typeface="Arial Unicode MS" pitchFamily="34" charset="-128"/>
                <a:cs typeface="Arial Unicode MS" pitchFamily="34" charset="-128"/>
              </a:rPr>
              <a:t>: head movement to the desired track (milliseconds)</a:t>
            </a:r>
          </a:p>
          <a:p>
            <a:pPr>
              <a:spcBef>
                <a:spcPct val="50000"/>
              </a:spcBef>
            </a:pPr>
            <a:r>
              <a:rPr lang="en-US" sz="3600" b="1" dirty="0" smtClean="0">
                <a:solidFill>
                  <a:srgbClr val="FF0000"/>
                </a:solidFill>
                <a:latin typeface="Arial Unicode MS" pitchFamily="34" charset="-128"/>
                <a:ea typeface="Arial Unicode MS" pitchFamily="34" charset="-128"/>
                <a:cs typeface="Arial Unicode MS" pitchFamily="34" charset="-128"/>
              </a:rPr>
              <a:t>Rotation Latency</a:t>
            </a:r>
            <a:r>
              <a:rPr lang="en-US" sz="3600" b="1" dirty="0" smtClean="0">
                <a:latin typeface="Arial Unicode MS" pitchFamily="34" charset="-128"/>
                <a:ea typeface="Arial Unicode MS" pitchFamily="34" charset="-128"/>
                <a:cs typeface="Arial Unicode MS" pitchFamily="34" charset="-128"/>
              </a:rPr>
              <a:t>: disk rotation until desired sector arrives under the head</a:t>
            </a:r>
          </a:p>
          <a:p>
            <a:pPr>
              <a:spcBef>
                <a:spcPct val="50000"/>
              </a:spcBef>
            </a:pPr>
            <a:r>
              <a:rPr lang="en-US" sz="3600" b="1" dirty="0" smtClean="0">
                <a:solidFill>
                  <a:srgbClr val="FF0000"/>
                </a:solidFill>
                <a:latin typeface="Arial Unicode MS" pitchFamily="34" charset="-128"/>
                <a:ea typeface="Arial Unicode MS" pitchFamily="34" charset="-128"/>
                <a:cs typeface="Arial Unicode MS" pitchFamily="34" charset="-128"/>
              </a:rPr>
              <a:t>Transfer Time</a:t>
            </a:r>
            <a:r>
              <a:rPr lang="en-US" sz="3600" b="1" dirty="0" smtClean="0">
                <a:latin typeface="Arial Unicode MS" pitchFamily="34" charset="-128"/>
                <a:ea typeface="Arial Unicode MS" pitchFamily="34" charset="-128"/>
                <a:cs typeface="Arial Unicode MS" pitchFamily="34" charset="-128"/>
              </a:rPr>
              <a:t>: to transfer data</a:t>
            </a:r>
            <a:endParaRPr lang="en-US" sz="3600" b="1"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38222703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7030A0"/>
                </a:solidFill>
                <a:latin typeface="Rockwell" panose="02060603020205020403" pitchFamily="18" charset="0"/>
              </a:rPr>
              <a:t>Example on Disk Access Time</a:t>
            </a:r>
            <a:endParaRPr lang="en-US" b="1" dirty="0">
              <a:solidFill>
                <a:srgbClr val="7030A0"/>
              </a:solidFill>
              <a:latin typeface="Rockwell" panose="02060603020205020403" pitchFamily="18" charset="0"/>
            </a:endParaRPr>
          </a:p>
        </p:txBody>
      </p:sp>
      <p:sp>
        <p:nvSpPr>
          <p:cNvPr id="3" name="Content Placeholder 2"/>
          <p:cNvSpPr>
            <a:spLocks noGrp="1"/>
          </p:cNvSpPr>
          <p:nvPr>
            <p:ph idx="1"/>
          </p:nvPr>
        </p:nvSpPr>
        <p:spPr>
          <a:xfrm>
            <a:off x="457200" y="1219200"/>
            <a:ext cx="8229600" cy="4906963"/>
          </a:xfrm>
        </p:spPr>
        <p:txBody>
          <a:bodyPr>
            <a:normAutofit lnSpcReduction="10000"/>
          </a:bodyPr>
          <a:lstStyle/>
          <a:p>
            <a:pPr fontAlgn="auto">
              <a:spcBef>
                <a:spcPct val="30000"/>
              </a:spcBef>
              <a:spcAft>
                <a:spcPts val="0"/>
              </a:spcAft>
              <a:defRPr/>
            </a:pPr>
            <a:r>
              <a:rPr lang="en-US" b="1" dirty="0"/>
              <a:t>Given a magnetic disk with the following properties</a:t>
            </a:r>
          </a:p>
          <a:p>
            <a:pPr lvl="1" fontAlgn="auto">
              <a:spcBef>
                <a:spcPct val="30000"/>
              </a:spcBef>
              <a:spcAft>
                <a:spcPts val="0"/>
              </a:spcAft>
              <a:defRPr/>
            </a:pPr>
            <a:r>
              <a:rPr lang="en-US" b="1" dirty="0"/>
              <a:t>Rotation speed = 7200 RPM (rotations per minute)</a:t>
            </a:r>
          </a:p>
          <a:p>
            <a:pPr lvl="1" fontAlgn="auto">
              <a:spcBef>
                <a:spcPct val="30000"/>
              </a:spcBef>
              <a:spcAft>
                <a:spcPts val="0"/>
              </a:spcAft>
              <a:defRPr/>
            </a:pPr>
            <a:r>
              <a:rPr lang="en-US" b="1" dirty="0"/>
              <a:t>Average seek = 8 ms, Sector = 512 bytes, Track = 200 sectors</a:t>
            </a:r>
          </a:p>
          <a:p>
            <a:pPr fontAlgn="auto">
              <a:spcBef>
                <a:spcPct val="30000"/>
              </a:spcBef>
              <a:spcAft>
                <a:spcPts val="0"/>
              </a:spcAft>
              <a:defRPr/>
            </a:pPr>
            <a:r>
              <a:rPr lang="en-US" b="1" dirty="0"/>
              <a:t>Calculate</a:t>
            </a:r>
          </a:p>
          <a:p>
            <a:pPr lvl="1" fontAlgn="auto">
              <a:spcBef>
                <a:spcPct val="30000"/>
              </a:spcBef>
              <a:spcAft>
                <a:spcPts val="0"/>
              </a:spcAft>
              <a:defRPr/>
            </a:pPr>
            <a:r>
              <a:rPr lang="en-US" b="1" dirty="0"/>
              <a:t>Time of one rotation (in milliseconds)</a:t>
            </a:r>
          </a:p>
          <a:p>
            <a:pPr lvl="1" fontAlgn="auto">
              <a:spcBef>
                <a:spcPct val="30000"/>
              </a:spcBef>
              <a:spcAft>
                <a:spcPts val="0"/>
              </a:spcAft>
              <a:defRPr/>
            </a:pPr>
            <a:r>
              <a:rPr lang="en-US" b="1" dirty="0"/>
              <a:t>Average time to access a block of 32 consecutive sectors</a:t>
            </a:r>
          </a:p>
          <a:p>
            <a:endParaRPr lang="en-US" b="1" dirty="0"/>
          </a:p>
        </p:txBody>
      </p:sp>
    </p:spTree>
    <p:extLst>
      <p:ext uri="{BB962C8B-B14F-4D97-AF65-F5344CB8AC3E}">
        <p14:creationId xmlns:p14="http://schemas.microsoft.com/office/powerpoint/2010/main" val="24129249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solidFill>
                  <a:srgbClr val="7030A0"/>
                </a:solidFill>
                <a:latin typeface="Rockwell" panose="02060603020205020403" pitchFamily="18" charset="0"/>
              </a:rPr>
              <a:t>Example on Disk Access Time</a:t>
            </a:r>
            <a:endParaRPr lang="en-US" b="1" dirty="0">
              <a:solidFill>
                <a:srgbClr val="7030A0"/>
              </a:solidFill>
              <a:latin typeface="Rockwell" panose="02060603020205020403" pitchFamily="18" charset="0"/>
            </a:endParaRPr>
          </a:p>
        </p:txBody>
      </p:sp>
      <p:sp>
        <p:nvSpPr>
          <p:cNvPr id="5" name="Rectangle 3"/>
          <p:cNvSpPr>
            <a:spLocks noGrp="1" noChangeArrowheads="1"/>
          </p:cNvSpPr>
          <p:nvPr>
            <p:ph idx="1"/>
          </p:nvPr>
        </p:nvSpPr>
        <p:spPr>
          <a:xfrm>
            <a:off x="457200" y="1123950"/>
            <a:ext cx="8382000" cy="5581650"/>
          </a:xfrm>
        </p:spPr>
        <p:txBody>
          <a:bodyPr lIns="0" rIns="0" rtlCol="0">
            <a:normAutofit fontScale="85000" lnSpcReduction="10000"/>
          </a:bodyPr>
          <a:lstStyle/>
          <a:p>
            <a:pPr fontAlgn="auto">
              <a:spcBef>
                <a:spcPct val="30000"/>
              </a:spcBef>
              <a:spcAft>
                <a:spcPts val="0"/>
              </a:spcAft>
              <a:defRPr/>
            </a:pPr>
            <a:r>
              <a:rPr lang="en-US" b="1" dirty="0" smtClean="0"/>
              <a:t>Given a magnetic disk with the following properties</a:t>
            </a:r>
          </a:p>
          <a:p>
            <a:pPr lvl="1" fontAlgn="auto">
              <a:spcBef>
                <a:spcPct val="30000"/>
              </a:spcBef>
              <a:spcAft>
                <a:spcPts val="0"/>
              </a:spcAft>
              <a:defRPr/>
            </a:pPr>
            <a:r>
              <a:rPr lang="en-US" b="1" dirty="0" smtClean="0"/>
              <a:t>Rotation speed = 7200 RPM (rotations per minute)</a:t>
            </a:r>
          </a:p>
          <a:p>
            <a:pPr lvl="1" fontAlgn="auto">
              <a:spcBef>
                <a:spcPct val="30000"/>
              </a:spcBef>
              <a:spcAft>
                <a:spcPts val="0"/>
              </a:spcAft>
              <a:defRPr/>
            </a:pPr>
            <a:r>
              <a:rPr lang="en-US" b="1" dirty="0" smtClean="0"/>
              <a:t>Average seek = 8 ms, Sector = 512 bytes, Track = 200 sectors</a:t>
            </a:r>
          </a:p>
          <a:p>
            <a:pPr fontAlgn="auto">
              <a:spcBef>
                <a:spcPct val="30000"/>
              </a:spcBef>
              <a:spcAft>
                <a:spcPts val="0"/>
              </a:spcAft>
              <a:defRPr/>
            </a:pPr>
            <a:r>
              <a:rPr lang="en-US" b="1" dirty="0" smtClean="0"/>
              <a:t>Calculate</a:t>
            </a:r>
          </a:p>
          <a:p>
            <a:pPr lvl="1" fontAlgn="auto">
              <a:spcBef>
                <a:spcPct val="30000"/>
              </a:spcBef>
              <a:spcAft>
                <a:spcPts val="0"/>
              </a:spcAft>
              <a:defRPr/>
            </a:pPr>
            <a:r>
              <a:rPr lang="en-US" b="1" dirty="0" smtClean="0"/>
              <a:t>Time of one rotation (in milliseconds)</a:t>
            </a:r>
          </a:p>
          <a:p>
            <a:pPr lvl="1" fontAlgn="auto">
              <a:spcBef>
                <a:spcPct val="30000"/>
              </a:spcBef>
              <a:spcAft>
                <a:spcPts val="0"/>
              </a:spcAft>
              <a:defRPr/>
            </a:pPr>
            <a:r>
              <a:rPr lang="en-US" b="1" dirty="0" smtClean="0"/>
              <a:t>Average time to access a block of 32 consecutive sectors</a:t>
            </a:r>
          </a:p>
          <a:p>
            <a:pPr fontAlgn="auto">
              <a:spcBef>
                <a:spcPct val="30000"/>
              </a:spcBef>
              <a:spcAft>
                <a:spcPts val="0"/>
              </a:spcAft>
              <a:defRPr/>
            </a:pPr>
            <a:r>
              <a:rPr lang="en-US" b="1" dirty="0" smtClean="0">
                <a:solidFill>
                  <a:srgbClr val="FF0000"/>
                </a:solidFill>
              </a:rPr>
              <a:t>Answer</a:t>
            </a:r>
          </a:p>
          <a:p>
            <a:pPr lvl="1" fontAlgn="auto">
              <a:spcBef>
                <a:spcPct val="30000"/>
              </a:spcBef>
              <a:spcAft>
                <a:spcPts val="0"/>
              </a:spcAft>
              <a:defRPr/>
            </a:pPr>
            <a:r>
              <a:rPr lang="en-US" b="1" dirty="0" smtClean="0"/>
              <a:t>Rotations per second</a:t>
            </a:r>
          </a:p>
          <a:p>
            <a:pPr lvl="1" fontAlgn="auto">
              <a:spcBef>
                <a:spcPct val="30000"/>
              </a:spcBef>
              <a:spcAft>
                <a:spcPts val="0"/>
              </a:spcAft>
              <a:defRPr/>
            </a:pPr>
            <a:r>
              <a:rPr lang="en-US" b="1" dirty="0" smtClean="0"/>
              <a:t>Rotation time in milliseconds</a:t>
            </a:r>
          </a:p>
          <a:p>
            <a:pPr lvl="1" fontAlgn="auto">
              <a:spcBef>
                <a:spcPct val="30000"/>
              </a:spcBef>
              <a:spcAft>
                <a:spcPts val="0"/>
              </a:spcAft>
              <a:defRPr/>
            </a:pPr>
            <a:r>
              <a:rPr lang="en-US" b="1" dirty="0" smtClean="0"/>
              <a:t>Average rotational latency</a:t>
            </a:r>
          </a:p>
          <a:p>
            <a:pPr lvl="1" fontAlgn="auto">
              <a:spcBef>
                <a:spcPct val="30000"/>
              </a:spcBef>
              <a:spcAft>
                <a:spcPts val="0"/>
              </a:spcAft>
              <a:defRPr/>
            </a:pPr>
            <a:r>
              <a:rPr lang="en-US" b="1" dirty="0" smtClean="0"/>
              <a:t>Time to transfer 32 sectors</a:t>
            </a:r>
          </a:p>
          <a:p>
            <a:pPr lvl="1" fontAlgn="auto">
              <a:spcBef>
                <a:spcPct val="30000"/>
              </a:spcBef>
              <a:spcAft>
                <a:spcPts val="0"/>
              </a:spcAft>
              <a:defRPr/>
            </a:pPr>
            <a:r>
              <a:rPr lang="en-US" b="1" dirty="0" smtClean="0"/>
              <a:t>Average access time</a:t>
            </a:r>
          </a:p>
        </p:txBody>
      </p:sp>
      <p:sp>
        <p:nvSpPr>
          <p:cNvPr id="6" name="Rectangle 4"/>
          <p:cNvSpPr>
            <a:spLocks noChangeArrowheads="1"/>
          </p:cNvSpPr>
          <p:nvPr/>
        </p:nvSpPr>
        <p:spPr bwMode="auto">
          <a:xfrm>
            <a:off x="2901950" y="4343400"/>
            <a:ext cx="3422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lvl="1">
              <a:spcBef>
                <a:spcPct val="30000"/>
              </a:spcBef>
              <a:buFont typeface="Wingdings" pitchFamily="2" charset="2"/>
              <a:buNone/>
            </a:pPr>
            <a:r>
              <a:rPr lang="en-US" sz="2000" dirty="0"/>
              <a:t>	= 7200/60 = 120 RPS</a:t>
            </a:r>
          </a:p>
        </p:txBody>
      </p:sp>
      <p:sp>
        <p:nvSpPr>
          <p:cNvPr id="7" name="Rectangle 5"/>
          <p:cNvSpPr>
            <a:spLocks noChangeArrowheads="1"/>
          </p:cNvSpPr>
          <p:nvPr/>
        </p:nvSpPr>
        <p:spPr bwMode="auto">
          <a:xfrm>
            <a:off x="5029200" y="4800600"/>
            <a:ext cx="274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000" dirty="0"/>
              <a:t>= 1000/120 = 8.33 ms</a:t>
            </a:r>
          </a:p>
        </p:txBody>
      </p:sp>
      <p:sp>
        <p:nvSpPr>
          <p:cNvPr id="8" name="Rectangle 6"/>
          <p:cNvSpPr>
            <a:spLocks noChangeArrowheads="1"/>
          </p:cNvSpPr>
          <p:nvPr/>
        </p:nvSpPr>
        <p:spPr bwMode="auto">
          <a:xfrm>
            <a:off x="4665662" y="5257800"/>
            <a:ext cx="37163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000" dirty="0"/>
              <a:t>= time of half rotation = 4.17 ms</a:t>
            </a:r>
          </a:p>
        </p:txBody>
      </p:sp>
      <p:sp>
        <p:nvSpPr>
          <p:cNvPr id="9" name="Rectangle 7"/>
          <p:cNvSpPr>
            <a:spLocks noChangeArrowheads="1"/>
          </p:cNvSpPr>
          <p:nvPr/>
        </p:nvSpPr>
        <p:spPr bwMode="auto">
          <a:xfrm>
            <a:off x="4800600" y="5699125"/>
            <a:ext cx="3429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000" dirty="0"/>
              <a:t>= (32/200) * 8.33 = 1.33 ms</a:t>
            </a:r>
          </a:p>
        </p:txBody>
      </p:sp>
      <p:sp>
        <p:nvSpPr>
          <p:cNvPr id="10" name="Rectangle 8"/>
          <p:cNvSpPr>
            <a:spLocks noChangeArrowheads="1"/>
          </p:cNvSpPr>
          <p:nvPr/>
        </p:nvSpPr>
        <p:spPr bwMode="auto">
          <a:xfrm>
            <a:off x="3810000" y="6156325"/>
            <a:ext cx="3200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000" dirty="0"/>
              <a:t>= 8 + 4.17 + 1.33 = 13.5 ms</a:t>
            </a:r>
          </a:p>
        </p:txBody>
      </p:sp>
    </p:spTree>
    <p:extLst>
      <p:ext uri="{BB962C8B-B14F-4D97-AF65-F5344CB8AC3E}">
        <p14:creationId xmlns:p14="http://schemas.microsoft.com/office/powerpoint/2010/main" val="37560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dissolve">
                                      <p:cBhvr>
                                        <p:cTn id="7" dur="500"/>
                                        <p:tgtEl>
                                          <p:spTgt spid="5">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8" end="8"/>
                                            </p:txEl>
                                          </p:spTgt>
                                        </p:tgtEl>
                                        <p:attrNameLst>
                                          <p:attrName>style.visibility</p:attrName>
                                        </p:attrNameLst>
                                      </p:cBhvr>
                                      <p:to>
                                        <p:strVal val="visible"/>
                                      </p:to>
                                    </p:set>
                                    <p:animEffect transition="in" filter="dissolve">
                                      <p:cBhvr>
                                        <p:cTn id="12" dur="500"/>
                                        <p:tgtEl>
                                          <p:spTgt spid="5">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animEffect transition="in" filter="dissolve">
                                      <p:cBhvr>
                                        <p:cTn id="17" dur="500"/>
                                        <p:tgtEl>
                                          <p:spTgt spid="5">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10" end="10"/>
                                            </p:txEl>
                                          </p:spTgt>
                                        </p:tgtEl>
                                        <p:attrNameLst>
                                          <p:attrName>style.visibility</p:attrName>
                                        </p:attrNameLst>
                                      </p:cBhvr>
                                      <p:to>
                                        <p:strVal val="visible"/>
                                      </p:to>
                                    </p:set>
                                    <p:animEffect transition="in" filter="dissolve">
                                      <p:cBhvr>
                                        <p:cTn id="22" dur="500"/>
                                        <p:tgtEl>
                                          <p:spTgt spid="5">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animEffect transition="in" filter="dissolve">
                                      <p:cBhvr>
                                        <p:cTn id="27" dur="500"/>
                                        <p:tgtEl>
                                          <p:spTgt spid="5">
                                            <p:txEl>
                                              <p:pRg st="11" end="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dissolv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Effect transition="in" filter="dissolve">
                                      <p:cBhvr>
                                        <p:cTn id="42" dur="500"/>
                                        <p:tgtEl>
                                          <p:spTgt spid="8">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dissolv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0">
                                            <p:txEl>
                                              <p:pRg st="0" end="0"/>
                                            </p:txEl>
                                          </p:spTgt>
                                        </p:tgtEl>
                                        <p:attrNameLst>
                                          <p:attrName>style.visibility</p:attrName>
                                        </p:attrNameLst>
                                      </p:cBhvr>
                                      <p:to>
                                        <p:strVal val="visible"/>
                                      </p:to>
                                    </p:set>
                                    <p:animEffect transition="in" filter="dissolve">
                                      <p:cBhvr>
                                        <p:cTn id="5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295400"/>
            <a:ext cx="7010400" cy="152400"/>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556130" y="838200"/>
            <a:ext cx="7521069" cy="4549113"/>
          </a:xfrm>
          <a:prstGeom prst="rect">
            <a:avLst/>
          </a:prstGeom>
        </p:spPr>
      </p:pic>
    </p:spTree>
    <p:extLst>
      <p:ext uri="{BB962C8B-B14F-4D97-AF65-F5344CB8AC3E}">
        <p14:creationId xmlns:p14="http://schemas.microsoft.com/office/powerpoint/2010/main" val="1147153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74192"/>
          </a:xfrm>
        </p:spPr>
        <p:txBody>
          <a:bodyPr>
            <a:normAutofit fontScale="90000"/>
          </a:bodyPr>
          <a:lstStyle/>
          <a:p>
            <a:r>
              <a:rPr lang="en-US" sz="4000" b="1" dirty="0" smtClean="0">
                <a:solidFill>
                  <a:srgbClr val="7030A0"/>
                </a:solidFill>
                <a:latin typeface="Rockwell" panose="02060603020205020403" pitchFamily="18" charset="0"/>
              </a:rPr>
              <a:t>Revision of Computer </a:t>
            </a:r>
            <a:r>
              <a:rPr lang="en-US" sz="4000" b="1" dirty="0">
                <a:solidFill>
                  <a:srgbClr val="7030A0"/>
                </a:solidFill>
                <a:latin typeface="Rockwell" panose="02060603020205020403" pitchFamily="18" charset="0"/>
              </a:rPr>
              <a:t>Bus Structur</a:t>
            </a:r>
            <a:r>
              <a:rPr lang="en-US" b="1" dirty="0">
                <a:solidFill>
                  <a:srgbClr val="7030A0"/>
                </a:solidFill>
              </a:rPr>
              <a:t>e</a:t>
            </a:r>
            <a:endParaRPr lang="en-US" dirty="0">
              <a:solidFill>
                <a:srgbClr val="7030A0"/>
              </a:solidFill>
            </a:endParaRPr>
          </a:p>
        </p:txBody>
      </p:sp>
      <p:sp>
        <p:nvSpPr>
          <p:cNvPr id="3" name="Content Placeholder 2"/>
          <p:cNvSpPr>
            <a:spLocks noGrp="1"/>
          </p:cNvSpPr>
          <p:nvPr>
            <p:ph idx="1"/>
          </p:nvPr>
        </p:nvSpPr>
        <p:spPr>
          <a:xfrm>
            <a:off x="457200" y="850392"/>
            <a:ext cx="8229600" cy="5398008"/>
          </a:xfrm>
        </p:spPr>
        <p:txBody>
          <a:bodyPr/>
          <a:lstStyle/>
          <a:p>
            <a:pPr marL="0" indent="0" algn="just">
              <a:buNone/>
            </a:pPr>
            <a:r>
              <a:rPr lang="en-US" dirty="0" smtClean="0"/>
              <a:t> </a:t>
            </a:r>
            <a:r>
              <a:rPr lang="en-US" b="1" dirty="0" smtClean="0">
                <a:latin typeface="Rockwell" panose="02060603020205020403" pitchFamily="18" charset="0"/>
              </a:rPr>
              <a:t>Representation of  </a:t>
            </a:r>
            <a:r>
              <a:rPr lang="en-US" b="1" dirty="0">
                <a:solidFill>
                  <a:srgbClr val="C00000"/>
                </a:solidFill>
                <a:latin typeface="Rockwell" panose="02060603020205020403" pitchFamily="18" charset="0"/>
              </a:rPr>
              <a:t>SERIAL</a:t>
            </a:r>
            <a:r>
              <a:rPr lang="en-US" b="1" dirty="0">
                <a:latin typeface="Rockwell" panose="02060603020205020403" pitchFamily="18" charset="0"/>
              </a:rPr>
              <a:t> transmission of </a:t>
            </a:r>
            <a:r>
              <a:rPr lang="en-US" b="1" dirty="0">
                <a:solidFill>
                  <a:srgbClr val="7030A0"/>
                </a:solidFill>
                <a:latin typeface="Rockwell" panose="02060603020205020403" pitchFamily="18" charset="0"/>
              </a:rPr>
              <a:t>data</a:t>
            </a:r>
            <a:r>
              <a:rPr lang="en-US" b="1" dirty="0">
                <a:latin typeface="Rockwell" panose="02060603020205020403" pitchFamily="18" charset="0"/>
              </a:rPr>
              <a:t>.  Obviously, only one wire is required for serial transmission, the bits of information being sent down the line consecutively.  </a:t>
            </a:r>
            <a:endParaRPr lang="en-US" b="1" dirty="0" smtClean="0">
              <a:latin typeface="Rockwell" panose="02060603020205020403" pitchFamily="18" charset="0"/>
            </a:endParaRPr>
          </a:p>
          <a:p>
            <a:pPr marL="0" indent="0">
              <a:buNone/>
            </a:pPr>
            <a:endParaRPr lang="en-US" dirty="0" smtClean="0"/>
          </a:p>
          <a:p>
            <a:pPr marL="0" indent="0">
              <a:buNone/>
            </a:pPr>
            <a:endParaRPr lang="en-US" dirty="0"/>
          </a:p>
          <a:p>
            <a:endParaRPr lang="en-US" dirty="0"/>
          </a:p>
        </p:txBody>
      </p:sp>
      <p:pic>
        <p:nvPicPr>
          <p:cNvPr id="6" name="Picture 5"/>
          <p:cNvPicPr>
            <a:picLocks noChangeAspect="1"/>
          </p:cNvPicPr>
          <p:nvPr/>
        </p:nvPicPr>
        <p:blipFill>
          <a:blip r:embed="rId2"/>
          <a:stretch>
            <a:fillRect/>
          </a:stretch>
        </p:blipFill>
        <p:spPr>
          <a:xfrm>
            <a:off x="762000" y="3282434"/>
            <a:ext cx="8111066" cy="2362200"/>
          </a:xfrm>
          <a:prstGeom prst="rect">
            <a:avLst/>
          </a:prstGeom>
        </p:spPr>
      </p:pic>
      <p:sp>
        <p:nvSpPr>
          <p:cNvPr id="7" name="Rectangle 6"/>
          <p:cNvSpPr/>
          <p:nvPr/>
        </p:nvSpPr>
        <p:spPr>
          <a:xfrm>
            <a:off x="3581400" y="5644634"/>
            <a:ext cx="2941190" cy="369332"/>
          </a:xfrm>
          <a:prstGeom prst="rect">
            <a:avLst/>
          </a:prstGeom>
        </p:spPr>
        <p:txBody>
          <a:bodyPr wrap="none">
            <a:spAutoFit/>
          </a:bodyPr>
          <a:lstStyle/>
          <a:p>
            <a:r>
              <a:rPr lang="en-US" b="1" dirty="0">
                <a:latin typeface="Rockwell" panose="02060603020205020403" pitchFamily="18" charset="0"/>
              </a:rPr>
              <a:t>Serial data transmission</a:t>
            </a:r>
          </a:p>
        </p:txBody>
      </p:sp>
    </p:spTree>
    <p:extLst>
      <p:ext uri="{BB962C8B-B14F-4D97-AF65-F5344CB8AC3E}">
        <p14:creationId xmlns:p14="http://schemas.microsoft.com/office/powerpoint/2010/main" val="2419414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b="1" dirty="0">
                <a:solidFill>
                  <a:srgbClr val="7030A0"/>
                </a:solidFill>
                <a:latin typeface="Rockwell" panose="02060603020205020403" pitchFamily="18" charset="0"/>
              </a:rPr>
              <a:t>Revision of Computer Bus Structur</a:t>
            </a:r>
            <a:r>
              <a:rPr lang="en-US" sz="3600" b="1" dirty="0">
                <a:solidFill>
                  <a:srgbClr val="7030A0"/>
                </a:solidFill>
              </a:rPr>
              <a:t>e</a:t>
            </a:r>
            <a:endParaRPr lang="en-US" sz="3600" dirty="0"/>
          </a:p>
        </p:txBody>
      </p:sp>
      <p:sp>
        <p:nvSpPr>
          <p:cNvPr id="3" name="Content Placeholder 2"/>
          <p:cNvSpPr>
            <a:spLocks noGrp="1"/>
          </p:cNvSpPr>
          <p:nvPr>
            <p:ph idx="1"/>
          </p:nvPr>
        </p:nvSpPr>
        <p:spPr>
          <a:xfrm>
            <a:off x="152400" y="838200"/>
            <a:ext cx="8763000" cy="5562600"/>
          </a:xfrm>
        </p:spPr>
        <p:txBody>
          <a:bodyPr>
            <a:normAutofit/>
          </a:bodyPr>
          <a:lstStyle/>
          <a:p>
            <a:pPr algn="just"/>
            <a:r>
              <a:rPr lang="en-US" sz="2800" b="1" dirty="0">
                <a:latin typeface="Rockwell" panose="02060603020205020403" pitchFamily="18" charset="0"/>
              </a:rPr>
              <a:t>An alternative method of conveying digital information is by </a:t>
            </a:r>
            <a:r>
              <a:rPr lang="en-US" sz="2800" b="1" dirty="0">
                <a:solidFill>
                  <a:srgbClr val="C00000"/>
                </a:solidFill>
                <a:latin typeface="Rockwell" panose="02060603020205020403" pitchFamily="18" charset="0"/>
              </a:rPr>
              <a:t>PARALLEL</a:t>
            </a:r>
            <a:r>
              <a:rPr lang="en-US" sz="2800" b="1" dirty="0">
                <a:latin typeface="Rockwell" panose="02060603020205020403" pitchFamily="18" charset="0"/>
              </a:rPr>
              <a:t> transmission.  Here several wires are used so that an equivalent number of bits of information can be transmitted </a:t>
            </a:r>
            <a:r>
              <a:rPr lang="en-US" sz="2800" b="1" u="sng" dirty="0">
                <a:latin typeface="Rockwell" panose="02060603020205020403" pitchFamily="18" charset="0"/>
              </a:rPr>
              <a:t>simultaneously</a:t>
            </a:r>
            <a:r>
              <a:rPr lang="en-US" sz="2800" b="1" dirty="0">
                <a:latin typeface="Rockwell" panose="02060603020205020403" pitchFamily="18" charset="0"/>
              </a:rPr>
              <a:t> as </a:t>
            </a:r>
            <a:r>
              <a:rPr lang="en-US" sz="2800" b="1" dirty="0" smtClean="0">
                <a:latin typeface="Rockwell" panose="02060603020205020403" pitchFamily="18" charset="0"/>
              </a:rPr>
              <a:t>shown.</a:t>
            </a:r>
          </a:p>
          <a:p>
            <a:pPr marL="0" indent="0" algn="just">
              <a:buNone/>
            </a:pPr>
            <a:endParaRPr lang="en-US" sz="2800" b="1" dirty="0">
              <a:latin typeface="Rockwell" panose="02060603020205020403" pitchFamily="18" charset="0"/>
            </a:endParaRPr>
          </a:p>
        </p:txBody>
      </p:sp>
      <p:pic>
        <p:nvPicPr>
          <p:cNvPr id="4" name="Picture 3"/>
          <p:cNvPicPr>
            <a:picLocks noChangeAspect="1"/>
          </p:cNvPicPr>
          <p:nvPr/>
        </p:nvPicPr>
        <p:blipFill>
          <a:blip r:embed="rId3"/>
          <a:stretch>
            <a:fillRect/>
          </a:stretch>
        </p:blipFill>
        <p:spPr>
          <a:xfrm>
            <a:off x="685800" y="3124200"/>
            <a:ext cx="7467600" cy="2438399"/>
          </a:xfrm>
          <a:prstGeom prst="rect">
            <a:avLst/>
          </a:prstGeom>
        </p:spPr>
      </p:pic>
      <p:sp>
        <p:nvSpPr>
          <p:cNvPr id="5" name="Rectangle 4"/>
          <p:cNvSpPr/>
          <p:nvPr/>
        </p:nvSpPr>
        <p:spPr>
          <a:xfrm>
            <a:off x="2590800" y="5778167"/>
            <a:ext cx="3200400" cy="461665"/>
          </a:xfrm>
          <a:prstGeom prst="rect">
            <a:avLst/>
          </a:prstGeom>
        </p:spPr>
        <p:txBody>
          <a:bodyPr wrap="square">
            <a:spAutoFit/>
          </a:bodyPr>
          <a:lstStyle/>
          <a:p>
            <a:r>
              <a:rPr lang="en-US" sz="2400" b="1" dirty="0"/>
              <a:t>Parallel transmission</a:t>
            </a:r>
          </a:p>
        </p:txBody>
      </p:sp>
    </p:spTree>
    <p:extLst>
      <p:ext uri="{BB962C8B-B14F-4D97-AF65-F5344CB8AC3E}">
        <p14:creationId xmlns:p14="http://schemas.microsoft.com/office/powerpoint/2010/main" val="3049388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b="1" dirty="0">
                <a:solidFill>
                  <a:srgbClr val="7030A0"/>
                </a:solidFill>
                <a:latin typeface="Rockwell" panose="02060603020205020403" pitchFamily="18" charset="0"/>
              </a:rPr>
              <a:t>Revision of Computer Bus Structur</a:t>
            </a:r>
            <a:r>
              <a:rPr lang="en-US" sz="3600" b="1" dirty="0">
                <a:solidFill>
                  <a:srgbClr val="7030A0"/>
                </a:solidFill>
              </a:rPr>
              <a:t>e</a:t>
            </a:r>
            <a:endParaRPr lang="en-US" sz="3600" dirty="0"/>
          </a:p>
        </p:txBody>
      </p:sp>
      <p:sp>
        <p:nvSpPr>
          <p:cNvPr id="3" name="Content Placeholder 2"/>
          <p:cNvSpPr>
            <a:spLocks noGrp="1"/>
          </p:cNvSpPr>
          <p:nvPr>
            <p:ph idx="1"/>
          </p:nvPr>
        </p:nvSpPr>
        <p:spPr>
          <a:xfrm>
            <a:off x="457200" y="990600"/>
            <a:ext cx="8229600" cy="5135563"/>
          </a:xfrm>
        </p:spPr>
        <p:txBody>
          <a:bodyPr/>
          <a:lstStyle/>
          <a:p>
            <a:r>
              <a:rPr lang="en-US" b="1" dirty="0" smtClean="0">
                <a:solidFill>
                  <a:srgbClr val="C00000"/>
                </a:solidFill>
                <a:latin typeface="Rockwell" panose="02060603020205020403" pitchFamily="18" charset="0"/>
              </a:rPr>
              <a:t>DATA BUS </a:t>
            </a:r>
          </a:p>
          <a:p>
            <a:r>
              <a:rPr lang="en-US" b="1" dirty="0" smtClean="0">
                <a:latin typeface="Rockwell" panose="02060603020205020403" pitchFamily="18" charset="0"/>
              </a:rPr>
              <a:t>Processed information i.e. data, data memory is determined by the amount of data a microprocessor processes at once i.e. the no of bit it processed once.</a:t>
            </a:r>
          </a:p>
          <a:p>
            <a:r>
              <a:rPr lang="en-US" b="1" dirty="0" smtClean="0">
                <a:latin typeface="Rockwell" panose="02060603020205020403" pitchFamily="18" charset="0"/>
              </a:rPr>
              <a:t>A  group of 8 bits is called “Byte”</a:t>
            </a:r>
          </a:p>
          <a:p>
            <a:r>
              <a:rPr lang="en-US" b="1" dirty="0" smtClean="0">
                <a:latin typeface="Rockwell" panose="02060603020205020403" pitchFamily="18" charset="0"/>
              </a:rPr>
              <a:t>A group of 4 bits is called “Nibble”</a:t>
            </a:r>
            <a:endParaRPr lang="en-US" b="1" dirty="0">
              <a:latin typeface="Rockwell" panose="02060603020205020403" pitchFamily="18" charset="0"/>
            </a:endParaRPr>
          </a:p>
        </p:txBody>
      </p:sp>
    </p:spTree>
    <p:extLst>
      <p:ext uri="{BB962C8B-B14F-4D97-AF65-F5344CB8AC3E}">
        <p14:creationId xmlns:p14="http://schemas.microsoft.com/office/powerpoint/2010/main" val="1923030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normAutofit fontScale="90000"/>
          </a:bodyPr>
          <a:lstStyle/>
          <a:p>
            <a:r>
              <a:rPr lang="en-US" b="1" dirty="0">
                <a:solidFill>
                  <a:srgbClr val="7030A0"/>
                </a:solidFill>
                <a:latin typeface="Rockwell" panose="02060603020205020403" pitchFamily="18" charset="0"/>
              </a:rPr>
              <a:t>Revision of Computer Bus </a:t>
            </a:r>
            <a:r>
              <a:rPr lang="en-US" b="1" dirty="0" smtClean="0">
                <a:solidFill>
                  <a:srgbClr val="7030A0"/>
                </a:solidFill>
                <a:latin typeface="Rockwell" panose="02060603020205020403" pitchFamily="18" charset="0"/>
              </a:rPr>
              <a:t>Structure</a:t>
            </a:r>
            <a:endParaRPr lang="en-US" dirty="0"/>
          </a:p>
        </p:txBody>
      </p:sp>
      <p:sp>
        <p:nvSpPr>
          <p:cNvPr id="3" name="Content Placeholder 2"/>
          <p:cNvSpPr>
            <a:spLocks noGrp="1"/>
          </p:cNvSpPr>
          <p:nvPr>
            <p:ph idx="1"/>
          </p:nvPr>
        </p:nvSpPr>
        <p:spPr>
          <a:xfrm>
            <a:off x="457200" y="1066800"/>
            <a:ext cx="8229600" cy="5059363"/>
          </a:xfrm>
        </p:spPr>
        <p:txBody>
          <a:bodyPr/>
          <a:lstStyle/>
          <a:p>
            <a:pPr algn="just"/>
            <a:r>
              <a:rPr lang="en-US" b="1" dirty="0" smtClean="0">
                <a:latin typeface="Rockwell" panose="02060603020205020403" pitchFamily="18" charset="0"/>
              </a:rPr>
              <a:t>For example </a:t>
            </a:r>
          </a:p>
          <a:p>
            <a:pPr algn="just"/>
            <a:r>
              <a:rPr lang="en-US" b="1" dirty="0" smtClean="0">
                <a:latin typeface="Rockwell" panose="02060603020205020403" pitchFamily="18" charset="0"/>
              </a:rPr>
              <a:t>A </a:t>
            </a:r>
            <a:r>
              <a:rPr lang="en-US" b="1" dirty="0" smtClean="0">
                <a:solidFill>
                  <a:srgbClr val="C00000"/>
                </a:solidFill>
                <a:latin typeface="Rockwell" panose="02060603020205020403" pitchFamily="18" charset="0"/>
              </a:rPr>
              <a:t>64KB</a:t>
            </a:r>
            <a:r>
              <a:rPr lang="en-US" b="1" dirty="0" smtClean="0">
                <a:latin typeface="Rockwell" panose="02060603020205020403" pitchFamily="18" charset="0"/>
              </a:rPr>
              <a:t> microprocessor.</a:t>
            </a:r>
          </a:p>
          <a:p>
            <a:pPr algn="just"/>
            <a:r>
              <a:rPr lang="en-US" b="1" dirty="0" smtClean="0">
                <a:solidFill>
                  <a:srgbClr val="C00000"/>
                </a:solidFill>
                <a:latin typeface="Rockwell" panose="02060603020205020403" pitchFamily="18" charset="0"/>
              </a:rPr>
              <a:t>64K</a:t>
            </a:r>
            <a:r>
              <a:rPr lang="en-US" b="1" dirty="0" smtClean="0">
                <a:latin typeface="Rockwell" panose="02060603020205020403" pitchFamily="18" charset="0"/>
              </a:rPr>
              <a:t> means that the microprocessor has </a:t>
            </a:r>
            <a:r>
              <a:rPr lang="en-US" b="1" dirty="0" smtClean="0">
                <a:solidFill>
                  <a:srgbClr val="C00000"/>
                </a:solidFill>
                <a:latin typeface="Rockwell" panose="02060603020205020403" pitchFamily="18" charset="0"/>
              </a:rPr>
              <a:t>64</a:t>
            </a:r>
            <a:r>
              <a:rPr lang="en-US" b="1" dirty="0" smtClean="0">
                <a:latin typeface="Rockwell" panose="02060603020205020403" pitchFamily="18" charset="0"/>
              </a:rPr>
              <a:t> memory location i.e. Address locations</a:t>
            </a:r>
          </a:p>
          <a:p>
            <a:pPr algn="just"/>
            <a:r>
              <a:rPr lang="en-US" b="1" dirty="0" smtClean="0">
                <a:latin typeface="Rockwell" panose="02060603020205020403" pitchFamily="18" charset="0"/>
              </a:rPr>
              <a:t>The byte (B) means that each of the </a:t>
            </a:r>
            <a:r>
              <a:rPr lang="en-US" b="1" dirty="0" smtClean="0">
                <a:solidFill>
                  <a:srgbClr val="C00000"/>
                </a:solidFill>
                <a:latin typeface="Rockwell" panose="02060603020205020403" pitchFamily="18" charset="0"/>
              </a:rPr>
              <a:t>64</a:t>
            </a:r>
            <a:r>
              <a:rPr lang="en-US" b="1" dirty="0" smtClean="0">
                <a:latin typeface="Rockwell" panose="02060603020205020403" pitchFamily="18" charset="0"/>
              </a:rPr>
              <a:t> memory location can process </a:t>
            </a:r>
            <a:r>
              <a:rPr lang="en-US" b="1" dirty="0" smtClean="0">
                <a:solidFill>
                  <a:srgbClr val="C00000"/>
                </a:solidFill>
                <a:latin typeface="Rockwell" panose="02060603020205020403" pitchFamily="18" charset="0"/>
              </a:rPr>
              <a:t>8 bits </a:t>
            </a:r>
            <a:r>
              <a:rPr lang="en-US" b="1" dirty="0" smtClean="0">
                <a:latin typeface="Rockwell" panose="02060603020205020403" pitchFamily="18" charset="0"/>
              </a:rPr>
              <a:t>once</a:t>
            </a:r>
            <a:endParaRPr lang="en-US" b="1" dirty="0">
              <a:latin typeface="Rockwell" panose="02060603020205020403" pitchFamily="18" charset="0"/>
            </a:endParaRPr>
          </a:p>
        </p:txBody>
      </p:sp>
    </p:spTree>
    <p:extLst>
      <p:ext uri="{BB962C8B-B14F-4D97-AF65-F5344CB8AC3E}">
        <p14:creationId xmlns:p14="http://schemas.microsoft.com/office/powerpoint/2010/main" val="3541051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9296400" cy="838200"/>
          </a:xfrm>
        </p:spPr>
        <p:txBody>
          <a:bodyPr>
            <a:normAutofit fontScale="90000"/>
          </a:bodyPr>
          <a:lstStyle/>
          <a:p>
            <a:r>
              <a:rPr lang="en-US" b="1" dirty="0">
                <a:solidFill>
                  <a:srgbClr val="7030A0"/>
                </a:solidFill>
                <a:latin typeface="Rockwell" panose="02060603020205020403" pitchFamily="18" charset="0"/>
              </a:rPr>
              <a:t>Revision of Computer Bus </a:t>
            </a:r>
            <a:r>
              <a:rPr lang="en-US" b="1" dirty="0" smtClean="0">
                <a:solidFill>
                  <a:srgbClr val="7030A0"/>
                </a:solidFill>
                <a:latin typeface="Rockwell" panose="02060603020205020403" pitchFamily="18" charset="0"/>
              </a:rPr>
              <a:t>Structure</a:t>
            </a:r>
            <a:endParaRPr lang="en-US" dirty="0"/>
          </a:p>
        </p:txBody>
      </p:sp>
      <p:sp>
        <p:nvSpPr>
          <p:cNvPr id="3" name="Content Placeholder 2"/>
          <p:cNvSpPr>
            <a:spLocks noGrp="1"/>
          </p:cNvSpPr>
          <p:nvPr>
            <p:ph idx="1"/>
          </p:nvPr>
        </p:nvSpPr>
        <p:spPr>
          <a:xfrm>
            <a:off x="152400" y="838200"/>
            <a:ext cx="8534400" cy="5287963"/>
          </a:xfrm>
        </p:spPr>
        <p:txBody>
          <a:bodyPr/>
          <a:lstStyle/>
          <a:p>
            <a:r>
              <a:rPr lang="en-US" b="1" dirty="0" smtClean="0">
                <a:solidFill>
                  <a:srgbClr val="C00000"/>
                </a:solidFill>
                <a:latin typeface="Rockwell" panose="02060603020205020403" pitchFamily="18" charset="0"/>
              </a:rPr>
              <a:t>CONTROL BUS/LOGIC</a:t>
            </a:r>
          </a:p>
          <a:p>
            <a:r>
              <a:rPr lang="en-US" b="1" dirty="0" smtClean="0">
                <a:latin typeface="Rockwell" panose="02060603020205020403" pitchFamily="18" charset="0"/>
              </a:rPr>
              <a:t>This generates control signals and coordinates all the activities to make sure  operations are done normally by sending information or signal through </a:t>
            </a:r>
            <a:r>
              <a:rPr lang="en-US" b="1" dirty="0" smtClean="0">
                <a:solidFill>
                  <a:srgbClr val="C00000"/>
                </a:solidFill>
                <a:latin typeface="Rockwell" panose="02060603020205020403" pitchFamily="18" charset="0"/>
              </a:rPr>
              <a:t>the control bus.</a:t>
            </a:r>
          </a:p>
          <a:p>
            <a:r>
              <a:rPr lang="en-US" b="1" dirty="0" smtClean="0">
                <a:latin typeface="Rockwell" panose="02060603020205020403" pitchFamily="18" charset="0"/>
              </a:rPr>
              <a:t>Every processor comes with a crystal oscillator i.e. a signal built on a crystal.</a:t>
            </a:r>
          </a:p>
          <a:p>
            <a:endParaRPr lang="en-US" b="1" dirty="0">
              <a:solidFill>
                <a:srgbClr val="C00000"/>
              </a:solidFill>
              <a:latin typeface="Rockwell" panose="02060603020205020403" pitchFamily="18" charset="0"/>
            </a:endParaRPr>
          </a:p>
          <a:p>
            <a:endParaRPr lang="en-US" b="1" dirty="0">
              <a:solidFill>
                <a:srgbClr val="C00000"/>
              </a:solidFill>
              <a:latin typeface="Rockwell" panose="02060603020205020403" pitchFamily="18" charset="0"/>
            </a:endParaRPr>
          </a:p>
        </p:txBody>
      </p:sp>
    </p:spTree>
    <p:extLst>
      <p:ext uri="{BB962C8B-B14F-4D97-AF65-F5344CB8AC3E}">
        <p14:creationId xmlns:p14="http://schemas.microsoft.com/office/powerpoint/2010/main" val="288983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TotalTime>
  <Words>2282</Words>
  <Application>Microsoft Office PowerPoint</Application>
  <PresentationFormat>On-screen Show (4:3)</PresentationFormat>
  <Paragraphs>365</Paragraphs>
  <Slides>46</Slides>
  <Notes>2</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46</vt:i4>
      </vt:variant>
    </vt:vector>
  </HeadingPairs>
  <TitlesOfParts>
    <vt:vector size="60" baseType="lpstr">
      <vt:lpstr>Arial Unicode MS</vt:lpstr>
      <vt:lpstr>MS PGothic</vt:lpstr>
      <vt:lpstr>Arial</vt:lpstr>
      <vt:lpstr>Calibri</vt:lpstr>
      <vt:lpstr>Geneva</vt:lpstr>
      <vt:lpstr>Georgia</vt:lpstr>
      <vt:lpstr>Helvetica</vt:lpstr>
      <vt:lpstr>Rockwell</vt:lpstr>
      <vt:lpstr>Rockwell Condensed</vt:lpstr>
      <vt:lpstr>Times New Roman</vt:lpstr>
      <vt:lpstr>Wingdings</vt:lpstr>
      <vt:lpstr>Office Theme</vt:lpstr>
      <vt:lpstr>1_Office Theme</vt:lpstr>
      <vt:lpstr>Visio.Drawing.11</vt:lpstr>
      <vt:lpstr>  EIE 411 Computer Organization and Architecture    </vt:lpstr>
      <vt:lpstr>Revision of Interrupts </vt:lpstr>
      <vt:lpstr>Revision of Interrupts </vt:lpstr>
      <vt:lpstr>Responding to Interrupts</vt:lpstr>
      <vt:lpstr>Revision of Computer Bus Structure</vt:lpstr>
      <vt:lpstr>Revision of Computer Bus Structure</vt:lpstr>
      <vt:lpstr>Revision of Computer Bus Structure</vt:lpstr>
      <vt:lpstr>Revision of Computer Bus Structure</vt:lpstr>
      <vt:lpstr>Revision of Computer Bus Structure</vt:lpstr>
      <vt:lpstr>Revision of Computer Bus Structure</vt:lpstr>
      <vt:lpstr>Revision of Computer Bus Structure</vt:lpstr>
      <vt:lpstr>NOTE</vt:lpstr>
      <vt:lpstr>Focus</vt:lpstr>
      <vt:lpstr>A HIERARCHY OF LANGUAGES</vt:lpstr>
      <vt:lpstr>ASSEMBLY AND MACHINE LANGUAGE</vt:lpstr>
      <vt:lpstr>COMPILER AND ASSEMBLER</vt:lpstr>
      <vt:lpstr>INSTRUCTIONS AND MACHINE LANGUAGE </vt:lpstr>
      <vt:lpstr>INSTRUCTION FIELDS</vt:lpstr>
      <vt:lpstr>ASSEMBLY VS. MACHINE CODE</vt:lpstr>
      <vt:lpstr>TRANSLATING LANGUAGES</vt:lpstr>
      <vt:lpstr>MAPPING BETWEEN ASSEMBLY LANGUAGE AND HLL</vt:lpstr>
      <vt:lpstr>ADVANTAGES OF HIGH-LEVEL LANGUAGES</vt:lpstr>
      <vt:lpstr>WHY ASSEMBLY LANGUAGE?</vt:lpstr>
      <vt:lpstr>ASSEMBLY VS. HIGH-LEVEL LANGUAGES</vt:lpstr>
      <vt:lpstr>ASSEMBLER</vt:lpstr>
      <vt:lpstr>LINKER AND LINK LIBRARIES</vt:lpstr>
      <vt:lpstr>ASSEMBLE AND LINK PROCESS</vt:lpstr>
      <vt:lpstr>DEBUGGER</vt:lpstr>
      <vt:lpstr>EDITOR</vt:lpstr>
      <vt:lpstr>PROGRAMMER’S VIEW OF A COMPUTER SYSTEM</vt:lpstr>
      <vt:lpstr>PROGRAMMER'S VIEW</vt:lpstr>
      <vt:lpstr>PROGRAMMER'S VIEW</vt:lpstr>
      <vt:lpstr>INSTRUCTION SET ARCHITECTURE (ISA)</vt:lpstr>
      <vt:lpstr>INSTRUCTION SET ARCHITECTURE (ISA)</vt:lpstr>
      <vt:lpstr>CPU MEMORY INTERFACE</vt:lpstr>
      <vt:lpstr>CPU MEMORY INTERFACE</vt:lpstr>
      <vt:lpstr>MEMORY DEVICES</vt:lpstr>
      <vt:lpstr>The Need for a Memory Hierarchy</vt:lpstr>
      <vt:lpstr>PROCESSOR-MEMORY PERFORMANCE GAP</vt:lpstr>
      <vt:lpstr>Typical Memory Hierarchy</vt:lpstr>
      <vt:lpstr>Typical Memory Hierarchy</vt:lpstr>
      <vt:lpstr>MAGNETIC DISK STORAGE</vt:lpstr>
      <vt:lpstr>MAGNETIC DISK STORAGE</vt:lpstr>
      <vt:lpstr>Example on Disk Access Time</vt:lpstr>
      <vt:lpstr>Example on Disk Access Time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Apeh</dc:creator>
  <cp:lastModifiedBy>Dell</cp:lastModifiedBy>
  <cp:revision>41</cp:revision>
  <dcterms:created xsi:type="dcterms:W3CDTF">2015-08-20T22:16:38Z</dcterms:created>
  <dcterms:modified xsi:type="dcterms:W3CDTF">2016-09-15T07:16:24Z</dcterms:modified>
</cp:coreProperties>
</file>