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81" r:id="rId3"/>
    <p:sldId id="312" r:id="rId4"/>
    <p:sldId id="333" r:id="rId5"/>
    <p:sldId id="334" r:id="rId6"/>
    <p:sldId id="335" r:id="rId7"/>
    <p:sldId id="336" r:id="rId8"/>
    <p:sldId id="337" r:id="rId9"/>
    <p:sldId id="338" r:id="rId10"/>
    <p:sldId id="339" r:id="rId11"/>
    <p:sldId id="340" r:id="rId12"/>
    <p:sldId id="349" r:id="rId13"/>
    <p:sldId id="353" r:id="rId14"/>
    <p:sldId id="341" r:id="rId15"/>
    <p:sldId id="342" r:id="rId16"/>
    <p:sldId id="343" r:id="rId17"/>
    <p:sldId id="344" r:id="rId18"/>
    <p:sldId id="345" r:id="rId19"/>
    <p:sldId id="346" r:id="rId20"/>
    <p:sldId id="350" r:id="rId21"/>
    <p:sldId id="348" r:id="rId22"/>
    <p:sldId id="347" r:id="rId23"/>
    <p:sldId id="351" r:id="rId24"/>
    <p:sldId id="352" r:id="rId25"/>
    <p:sldId id="355" r:id="rId26"/>
  </p:sldIdLst>
  <p:sldSz cx="1219517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CC3399"/>
    <a:srgbClr val="003399"/>
    <a:srgbClr val="FFFFFF"/>
    <a:srgbClr val="DDDDDD"/>
    <a:srgbClr val="662C5B"/>
    <a:srgbClr val="000000"/>
    <a:srgbClr val="6600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8275" autoAdjust="0"/>
  </p:normalViewPr>
  <p:slideViewPr>
    <p:cSldViewPr>
      <p:cViewPr varScale="1">
        <p:scale>
          <a:sx n="70" d="100"/>
          <a:sy n="70" d="100"/>
        </p:scale>
        <p:origin x="726" y="78"/>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22F73B2-7CF1-4832-BF09-2E3D082F4856}" type="datetimeFigureOut">
              <a:rPr lang="en-US" smtClean="0"/>
              <a:pPr/>
              <a:t>10/27/2022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EDA5C1-9818-47C9-A79E-B4D4158DD3E3}" type="datetimeFigureOut">
              <a:rPr lang="en-GB" smtClean="0"/>
              <a:pPr/>
              <a:t>27/10/2022</a:t>
            </a:fld>
            <a:endParaRPr lang="en-GB"/>
          </a:p>
        </p:txBody>
      </p:sp>
      <p:sp>
        <p:nvSpPr>
          <p:cNvPr id="4" name="Slide Image Placeholder 3"/>
          <p:cNvSpPr>
            <a:spLocks noGrp="1" noRot="1" noChangeAspect="1"/>
          </p:cNvSpPr>
          <p:nvPr>
            <p:ph type="sldImg" idx="2"/>
          </p:nvPr>
        </p:nvSpPr>
        <p:spPr>
          <a:xfrm>
            <a:off x="404813" y="696913"/>
            <a:ext cx="6200775"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extLst>
      <p:ext uri="{BB962C8B-B14F-4D97-AF65-F5344CB8AC3E}">
        <p14:creationId xmlns:p14="http://schemas.microsoft.com/office/powerpoint/2010/main" val="1618473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5" y="1844832"/>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3" y="1074222"/>
            <a:ext cx="3213252"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7"/>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47"/>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5" y="2130433"/>
            <a:ext cx="10366375"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8" y="4406908"/>
            <a:ext cx="10366375"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8"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3788"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5"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5"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2" y="1268760"/>
            <a:ext cx="3973717"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4"/>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8"/>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6" y="4800600"/>
            <a:ext cx="731678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776"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76"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46"/>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46"/>
            <a:ext cx="808037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9"/>
            <a:ext cx="2183034" cy="276999"/>
          </a:xfrm>
          <a:prstGeom prst="rect">
            <a:avLst/>
          </a:prstGeom>
          <a:noFill/>
        </p:spPr>
        <p:txBody>
          <a:bodyPr wrap="none" rtlCol="0">
            <a:spAutoFit/>
          </a:bodyPr>
          <a:lstStyle/>
          <a:p>
            <a:r>
              <a:rPr lang="en-US" sz="1200" dirty="0" smtClean="0"/>
              <a:t>www.covenantuniversity.edu.ng</a:t>
            </a:r>
            <a:endParaRPr lang="en-GB" sz="1200" dirty="0"/>
          </a:p>
        </p:txBody>
      </p:sp>
      <p:cxnSp>
        <p:nvCxnSpPr>
          <p:cNvPr id="19" name="Straight Connector 18"/>
          <p:cNvCxnSpPr/>
          <p:nvPr userDrawn="1"/>
        </p:nvCxnSpPr>
        <p:spPr>
          <a:xfrm flipV="1">
            <a:off x="8689879"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4"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8"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9"/>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5"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5"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5"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4" y="273059"/>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5"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6"/>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0" y="6356359"/>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27/10/2022</a:t>
            </a:fld>
            <a:endParaRPr lang="en-GB"/>
          </a:p>
        </p:txBody>
      </p:sp>
      <p:sp>
        <p:nvSpPr>
          <p:cNvPr id="5" name="Footer Placeholder 4"/>
          <p:cNvSpPr>
            <a:spLocks noGrp="1"/>
          </p:cNvSpPr>
          <p:nvPr>
            <p:ph type="ftr" sz="quarter" idx="3"/>
          </p:nvPr>
        </p:nvSpPr>
        <p:spPr>
          <a:xfrm>
            <a:off x="4166685" y="6356359"/>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59"/>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6"/>
            <a:ext cx="10975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3" y="6356358"/>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27/10/2022</a:t>
            </a:fld>
            <a:endParaRPr lang="en-GB"/>
          </a:p>
        </p:txBody>
      </p:sp>
      <p:sp>
        <p:nvSpPr>
          <p:cNvPr id="5" name="Footer Placeholder 4"/>
          <p:cNvSpPr>
            <a:spLocks noGrp="1"/>
          </p:cNvSpPr>
          <p:nvPr>
            <p:ph type="ftr" sz="quarter" idx="3"/>
          </p:nvPr>
        </p:nvSpPr>
        <p:spPr>
          <a:xfrm>
            <a:off x="4167188" y="635635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89" y="6356358"/>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6386" y="1371600"/>
            <a:ext cx="11888789" cy="3124200"/>
          </a:xfrm>
        </p:spPr>
        <p:txBody>
          <a:bodyPr/>
          <a:lstStyle/>
          <a:p>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4800" i="1" dirty="0" smtClean="0">
                <a:latin typeface="Times New Roman" pitchFamily="18" charset="0"/>
                <a:ea typeface="ＭＳ Ｐゴシック" pitchFamily="34" charset="-128"/>
                <a:cs typeface="Times New Roman" pitchFamily="18" charset="0"/>
              </a:rPr>
              <a:t/>
            </a:r>
            <a:br>
              <a:rPr lang="en-US" sz="4800" i="1" dirty="0" smtClean="0">
                <a:latin typeface="Times New Roman" pitchFamily="18" charset="0"/>
                <a:ea typeface="ＭＳ Ｐゴシック" pitchFamily="34" charset="-128"/>
                <a:cs typeface="Times New Roman" pitchFamily="18" charset="0"/>
              </a:rPr>
            </a:br>
            <a:r>
              <a:rPr lang="en-US" sz="4800" dirty="0" smtClean="0">
                <a:latin typeface="Times New Roman" pitchFamily="18" charset="0"/>
                <a:ea typeface="ＭＳ Ｐゴシック" pitchFamily="34" charset="-128"/>
                <a:cs typeface="Times New Roman" pitchFamily="18" charset="0"/>
              </a:rPr>
              <a:t/>
            </a:r>
            <a:br>
              <a:rPr lang="en-US" sz="4800" dirty="0" smtClean="0">
                <a:latin typeface="Times New Roman" pitchFamily="18" charset="0"/>
                <a:ea typeface="ＭＳ Ｐゴシック" pitchFamily="34" charset="-128"/>
                <a:cs typeface="Times New Roman" pitchFamily="18" charset="0"/>
              </a:rPr>
            </a:br>
            <a:endParaRPr lang="en-US" sz="4800" dirty="0"/>
          </a:p>
        </p:txBody>
      </p:sp>
      <p:sp>
        <p:nvSpPr>
          <p:cNvPr id="7" name="Subtitle 6"/>
          <p:cNvSpPr>
            <a:spLocks noGrp="1"/>
          </p:cNvSpPr>
          <p:nvPr>
            <p:ph type="subTitle" idx="1"/>
          </p:nvPr>
        </p:nvSpPr>
        <p:spPr>
          <a:xfrm>
            <a:off x="2820987" y="4572000"/>
            <a:ext cx="9372600" cy="1447800"/>
          </a:xfrm>
        </p:spPr>
        <p:txBody>
          <a:bodyPr>
            <a:noAutofit/>
          </a:bodyPr>
          <a:lstStyle/>
          <a:p>
            <a:r>
              <a:rPr lang="en-US" sz="2400" b="1" dirty="0" smtClean="0"/>
              <a:t>EIE 411</a:t>
            </a:r>
          </a:p>
          <a:p>
            <a:r>
              <a:rPr lang="en-US" sz="2400" b="1" dirty="0" smtClean="0"/>
              <a:t>COMPUTER ORGANIZATION AND ARCHITECTURE</a:t>
            </a:r>
          </a:p>
          <a:p>
            <a:r>
              <a:rPr lang="en-US" sz="2400" b="1" dirty="0" smtClean="0"/>
              <a:t>MODULE 2: COMPUTER ARITHMETIC </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FIXED POINT ADDITION &amp; SUBTRACTION</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10000"/>
          </a:bodyPr>
          <a:lstStyle/>
          <a:p>
            <a:pPr marL="742950" indent="-742950"/>
            <a:r>
              <a:rPr lang="en-US" dirty="0" smtClean="0"/>
              <a:t>Unsigned binary representation</a:t>
            </a:r>
          </a:p>
          <a:p>
            <a:pPr marL="742950" indent="-742950"/>
            <a:r>
              <a:rPr lang="en-US" dirty="0" smtClean="0"/>
              <a:t>Representing signed binary numbers</a:t>
            </a:r>
          </a:p>
          <a:p>
            <a:pPr marL="1143000" lvl="1" indent="-742950"/>
            <a:r>
              <a:rPr lang="en-US" dirty="0" smtClean="0"/>
              <a:t>Sign-magnitude representation</a:t>
            </a:r>
          </a:p>
          <a:p>
            <a:pPr marL="1143000" lvl="1" indent="-742950"/>
            <a:r>
              <a:rPr lang="en-US" dirty="0" smtClean="0"/>
              <a:t>1’s complement representation</a:t>
            </a:r>
          </a:p>
          <a:p>
            <a:pPr marL="1143000" lvl="1" indent="-742950"/>
            <a:r>
              <a:rPr lang="en-US" dirty="0" smtClean="0"/>
              <a:t>2’s complement representation</a:t>
            </a:r>
          </a:p>
          <a:p>
            <a:pPr marL="1543050" lvl="2" indent="-742950"/>
            <a:r>
              <a:rPr lang="en-US" dirty="0" smtClean="0"/>
              <a:t>Solves the problem of multiple representation for zero, end-around carry</a:t>
            </a:r>
          </a:p>
          <a:p>
            <a:pPr marL="742950" indent="-742950"/>
            <a:r>
              <a:rPr lang="en-US" dirty="0" smtClean="0"/>
              <a:t>Fixed point addition and subtraction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DECODING 1'S COMPLEMENT NUMBERS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a:bodyPr>
          <a:lstStyle/>
          <a:p>
            <a:r>
              <a:rPr lang="en-US" dirty="0" smtClean="0"/>
              <a:t>Check the </a:t>
            </a:r>
            <a:r>
              <a:rPr lang="en-US" i="1" dirty="0" smtClean="0"/>
              <a:t>sign bit</a:t>
            </a:r>
            <a:r>
              <a:rPr lang="en-US" dirty="0" smtClean="0"/>
              <a:t> (denoted as S).</a:t>
            </a:r>
          </a:p>
          <a:p>
            <a:r>
              <a:rPr lang="en-US" dirty="0" smtClean="0"/>
              <a:t>If S=0, the number is positive and its absolute value is the binary value of the remaining </a:t>
            </a:r>
            <a:r>
              <a:rPr lang="en-US" i="1" dirty="0" smtClean="0"/>
              <a:t>n</a:t>
            </a:r>
            <a:r>
              <a:rPr lang="en-US" dirty="0" smtClean="0"/>
              <a:t>-1 bits.</a:t>
            </a:r>
          </a:p>
          <a:p>
            <a:r>
              <a:rPr lang="en-US" dirty="0" smtClean="0"/>
              <a:t>If S=1, the number is negative and its absolute value is the binary value derived by inverting the remaining </a:t>
            </a:r>
            <a:r>
              <a:rPr lang="en-US" i="1" dirty="0" smtClean="0"/>
              <a:t>n</a:t>
            </a:r>
            <a:r>
              <a:rPr lang="en-US" dirty="0" smtClean="0"/>
              <a:t>-1 bits..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DECODING 2'S COMPLEMENT NUMBERS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62500" lnSpcReduction="20000"/>
          </a:bodyPr>
          <a:lstStyle/>
          <a:p>
            <a:r>
              <a:rPr lang="en-US" dirty="0" smtClean="0"/>
              <a:t>Check the </a:t>
            </a:r>
            <a:r>
              <a:rPr lang="en-US" i="1" dirty="0" smtClean="0"/>
              <a:t>sign bit</a:t>
            </a:r>
            <a:r>
              <a:rPr lang="en-US" dirty="0" smtClean="0"/>
              <a:t> (denoted as S).</a:t>
            </a:r>
          </a:p>
          <a:p>
            <a:r>
              <a:rPr lang="en-US" dirty="0" smtClean="0"/>
              <a:t>If S=0, the number is positive and its absolute value is the binary value of the remaining </a:t>
            </a:r>
            <a:r>
              <a:rPr lang="en-US" i="1" dirty="0" smtClean="0"/>
              <a:t>n</a:t>
            </a:r>
            <a:r>
              <a:rPr lang="en-US" dirty="0" smtClean="0"/>
              <a:t>-1 bits.</a:t>
            </a:r>
          </a:p>
          <a:p>
            <a:r>
              <a:rPr lang="en-US" dirty="0" smtClean="0"/>
              <a:t>If S=1, the number is negative. You can get the absolute value using any of these 3 methods:</a:t>
            </a:r>
          </a:p>
          <a:p>
            <a:pPr marL="1143000" lvl="1" indent="-742950"/>
            <a:r>
              <a:rPr lang="en-US" dirty="0" smtClean="0"/>
              <a:t>Method 1: Subtract 1 from the remaining </a:t>
            </a:r>
            <a:r>
              <a:rPr lang="en-US" i="1" dirty="0" smtClean="0"/>
              <a:t>n</a:t>
            </a:r>
            <a:r>
              <a:rPr lang="en-US" dirty="0" smtClean="0"/>
              <a:t>-1 bits then invert.</a:t>
            </a:r>
          </a:p>
          <a:p>
            <a:pPr marL="1143000" lvl="1" indent="-742950"/>
            <a:r>
              <a:rPr lang="en-US" dirty="0" smtClean="0"/>
              <a:t>Method 2: Invert the remaining </a:t>
            </a:r>
            <a:r>
              <a:rPr lang="en-US" i="1" dirty="0" smtClean="0"/>
              <a:t>n</a:t>
            </a:r>
            <a:r>
              <a:rPr lang="en-US" dirty="0" smtClean="0"/>
              <a:t>-1 bits then add 1.</a:t>
            </a:r>
          </a:p>
          <a:p>
            <a:pPr marL="1143000" lvl="1" indent="-742950"/>
            <a:r>
              <a:rPr lang="en-US" dirty="0" smtClean="0"/>
              <a:t>Scan the remaining </a:t>
            </a:r>
            <a:r>
              <a:rPr lang="en-US" i="1" dirty="0" smtClean="0"/>
              <a:t>n</a:t>
            </a:r>
            <a:r>
              <a:rPr lang="en-US" dirty="0" smtClean="0"/>
              <a:t>-1 bits from the right (LSB) for the first occurrence of 1. Invert all the bits to the left of that first occurrence of 1. The flipped pattern gives the absolute value. For example, n = 8, bit pattern = 1 100 0100B S = 1 → negative. Scanning from the right and </a:t>
            </a:r>
            <a:r>
              <a:rPr lang="en-US" dirty="0" err="1" smtClean="0"/>
              <a:t>flippping</a:t>
            </a:r>
            <a:r>
              <a:rPr lang="en-US" dirty="0" smtClean="0"/>
              <a:t> all the bits to the left of the first occurrence of 1 ⇒ </a:t>
            </a:r>
            <a:r>
              <a:rPr lang="en-US" u="sng" dirty="0" smtClean="0"/>
              <a:t>011 1</a:t>
            </a:r>
            <a:r>
              <a:rPr lang="en-US" dirty="0" smtClean="0"/>
              <a:t>100B = 60D Hence, the value is -60D</a:t>
            </a:r>
          </a:p>
          <a:p>
            <a:pPr marL="1143000" lvl="1" indent="-742950"/>
            <a:endParaRPr lang="en-US" dirty="0" smtClean="0"/>
          </a:p>
          <a:p>
            <a:pPr marL="742950" indent="-742950">
              <a:buFont typeface="+mj-lt"/>
              <a:buAutoNum type="arabicPeriod"/>
            </a:pPr>
            <a:endParaRPr lang="en-US" dirty="0" smtClean="0"/>
          </a:p>
          <a:p>
            <a:pPr marL="742950" indent="-742950">
              <a:buFont typeface="+mj-lt"/>
              <a:buAutoNum type="arabicPeriod"/>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OVERFLOWS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62500" lnSpcReduction="20000"/>
          </a:bodyPr>
          <a:lstStyle/>
          <a:p>
            <a:pPr marL="742950" indent="-742950">
              <a:buNone/>
            </a:pPr>
            <a:r>
              <a:rPr lang="en-US" dirty="0" smtClean="0"/>
              <a:t>When two numbers of n bits each are added and the sum occupies n+1 bits, we say that an overflow occurred. An overflow is a problem in digital computers because the width of registers is finite. </a:t>
            </a:r>
          </a:p>
          <a:p>
            <a:pPr marL="742950" indent="-742950">
              <a:buNone/>
            </a:pPr>
            <a:r>
              <a:rPr lang="en-US" dirty="0" smtClean="0"/>
              <a:t>n+1 bits result cannot be accommodated in n bits register.</a:t>
            </a:r>
          </a:p>
          <a:p>
            <a:pPr marL="742950" indent="-742950">
              <a:buNone/>
            </a:pPr>
            <a:r>
              <a:rPr lang="en-US" dirty="0" smtClean="0"/>
              <a:t>For an unsigned number, overflow happens when the last carry (1) cannot be accommodated </a:t>
            </a:r>
          </a:p>
          <a:p>
            <a:pPr marL="742950" indent="-742950">
              <a:buNone/>
            </a:pPr>
            <a:r>
              <a:rPr lang="en-US" dirty="0" smtClean="0"/>
              <a:t>For a signed number, overflow happens </a:t>
            </a:r>
          </a:p>
          <a:p>
            <a:pPr marL="742950" indent="-742950"/>
            <a:r>
              <a:rPr lang="en-US" dirty="0" smtClean="0"/>
              <a:t>when the carry into the sign bit position is not the same as the carry out of the sign bit position</a:t>
            </a:r>
          </a:p>
          <a:p>
            <a:pPr marL="742950" indent="-742950"/>
            <a:r>
              <a:rPr lang="en-US" dirty="0" smtClean="0"/>
              <a:t>when the sum of two positive numbers is a negative result </a:t>
            </a:r>
          </a:p>
          <a:p>
            <a:pPr marL="742950" indent="-742950"/>
            <a:r>
              <a:rPr lang="en-US" dirty="0" smtClean="0"/>
              <a:t>when the sum of two negative numbers is a positive result </a:t>
            </a:r>
          </a:p>
          <a:p>
            <a:pPr marL="742950" indent="-742950"/>
            <a:r>
              <a:rPr lang="en-US" dirty="0" smtClean="0"/>
              <a:t>The sum of a positive and negative number will never overflow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FIXED POINT MULTIPLICATION &amp; DIVISION</a:t>
            </a:r>
            <a:endParaRPr lang="en-US" dirty="0">
              <a:solidFill>
                <a:srgbClr val="CC3399"/>
              </a:solidFill>
            </a:endParaRPr>
          </a:p>
        </p:txBody>
      </p:sp>
      <p:sp>
        <p:nvSpPr>
          <p:cNvPr id="5" name="Content Placeholder 4"/>
          <p:cNvSpPr>
            <a:spLocks noGrp="1"/>
          </p:cNvSpPr>
          <p:nvPr>
            <p:ph idx="1"/>
          </p:nvPr>
        </p:nvSpPr>
        <p:spPr>
          <a:xfrm>
            <a:off x="763589" y="1447800"/>
            <a:ext cx="4952998" cy="4800600"/>
          </a:xfrm>
        </p:spPr>
        <p:txBody>
          <a:bodyPr>
            <a:normAutofit fontScale="77500" lnSpcReduction="20000"/>
          </a:bodyPr>
          <a:lstStyle/>
          <a:p>
            <a:pPr marL="742950" indent="-742950">
              <a:buNone/>
            </a:pPr>
            <a:r>
              <a:rPr lang="en-US" dirty="0" smtClean="0"/>
              <a:t>Multiplication</a:t>
            </a:r>
          </a:p>
          <a:p>
            <a:pPr marL="742950" indent="-742950">
              <a:buNone/>
            </a:pPr>
            <a:r>
              <a:rPr lang="en-US" dirty="0" smtClean="0"/>
              <a:t>In every step </a:t>
            </a:r>
          </a:p>
          <a:p>
            <a:pPr marL="742950" indent="-742950"/>
            <a:r>
              <a:rPr lang="en-US" dirty="0" smtClean="0"/>
              <a:t>multiplicand is shifted </a:t>
            </a:r>
          </a:p>
          <a:p>
            <a:pPr marL="742950" indent="-742950"/>
            <a:r>
              <a:rPr lang="en-US" dirty="0" smtClean="0"/>
              <a:t>next bit of multiplier is examined (also a shifting step) </a:t>
            </a:r>
          </a:p>
          <a:p>
            <a:pPr marL="742950" indent="-742950"/>
            <a:r>
              <a:rPr lang="en-US" dirty="0" smtClean="0"/>
              <a:t>if this bit is 1, shifted multiplicand is added to the product</a:t>
            </a:r>
          </a:p>
        </p:txBody>
      </p:sp>
      <p:pic>
        <p:nvPicPr>
          <p:cNvPr id="7" name="Picture 4" descr="C:\emma\Dropbox\CU\EIE 411\lecture slides\multiplication2.jpg"/>
          <p:cNvPicPr>
            <a:picLocks noChangeAspect="1" noChangeArrowheads="1"/>
          </p:cNvPicPr>
          <p:nvPr/>
        </p:nvPicPr>
        <p:blipFill>
          <a:blip r:embed="rId2"/>
          <a:srcRect/>
          <a:stretch>
            <a:fillRect/>
          </a:stretch>
        </p:blipFill>
        <p:spPr bwMode="auto">
          <a:xfrm>
            <a:off x="5640388" y="1600200"/>
            <a:ext cx="6554788" cy="266764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FIXED POINT MULTIPLICATION &amp; DIVISION</a:t>
            </a:r>
            <a:endParaRPr lang="en-US" dirty="0">
              <a:solidFill>
                <a:srgbClr val="CC3399"/>
              </a:solidFill>
            </a:endParaRPr>
          </a:p>
        </p:txBody>
      </p:sp>
      <p:sp>
        <p:nvSpPr>
          <p:cNvPr id="5" name="Content Placeholder 4"/>
          <p:cNvSpPr>
            <a:spLocks noGrp="1"/>
          </p:cNvSpPr>
          <p:nvPr>
            <p:ph idx="1"/>
          </p:nvPr>
        </p:nvSpPr>
        <p:spPr>
          <a:xfrm>
            <a:off x="763589" y="1447800"/>
            <a:ext cx="5105398" cy="4800600"/>
          </a:xfrm>
        </p:spPr>
        <p:txBody>
          <a:bodyPr>
            <a:normAutofit fontScale="70000" lnSpcReduction="20000"/>
          </a:bodyPr>
          <a:lstStyle/>
          <a:p>
            <a:pPr marL="742950" indent="-742950">
              <a:buNone/>
            </a:pPr>
            <a:r>
              <a:rPr lang="en-US" dirty="0" smtClean="0"/>
              <a:t>Division</a:t>
            </a:r>
          </a:p>
          <a:p>
            <a:pPr marL="742950" indent="-742950">
              <a:buNone/>
            </a:pPr>
            <a:r>
              <a:rPr lang="en-US" dirty="0" smtClean="0"/>
              <a:t>At every step, shift divisor right and compare it with current dividend </a:t>
            </a:r>
          </a:p>
          <a:p>
            <a:pPr marL="742950" indent="-742950"/>
            <a:r>
              <a:rPr lang="en-US" dirty="0" smtClean="0"/>
              <a:t>if divisor is larger, shift 0 as the next bit of the quotient </a:t>
            </a:r>
          </a:p>
          <a:p>
            <a:pPr marL="742950" indent="-742950"/>
            <a:r>
              <a:rPr lang="en-US" dirty="0" smtClean="0"/>
              <a:t>if divisor is smaller, subtract to get new dividend and shift 1 as the next bit of the quotient</a:t>
            </a:r>
          </a:p>
          <a:p>
            <a:pPr marL="742950" indent="-742950">
              <a:buNone/>
            </a:pPr>
            <a:endParaRPr lang="en-US" dirty="0" smtClean="0"/>
          </a:p>
        </p:txBody>
      </p:sp>
      <p:pic>
        <p:nvPicPr>
          <p:cNvPr id="6" name="Picture 2" descr="C:\emma\Dropbox\CU\EIE 411\lecture slides\division.png"/>
          <p:cNvPicPr>
            <a:picLocks noChangeAspect="1" noChangeArrowheads="1"/>
          </p:cNvPicPr>
          <p:nvPr/>
        </p:nvPicPr>
        <p:blipFill>
          <a:blip r:embed="rId2"/>
          <a:srcRect/>
          <a:stretch>
            <a:fillRect/>
          </a:stretch>
        </p:blipFill>
        <p:spPr bwMode="auto">
          <a:xfrm>
            <a:off x="5825139" y="1524000"/>
            <a:ext cx="6370036" cy="3276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FLOATING POINT REPRESENTATION</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20000"/>
          </a:bodyPr>
          <a:lstStyle/>
          <a:p>
            <a:pPr marL="742950" indent="-742950"/>
            <a:r>
              <a:rPr lang="en-US" dirty="0" smtClean="0"/>
              <a:t>In computers, floating-point numbers are represented in scientific notation of </a:t>
            </a:r>
            <a:r>
              <a:rPr lang="en-US" i="1" dirty="0" smtClean="0"/>
              <a:t>fraction</a:t>
            </a:r>
            <a:r>
              <a:rPr lang="en-US" dirty="0" smtClean="0"/>
              <a:t> (F) and </a:t>
            </a:r>
            <a:r>
              <a:rPr lang="en-US" i="1" dirty="0" smtClean="0"/>
              <a:t>exponent</a:t>
            </a:r>
            <a:r>
              <a:rPr lang="en-US" dirty="0" smtClean="0"/>
              <a:t> (E) with a </a:t>
            </a:r>
            <a:r>
              <a:rPr lang="en-US" i="1" dirty="0" smtClean="0"/>
              <a:t>radix</a:t>
            </a:r>
            <a:r>
              <a:rPr lang="en-US" dirty="0" smtClean="0"/>
              <a:t> of 2, in the form of F×2^E. Both E and F can be positive as well as negative. Modern computers adopt IEEE 754 standard for representing floating-point numbers. There are two representation schemes: 32-bit single-precision and 64-bit double-precision.</a:t>
            </a:r>
          </a:p>
          <a:p>
            <a:pPr marL="742950" indent="-742950"/>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IEEE 754 FLOATING POINT REPRESENTATION</a:t>
            </a:r>
            <a:endParaRPr lang="en-US" dirty="0">
              <a:solidFill>
                <a:srgbClr val="CC3399"/>
              </a:solidFill>
            </a:endParaRPr>
          </a:p>
        </p:txBody>
      </p:sp>
      <p:sp>
        <p:nvSpPr>
          <p:cNvPr id="16" name="Content Placeholder 15"/>
          <p:cNvSpPr>
            <a:spLocks noGrp="1"/>
          </p:cNvSpPr>
          <p:nvPr>
            <p:ph idx="1"/>
          </p:nvPr>
        </p:nvSpPr>
        <p:spPr/>
        <p:txBody>
          <a:bodyPr>
            <a:normAutofit fontScale="85000" lnSpcReduction="20000"/>
          </a:bodyPr>
          <a:lstStyle/>
          <a:p>
            <a:pPr>
              <a:buNone/>
            </a:pPr>
            <a:r>
              <a:rPr lang="en-US" dirty="0" smtClean="0"/>
              <a:t>Single Precision</a:t>
            </a:r>
          </a:p>
          <a:p>
            <a:pPr>
              <a:buNone/>
            </a:pPr>
            <a:endParaRPr lang="en-US" dirty="0" smtClean="0"/>
          </a:p>
          <a:p>
            <a:pPr>
              <a:buNone/>
            </a:pPr>
            <a:endParaRPr lang="en-US" dirty="0" smtClean="0"/>
          </a:p>
          <a:p>
            <a:pPr>
              <a:buNone/>
            </a:pPr>
            <a:endParaRPr lang="en-US" dirty="0" smtClean="0"/>
          </a:p>
          <a:p>
            <a:pPr>
              <a:buNone/>
            </a:pPr>
            <a:r>
              <a:rPr lang="en-US" dirty="0" smtClean="0"/>
              <a:t>In 32-bit single-precision floating-point representation:</a:t>
            </a:r>
          </a:p>
          <a:p>
            <a:r>
              <a:rPr lang="en-US" dirty="0" smtClean="0"/>
              <a:t>The most significant bit is the </a:t>
            </a:r>
            <a:r>
              <a:rPr lang="en-US" i="1" dirty="0" smtClean="0"/>
              <a:t>sign bit</a:t>
            </a:r>
            <a:r>
              <a:rPr lang="en-US" dirty="0" smtClean="0"/>
              <a:t> (S), with 0 for positive numbers and 1 for negative numbers.</a:t>
            </a:r>
          </a:p>
          <a:p>
            <a:r>
              <a:rPr lang="en-US" dirty="0" smtClean="0"/>
              <a:t>The following 8 bits represent </a:t>
            </a:r>
            <a:r>
              <a:rPr lang="en-US" i="1" dirty="0" smtClean="0"/>
              <a:t>exponent</a:t>
            </a:r>
            <a:r>
              <a:rPr lang="en-US" dirty="0" smtClean="0"/>
              <a:t> (E).</a:t>
            </a:r>
          </a:p>
          <a:p>
            <a:r>
              <a:rPr lang="en-US" dirty="0" smtClean="0"/>
              <a:t>The remaining 23 bits represents </a:t>
            </a:r>
            <a:r>
              <a:rPr lang="en-US" i="1" dirty="0" smtClean="0"/>
              <a:t>fraction</a:t>
            </a:r>
            <a:r>
              <a:rPr lang="en-US" dirty="0" smtClean="0"/>
              <a:t> (F).</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2054" name="Picture 6"/>
          <p:cNvPicPr>
            <a:picLocks noChangeAspect="1" noChangeArrowheads="1"/>
          </p:cNvPicPr>
          <p:nvPr/>
        </p:nvPicPr>
        <p:blipFill>
          <a:blip r:embed="rId2"/>
          <a:srcRect/>
          <a:stretch>
            <a:fillRect/>
          </a:stretch>
        </p:blipFill>
        <p:spPr bwMode="auto">
          <a:xfrm>
            <a:off x="1982786" y="2133600"/>
            <a:ext cx="6790099"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IEEE 754 FLOATING POINT REPRESENTATION</a:t>
            </a:r>
            <a:endParaRPr lang="en-US" dirty="0">
              <a:solidFill>
                <a:srgbClr val="CC3399"/>
              </a:solidFill>
            </a:endParaRPr>
          </a:p>
        </p:txBody>
      </p:sp>
      <p:sp>
        <p:nvSpPr>
          <p:cNvPr id="16" name="Content Placeholder 15"/>
          <p:cNvSpPr>
            <a:spLocks noGrp="1"/>
          </p:cNvSpPr>
          <p:nvPr>
            <p:ph idx="1"/>
          </p:nvPr>
        </p:nvSpPr>
        <p:spPr/>
        <p:txBody>
          <a:bodyPr>
            <a:normAutofit fontScale="70000" lnSpcReduction="20000"/>
          </a:bodyPr>
          <a:lstStyle/>
          <a:p>
            <a:pPr>
              <a:buNone/>
            </a:pPr>
            <a:r>
              <a:rPr lang="en-US" dirty="0" smtClean="0"/>
              <a:t>Double Precision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In 64-bit double-precision floating-point representation:</a:t>
            </a:r>
          </a:p>
          <a:p>
            <a:r>
              <a:rPr lang="en-US" dirty="0" smtClean="0"/>
              <a:t>The most significant bit is the </a:t>
            </a:r>
            <a:r>
              <a:rPr lang="en-US" i="1" dirty="0" smtClean="0"/>
              <a:t>sign bit</a:t>
            </a:r>
            <a:r>
              <a:rPr lang="en-US" dirty="0" smtClean="0"/>
              <a:t> (S), with 0 for positive numbers and 1 for negative numbers.</a:t>
            </a:r>
          </a:p>
          <a:p>
            <a:r>
              <a:rPr lang="en-US" dirty="0" smtClean="0"/>
              <a:t>The following 11 bits represent </a:t>
            </a:r>
            <a:r>
              <a:rPr lang="en-US" i="1" dirty="0" smtClean="0"/>
              <a:t>exponent</a:t>
            </a:r>
            <a:r>
              <a:rPr lang="en-US" dirty="0" smtClean="0"/>
              <a:t> (E).</a:t>
            </a:r>
          </a:p>
          <a:p>
            <a:r>
              <a:rPr lang="en-US" dirty="0" smtClean="0"/>
              <a:t>The remaining 52 bits represents </a:t>
            </a:r>
            <a:r>
              <a:rPr lang="en-US" i="1" dirty="0" smtClean="0"/>
              <a:t>fraction</a:t>
            </a:r>
            <a:r>
              <a:rPr lang="en-US" dirty="0" smtClean="0"/>
              <a:t> (F).</a:t>
            </a:r>
          </a:p>
          <a:p>
            <a:pPr>
              <a:buNone/>
            </a:pPr>
            <a:endParaRPr lang="en-US" dirty="0" smtClean="0"/>
          </a:p>
          <a:p>
            <a:pPr>
              <a:buNone/>
            </a:pPr>
            <a:endParaRPr lang="en-US" dirty="0"/>
          </a:p>
        </p:txBody>
      </p:sp>
      <p:pic>
        <p:nvPicPr>
          <p:cNvPr id="2053" name="Picture 5"/>
          <p:cNvPicPr>
            <a:picLocks noChangeAspect="1" noChangeArrowheads="1"/>
          </p:cNvPicPr>
          <p:nvPr/>
        </p:nvPicPr>
        <p:blipFill>
          <a:blip r:embed="rId2"/>
          <a:srcRect/>
          <a:stretch>
            <a:fillRect/>
          </a:stretch>
        </p:blipFill>
        <p:spPr bwMode="auto">
          <a:xfrm>
            <a:off x="1449387" y="1828800"/>
            <a:ext cx="7696200" cy="1554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IEEE 754 FLOATING POINT REPRESENTATION</a:t>
            </a:r>
            <a:endParaRPr lang="en-US" dirty="0">
              <a:solidFill>
                <a:srgbClr val="CC3399"/>
              </a:solidFill>
            </a:endParaRPr>
          </a:p>
        </p:txBody>
      </p:sp>
      <p:sp>
        <p:nvSpPr>
          <p:cNvPr id="16" name="Content Placeholder 15"/>
          <p:cNvSpPr>
            <a:spLocks noGrp="1"/>
          </p:cNvSpPr>
          <p:nvPr>
            <p:ph idx="1"/>
          </p:nvPr>
        </p:nvSpPr>
        <p:spPr/>
        <p:txBody>
          <a:bodyPr>
            <a:normAutofit fontScale="55000" lnSpcReduction="20000"/>
          </a:bodyPr>
          <a:lstStyle/>
          <a:p>
            <a:pPr>
              <a:buNone/>
            </a:pPr>
            <a:r>
              <a:rPr lang="en-US" dirty="0" smtClean="0"/>
              <a:t>Steps for converting:</a:t>
            </a:r>
          </a:p>
          <a:p>
            <a:pPr marL="742950" indent="-742950">
              <a:buFont typeface="+mj-lt"/>
              <a:buAutoNum type="arabicPeriod"/>
            </a:pPr>
            <a:r>
              <a:rPr lang="en-US" dirty="0" smtClean="0"/>
              <a:t>Convert the number to binary and normalize it to the form</a:t>
            </a:r>
          </a:p>
          <a:p>
            <a:pPr marL="742950" indent="-742950">
              <a:buNone/>
            </a:pPr>
            <a:endParaRPr lang="en-US" dirty="0" smtClean="0"/>
          </a:p>
          <a:p>
            <a:pPr marL="742950" indent="-742950">
              <a:buFont typeface="+mj-lt"/>
              <a:buAutoNum type="arabicPeriod" startAt="2"/>
            </a:pPr>
            <a:endParaRPr lang="en-US" dirty="0" smtClean="0"/>
          </a:p>
          <a:p>
            <a:pPr marL="742950" indent="-742950">
              <a:buFont typeface="+mj-lt"/>
              <a:buAutoNum type="arabicPeriod" startAt="2"/>
            </a:pPr>
            <a:r>
              <a:rPr lang="en-US" dirty="0" smtClean="0"/>
              <a:t>The sign is stored in the first bit of the word. S = 0 for +</a:t>
            </a:r>
            <a:r>
              <a:rPr lang="en-US" dirty="0" err="1" smtClean="0"/>
              <a:t>ve</a:t>
            </a:r>
            <a:r>
              <a:rPr lang="en-US" dirty="0" smtClean="0"/>
              <a:t>. S = 1 for -</a:t>
            </a:r>
            <a:r>
              <a:rPr lang="en-US" dirty="0" err="1" smtClean="0"/>
              <a:t>ve</a:t>
            </a:r>
            <a:r>
              <a:rPr lang="en-US" dirty="0" smtClean="0"/>
              <a:t>.</a:t>
            </a:r>
          </a:p>
          <a:p>
            <a:pPr marL="742950" indent="-742950">
              <a:buAutoNum type="arabicPeriod" startAt="2"/>
            </a:pPr>
            <a:r>
              <a:rPr lang="en-US" dirty="0" smtClean="0"/>
              <a:t>Add a </a:t>
            </a:r>
            <a:r>
              <a:rPr lang="en-US" i="1" dirty="0" smtClean="0"/>
              <a:t>bias </a:t>
            </a:r>
            <a:r>
              <a:rPr lang="en-US" dirty="0" smtClean="0"/>
              <a:t>to the true exponent </a:t>
            </a:r>
            <a:r>
              <a:rPr lang="en-US" i="1" dirty="0" smtClean="0"/>
              <a:t>e </a:t>
            </a:r>
            <a:r>
              <a:rPr lang="en-US" dirty="0" smtClean="0"/>
              <a:t>to get the stored exponent </a:t>
            </a:r>
            <a:r>
              <a:rPr lang="en-US" i="1" dirty="0" smtClean="0"/>
              <a:t>E</a:t>
            </a:r>
            <a:r>
              <a:rPr lang="en-US" dirty="0" smtClean="0"/>
              <a:t>. The bias is given by                 </a:t>
            </a:r>
          </a:p>
          <a:p>
            <a:pPr marL="742950" indent="-742950">
              <a:buNone/>
            </a:pPr>
            <a:endParaRPr lang="en-US" dirty="0" smtClean="0"/>
          </a:p>
          <a:p>
            <a:pPr marL="742950" indent="-742950">
              <a:buNone/>
            </a:pPr>
            <a:r>
              <a:rPr lang="en-US" dirty="0" smtClean="0"/>
              <a:t> where </a:t>
            </a:r>
            <a:r>
              <a:rPr lang="en-US" i="1" dirty="0" smtClean="0"/>
              <a:t>k</a:t>
            </a:r>
            <a:r>
              <a:rPr lang="en-US" dirty="0" smtClean="0"/>
              <a:t> is the number of exponent bits. </a:t>
            </a:r>
            <a:r>
              <a:rPr lang="en-US" i="1" dirty="0" smtClean="0"/>
              <a:t>Exponent bias = 127 </a:t>
            </a:r>
            <a:r>
              <a:rPr lang="en-US" dirty="0" smtClean="0"/>
              <a:t>for single precision and 1023 for double precision. Store the binary equivalent of </a:t>
            </a:r>
            <a:r>
              <a:rPr lang="en-US" i="1" dirty="0" smtClean="0"/>
              <a:t>E </a:t>
            </a:r>
            <a:r>
              <a:rPr lang="en-US" dirty="0" smtClean="0"/>
              <a:t>in the exponent field.</a:t>
            </a:r>
          </a:p>
          <a:p>
            <a:pPr marL="742950" indent="-742950">
              <a:buAutoNum type="arabicPeriod" startAt="2"/>
            </a:pPr>
            <a:r>
              <a:rPr lang="en-US" dirty="0" smtClean="0"/>
              <a:t> The first bit of the true </a:t>
            </a:r>
            <a:r>
              <a:rPr lang="en-US" dirty="0" err="1" smtClean="0"/>
              <a:t>significand</a:t>
            </a:r>
            <a:r>
              <a:rPr lang="en-US" dirty="0" smtClean="0"/>
              <a:t> is always 1 and need not be stored in the </a:t>
            </a:r>
            <a:r>
              <a:rPr lang="en-US" dirty="0" err="1" smtClean="0"/>
              <a:t>significand</a:t>
            </a:r>
            <a:r>
              <a:rPr lang="en-US" dirty="0" smtClean="0"/>
              <a:t> field. Stored the fraction part </a:t>
            </a:r>
            <a:r>
              <a:rPr lang="en-US" i="1" dirty="0" err="1" smtClean="0"/>
              <a:t>bbb</a:t>
            </a:r>
            <a:r>
              <a:rPr lang="en-US" i="1" dirty="0" smtClean="0"/>
              <a:t>…b </a:t>
            </a:r>
            <a:r>
              <a:rPr lang="en-US" dirty="0" smtClean="0"/>
              <a:t>in the </a:t>
            </a:r>
            <a:r>
              <a:rPr lang="en-US" dirty="0" err="1" smtClean="0"/>
              <a:t>significand</a:t>
            </a:r>
            <a:r>
              <a:rPr lang="en-US" dirty="0" smtClean="0"/>
              <a:t> field.</a:t>
            </a:r>
          </a:p>
          <a:p>
            <a:pPr marL="742950" indent="-742950">
              <a:buAutoNum type="arabicPeriod" startAt="2"/>
            </a:pPr>
            <a:endParaRPr lang="en-US" dirty="0" smtClean="0"/>
          </a:p>
          <a:p>
            <a:pPr>
              <a:buNone/>
            </a:pPr>
            <a:endParaRPr lang="en-US" dirty="0"/>
          </a:p>
        </p:txBody>
      </p:sp>
      <p:graphicFrame>
        <p:nvGraphicFramePr>
          <p:cNvPr id="6" name="Object 5"/>
          <p:cNvGraphicFramePr>
            <a:graphicFrameLocks noChangeAspect="1"/>
          </p:cNvGraphicFramePr>
          <p:nvPr/>
        </p:nvGraphicFramePr>
        <p:xfrm>
          <a:off x="4421187" y="2133600"/>
          <a:ext cx="2795587" cy="588545"/>
        </p:xfrm>
        <a:graphic>
          <a:graphicData uri="http://schemas.openxmlformats.org/presentationml/2006/ole">
            <mc:AlternateContent xmlns:mc="http://schemas.openxmlformats.org/markup-compatibility/2006">
              <mc:Choice xmlns:v="urn:schemas-microsoft-com:vml" Requires="v">
                <p:oleObj spid="_x0000_s3077" name="Equation" r:id="rId3" imgW="965160" imgH="203040" progId="Equation.3">
                  <p:embed/>
                </p:oleObj>
              </mc:Choice>
              <mc:Fallback>
                <p:oleObj name="Equation" r:id="rId3" imgW="965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87" y="2133600"/>
                        <a:ext cx="2795587" cy="588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878387" y="3733800"/>
          <a:ext cx="1479176" cy="457200"/>
        </p:xfrm>
        <a:graphic>
          <a:graphicData uri="http://schemas.openxmlformats.org/presentationml/2006/ole">
            <mc:AlternateContent xmlns:mc="http://schemas.openxmlformats.org/markup-compatibility/2006">
              <mc:Choice xmlns:v="urn:schemas-microsoft-com:vml" Requires="v">
                <p:oleObj spid="_x0000_s3078" name="Equation" r:id="rId5" imgW="571320" imgH="228600" progId="Equation.3">
                  <p:embed/>
                </p:oleObj>
              </mc:Choice>
              <mc:Fallback>
                <p:oleObj name="Equation" r:id="rId5" imgW="57132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8387" y="3733800"/>
                        <a:ext cx="1479176"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SYSTEMS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a:bodyPr>
          <a:lstStyle/>
          <a:p>
            <a:pPr marL="742950" indent="-742950">
              <a:buNone/>
            </a:pPr>
            <a:r>
              <a:rPr lang="en-US" dirty="0" smtClean="0"/>
              <a:t>A computer understands only numbers – mainly 1s and 0s.</a:t>
            </a:r>
          </a:p>
          <a:p>
            <a:pPr marL="742950" indent="-742950">
              <a:buNone/>
            </a:pPr>
            <a:r>
              <a:rPr lang="en-US" dirty="0" smtClean="0"/>
              <a:t>Everything in computer – numbers, letters, symbols and even computer instructions are all represented by numbers.</a:t>
            </a:r>
          </a:p>
          <a:p>
            <a:pPr marL="742950" indent="-742950">
              <a:buNone/>
            </a:pPr>
            <a:r>
              <a:rPr lang="en-US" dirty="0" smtClean="0"/>
              <a:t>The most important number systems are binary, hexadecimal, octal and decimal.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IEEE 754 FLOATING POINT - EXAMPLES</a:t>
            </a:r>
            <a:endParaRPr lang="en-US" dirty="0">
              <a:solidFill>
                <a:srgbClr val="CC3399"/>
              </a:solidFill>
            </a:endParaRPr>
          </a:p>
        </p:txBody>
      </p:sp>
      <p:sp>
        <p:nvSpPr>
          <p:cNvPr id="16" name="Content Placeholder 15"/>
          <p:cNvSpPr>
            <a:spLocks noGrp="1"/>
          </p:cNvSpPr>
          <p:nvPr>
            <p:ph idx="1"/>
          </p:nvPr>
        </p:nvSpPr>
        <p:spPr/>
        <p:txBody>
          <a:bodyPr>
            <a:normAutofit lnSpcReduction="10000"/>
          </a:bodyPr>
          <a:lstStyle/>
          <a:p>
            <a:pPr>
              <a:buNone/>
            </a:pPr>
            <a:r>
              <a:rPr lang="en-US" b="1" dirty="0" smtClean="0"/>
              <a:t>Examples</a:t>
            </a:r>
            <a:r>
              <a:rPr lang="en-US" dirty="0" smtClean="0"/>
              <a:t> </a:t>
            </a:r>
          </a:p>
          <a:p>
            <a:pPr>
              <a:buNone/>
            </a:pPr>
            <a:r>
              <a:rPr lang="en-US" dirty="0" smtClean="0"/>
              <a:t>Convert the following decimal numbers to the IEEE-754 32-bit floating-point pattern. Represent the 32-bit result in hexadecimal.</a:t>
            </a:r>
          </a:p>
          <a:p>
            <a:pPr marL="742950" indent="-742950">
              <a:buFont typeface="+mj-lt"/>
              <a:buAutoNum type="arabicPeriod"/>
            </a:pPr>
            <a:r>
              <a:rPr lang="en-US" dirty="0" smtClean="0">
                <a:solidFill>
                  <a:srgbClr val="7A0000"/>
                </a:solidFill>
              </a:rPr>
              <a:t>12.125</a:t>
            </a:r>
          </a:p>
          <a:p>
            <a:pPr marL="742950" indent="-742950">
              <a:buFont typeface="+mj-lt"/>
              <a:buAutoNum type="arabicPeriod"/>
            </a:pPr>
            <a:r>
              <a:rPr lang="en-US" dirty="0" smtClean="0">
                <a:solidFill>
                  <a:srgbClr val="7A0000"/>
                </a:solidFill>
              </a:rPr>
              <a:t>-0.5625</a:t>
            </a:r>
          </a:p>
          <a:p>
            <a:pPr marL="742950" indent="-742950">
              <a:buFont typeface="+mj-lt"/>
              <a:buAutoNum type="arabicPeriod"/>
            </a:pPr>
            <a:r>
              <a:rPr lang="en-US" dirty="0" smtClean="0">
                <a:solidFill>
                  <a:srgbClr val="7A0000"/>
                </a:solidFill>
              </a:rPr>
              <a:t>-0.01225</a:t>
            </a:r>
            <a:endParaRPr lang="en-US" dirty="0">
              <a:solidFill>
                <a:srgbClr val="7A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IEEE 754 FLOATING POINT - EXAMPLES</a:t>
            </a:r>
            <a:endParaRPr lang="en-US" dirty="0">
              <a:solidFill>
                <a:srgbClr val="CC3399"/>
              </a:solidFill>
            </a:endParaRPr>
          </a:p>
        </p:txBody>
      </p:sp>
      <p:sp>
        <p:nvSpPr>
          <p:cNvPr id="16" name="Content Placeholder 15"/>
          <p:cNvSpPr>
            <a:spLocks noGrp="1"/>
          </p:cNvSpPr>
          <p:nvPr>
            <p:ph idx="1"/>
          </p:nvPr>
        </p:nvSpPr>
        <p:spPr/>
        <p:txBody>
          <a:bodyPr>
            <a:normAutofit fontScale="85000" lnSpcReduction="20000"/>
          </a:bodyPr>
          <a:lstStyle/>
          <a:p>
            <a:r>
              <a:rPr lang="en-US" b="1" dirty="0" smtClean="0"/>
              <a:t>Examples:</a:t>
            </a:r>
            <a:r>
              <a:rPr lang="en-US" dirty="0" smtClean="0"/>
              <a:t> Find the decimal number represented by the following IEEE-754 32-bit floating-point pattern is </a:t>
            </a:r>
          </a:p>
          <a:p>
            <a:pPr marL="742950" indent="-742950">
              <a:buFont typeface="+mj-lt"/>
              <a:buAutoNum type="arabicPeriod"/>
            </a:pPr>
            <a:r>
              <a:rPr lang="en-US" u="sng" dirty="0" smtClean="0"/>
              <a:t>0</a:t>
            </a:r>
            <a:r>
              <a:rPr lang="en-US" dirty="0" smtClean="0"/>
              <a:t> </a:t>
            </a:r>
            <a:r>
              <a:rPr lang="en-US" u="sng" dirty="0" smtClean="0"/>
              <a:t>10000000</a:t>
            </a:r>
            <a:r>
              <a:rPr lang="en-US" dirty="0" smtClean="0"/>
              <a:t> </a:t>
            </a:r>
            <a:r>
              <a:rPr lang="en-US" u="sng" dirty="0" smtClean="0"/>
              <a:t>110 0000 0000 0000 0000 0000</a:t>
            </a:r>
            <a:r>
              <a:rPr lang="en-US" dirty="0" smtClean="0"/>
              <a:t>.</a:t>
            </a:r>
          </a:p>
          <a:p>
            <a:pPr lvl="1"/>
            <a:r>
              <a:rPr lang="en-US" dirty="0" err="1" smtClean="0">
                <a:solidFill>
                  <a:srgbClr val="FF0000"/>
                </a:solidFill>
              </a:rPr>
              <a:t>Ans</a:t>
            </a:r>
            <a:r>
              <a:rPr lang="en-US" dirty="0" smtClean="0">
                <a:solidFill>
                  <a:srgbClr val="FF0000"/>
                </a:solidFill>
              </a:rPr>
              <a:t>: +3.5</a:t>
            </a:r>
          </a:p>
          <a:p>
            <a:pPr lvl="1"/>
            <a:endParaRPr lang="en-US" dirty="0" smtClean="0">
              <a:solidFill>
                <a:srgbClr val="FF0000"/>
              </a:solidFill>
            </a:endParaRPr>
          </a:p>
          <a:p>
            <a:pPr marL="742950" indent="-742950">
              <a:buFont typeface="+mj-lt"/>
              <a:buAutoNum type="arabicPeriod"/>
            </a:pPr>
            <a:r>
              <a:rPr lang="en-US" u="sng" dirty="0" smtClean="0"/>
              <a:t>1</a:t>
            </a:r>
            <a:r>
              <a:rPr lang="en-US" dirty="0" smtClean="0"/>
              <a:t> </a:t>
            </a:r>
            <a:r>
              <a:rPr lang="en-US" u="sng" dirty="0" smtClean="0"/>
              <a:t>01111110</a:t>
            </a:r>
            <a:r>
              <a:rPr lang="en-US" dirty="0" smtClean="0"/>
              <a:t> </a:t>
            </a:r>
            <a:r>
              <a:rPr lang="en-US" u="sng" dirty="0" smtClean="0"/>
              <a:t>100 0000 0000 0000 0000 0000</a:t>
            </a:r>
            <a:r>
              <a:rPr lang="en-US" dirty="0" smtClean="0"/>
              <a:t>.</a:t>
            </a:r>
          </a:p>
          <a:p>
            <a:pPr lvl="1"/>
            <a:r>
              <a:rPr lang="en-US" dirty="0" err="1" smtClean="0">
                <a:solidFill>
                  <a:srgbClr val="FF0000"/>
                </a:solidFill>
              </a:rPr>
              <a:t>Ans</a:t>
            </a:r>
            <a:r>
              <a:rPr lang="en-US" dirty="0" smtClean="0">
                <a:solidFill>
                  <a:srgbClr val="FF0000"/>
                </a:solidFill>
              </a:rPr>
              <a:t>: -0.75</a:t>
            </a:r>
          </a:p>
          <a:p>
            <a:pPr marL="742950" indent="-742950">
              <a:buFont typeface="+mj-lt"/>
              <a:buAutoNum type="arabicPeriod"/>
            </a:pPr>
            <a:r>
              <a:rPr lang="en-US" dirty="0" smtClean="0"/>
              <a:t> </a:t>
            </a:r>
            <a:r>
              <a:rPr lang="en-US" u="sng" dirty="0" smtClean="0"/>
              <a:t>1</a:t>
            </a:r>
            <a:r>
              <a:rPr lang="en-US" dirty="0" smtClean="0"/>
              <a:t> </a:t>
            </a:r>
            <a:r>
              <a:rPr lang="en-US" u="sng" dirty="0" smtClean="0"/>
              <a:t>01111110</a:t>
            </a:r>
            <a:r>
              <a:rPr lang="en-US" dirty="0" smtClean="0"/>
              <a:t> </a:t>
            </a:r>
            <a:r>
              <a:rPr lang="en-US" u="sng" dirty="0" smtClean="0"/>
              <a:t>000 0000 0000 0000 0000 0001</a:t>
            </a:r>
            <a:r>
              <a:rPr lang="en-US" dirty="0" smtClean="0"/>
              <a:t>.</a:t>
            </a:r>
          </a:p>
          <a:p>
            <a:pPr lvl="1"/>
            <a:r>
              <a:rPr lang="en-US" dirty="0" err="1" smtClean="0">
                <a:solidFill>
                  <a:srgbClr val="FF0000"/>
                </a:solidFill>
              </a:rPr>
              <a:t>Ans</a:t>
            </a:r>
            <a:r>
              <a:rPr lang="en-US" dirty="0" smtClean="0">
                <a:solidFill>
                  <a:srgbClr val="FF0000"/>
                </a:solidFill>
              </a:rPr>
              <a:t>: -0.500000059604644775390625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CC3399"/>
                </a:solidFill>
              </a:rPr>
              <a:t>FLOATING-POINT ADDITION/SUBTRACTION</a:t>
            </a:r>
            <a:endParaRPr lang="en-US" dirty="0">
              <a:solidFill>
                <a:srgbClr val="CC3399"/>
              </a:solidFill>
            </a:endParaRPr>
          </a:p>
        </p:txBody>
      </p:sp>
      <p:sp>
        <p:nvSpPr>
          <p:cNvPr id="16" name="Content Placeholder 15"/>
          <p:cNvSpPr>
            <a:spLocks noGrp="1"/>
          </p:cNvSpPr>
          <p:nvPr>
            <p:ph idx="1"/>
          </p:nvPr>
        </p:nvSpPr>
        <p:spPr/>
        <p:txBody>
          <a:bodyPr>
            <a:normAutofit fontScale="85000" lnSpcReduction="20000"/>
          </a:bodyPr>
          <a:lstStyle/>
          <a:p>
            <a:pPr>
              <a:buNone/>
            </a:pPr>
            <a:r>
              <a:rPr lang="en-US" dirty="0" smtClean="0"/>
              <a:t>If x and y are normalized operands represented by (</a:t>
            </a:r>
            <a:r>
              <a:rPr lang="en-US" dirty="0" err="1" smtClean="0"/>
              <a:t>Sx</a:t>
            </a:r>
            <a:r>
              <a:rPr lang="en-US" dirty="0" smtClean="0"/>
              <a:t>, </a:t>
            </a:r>
            <a:r>
              <a:rPr lang="en-US" dirty="0" err="1" smtClean="0"/>
              <a:t>Mx</a:t>
            </a:r>
            <a:r>
              <a:rPr lang="en-US" dirty="0" smtClean="0"/>
              <a:t>, Ex) and (</a:t>
            </a:r>
            <a:r>
              <a:rPr lang="en-US" dirty="0" err="1" smtClean="0"/>
              <a:t>Sy</a:t>
            </a:r>
            <a:r>
              <a:rPr lang="en-US" dirty="0" smtClean="0"/>
              <a:t>, My, </a:t>
            </a:r>
            <a:r>
              <a:rPr lang="en-US" dirty="0" err="1" smtClean="0"/>
              <a:t>Ey</a:t>
            </a:r>
            <a:r>
              <a:rPr lang="en-US" dirty="0" smtClean="0"/>
              <a:t>) </a:t>
            </a:r>
          </a:p>
          <a:p>
            <a:pPr marL="742950" indent="-742950">
              <a:buAutoNum type="arabicPeriod"/>
            </a:pPr>
            <a:r>
              <a:rPr lang="en-US" dirty="0" smtClean="0"/>
              <a:t>Add/subtract </a:t>
            </a:r>
            <a:r>
              <a:rPr lang="en-US" dirty="0" err="1" smtClean="0"/>
              <a:t>significand</a:t>
            </a:r>
            <a:r>
              <a:rPr lang="en-US" dirty="0" smtClean="0"/>
              <a:t> and set exponent </a:t>
            </a:r>
          </a:p>
          <a:p>
            <a:pPr marL="742950" indent="-742950">
              <a:buAutoNum type="arabicPeriod"/>
            </a:pPr>
            <a:endParaRPr lang="en-US" dirty="0" smtClean="0"/>
          </a:p>
          <a:p>
            <a:pPr marL="742950" indent="-742950">
              <a:buNone/>
            </a:pPr>
            <a:endParaRPr lang="en-US" dirty="0" smtClean="0"/>
          </a:p>
          <a:p>
            <a:pPr marL="742950" indent="-742950">
              <a:buAutoNum type="arabicPeriod"/>
            </a:pPr>
            <a:endParaRPr lang="en-US" dirty="0" smtClean="0"/>
          </a:p>
          <a:p>
            <a:pPr marL="742950" indent="-742950">
              <a:buAutoNum type="arabicPeriod"/>
            </a:pPr>
            <a:r>
              <a:rPr lang="en-US" dirty="0" smtClean="0"/>
              <a:t>Normalize </a:t>
            </a:r>
            <a:r>
              <a:rPr lang="en-US" dirty="0" err="1" smtClean="0"/>
              <a:t>significand</a:t>
            </a:r>
            <a:r>
              <a:rPr lang="en-US" dirty="0" smtClean="0"/>
              <a:t> and update exponent. </a:t>
            </a:r>
          </a:p>
          <a:p>
            <a:pPr marL="742950" indent="-742950">
              <a:buAutoNum type="arabicPeriod"/>
            </a:pPr>
            <a:r>
              <a:rPr lang="en-US" dirty="0" smtClean="0"/>
              <a:t>Round, normalize and adjust exponent. </a:t>
            </a:r>
          </a:p>
          <a:p>
            <a:pPr marL="742950" indent="-742950">
              <a:buAutoNum type="arabicPeriod"/>
            </a:pPr>
            <a:r>
              <a:rPr lang="en-US" dirty="0" smtClean="0"/>
              <a:t>Set flags for special case</a:t>
            </a:r>
            <a:endParaRPr lang="en-US" dirty="0" smtClean="0">
              <a:solidFill>
                <a:srgbClr val="FF0000"/>
              </a:solidFill>
            </a:endParaRPr>
          </a:p>
        </p:txBody>
      </p:sp>
      <p:pic>
        <p:nvPicPr>
          <p:cNvPr id="4099" name="Picture 3"/>
          <p:cNvPicPr>
            <a:picLocks noChangeAspect="1" noChangeArrowheads="1"/>
          </p:cNvPicPr>
          <p:nvPr/>
        </p:nvPicPr>
        <p:blipFill>
          <a:blip r:embed="rId2"/>
          <a:srcRect/>
          <a:stretch>
            <a:fillRect/>
          </a:stretch>
        </p:blipFill>
        <p:spPr bwMode="auto">
          <a:xfrm>
            <a:off x="1220787" y="2819400"/>
            <a:ext cx="8153400" cy="1547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FLOATING-POINT MULTIPLICATION</a:t>
            </a:r>
            <a:endParaRPr lang="en-US" dirty="0">
              <a:solidFill>
                <a:srgbClr val="CC3399"/>
              </a:solidFill>
            </a:endParaRPr>
          </a:p>
        </p:txBody>
      </p:sp>
      <p:sp>
        <p:nvSpPr>
          <p:cNvPr id="16" name="Content Placeholder 15"/>
          <p:cNvSpPr>
            <a:spLocks noGrp="1"/>
          </p:cNvSpPr>
          <p:nvPr>
            <p:ph idx="1"/>
          </p:nvPr>
        </p:nvSpPr>
        <p:spPr/>
        <p:txBody>
          <a:bodyPr>
            <a:normAutofit fontScale="70000" lnSpcReduction="20000"/>
          </a:bodyPr>
          <a:lstStyle/>
          <a:p>
            <a:pPr>
              <a:buNone/>
            </a:pPr>
            <a:r>
              <a:rPr lang="en-US" dirty="0" smtClean="0"/>
              <a:t>If x and y are normalized operands represented by (</a:t>
            </a:r>
            <a:r>
              <a:rPr lang="en-US" dirty="0" err="1" smtClean="0"/>
              <a:t>Sx</a:t>
            </a:r>
            <a:r>
              <a:rPr lang="en-US" dirty="0" smtClean="0"/>
              <a:t>, </a:t>
            </a:r>
            <a:r>
              <a:rPr lang="en-US" dirty="0" err="1" smtClean="0"/>
              <a:t>Mx</a:t>
            </a:r>
            <a:r>
              <a:rPr lang="en-US" dirty="0" smtClean="0"/>
              <a:t>, Ex) and (</a:t>
            </a:r>
            <a:r>
              <a:rPr lang="en-US" dirty="0" err="1" smtClean="0"/>
              <a:t>Sy</a:t>
            </a:r>
            <a:r>
              <a:rPr lang="en-US" dirty="0" smtClean="0"/>
              <a:t>, My, </a:t>
            </a:r>
            <a:r>
              <a:rPr lang="en-US" dirty="0" err="1" smtClean="0"/>
              <a:t>Ey</a:t>
            </a:r>
            <a:r>
              <a:rPr lang="en-US" dirty="0" smtClean="0"/>
              <a:t>) </a:t>
            </a:r>
          </a:p>
          <a:p>
            <a:pPr marL="742950" indent="-742950">
              <a:buAutoNum type="arabicPeriod"/>
            </a:pPr>
            <a:r>
              <a:rPr lang="en-US" dirty="0" smtClean="0"/>
              <a:t> Multiply </a:t>
            </a:r>
            <a:r>
              <a:rPr lang="en-US" dirty="0" err="1" smtClean="0"/>
              <a:t>significands</a:t>
            </a:r>
            <a:r>
              <a:rPr lang="en-US" dirty="0" smtClean="0"/>
              <a:t>, add exponents, and determine sign </a:t>
            </a:r>
          </a:p>
          <a:p>
            <a:pPr marL="742950" indent="-742950">
              <a:buNone/>
            </a:pPr>
            <a:endParaRPr lang="en-US" dirty="0" smtClean="0"/>
          </a:p>
          <a:p>
            <a:pPr marL="742950" indent="-742950">
              <a:buNone/>
            </a:pPr>
            <a:endParaRPr lang="en-US" dirty="0" smtClean="0"/>
          </a:p>
          <a:p>
            <a:pPr marL="742950" indent="-742950">
              <a:buNone/>
            </a:pPr>
            <a:endParaRPr lang="en-US" dirty="0" smtClean="0"/>
          </a:p>
          <a:p>
            <a:pPr marL="742950" indent="-742950">
              <a:buFont typeface="+mj-lt"/>
              <a:buAutoNum type="arabicPeriod" startAt="2"/>
            </a:pPr>
            <a:endParaRPr lang="en-US" dirty="0" smtClean="0"/>
          </a:p>
          <a:p>
            <a:pPr marL="742950" indent="-742950">
              <a:buFont typeface="+mj-lt"/>
              <a:buAutoNum type="arabicPeriod" startAt="2"/>
            </a:pPr>
            <a:r>
              <a:rPr lang="en-US" dirty="0" smtClean="0"/>
              <a:t>Normalize           and update exponent </a:t>
            </a:r>
          </a:p>
          <a:p>
            <a:pPr marL="742950" indent="-742950">
              <a:buFont typeface="+mj-lt"/>
              <a:buAutoNum type="arabicPeriod" startAt="2"/>
            </a:pPr>
            <a:r>
              <a:rPr lang="en-US" dirty="0" smtClean="0"/>
              <a:t>Round </a:t>
            </a:r>
          </a:p>
          <a:p>
            <a:pPr marL="742950" indent="-742950">
              <a:buFont typeface="+mj-lt"/>
              <a:buAutoNum type="arabicPeriod" startAt="2"/>
            </a:pPr>
            <a:r>
              <a:rPr lang="en-US" dirty="0" smtClean="0"/>
              <a:t>Determine exception flags and special values</a:t>
            </a:r>
            <a:endParaRPr lang="en-US" dirty="0" smtClean="0">
              <a:solidFill>
                <a:srgbClr val="FF0000"/>
              </a:solidFill>
            </a:endParaRPr>
          </a:p>
        </p:txBody>
      </p:sp>
      <p:pic>
        <p:nvPicPr>
          <p:cNvPr id="5123" name="Picture 3"/>
          <p:cNvPicPr>
            <a:picLocks noChangeAspect="1" noChangeArrowheads="1"/>
          </p:cNvPicPr>
          <p:nvPr/>
        </p:nvPicPr>
        <p:blipFill>
          <a:blip r:embed="rId2"/>
          <a:srcRect/>
          <a:stretch>
            <a:fillRect/>
          </a:stretch>
        </p:blipFill>
        <p:spPr bwMode="auto">
          <a:xfrm>
            <a:off x="3506787" y="2819400"/>
            <a:ext cx="3657600" cy="1328468"/>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973387" y="4495800"/>
            <a:ext cx="533400" cy="4912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FLOATING-POINT DIVISION</a:t>
            </a:r>
            <a:endParaRPr lang="en-US" dirty="0">
              <a:solidFill>
                <a:srgbClr val="CC3399"/>
              </a:solidFill>
            </a:endParaRPr>
          </a:p>
        </p:txBody>
      </p:sp>
      <p:sp>
        <p:nvSpPr>
          <p:cNvPr id="16" name="Content Placeholder 15"/>
          <p:cNvSpPr>
            <a:spLocks noGrp="1"/>
          </p:cNvSpPr>
          <p:nvPr>
            <p:ph idx="1"/>
          </p:nvPr>
        </p:nvSpPr>
        <p:spPr/>
        <p:txBody>
          <a:bodyPr>
            <a:normAutofit fontScale="70000" lnSpcReduction="20000"/>
          </a:bodyPr>
          <a:lstStyle/>
          <a:p>
            <a:pPr>
              <a:buNone/>
            </a:pPr>
            <a:r>
              <a:rPr lang="en-US" dirty="0" smtClean="0"/>
              <a:t>If x and y are normalized operands represented by (</a:t>
            </a:r>
            <a:r>
              <a:rPr lang="en-US" dirty="0" err="1" smtClean="0"/>
              <a:t>Sx</a:t>
            </a:r>
            <a:r>
              <a:rPr lang="en-US" dirty="0" smtClean="0"/>
              <a:t>, </a:t>
            </a:r>
            <a:r>
              <a:rPr lang="en-US" dirty="0" err="1" smtClean="0"/>
              <a:t>Mx</a:t>
            </a:r>
            <a:r>
              <a:rPr lang="en-US" dirty="0" smtClean="0"/>
              <a:t>, Ex) and (</a:t>
            </a:r>
            <a:r>
              <a:rPr lang="en-US" dirty="0" err="1" smtClean="0"/>
              <a:t>Sy</a:t>
            </a:r>
            <a:r>
              <a:rPr lang="en-US" dirty="0" smtClean="0"/>
              <a:t>, My, </a:t>
            </a:r>
            <a:r>
              <a:rPr lang="en-US" dirty="0" err="1" smtClean="0"/>
              <a:t>Ey</a:t>
            </a:r>
            <a:r>
              <a:rPr lang="en-US" dirty="0" smtClean="0"/>
              <a:t>) </a:t>
            </a:r>
          </a:p>
          <a:p>
            <a:pPr marL="742950" indent="-742950">
              <a:buAutoNum type="arabicPeriod"/>
            </a:pPr>
            <a:r>
              <a:rPr lang="en-US" dirty="0" smtClean="0"/>
              <a:t> Divide </a:t>
            </a:r>
            <a:r>
              <a:rPr lang="en-US" dirty="0" err="1" smtClean="0"/>
              <a:t>signicands</a:t>
            </a:r>
            <a:r>
              <a:rPr lang="en-US" dirty="0" smtClean="0"/>
              <a:t>, subtract exponents, and determine sign </a:t>
            </a:r>
          </a:p>
          <a:p>
            <a:pPr marL="742950" indent="-742950">
              <a:buNone/>
            </a:pPr>
            <a:endParaRPr lang="en-US" dirty="0" smtClean="0"/>
          </a:p>
          <a:p>
            <a:pPr marL="742950" indent="-742950">
              <a:buNone/>
            </a:pPr>
            <a:endParaRPr lang="en-US" dirty="0" smtClean="0"/>
          </a:p>
          <a:p>
            <a:pPr marL="742950" indent="-742950">
              <a:buNone/>
            </a:pPr>
            <a:endParaRPr lang="en-US" dirty="0" smtClean="0"/>
          </a:p>
          <a:p>
            <a:pPr marL="742950" indent="-742950">
              <a:buFont typeface="+mj-lt"/>
              <a:buAutoNum type="arabicPeriod" startAt="2"/>
            </a:pPr>
            <a:endParaRPr lang="en-US" dirty="0" smtClean="0"/>
          </a:p>
          <a:p>
            <a:pPr marL="742950" indent="-742950">
              <a:buFont typeface="+mj-lt"/>
              <a:buAutoNum type="arabicPeriod" startAt="2"/>
            </a:pPr>
            <a:r>
              <a:rPr lang="en-US" dirty="0" smtClean="0"/>
              <a:t>Normalize           and update exponent </a:t>
            </a:r>
          </a:p>
          <a:p>
            <a:pPr marL="742950" indent="-742950">
              <a:buFont typeface="+mj-lt"/>
              <a:buAutoNum type="arabicPeriod" startAt="2"/>
            </a:pPr>
            <a:r>
              <a:rPr lang="en-US" dirty="0" smtClean="0"/>
              <a:t>Round </a:t>
            </a:r>
          </a:p>
          <a:p>
            <a:pPr marL="742950" indent="-742950">
              <a:buFont typeface="+mj-lt"/>
              <a:buAutoNum type="arabicPeriod" startAt="2"/>
            </a:pPr>
            <a:r>
              <a:rPr lang="en-US" dirty="0" smtClean="0"/>
              <a:t>Determine exception flags and special values</a:t>
            </a:r>
            <a:endParaRPr lang="en-US" dirty="0" smtClean="0">
              <a:solidFill>
                <a:srgbClr val="FF0000"/>
              </a:solidFill>
            </a:endParaRPr>
          </a:p>
        </p:txBody>
      </p:sp>
      <p:pic>
        <p:nvPicPr>
          <p:cNvPr id="6146" name="Picture 2"/>
          <p:cNvPicPr>
            <a:picLocks noChangeAspect="1" noChangeArrowheads="1"/>
          </p:cNvPicPr>
          <p:nvPr/>
        </p:nvPicPr>
        <p:blipFill>
          <a:blip r:embed="rId2"/>
          <a:srcRect/>
          <a:stretch>
            <a:fillRect/>
          </a:stretch>
        </p:blipFill>
        <p:spPr bwMode="auto">
          <a:xfrm>
            <a:off x="3049587" y="2743200"/>
            <a:ext cx="3733800" cy="123156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897187" y="4572000"/>
            <a:ext cx="533400" cy="440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SYSTEMS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10000"/>
          </a:bodyPr>
          <a:lstStyle/>
          <a:p>
            <a:pPr marL="742950" indent="-742950">
              <a:buNone/>
            </a:pPr>
            <a:r>
              <a:rPr lang="en-US" dirty="0" smtClean="0"/>
              <a:t>At the most basic machine language level, the computer only understands binary numbers – 1s and 0s.</a:t>
            </a:r>
          </a:p>
          <a:p>
            <a:pPr marL="742950" indent="-742950">
              <a:buNone/>
            </a:pPr>
            <a:r>
              <a:rPr lang="en-US" dirty="0" smtClean="0"/>
              <a:t>Hexadecimal and octal are more compact ways of representing binary numbers - mostly at the assembly language level.</a:t>
            </a:r>
          </a:p>
          <a:p>
            <a:pPr marL="742950" indent="-742950">
              <a:buNone/>
            </a:pPr>
            <a:r>
              <a:rPr lang="en-US" dirty="0" smtClean="0"/>
              <a:t>Decimal is the natural way humans represent numbers – used in higher level languages.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COVERSIONS REVIEW</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20000"/>
          </a:bodyPr>
          <a:lstStyle/>
          <a:p>
            <a:pPr marL="742950" indent="-742950">
              <a:buNone/>
            </a:pPr>
            <a:r>
              <a:rPr lang="en-US" dirty="0" smtClean="0"/>
              <a:t>Converting both integers and fractional numbers</a:t>
            </a:r>
          </a:p>
          <a:p>
            <a:pPr marL="742950" indent="-742950"/>
            <a:r>
              <a:rPr lang="en-US" dirty="0" smtClean="0"/>
              <a:t>Decimal to binary</a:t>
            </a:r>
          </a:p>
          <a:p>
            <a:pPr marL="742950" indent="-742950"/>
            <a:r>
              <a:rPr lang="en-US" dirty="0" smtClean="0"/>
              <a:t>Binary to decimal</a:t>
            </a:r>
          </a:p>
          <a:p>
            <a:pPr marL="742950" indent="-742950"/>
            <a:r>
              <a:rPr lang="en-US" dirty="0" smtClean="0"/>
              <a:t>Decimal to octal</a:t>
            </a:r>
          </a:p>
          <a:p>
            <a:pPr marL="742950" indent="-742950"/>
            <a:r>
              <a:rPr lang="en-US" dirty="0" smtClean="0"/>
              <a:t>Octal to decimal</a:t>
            </a:r>
          </a:p>
          <a:p>
            <a:pPr marL="742950" indent="-742950"/>
            <a:r>
              <a:rPr lang="en-US" dirty="0" smtClean="0"/>
              <a:t>Decimal to hexadecimal</a:t>
            </a:r>
          </a:p>
          <a:p>
            <a:pPr marL="742950" indent="-742950"/>
            <a:r>
              <a:rPr lang="en-US" dirty="0" smtClean="0"/>
              <a:t>Hexadecimal </a:t>
            </a:r>
            <a:r>
              <a:rPr lang="en-US" smtClean="0"/>
              <a:t>to decimal</a:t>
            </a:r>
            <a:endParaRPr lang="en-US" dirty="0" smtClean="0"/>
          </a:p>
          <a:p>
            <a:pPr marL="742950" indent="-742950"/>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COVERSIONS REVIEW</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lnSpcReduction="10000"/>
          </a:bodyPr>
          <a:lstStyle/>
          <a:p>
            <a:pPr marL="742950" indent="-742950"/>
            <a:r>
              <a:rPr lang="en-US" dirty="0" smtClean="0"/>
              <a:t>Binary to hex</a:t>
            </a:r>
          </a:p>
          <a:p>
            <a:pPr marL="742950" indent="-742950"/>
            <a:r>
              <a:rPr lang="en-US" dirty="0" smtClean="0"/>
              <a:t>Hex to binary</a:t>
            </a:r>
          </a:p>
          <a:p>
            <a:pPr marL="742950" indent="-742950"/>
            <a:r>
              <a:rPr lang="en-US" dirty="0" smtClean="0"/>
              <a:t>Binary to octal</a:t>
            </a:r>
          </a:p>
          <a:p>
            <a:pPr marL="742950" indent="-742950"/>
            <a:r>
              <a:rPr lang="en-US" dirty="0" smtClean="0"/>
              <a:t>Octal to binary</a:t>
            </a:r>
          </a:p>
          <a:p>
            <a:pPr marL="742950" indent="-742950">
              <a:buNone/>
            </a:pPr>
            <a:r>
              <a:rPr lang="en-US" dirty="0" smtClean="0"/>
              <a:t>Other binary-based formats</a:t>
            </a:r>
          </a:p>
          <a:p>
            <a:pPr marL="742950" indent="-742950"/>
            <a:r>
              <a:rPr lang="en-US" dirty="0" smtClean="0"/>
              <a:t>Binary-coded decimals (BCD)</a:t>
            </a:r>
          </a:p>
          <a:p>
            <a:pPr marL="742950" indent="-742950"/>
            <a:r>
              <a:rPr lang="en-US" dirty="0" smtClean="0"/>
              <a:t>Gray code (reflected binary code)</a:t>
            </a:r>
          </a:p>
          <a:p>
            <a:pPr marL="742950" indent="-74295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COVERSIONS REVIEW</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lnSpcReduction="10000"/>
          </a:bodyPr>
          <a:lstStyle/>
          <a:p>
            <a:pPr marL="742950" indent="-742950"/>
            <a:r>
              <a:rPr lang="en-US" dirty="0" smtClean="0"/>
              <a:t>Binary to hex</a:t>
            </a:r>
          </a:p>
          <a:p>
            <a:pPr marL="742950" indent="-742950"/>
            <a:r>
              <a:rPr lang="en-US" dirty="0" smtClean="0"/>
              <a:t>Hex to binary</a:t>
            </a:r>
          </a:p>
          <a:p>
            <a:pPr marL="742950" indent="-742950"/>
            <a:r>
              <a:rPr lang="en-US" dirty="0" smtClean="0"/>
              <a:t>Binary to octal</a:t>
            </a:r>
          </a:p>
          <a:p>
            <a:pPr marL="742950" indent="-742950"/>
            <a:r>
              <a:rPr lang="en-US" dirty="0" smtClean="0"/>
              <a:t>Octal to binary</a:t>
            </a:r>
          </a:p>
          <a:p>
            <a:pPr marL="742950" indent="-742950">
              <a:buNone/>
            </a:pPr>
            <a:r>
              <a:rPr lang="en-US" dirty="0" smtClean="0"/>
              <a:t>Other binary-based formats</a:t>
            </a:r>
          </a:p>
          <a:p>
            <a:pPr marL="742950" indent="-742950"/>
            <a:r>
              <a:rPr lang="en-US" dirty="0" smtClean="0"/>
              <a:t>Binary-coded decimals (BCD)</a:t>
            </a:r>
          </a:p>
          <a:p>
            <a:pPr marL="742950" indent="-742950"/>
            <a:r>
              <a:rPr lang="en-US" dirty="0" smtClean="0"/>
              <a:t>Gray code (reflected binary code)</a:t>
            </a:r>
          </a:p>
          <a:p>
            <a:pPr marL="742950" indent="-742950">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NUMBER SYSTEMS CONCEPTS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a:bodyPr>
          <a:lstStyle/>
          <a:p>
            <a:pPr marL="742950" indent="-742950"/>
            <a:r>
              <a:rPr lang="en-US" dirty="0" smtClean="0"/>
              <a:t>Radix or base</a:t>
            </a:r>
          </a:p>
          <a:p>
            <a:pPr marL="742950" indent="-742950"/>
            <a:r>
              <a:rPr lang="en-US" dirty="0" smtClean="0"/>
              <a:t>Exponent</a:t>
            </a:r>
          </a:p>
          <a:p>
            <a:pPr marL="742950" indent="-742950"/>
            <a:r>
              <a:rPr lang="en-US" dirty="0" smtClean="0"/>
              <a:t>Mantissa, </a:t>
            </a:r>
            <a:r>
              <a:rPr lang="en-US" dirty="0" err="1" smtClean="0"/>
              <a:t>significand</a:t>
            </a:r>
            <a:r>
              <a:rPr lang="en-US" dirty="0" smtClean="0"/>
              <a:t> or coefficient</a:t>
            </a:r>
          </a:p>
          <a:p>
            <a:pPr marL="742950" indent="-742950"/>
            <a:r>
              <a:rPr lang="en-US" dirty="0" smtClean="0"/>
              <a:t>Fraction</a:t>
            </a:r>
          </a:p>
          <a:p>
            <a:pPr marL="742950" indent="-742950"/>
            <a:r>
              <a:rPr lang="en-US" dirty="0" smtClean="0"/>
              <a:t>Most significant digit (or bit)</a:t>
            </a:r>
          </a:p>
          <a:p>
            <a:pPr marL="742950" indent="-742950"/>
            <a:r>
              <a:rPr lang="en-US" dirty="0" smtClean="0"/>
              <a:t>Least significant digit (or bit)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FIXED POINT NUMBERS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85000" lnSpcReduction="10000"/>
          </a:bodyPr>
          <a:lstStyle/>
          <a:p>
            <a:pPr marL="742950" indent="-742950">
              <a:buNone/>
            </a:pPr>
            <a:r>
              <a:rPr lang="en-US" dirty="0" smtClean="0"/>
              <a:t>A fixed point number has a specific number of bits (or digits) reserved for the integer part (the part to the left of the radix point) and a specific number of bits reserved for the fractional part (the part to the right of the radix point). No matter how large or small your number is, it will always use the same number of bits for each portion. Every bit of code that processes such numbers has to have built-in knowledge of where the radix point 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C3399"/>
                </a:solidFill>
              </a:rPr>
              <a:t>FLOATING POINT NUMBERS</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a:bodyPr>
          <a:lstStyle/>
          <a:p>
            <a:pPr>
              <a:buNone/>
            </a:pPr>
            <a:r>
              <a:rPr lang="en-US" dirty="0" smtClean="0"/>
              <a:t>With floating-point representation, the placement of the radix point can ‘float’ relative to the significant digits of the number.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1899763</TotalTime>
  <Words>959</Words>
  <Application>Microsoft Office PowerPoint</Application>
  <PresentationFormat>Custom</PresentationFormat>
  <Paragraphs>166</Paragraphs>
  <Slides>24</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ＭＳ Ｐゴシック</vt:lpstr>
      <vt:lpstr>Arial</vt:lpstr>
      <vt:lpstr>Calibri</vt:lpstr>
      <vt:lpstr>Georgia</vt:lpstr>
      <vt:lpstr>Rockwell</vt:lpstr>
      <vt:lpstr>Rockwell Condensed</vt:lpstr>
      <vt:lpstr>Times New Roman</vt:lpstr>
      <vt:lpstr>Wingdings</vt:lpstr>
      <vt:lpstr>Office Theme</vt:lpstr>
      <vt:lpstr>Custom Design</vt:lpstr>
      <vt:lpstr>Equation</vt:lpstr>
      <vt:lpstr>    </vt:lpstr>
      <vt:lpstr>NUMBER SYSTEMS</vt:lpstr>
      <vt:lpstr>NUMBER SYSTEMS</vt:lpstr>
      <vt:lpstr>NUMBER COVERSIONS REVIEW</vt:lpstr>
      <vt:lpstr>NUMBER COVERSIONS REVIEW</vt:lpstr>
      <vt:lpstr>NUMBER COVERSIONS REVIEW</vt:lpstr>
      <vt:lpstr>NUMBER SYSTEMS CONCEPTS</vt:lpstr>
      <vt:lpstr>FIXED POINT NUMBERS</vt:lpstr>
      <vt:lpstr>FLOATING POINT NUMBERS</vt:lpstr>
      <vt:lpstr>FIXED POINT ADDITION &amp; SUBTRACTION</vt:lpstr>
      <vt:lpstr>DECODING 1'S COMPLEMENT NUMBERS</vt:lpstr>
      <vt:lpstr>DECODING 2'S COMPLEMENT NUMBERS</vt:lpstr>
      <vt:lpstr>OVERFLOWS</vt:lpstr>
      <vt:lpstr>FIXED POINT MULTIPLICATION &amp; DIVISION</vt:lpstr>
      <vt:lpstr>FIXED POINT MULTIPLICATION &amp; DIVISION</vt:lpstr>
      <vt:lpstr>FLOATING POINT REPRESENTATION</vt:lpstr>
      <vt:lpstr>IEEE 754 FLOATING POINT REPRESENTATION</vt:lpstr>
      <vt:lpstr>IEEE 754 FLOATING POINT REPRESENTATION</vt:lpstr>
      <vt:lpstr>IEEE 754 FLOATING POINT REPRESENTATION</vt:lpstr>
      <vt:lpstr>IEEE 754 FLOATING POINT - EXAMPLES</vt:lpstr>
      <vt:lpstr>IEEE 754 FLOATING POINT - EXAMPLES</vt:lpstr>
      <vt:lpstr>FLOATING-POINT ADDITION/SUBTRACTION</vt:lpstr>
      <vt:lpstr>FLOATING-POINT MULTIPLICATION</vt:lpstr>
      <vt:lpstr>FLOATING-POINT DIVISION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Ruyione</cp:lastModifiedBy>
  <cp:revision>169</cp:revision>
  <cp:lastPrinted>2015-08-03T07:22:59Z</cp:lastPrinted>
  <dcterms:created xsi:type="dcterms:W3CDTF">2014-01-31T21:42:27Z</dcterms:created>
  <dcterms:modified xsi:type="dcterms:W3CDTF">2022-10-27T14:27:39Z</dcterms:modified>
</cp:coreProperties>
</file>