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handoutMasterIdLst>
    <p:handoutMasterId r:id="rId36"/>
  </p:handoutMasterIdLst>
  <p:sldIdLst>
    <p:sldId id="281" r:id="rId3"/>
    <p:sldId id="332" r:id="rId4"/>
    <p:sldId id="333" r:id="rId5"/>
    <p:sldId id="334" r:id="rId6"/>
    <p:sldId id="335" r:id="rId7"/>
    <p:sldId id="336" r:id="rId8"/>
    <p:sldId id="337" r:id="rId9"/>
    <p:sldId id="338" r:id="rId10"/>
    <p:sldId id="342" r:id="rId11"/>
    <p:sldId id="341" r:id="rId12"/>
    <p:sldId id="312" r:id="rId13"/>
    <p:sldId id="314" r:id="rId14"/>
    <p:sldId id="315" r:id="rId15"/>
    <p:sldId id="330" r:id="rId16"/>
    <p:sldId id="349" r:id="rId17"/>
    <p:sldId id="317" r:id="rId18"/>
    <p:sldId id="348" r:id="rId19"/>
    <p:sldId id="316" r:id="rId20"/>
    <p:sldId id="318" r:id="rId21"/>
    <p:sldId id="319" r:id="rId22"/>
    <p:sldId id="320" r:id="rId23"/>
    <p:sldId id="321" r:id="rId24"/>
    <p:sldId id="323" r:id="rId25"/>
    <p:sldId id="324" r:id="rId26"/>
    <p:sldId id="322" r:id="rId27"/>
    <p:sldId id="329" r:id="rId28"/>
    <p:sldId id="344" r:id="rId29"/>
    <p:sldId id="346" r:id="rId30"/>
    <p:sldId id="326" r:id="rId31"/>
    <p:sldId id="327" r:id="rId32"/>
    <p:sldId id="350" r:id="rId33"/>
    <p:sldId id="351" r:id="rId34"/>
  </p:sldIdLst>
  <p:sldSz cx="1219517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3399"/>
    <a:srgbClr val="7A0000"/>
    <a:srgbClr val="FFFFFF"/>
    <a:srgbClr val="DDDDDD"/>
    <a:srgbClr val="662C5B"/>
    <a:srgbClr val="000000"/>
    <a:srgbClr val="6600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67554" autoAdjust="0"/>
  </p:normalViewPr>
  <p:slideViewPr>
    <p:cSldViewPr>
      <p:cViewPr varScale="1">
        <p:scale>
          <a:sx n="54" d="100"/>
          <a:sy n="54" d="100"/>
        </p:scale>
        <p:origin x="1368" y="60"/>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322AAC-9594-4222-9771-3110CCDC3A3A}" type="doc">
      <dgm:prSet loTypeId="urn:microsoft.com/office/officeart/2005/8/layout/default#1" loCatId="list" qsTypeId="urn:microsoft.com/office/officeart/2005/8/quickstyle/simple1" qsCatId="simple" csTypeId="urn:microsoft.com/office/officeart/2005/8/colors/colorful4" csCatId="colorful" phldr="1"/>
      <dgm:spPr/>
      <dgm:t>
        <a:bodyPr/>
        <a:lstStyle/>
        <a:p>
          <a:endParaRPr lang="en-US"/>
        </a:p>
      </dgm:t>
    </dgm:pt>
    <dgm:pt modelId="{2CB7E1F1-203A-4F7B-A47B-F3441605D974}">
      <dgm:prSet phldrT="[Text]"/>
      <dgm:spPr/>
      <dgm:t>
        <a:bodyPr/>
        <a:lstStyle/>
        <a:p>
          <a:r>
            <a:rPr lang="en-US" dirty="0" smtClean="0"/>
            <a:t>User Level: Application Programs</a:t>
          </a:r>
          <a:endParaRPr lang="en-US" dirty="0"/>
        </a:p>
      </dgm:t>
    </dgm:pt>
    <dgm:pt modelId="{6230287D-D664-49D9-9531-5A5AFD7B4008}" type="sibTrans" cxnId="{D010B470-CDBE-48B1-A07B-10F3CE8496D2}">
      <dgm:prSet/>
      <dgm:spPr/>
      <dgm:t>
        <a:bodyPr/>
        <a:lstStyle/>
        <a:p>
          <a:endParaRPr lang="en-US"/>
        </a:p>
      </dgm:t>
    </dgm:pt>
    <dgm:pt modelId="{948A989E-15BF-40F7-B27D-E22C09F391C6}" type="parTrans" cxnId="{D010B470-CDBE-48B1-A07B-10F3CE8496D2}">
      <dgm:prSet/>
      <dgm:spPr/>
      <dgm:t>
        <a:bodyPr/>
        <a:lstStyle/>
        <a:p>
          <a:endParaRPr lang="en-US"/>
        </a:p>
      </dgm:t>
    </dgm:pt>
    <dgm:pt modelId="{CFF5D434-316D-4911-BC44-FD793CC8AA99}">
      <dgm:prSet phldrT="[Text]"/>
      <dgm:spPr/>
      <dgm:t>
        <a:bodyPr/>
        <a:lstStyle/>
        <a:p>
          <a:r>
            <a:rPr lang="en-US" dirty="0" smtClean="0"/>
            <a:t>High Level Languages</a:t>
          </a:r>
          <a:endParaRPr lang="en-US" dirty="0"/>
        </a:p>
      </dgm:t>
    </dgm:pt>
    <dgm:pt modelId="{9E6EAE6E-D8D4-4302-8024-9C8B7C884175}" type="parTrans" cxnId="{21333D27-BFA2-4CEB-B82C-25FF10F910A4}">
      <dgm:prSet/>
      <dgm:spPr/>
      <dgm:t>
        <a:bodyPr/>
        <a:lstStyle/>
        <a:p>
          <a:endParaRPr lang="en-US"/>
        </a:p>
      </dgm:t>
    </dgm:pt>
    <dgm:pt modelId="{9ECD3B33-E823-4D87-8B01-005375947328}" type="sibTrans" cxnId="{21333D27-BFA2-4CEB-B82C-25FF10F910A4}">
      <dgm:prSet/>
      <dgm:spPr/>
      <dgm:t>
        <a:bodyPr/>
        <a:lstStyle/>
        <a:p>
          <a:endParaRPr lang="en-US"/>
        </a:p>
      </dgm:t>
    </dgm:pt>
    <dgm:pt modelId="{41E01A19-C600-4B96-B8B3-83E51933017B}">
      <dgm:prSet phldrT="[Text]"/>
      <dgm:spPr/>
      <dgm:t>
        <a:bodyPr/>
        <a:lstStyle/>
        <a:p>
          <a:r>
            <a:rPr lang="en-US" dirty="0" smtClean="0"/>
            <a:t>Assembly Language / Machine Codes</a:t>
          </a:r>
          <a:endParaRPr lang="en-US" dirty="0"/>
        </a:p>
      </dgm:t>
    </dgm:pt>
    <dgm:pt modelId="{62B2EEEA-4224-4CCB-BB8C-4A9505EE79F4}" type="parTrans" cxnId="{2CBAD71B-C553-40BF-BBDC-850046D2BA62}">
      <dgm:prSet/>
      <dgm:spPr/>
      <dgm:t>
        <a:bodyPr/>
        <a:lstStyle/>
        <a:p>
          <a:endParaRPr lang="en-US"/>
        </a:p>
      </dgm:t>
    </dgm:pt>
    <dgm:pt modelId="{4E83744A-1D4D-422D-B98E-7BA9B41557F0}" type="sibTrans" cxnId="{2CBAD71B-C553-40BF-BBDC-850046D2BA62}">
      <dgm:prSet/>
      <dgm:spPr/>
      <dgm:t>
        <a:bodyPr/>
        <a:lstStyle/>
        <a:p>
          <a:endParaRPr lang="en-US"/>
        </a:p>
      </dgm:t>
    </dgm:pt>
    <dgm:pt modelId="{D64BE7F4-1512-43F3-AE99-2EA289E0EA2B}">
      <dgm:prSet phldrT="[Text]"/>
      <dgm:spPr/>
      <dgm:t>
        <a:bodyPr/>
        <a:lstStyle/>
        <a:p>
          <a:r>
            <a:rPr lang="en-US" dirty="0" err="1" smtClean="0"/>
            <a:t>Microprogrammed</a:t>
          </a:r>
          <a:r>
            <a:rPr lang="en-US" dirty="0" smtClean="0"/>
            <a:t>/hardwired control</a:t>
          </a:r>
          <a:endParaRPr lang="en-US" dirty="0"/>
        </a:p>
      </dgm:t>
    </dgm:pt>
    <dgm:pt modelId="{F61F11A5-5E1B-448B-9D4E-081E53DE5B49}" type="parTrans" cxnId="{15C71979-5F95-4626-A182-1A838DC4A367}">
      <dgm:prSet/>
      <dgm:spPr/>
      <dgm:t>
        <a:bodyPr/>
        <a:lstStyle/>
        <a:p>
          <a:endParaRPr lang="en-US"/>
        </a:p>
      </dgm:t>
    </dgm:pt>
    <dgm:pt modelId="{7D3F47DE-3E3A-4BCC-B739-5D54009186E0}" type="sibTrans" cxnId="{15C71979-5F95-4626-A182-1A838DC4A367}">
      <dgm:prSet/>
      <dgm:spPr/>
      <dgm:t>
        <a:bodyPr/>
        <a:lstStyle/>
        <a:p>
          <a:endParaRPr lang="en-US"/>
        </a:p>
      </dgm:t>
    </dgm:pt>
    <dgm:pt modelId="{A801080A-8878-4912-9D7D-AEA07C6CD182}">
      <dgm:prSet phldrT="[Text]"/>
      <dgm:spPr/>
      <dgm:t>
        <a:bodyPr/>
        <a:lstStyle/>
        <a:p>
          <a:r>
            <a:rPr lang="en-US" dirty="0" smtClean="0"/>
            <a:t>Functional Units (Memory, ALU etc)</a:t>
          </a:r>
          <a:endParaRPr lang="en-US" dirty="0"/>
        </a:p>
      </dgm:t>
    </dgm:pt>
    <dgm:pt modelId="{84E020D3-4312-4794-AD92-BF46AB9579EC}" type="parTrans" cxnId="{9CA41BE5-EE44-4858-9CB4-B75D64884DE6}">
      <dgm:prSet/>
      <dgm:spPr/>
      <dgm:t>
        <a:bodyPr/>
        <a:lstStyle/>
        <a:p>
          <a:endParaRPr lang="en-US"/>
        </a:p>
      </dgm:t>
    </dgm:pt>
    <dgm:pt modelId="{C69D65E2-0AB2-454A-9DE6-171005D8FA6B}" type="sibTrans" cxnId="{9CA41BE5-EE44-4858-9CB4-B75D64884DE6}">
      <dgm:prSet/>
      <dgm:spPr/>
      <dgm:t>
        <a:bodyPr/>
        <a:lstStyle/>
        <a:p>
          <a:endParaRPr lang="en-US"/>
        </a:p>
      </dgm:t>
    </dgm:pt>
    <dgm:pt modelId="{3D0160E5-EEF5-43CF-A559-2884071EDFA1}">
      <dgm:prSet phldrT="[Text]"/>
      <dgm:spPr/>
      <dgm:t>
        <a:bodyPr/>
        <a:lstStyle/>
        <a:p>
          <a:r>
            <a:rPr lang="en-US" dirty="0" smtClean="0"/>
            <a:t>Logic Gates</a:t>
          </a:r>
          <a:endParaRPr lang="en-US" dirty="0"/>
        </a:p>
      </dgm:t>
    </dgm:pt>
    <dgm:pt modelId="{D42B96BC-71EE-47DA-977A-72385DB105B6}" type="parTrans" cxnId="{1E28C037-7CE6-4FB0-8414-967A5BB80B9F}">
      <dgm:prSet/>
      <dgm:spPr/>
      <dgm:t>
        <a:bodyPr/>
        <a:lstStyle/>
        <a:p>
          <a:endParaRPr lang="en-US"/>
        </a:p>
      </dgm:t>
    </dgm:pt>
    <dgm:pt modelId="{D8D90232-8182-44BF-B2A5-82874C62C6DB}" type="sibTrans" cxnId="{1E28C037-7CE6-4FB0-8414-967A5BB80B9F}">
      <dgm:prSet/>
      <dgm:spPr/>
      <dgm:t>
        <a:bodyPr/>
        <a:lstStyle/>
        <a:p>
          <a:endParaRPr lang="en-US"/>
        </a:p>
      </dgm:t>
    </dgm:pt>
    <dgm:pt modelId="{2DCDB071-2E9F-4240-A5BD-9B890D623DEA}">
      <dgm:prSet phldrT="[Text]"/>
      <dgm:spPr/>
      <dgm:t>
        <a:bodyPr/>
        <a:lstStyle/>
        <a:p>
          <a:r>
            <a:rPr lang="en-US" dirty="0" smtClean="0"/>
            <a:t>Transistors and Wires</a:t>
          </a:r>
          <a:endParaRPr lang="en-US" dirty="0"/>
        </a:p>
      </dgm:t>
    </dgm:pt>
    <dgm:pt modelId="{5F0C4FE6-D173-41CE-BD6A-5A60BEF0E8A9}" type="parTrans" cxnId="{23FE673D-0678-4E84-A2D1-BC39253775B8}">
      <dgm:prSet/>
      <dgm:spPr/>
      <dgm:t>
        <a:bodyPr/>
        <a:lstStyle/>
        <a:p>
          <a:endParaRPr lang="en-US"/>
        </a:p>
      </dgm:t>
    </dgm:pt>
    <dgm:pt modelId="{FAAE46FE-C4D4-4D04-AC25-61D3B29882D4}" type="sibTrans" cxnId="{23FE673D-0678-4E84-A2D1-BC39253775B8}">
      <dgm:prSet/>
      <dgm:spPr/>
      <dgm:t>
        <a:bodyPr/>
        <a:lstStyle/>
        <a:p>
          <a:endParaRPr lang="en-US"/>
        </a:p>
      </dgm:t>
    </dgm:pt>
    <dgm:pt modelId="{CF51C0DD-DF1B-4858-AB5B-FFBCED1E23E3}" type="pres">
      <dgm:prSet presAssocID="{48322AAC-9594-4222-9771-3110CCDC3A3A}" presName="diagram" presStyleCnt="0">
        <dgm:presLayoutVars>
          <dgm:dir/>
          <dgm:resizeHandles val="exact"/>
        </dgm:presLayoutVars>
      </dgm:prSet>
      <dgm:spPr/>
      <dgm:t>
        <a:bodyPr/>
        <a:lstStyle/>
        <a:p>
          <a:endParaRPr lang="en-US"/>
        </a:p>
      </dgm:t>
    </dgm:pt>
    <dgm:pt modelId="{222AF542-BCDC-4C0C-A5DA-C40470B83983}" type="pres">
      <dgm:prSet presAssocID="{2CB7E1F1-203A-4F7B-A47B-F3441605D974}" presName="node" presStyleLbl="node1" presStyleIdx="0" presStyleCnt="7" custScaleX="235400" custScaleY="19813">
        <dgm:presLayoutVars>
          <dgm:bulletEnabled val="1"/>
        </dgm:presLayoutVars>
      </dgm:prSet>
      <dgm:spPr/>
      <dgm:t>
        <a:bodyPr/>
        <a:lstStyle/>
        <a:p>
          <a:endParaRPr lang="en-US"/>
        </a:p>
      </dgm:t>
    </dgm:pt>
    <dgm:pt modelId="{E51F3BAB-C15D-481C-BDC9-0F7FB4E82D21}" type="pres">
      <dgm:prSet presAssocID="{6230287D-D664-49D9-9531-5A5AFD7B4008}" presName="sibTrans" presStyleCnt="0"/>
      <dgm:spPr/>
    </dgm:pt>
    <dgm:pt modelId="{6A76263B-96E6-42D9-84E2-EB1A5DCCDD44}" type="pres">
      <dgm:prSet presAssocID="{CFF5D434-316D-4911-BC44-FD793CC8AA99}" presName="node" presStyleLbl="node1" presStyleIdx="1" presStyleCnt="7" custScaleX="235400" custScaleY="19813">
        <dgm:presLayoutVars>
          <dgm:bulletEnabled val="1"/>
        </dgm:presLayoutVars>
      </dgm:prSet>
      <dgm:spPr/>
      <dgm:t>
        <a:bodyPr/>
        <a:lstStyle/>
        <a:p>
          <a:endParaRPr lang="en-US"/>
        </a:p>
      </dgm:t>
    </dgm:pt>
    <dgm:pt modelId="{BCFEE0D9-00BE-4B3C-A296-79F539E74DDE}" type="pres">
      <dgm:prSet presAssocID="{9ECD3B33-E823-4D87-8B01-005375947328}" presName="sibTrans" presStyleCnt="0"/>
      <dgm:spPr/>
    </dgm:pt>
    <dgm:pt modelId="{0D461FAA-BA69-4BE4-8680-D8848F9D5247}" type="pres">
      <dgm:prSet presAssocID="{41E01A19-C600-4B96-B8B3-83E51933017B}" presName="node" presStyleLbl="node1" presStyleIdx="2" presStyleCnt="7" custScaleX="235400" custScaleY="19813">
        <dgm:presLayoutVars>
          <dgm:bulletEnabled val="1"/>
        </dgm:presLayoutVars>
      </dgm:prSet>
      <dgm:spPr/>
      <dgm:t>
        <a:bodyPr/>
        <a:lstStyle/>
        <a:p>
          <a:endParaRPr lang="en-US"/>
        </a:p>
      </dgm:t>
    </dgm:pt>
    <dgm:pt modelId="{AF0D5F3E-80A3-4C27-B917-0A43FCA3E044}" type="pres">
      <dgm:prSet presAssocID="{4E83744A-1D4D-422D-B98E-7BA9B41557F0}" presName="sibTrans" presStyleCnt="0"/>
      <dgm:spPr/>
    </dgm:pt>
    <dgm:pt modelId="{E21FFF0B-56AB-4026-A926-95A978E49E10}" type="pres">
      <dgm:prSet presAssocID="{D64BE7F4-1512-43F3-AE99-2EA289E0EA2B}" presName="node" presStyleLbl="node1" presStyleIdx="3" presStyleCnt="7" custScaleX="235400" custScaleY="19813">
        <dgm:presLayoutVars>
          <dgm:bulletEnabled val="1"/>
        </dgm:presLayoutVars>
      </dgm:prSet>
      <dgm:spPr/>
      <dgm:t>
        <a:bodyPr/>
        <a:lstStyle/>
        <a:p>
          <a:endParaRPr lang="en-US"/>
        </a:p>
      </dgm:t>
    </dgm:pt>
    <dgm:pt modelId="{16A2E33A-5FC0-4C1A-8D7E-F46E2A2E8C27}" type="pres">
      <dgm:prSet presAssocID="{7D3F47DE-3E3A-4BCC-B739-5D54009186E0}" presName="sibTrans" presStyleCnt="0"/>
      <dgm:spPr/>
    </dgm:pt>
    <dgm:pt modelId="{87B9E0B1-3A11-4913-B978-9C723BAD7036}" type="pres">
      <dgm:prSet presAssocID="{A801080A-8878-4912-9D7D-AEA07C6CD182}" presName="node" presStyleLbl="node1" presStyleIdx="4" presStyleCnt="7" custScaleX="235400" custScaleY="19813">
        <dgm:presLayoutVars>
          <dgm:bulletEnabled val="1"/>
        </dgm:presLayoutVars>
      </dgm:prSet>
      <dgm:spPr/>
      <dgm:t>
        <a:bodyPr/>
        <a:lstStyle/>
        <a:p>
          <a:endParaRPr lang="en-US"/>
        </a:p>
      </dgm:t>
    </dgm:pt>
    <dgm:pt modelId="{0FF56482-514A-440E-96D0-4E2766A901E9}" type="pres">
      <dgm:prSet presAssocID="{C69D65E2-0AB2-454A-9DE6-171005D8FA6B}" presName="sibTrans" presStyleCnt="0"/>
      <dgm:spPr/>
    </dgm:pt>
    <dgm:pt modelId="{6D77DC22-9028-4142-A7A6-0536EB5569F7}" type="pres">
      <dgm:prSet presAssocID="{3D0160E5-EEF5-43CF-A559-2884071EDFA1}" presName="node" presStyleLbl="node1" presStyleIdx="5" presStyleCnt="7" custScaleX="235400" custScaleY="19813">
        <dgm:presLayoutVars>
          <dgm:bulletEnabled val="1"/>
        </dgm:presLayoutVars>
      </dgm:prSet>
      <dgm:spPr/>
      <dgm:t>
        <a:bodyPr/>
        <a:lstStyle/>
        <a:p>
          <a:endParaRPr lang="en-US"/>
        </a:p>
      </dgm:t>
    </dgm:pt>
    <dgm:pt modelId="{BD564B5C-9A8C-4441-8BBB-61C8ABBFD096}" type="pres">
      <dgm:prSet presAssocID="{D8D90232-8182-44BF-B2A5-82874C62C6DB}" presName="sibTrans" presStyleCnt="0"/>
      <dgm:spPr/>
    </dgm:pt>
    <dgm:pt modelId="{11449EEA-0BF0-4155-B0A0-FA506BCA33A4}" type="pres">
      <dgm:prSet presAssocID="{2DCDB071-2E9F-4240-A5BD-9B890D623DEA}" presName="node" presStyleLbl="node1" presStyleIdx="6" presStyleCnt="7" custScaleX="235400" custScaleY="19813">
        <dgm:presLayoutVars>
          <dgm:bulletEnabled val="1"/>
        </dgm:presLayoutVars>
      </dgm:prSet>
      <dgm:spPr/>
      <dgm:t>
        <a:bodyPr/>
        <a:lstStyle/>
        <a:p>
          <a:endParaRPr lang="en-US"/>
        </a:p>
      </dgm:t>
    </dgm:pt>
  </dgm:ptLst>
  <dgm:cxnLst>
    <dgm:cxn modelId="{CC228D67-E602-4815-A3AE-26743C2ED69F}" type="presOf" srcId="{CFF5D434-316D-4911-BC44-FD793CC8AA99}" destId="{6A76263B-96E6-42D9-84E2-EB1A5DCCDD44}" srcOrd="0" destOrd="0" presId="urn:microsoft.com/office/officeart/2005/8/layout/default#1"/>
    <dgm:cxn modelId="{D010B470-CDBE-48B1-A07B-10F3CE8496D2}" srcId="{48322AAC-9594-4222-9771-3110CCDC3A3A}" destId="{2CB7E1F1-203A-4F7B-A47B-F3441605D974}" srcOrd="0" destOrd="0" parTransId="{948A989E-15BF-40F7-B27D-E22C09F391C6}" sibTransId="{6230287D-D664-49D9-9531-5A5AFD7B4008}"/>
    <dgm:cxn modelId="{2CBAD71B-C553-40BF-BBDC-850046D2BA62}" srcId="{48322AAC-9594-4222-9771-3110CCDC3A3A}" destId="{41E01A19-C600-4B96-B8B3-83E51933017B}" srcOrd="2" destOrd="0" parTransId="{62B2EEEA-4224-4CCB-BB8C-4A9505EE79F4}" sibTransId="{4E83744A-1D4D-422D-B98E-7BA9B41557F0}"/>
    <dgm:cxn modelId="{BBC2EAEB-82EF-4D0D-8DB0-4E8FC554E02E}" type="presOf" srcId="{3D0160E5-EEF5-43CF-A559-2884071EDFA1}" destId="{6D77DC22-9028-4142-A7A6-0536EB5569F7}" srcOrd="0" destOrd="0" presId="urn:microsoft.com/office/officeart/2005/8/layout/default#1"/>
    <dgm:cxn modelId="{B4B0F734-C7EF-40C3-9273-C0BEE751A3B2}" type="presOf" srcId="{2DCDB071-2E9F-4240-A5BD-9B890D623DEA}" destId="{11449EEA-0BF0-4155-B0A0-FA506BCA33A4}" srcOrd="0" destOrd="0" presId="urn:microsoft.com/office/officeart/2005/8/layout/default#1"/>
    <dgm:cxn modelId="{7098AD61-B94D-4D82-9745-A6B4124372F7}" type="presOf" srcId="{41E01A19-C600-4B96-B8B3-83E51933017B}" destId="{0D461FAA-BA69-4BE4-8680-D8848F9D5247}" srcOrd="0" destOrd="0" presId="urn:microsoft.com/office/officeart/2005/8/layout/default#1"/>
    <dgm:cxn modelId="{15C71979-5F95-4626-A182-1A838DC4A367}" srcId="{48322AAC-9594-4222-9771-3110CCDC3A3A}" destId="{D64BE7F4-1512-43F3-AE99-2EA289E0EA2B}" srcOrd="3" destOrd="0" parTransId="{F61F11A5-5E1B-448B-9D4E-081E53DE5B49}" sibTransId="{7D3F47DE-3E3A-4BCC-B739-5D54009186E0}"/>
    <dgm:cxn modelId="{A14BDCF5-3060-4C86-A1B4-FCECF121EFCF}" type="presOf" srcId="{48322AAC-9594-4222-9771-3110CCDC3A3A}" destId="{CF51C0DD-DF1B-4858-AB5B-FFBCED1E23E3}" srcOrd="0" destOrd="0" presId="urn:microsoft.com/office/officeart/2005/8/layout/default#1"/>
    <dgm:cxn modelId="{21333D27-BFA2-4CEB-B82C-25FF10F910A4}" srcId="{48322AAC-9594-4222-9771-3110CCDC3A3A}" destId="{CFF5D434-316D-4911-BC44-FD793CC8AA99}" srcOrd="1" destOrd="0" parTransId="{9E6EAE6E-D8D4-4302-8024-9C8B7C884175}" sibTransId="{9ECD3B33-E823-4D87-8B01-005375947328}"/>
    <dgm:cxn modelId="{23FE673D-0678-4E84-A2D1-BC39253775B8}" srcId="{48322AAC-9594-4222-9771-3110CCDC3A3A}" destId="{2DCDB071-2E9F-4240-A5BD-9B890D623DEA}" srcOrd="6" destOrd="0" parTransId="{5F0C4FE6-D173-41CE-BD6A-5A60BEF0E8A9}" sibTransId="{FAAE46FE-C4D4-4D04-AC25-61D3B29882D4}"/>
    <dgm:cxn modelId="{1FB1B49D-7352-4EF6-9B84-BED37F72AE6C}" type="presOf" srcId="{A801080A-8878-4912-9D7D-AEA07C6CD182}" destId="{87B9E0B1-3A11-4913-B978-9C723BAD7036}" srcOrd="0" destOrd="0" presId="urn:microsoft.com/office/officeart/2005/8/layout/default#1"/>
    <dgm:cxn modelId="{9CA41BE5-EE44-4858-9CB4-B75D64884DE6}" srcId="{48322AAC-9594-4222-9771-3110CCDC3A3A}" destId="{A801080A-8878-4912-9D7D-AEA07C6CD182}" srcOrd="4" destOrd="0" parTransId="{84E020D3-4312-4794-AD92-BF46AB9579EC}" sibTransId="{C69D65E2-0AB2-454A-9DE6-171005D8FA6B}"/>
    <dgm:cxn modelId="{A3323369-4077-48D6-A4B2-E991BE8C18B1}" type="presOf" srcId="{D64BE7F4-1512-43F3-AE99-2EA289E0EA2B}" destId="{E21FFF0B-56AB-4026-A926-95A978E49E10}" srcOrd="0" destOrd="0" presId="urn:microsoft.com/office/officeart/2005/8/layout/default#1"/>
    <dgm:cxn modelId="{2786F1E9-6145-4473-A914-7AB9D47EEA5D}" type="presOf" srcId="{2CB7E1F1-203A-4F7B-A47B-F3441605D974}" destId="{222AF542-BCDC-4C0C-A5DA-C40470B83983}" srcOrd="0" destOrd="0" presId="urn:microsoft.com/office/officeart/2005/8/layout/default#1"/>
    <dgm:cxn modelId="{1E28C037-7CE6-4FB0-8414-967A5BB80B9F}" srcId="{48322AAC-9594-4222-9771-3110CCDC3A3A}" destId="{3D0160E5-EEF5-43CF-A559-2884071EDFA1}" srcOrd="5" destOrd="0" parTransId="{D42B96BC-71EE-47DA-977A-72385DB105B6}" sibTransId="{D8D90232-8182-44BF-B2A5-82874C62C6DB}"/>
    <dgm:cxn modelId="{7AC9DBEC-3214-4A3E-ACDF-06CEA1B5E0D8}" type="presParOf" srcId="{CF51C0DD-DF1B-4858-AB5B-FFBCED1E23E3}" destId="{222AF542-BCDC-4C0C-A5DA-C40470B83983}" srcOrd="0" destOrd="0" presId="urn:microsoft.com/office/officeart/2005/8/layout/default#1"/>
    <dgm:cxn modelId="{47094587-19A0-4817-8A14-21CB8C3E0973}" type="presParOf" srcId="{CF51C0DD-DF1B-4858-AB5B-FFBCED1E23E3}" destId="{E51F3BAB-C15D-481C-BDC9-0F7FB4E82D21}" srcOrd="1" destOrd="0" presId="urn:microsoft.com/office/officeart/2005/8/layout/default#1"/>
    <dgm:cxn modelId="{17876B7D-343C-4CDD-A438-1CB219B95FC2}" type="presParOf" srcId="{CF51C0DD-DF1B-4858-AB5B-FFBCED1E23E3}" destId="{6A76263B-96E6-42D9-84E2-EB1A5DCCDD44}" srcOrd="2" destOrd="0" presId="urn:microsoft.com/office/officeart/2005/8/layout/default#1"/>
    <dgm:cxn modelId="{F1557322-F829-43B2-AE46-ABF9C5F1DF38}" type="presParOf" srcId="{CF51C0DD-DF1B-4858-AB5B-FFBCED1E23E3}" destId="{BCFEE0D9-00BE-4B3C-A296-79F539E74DDE}" srcOrd="3" destOrd="0" presId="urn:microsoft.com/office/officeart/2005/8/layout/default#1"/>
    <dgm:cxn modelId="{5F8EEEA5-010F-4CAA-826C-3E5ECEF42119}" type="presParOf" srcId="{CF51C0DD-DF1B-4858-AB5B-FFBCED1E23E3}" destId="{0D461FAA-BA69-4BE4-8680-D8848F9D5247}" srcOrd="4" destOrd="0" presId="urn:microsoft.com/office/officeart/2005/8/layout/default#1"/>
    <dgm:cxn modelId="{0BD42049-B6A4-41BD-97E7-DB2289B69807}" type="presParOf" srcId="{CF51C0DD-DF1B-4858-AB5B-FFBCED1E23E3}" destId="{AF0D5F3E-80A3-4C27-B917-0A43FCA3E044}" srcOrd="5" destOrd="0" presId="urn:microsoft.com/office/officeart/2005/8/layout/default#1"/>
    <dgm:cxn modelId="{DFE3B72A-0E12-43B1-AB01-96C900251FEE}" type="presParOf" srcId="{CF51C0DD-DF1B-4858-AB5B-FFBCED1E23E3}" destId="{E21FFF0B-56AB-4026-A926-95A978E49E10}" srcOrd="6" destOrd="0" presId="urn:microsoft.com/office/officeart/2005/8/layout/default#1"/>
    <dgm:cxn modelId="{84E30F1F-12C4-4FAB-9859-A71F8EE93B5F}" type="presParOf" srcId="{CF51C0DD-DF1B-4858-AB5B-FFBCED1E23E3}" destId="{16A2E33A-5FC0-4C1A-8D7E-F46E2A2E8C27}" srcOrd="7" destOrd="0" presId="urn:microsoft.com/office/officeart/2005/8/layout/default#1"/>
    <dgm:cxn modelId="{889963C8-FE9B-48C4-AAF9-0B6B5D495C68}" type="presParOf" srcId="{CF51C0DD-DF1B-4858-AB5B-FFBCED1E23E3}" destId="{87B9E0B1-3A11-4913-B978-9C723BAD7036}" srcOrd="8" destOrd="0" presId="urn:microsoft.com/office/officeart/2005/8/layout/default#1"/>
    <dgm:cxn modelId="{8D322780-3E97-46AB-A8E6-4B355E9986A8}" type="presParOf" srcId="{CF51C0DD-DF1B-4858-AB5B-FFBCED1E23E3}" destId="{0FF56482-514A-440E-96D0-4E2766A901E9}" srcOrd="9" destOrd="0" presId="urn:microsoft.com/office/officeart/2005/8/layout/default#1"/>
    <dgm:cxn modelId="{B3323B1D-F3FD-4661-BFC3-F3A635BA87B0}" type="presParOf" srcId="{CF51C0DD-DF1B-4858-AB5B-FFBCED1E23E3}" destId="{6D77DC22-9028-4142-A7A6-0536EB5569F7}" srcOrd="10" destOrd="0" presId="urn:microsoft.com/office/officeart/2005/8/layout/default#1"/>
    <dgm:cxn modelId="{2E29E4B5-EDD1-45BA-90BA-5D8133BD6542}" type="presParOf" srcId="{CF51C0DD-DF1B-4858-AB5B-FFBCED1E23E3}" destId="{BD564B5C-9A8C-4441-8BBB-61C8ABBFD096}" srcOrd="11" destOrd="0" presId="urn:microsoft.com/office/officeart/2005/8/layout/default#1"/>
    <dgm:cxn modelId="{ED417046-C24E-4541-8FE9-B623694FC550}" type="presParOf" srcId="{CF51C0DD-DF1B-4858-AB5B-FFBCED1E23E3}" destId="{11449EEA-0BF0-4155-B0A0-FA506BCA33A4}" srcOrd="12" destOrd="0" presId="urn:microsoft.com/office/officeart/2005/8/layout/default#1"/>
  </dgm:cxnLst>
  <dgm:bg>
    <a:noFill/>
  </dgm:bg>
  <dgm:whole>
    <a:ln w="9525">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22F73B2-7CF1-4832-BF09-2E3D082F4856}" type="datetimeFigureOut">
              <a:rPr lang="en-US" smtClean="0"/>
              <a:pPr/>
              <a:t>10/13/2022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AEDA5C1-9818-47C9-A79E-B4D4158DD3E3}" type="datetimeFigureOut">
              <a:rPr lang="en-GB" smtClean="0"/>
              <a:pPr/>
              <a:t>13/10/2022</a:t>
            </a:fld>
            <a:endParaRPr lang="en-GB"/>
          </a:p>
        </p:txBody>
      </p:sp>
      <p:sp>
        <p:nvSpPr>
          <p:cNvPr id="4" name="Slide Image Placeholder 3"/>
          <p:cNvSpPr>
            <a:spLocks noGrp="1" noRot="1" noChangeAspect="1"/>
          </p:cNvSpPr>
          <p:nvPr>
            <p:ph type="sldImg" idx="2"/>
          </p:nvPr>
        </p:nvSpPr>
        <p:spPr>
          <a:xfrm>
            <a:off x="404813" y="696913"/>
            <a:ext cx="6200775"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1</a:t>
            </a:fld>
            <a:endParaRPr lang="en-GB"/>
          </a:p>
        </p:txBody>
      </p:sp>
    </p:spTree>
    <p:extLst>
      <p:ext uri="{BB962C8B-B14F-4D97-AF65-F5344CB8AC3E}">
        <p14:creationId xmlns:p14="http://schemas.microsoft.com/office/powerpoint/2010/main" val="414598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2</a:t>
            </a:fld>
            <a:endParaRPr lang="en-GB"/>
          </a:p>
        </p:txBody>
      </p:sp>
    </p:spTree>
    <p:extLst>
      <p:ext uri="{BB962C8B-B14F-4D97-AF65-F5344CB8AC3E}">
        <p14:creationId xmlns:p14="http://schemas.microsoft.com/office/powerpoint/2010/main" val="3830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6</a:t>
            </a:fld>
            <a:endParaRPr lang="en-GB"/>
          </a:p>
        </p:txBody>
      </p:sp>
    </p:spTree>
    <p:extLst>
      <p:ext uri="{BB962C8B-B14F-4D97-AF65-F5344CB8AC3E}">
        <p14:creationId xmlns:p14="http://schemas.microsoft.com/office/powerpoint/2010/main" val="152431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8</a:t>
            </a:fld>
            <a:endParaRPr lang="en-GB"/>
          </a:p>
        </p:txBody>
      </p:sp>
    </p:spTree>
    <p:extLst>
      <p:ext uri="{BB962C8B-B14F-4D97-AF65-F5344CB8AC3E}">
        <p14:creationId xmlns:p14="http://schemas.microsoft.com/office/powerpoint/2010/main" val="1614378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computer is a complex system modeled in hierarchical levels from the highest “user” level to the lowest, transistor level. Each of these levels represents an abstraction of the computer; and these levels of abstraction are separate, or independent from one another. For example, a user who runs a word processing program on a computer needs to know nothing about its programming. Likewise a programmer need not be concerned with the logic gate structure inside the computer. </a:t>
            </a:r>
          </a:p>
          <a:p>
            <a:r>
              <a:rPr lang="en-US" sz="1200" kern="1200" dirty="0" smtClean="0">
                <a:solidFill>
                  <a:schemeClr val="tx1"/>
                </a:solidFill>
                <a:latin typeface="+mn-lt"/>
                <a:ea typeface="+mn-ea"/>
                <a:cs typeface="+mn-cs"/>
              </a:rPr>
              <a:t>The hierarchical nature of the computer is essential to both its design and description. The designer need only deal with a particular level of the system at a time. At each level, the system consists of a set of components and their interrelationships. The behavior at each level depends only on a simplified, abstracted model of the system at the next lower level. At each level, the designer is concerned with structure (the way the components are interrelated) and function (how the components operate).</a:t>
            </a:r>
          </a:p>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20</a:t>
            </a:fld>
            <a:endParaRPr lang="en-GB"/>
          </a:p>
        </p:txBody>
      </p:sp>
    </p:spTree>
    <p:extLst>
      <p:ext uri="{BB962C8B-B14F-4D97-AF65-F5344CB8AC3E}">
        <p14:creationId xmlns:p14="http://schemas.microsoft.com/office/powerpoint/2010/main" val="421718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29</a:t>
            </a:fld>
            <a:endParaRPr lang="en-GB"/>
          </a:p>
        </p:txBody>
      </p:sp>
    </p:spTree>
    <p:extLst>
      <p:ext uri="{BB962C8B-B14F-4D97-AF65-F5344CB8AC3E}">
        <p14:creationId xmlns:p14="http://schemas.microsoft.com/office/powerpoint/2010/main" val="2549453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76" y="0"/>
            <a:ext cx="3191899" cy="369332"/>
          </a:xfrm>
          <a:prstGeom prst="rect">
            <a:avLst/>
          </a:prstGeom>
          <a:noFill/>
        </p:spPr>
        <p:txBody>
          <a:bodyPr wrap="none" rtlCol="0">
            <a:spAutoFit/>
          </a:bodyPr>
          <a:lstStyle/>
          <a:p>
            <a:r>
              <a:rPr lang="en-US" sz="1800" dirty="0" smtClean="0"/>
              <a:t>www.covenantuniversity.edu.ng</a:t>
            </a:r>
            <a:endParaRPr lang="en-GB" sz="1800" dirty="0"/>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5" y="1844832"/>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633093" y="1074222"/>
            <a:ext cx="3213252" cy="338554"/>
          </a:xfrm>
          <a:prstGeom prst="rect">
            <a:avLst/>
          </a:prstGeom>
          <a:noFill/>
        </p:spPr>
        <p:txBody>
          <a:bodyPr wrap="none" rtlCol="0">
            <a:spAutoFit/>
          </a:bodyPr>
          <a:lstStyle/>
          <a:p>
            <a:r>
              <a:rPr lang="en-US" sz="1600" dirty="0" smtClean="0">
                <a:solidFill>
                  <a:srgbClr val="662C5B"/>
                </a:solidFill>
              </a:rPr>
              <a:t>Raising a new Generation of Leaders</a:t>
            </a:r>
            <a:endParaRPr lang="en-GB" sz="1600" dirty="0">
              <a:solidFill>
                <a:srgbClr val="662C5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47"/>
            <a:ext cx="2743914"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759" y="274647"/>
            <a:ext cx="802849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5" y="2130433"/>
            <a:ext cx="10366375"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8" y="4406908"/>
            <a:ext cx="10366375"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8"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3788"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5"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5"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1"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1"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2" y="1268760"/>
            <a:ext cx="3973717" cy="400110"/>
          </a:xfrm>
          <a:prstGeom prst="rect">
            <a:avLst/>
          </a:prstGeom>
          <a:noFill/>
        </p:spPr>
        <p:txBody>
          <a:bodyPr wrap="none" rtlCol="0">
            <a:spAutoFit/>
          </a:bodyPr>
          <a:lstStyle/>
          <a:p>
            <a:r>
              <a:rPr lang="en-US" sz="2000" dirty="0" smtClean="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76" y="0"/>
            <a:ext cx="3191899" cy="369332"/>
          </a:xfrm>
          <a:prstGeom prst="rect">
            <a:avLst/>
          </a:prstGeom>
          <a:noFill/>
        </p:spPr>
        <p:txBody>
          <a:bodyPr wrap="none" rtlCol="0">
            <a:spAutoFit/>
          </a:bodyPr>
          <a:lstStyle/>
          <a:p>
            <a:r>
              <a:rPr lang="en-US" sz="1800" dirty="0" smtClean="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04"/>
            <a:ext cx="5065714" cy="81756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8"/>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6" y="4800600"/>
            <a:ext cx="7316788"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776"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76"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46"/>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2" y="274646"/>
            <a:ext cx="808037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09"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800"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2800"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2" y="6317328"/>
            <a:ext cx="5976665" cy="640064"/>
          </a:xfrm>
          <a:prstGeom prst="rect">
            <a:avLst/>
          </a:prstGeom>
          <a:noFill/>
        </p:spPr>
      </p:pic>
      <p:sp>
        <p:nvSpPr>
          <p:cNvPr id="13" name="TextBox 12"/>
          <p:cNvSpPr txBox="1"/>
          <p:nvPr userDrawn="1"/>
        </p:nvSpPr>
        <p:spPr>
          <a:xfrm>
            <a:off x="724026" y="6707439"/>
            <a:ext cx="2183034" cy="276999"/>
          </a:xfrm>
          <a:prstGeom prst="rect">
            <a:avLst/>
          </a:prstGeom>
          <a:noFill/>
        </p:spPr>
        <p:txBody>
          <a:bodyPr wrap="none" rtlCol="0">
            <a:spAutoFit/>
          </a:bodyPr>
          <a:lstStyle/>
          <a:p>
            <a:r>
              <a:rPr lang="en-US" sz="1200" dirty="0" smtClean="0"/>
              <a:t>www.covenantuniversity.edu.ng</a:t>
            </a:r>
            <a:endParaRPr lang="en-GB" sz="1200" dirty="0"/>
          </a:p>
        </p:txBody>
      </p:sp>
      <p:cxnSp>
        <p:nvCxnSpPr>
          <p:cNvPr id="19" name="Straight Connector 18"/>
          <p:cNvCxnSpPr/>
          <p:nvPr userDrawn="1"/>
        </p:nvCxnSpPr>
        <p:spPr>
          <a:xfrm flipV="1">
            <a:off x="8689879"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4"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48"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6" y="4406909"/>
            <a:ext cx="10365899"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36"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759"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9214"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985"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985"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5" y="273050"/>
            <a:ext cx="4012129"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974" y="273059"/>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765"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13/10/2022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759" y="1600206"/>
            <a:ext cx="1097565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760" y="6356359"/>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pPr/>
              <a:t>13/10/2022</a:t>
            </a:fld>
            <a:endParaRPr lang="en-GB"/>
          </a:p>
        </p:txBody>
      </p:sp>
      <p:sp>
        <p:nvSpPr>
          <p:cNvPr id="5" name="Footer Placeholder 4"/>
          <p:cNvSpPr>
            <a:spLocks noGrp="1"/>
          </p:cNvSpPr>
          <p:nvPr>
            <p:ph type="ftr" sz="quarter" idx="3"/>
          </p:nvPr>
        </p:nvSpPr>
        <p:spPr>
          <a:xfrm>
            <a:off x="4166685" y="6356359"/>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875" y="6356359"/>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5975"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6"/>
            <a:ext cx="1097597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3" y="6356358"/>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13/10/2022</a:t>
            </a:fld>
            <a:endParaRPr lang="en-GB"/>
          </a:p>
        </p:txBody>
      </p:sp>
      <p:sp>
        <p:nvSpPr>
          <p:cNvPr id="5" name="Footer Placeholder 4"/>
          <p:cNvSpPr>
            <a:spLocks noGrp="1"/>
          </p:cNvSpPr>
          <p:nvPr>
            <p:ph type="ftr" sz="quarter" idx="3"/>
          </p:nvPr>
        </p:nvSpPr>
        <p:spPr>
          <a:xfrm>
            <a:off x="4167188" y="635635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89" y="6356358"/>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6386" y="1371600"/>
            <a:ext cx="11888789" cy="3124200"/>
          </a:xfrm>
        </p:spPr>
        <p:txBody>
          <a:bodyPr/>
          <a:lstStyle/>
          <a:p>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6600" b="1" dirty="0" smtClean="0">
                <a:latin typeface="Times New Roman" pitchFamily="18" charset="0"/>
                <a:ea typeface="ＭＳ Ｐゴシック" pitchFamily="34" charset="-128"/>
                <a:cs typeface="Times New Roman" pitchFamily="18" charset="0"/>
              </a:rPr>
              <a:t/>
            </a:r>
            <a:br>
              <a:rPr lang="en-US" sz="6600" b="1" dirty="0" smtClean="0">
                <a:latin typeface="Times New Roman" pitchFamily="18" charset="0"/>
                <a:ea typeface="ＭＳ Ｐゴシック" pitchFamily="34" charset="-128"/>
                <a:cs typeface="Times New Roman" pitchFamily="18" charset="0"/>
              </a:rPr>
            </a:br>
            <a:r>
              <a:rPr lang="en-US" sz="4800" b="1" dirty="0"/>
              <a:t>EIE 411</a:t>
            </a:r>
            <a:br>
              <a:rPr lang="en-US" sz="4800" b="1" dirty="0"/>
            </a:br>
            <a:r>
              <a:rPr lang="en-US" sz="4800" b="1" dirty="0"/>
              <a:t>COMPUTER ORGANIZATION AND ARCHITECTURE</a:t>
            </a:r>
            <a:br>
              <a:rPr lang="en-US" sz="4800" b="1" dirty="0"/>
            </a:br>
            <a:r>
              <a:rPr lang="en-US" sz="4800" i="1" dirty="0" smtClean="0">
                <a:latin typeface="Times New Roman" pitchFamily="18" charset="0"/>
                <a:ea typeface="ＭＳ Ｐゴシック" pitchFamily="34" charset="-128"/>
                <a:cs typeface="Times New Roman" pitchFamily="18" charset="0"/>
              </a:rPr>
              <a:t/>
            </a:r>
            <a:br>
              <a:rPr lang="en-US" sz="4800" i="1" dirty="0" smtClean="0">
                <a:latin typeface="Times New Roman" pitchFamily="18" charset="0"/>
                <a:ea typeface="ＭＳ Ｐゴシック" pitchFamily="34" charset="-128"/>
                <a:cs typeface="Times New Roman" pitchFamily="18" charset="0"/>
              </a:rPr>
            </a:br>
            <a:r>
              <a:rPr lang="en-US" sz="4800" dirty="0" smtClean="0">
                <a:latin typeface="Times New Roman" pitchFamily="18" charset="0"/>
                <a:ea typeface="ＭＳ Ｐゴシック" pitchFamily="34" charset="-128"/>
                <a:cs typeface="Times New Roman" pitchFamily="18" charset="0"/>
              </a:rPr>
              <a:t/>
            </a:r>
            <a:br>
              <a:rPr lang="en-US" sz="4800" dirty="0" smtClean="0">
                <a:latin typeface="Times New Roman" pitchFamily="18" charset="0"/>
                <a:ea typeface="ＭＳ Ｐゴシック" pitchFamily="34" charset="-128"/>
                <a:cs typeface="Times New Roman" pitchFamily="18" charset="0"/>
              </a:rPr>
            </a:br>
            <a:endParaRPr lang="en-US" sz="4800" dirty="0"/>
          </a:p>
        </p:txBody>
      </p:sp>
      <p:sp>
        <p:nvSpPr>
          <p:cNvPr id="7" name="Subtitle 6"/>
          <p:cNvSpPr>
            <a:spLocks noGrp="1"/>
          </p:cNvSpPr>
          <p:nvPr>
            <p:ph type="subTitle" idx="1"/>
          </p:nvPr>
        </p:nvSpPr>
        <p:spPr>
          <a:xfrm>
            <a:off x="3201987" y="4191000"/>
            <a:ext cx="8153400" cy="1828800"/>
          </a:xfrm>
        </p:spPr>
        <p:txBody>
          <a:bodyPr>
            <a:noAutofit/>
          </a:bodyPr>
          <a:lstStyle/>
          <a:p>
            <a:r>
              <a:rPr lang="en-US" sz="2400" b="1" dirty="0" smtClean="0"/>
              <a:t>MODULE </a:t>
            </a:r>
            <a:r>
              <a:rPr lang="en-US" sz="2400" b="1" dirty="0" smtClean="0"/>
              <a:t>1: INTRODUCTION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Relative performance per unit cost</a:t>
            </a:r>
            <a:endParaRPr lang="en-US" dirty="0">
              <a:solidFill>
                <a:srgbClr val="CC3399"/>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174759"/>
              </p:ext>
            </p:extLst>
          </p:nvPr>
        </p:nvGraphicFramePr>
        <p:xfrm>
          <a:off x="763587" y="1600202"/>
          <a:ext cx="10591799" cy="4457735"/>
        </p:xfrm>
        <a:graphic>
          <a:graphicData uri="http://schemas.openxmlformats.org/drawingml/2006/table">
            <a:tbl>
              <a:tblPr>
                <a:tableStyleId>{5C22544A-7EE6-4342-B048-85BDC9FD1C3A}</a:tableStyleId>
              </a:tblPr>
              <a:tblGrid>
                <a:gridCol w="1825652"/>
                <a:gridCol w="4511322"/>
                <a:gridCol w="4254825"/>
              </a:tblGrid>
              <a:tr h="1439611">
                <a:tc>
                  <a:txBody>
                    <a:bodyPr/>
                    <a:lstStyle/>
                    <a:p>
                      <a:pPr algn="ctr" fontAlgn="b"/>
                      <a:r>
                        <a:rPr lang="en-US" sz="4000" u="none" strike="noStrike" dirty="0">
                          <a:effectLst/>
                        </a:rPr>
                        <a:t>Year </a:t>
                      </a:r>
                      <a:endParaRPr lang="en-US" sz="40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a:effectLst/>
                        </a:rPr>
                        <a:t>Technology </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dirty="0">
                          <a:effectLst/>
                        </a:rPr>
                        <a:t>Performance/cost</a:t>
                      </a:r>
                      <a:endParaRPr lang="en-US" sz="4000" b="0" i="0" u="none" strike="noStrike" dirty="0">
                        <a:solidFill>
                          <a:srgbClr val="000000"/>
                        </a:solidFill>
                        <a:effectLst/>
                        <a:latin typeface="Times New Roman" panose="02020603050405020304" pitchFamily="18" charset="0"/>
                      </a:endParaRPr>
                    </a:p>
                  </a:txBody>
                  <a:tcPr marL="7620" marR="7620" marT="7620" marB="0" anchor="b"/>
                </a:tc>
              </a:tr>
              <a:tr h="754531">
                <a:tc>
                  <a:txBody>
                    <a:bodyPr/>
                    <a:lstStyle/>
                    <a:p>
                      <a:pPr algn="ctr" fontAlgn="b"/>
                      <a:r>
                        <a:rPr lang="en-US" sz="4000" u="none" strike="noStrike">
                          <a:effectLst/>
                        </a:rPr>
                        <a:t>1951</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a:effectLst/>
                        </a:rPr>
                        <a:t>Vacuum tube</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dirty="0">
                          <a:effectLst/>
                        </a:rPr>
                        <a:t>1</a:t>
                      </a:r>
                      <a:endParaRPr lang="en-US" sz="4000" b="0" i="0" u="none" strike="noStrike" dirty="0">
                        <a:solidFill>
                          <a:srgbClr val="000000"/>
                        </a:solidFill>
                        <a:effectLst/>
                        <a:latin typeface="Times New Roman" panose="02020603050405020304" pitchFamily="18" charset="0"/>
                      </a:endParaRPr>
                    </a:p>
                  </a:txBody>
                  <a:tcPr marL="7620" marR="7620" marT="7620" marB="0" anchor="b"/>
                </a:tc>
              </a:tr>
              <a:tr h="754531">
                <a:tc>
                  <a:txBody>
                    <a:bodyPr/>
                    <a:lstStyle/>
                    <a:p>
                      <a:pPr algn="ctr" fontAlgn="b"/>
                      <a:r>
                        <a:rPr lang="en-US" sz="4000" u="none" strike="noStrike">
                          <a:effectLst/>
                        </a:rPr>
                        <a:t>1965</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a:effectLst/>
                        </a:rPr>
                        <a:t>Transistor</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a:effectLst/>
                        </a:rPr>
                        <a:t>35</a:t>
                      </a:r>
                      <a:endParaRPr lang="en-US" sz="4000" b="0" i="0" u="none" strike="noStrike">
                        <a:solidFill>
                          <a:srgbClr val="000000"/>
                        </a:solidFill>
                        <a:effectLst/>
                        <a:latin typeface="Times New Roman" panose="02020603050405020304" pitchFamily="18" charset="0"/>
                      </a:endParaRPr>
                    </a:p>
                  </a:txBody>
                  <a:tcPr marL="7620" marR="7620" marT="7620" marB="0" anchor="b"/>
                </a:tc>
              </a:tr>
              <a:tr h="754531">
                <a:tc>
                  <a:txBody>
                    <a:bodyPr/>
                    <a:lstStyle/>
                    <a:p>
                      <a:pPr algn="ctr" fontAlgn="b"/>
                      <a:r>
                        <a:rPr lang="en-US" sz="4000" u="none" strike="noStrike">
                          <a:effectLst/>
                        </a:rPr>
                        <a:t>1975</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a:effectLst/>
                        </a:rPr>
                        <a:t>Integrated circuit</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a:effectLst/>
                        </a:rPr>
                        <a:t>900</a:t>
                      </a:r>
                      <a:endParaRPr lang="en-US" sz="4000" b="0" i="0" u="none" strike="noStrike">
                        <a:solidFill>
                          <a:srgbClr val="000000"/>
                        </a:solidFill>
                        <a:effectLst/>
                        <a:latin typeface="Times New Roman" panose="02020603050405020304" pitchFamily="18" charset="0"/>
                      </a:endParaRPr>
                    </a:p>
                  </a:txBody>
                  <a:tcPr marL="7620" marR="7620" marT="7620" marB="0" anchor="b"/>
                </a:tc>
              </a:tr>
              <a:tr h="754531">
                <a:tc>
                  <a:txBody>
                    <a:bodyPr/>
                    <a:lstStyle/>
                    <a:p>
                      <a:pPr algn="ctr" fontAlgn="b"/>
                      <a:r>
                        <a:rPr lang="en-US" sz="4000" u="none" strike="noStrike">
                          <a:effectLst/>
                        </a:rPr>
                        <a:t>1995</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a:effectLst/>
                        </a:rPr>
                        <a:t>VLSI</a:t>
                      </a:r>
                      <a:endParaRPr lang="en-US" sz="4000" b="0" i="0" u="none" strike="noStrike">
                        <a:solidFill>
                          <a:srgbClr val="000000"/>
                        </a:solidFill>
                        <a:effectLst/>
                        <a:latin typeface="Times New Roman" panose="02020603050405020304" pitchFamily="18" charset="0"/>
                      </a:endParaRPr>
                    </a:p>
                  </a:txBody>
                  <a:tcPr marL="7620" marR="7620" marT="7620" marB="0" anchor="b"/>
                </a:tc>
                <a:tc>
                  <a:txBody>
                    <a:bodyPr/>
                    <a:lstStyle/>
                    <a:p>
                      <a:pPr algn="ctr" fontAlgn="b"/>
                      <a:r>
                        <a:rPr lang="en-US" sz="4000" u="none" strike="noStrike" dirty="0">
                          <a:effectLst/>
                        </a:rPr>
                        <a:t>2,400,000</a:t>
                      </a:r>
                      <a:endParaRPr lang="en-US" sz="4000" b="0" i="0" u="none" strike="noStrike" dirty="0">
                        <a:solidFill>
                          <a:srgbClr val="000000"/>
                        </a:solidFill>
                        <a:effectLst/>
                        <a:latin typeface="Times New Roman" panose="02020603050405020304" pitchFamily="18" charset="0"/>
                      </a:endParaRPr>
                    </a:p>
                  </a:txBody>
                  <a:tcPr marL="7620" marR="7620" marT="7620" marB="0" anchor="b"/>
                </a:tc>
              </a:tr>
            </a:tbl>
          </a:graphicData>
        </a:graphic>
      </p:graphicFrame>
    </p:spTree>
    <p:extLst>
      <p:ext uri="{BB962C8B-B14F-4D97-AF65-F5344CB8AC3E}">
        <p14:creationId xmlns:p14="http://schemas.microsoft.com/office/powerpoint/2010/main" val="4001308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COMPUTERS SYSTEMS REVIEW</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lnSpcReduction="10000"/>
          </a:bodyPr>
          <a:lstStyle/>
          <a:p>
            <a:pPr marL="742950" indent="-742950">
              <a:buFont typeface="+mj-lt"/>
              <a:buAutoNum type="arabicPeriod"/>
            </a:pPr>
            <a:r>
              <a:rPr lang="en-US" dirty="0" smtClean="0"/>
              <a:t>Personal Computers</a:t>
            </a:r>
          </a:p>
          <a:p>
            <a:pPr marL="742950" indent="-742950">
              <a:buFont typeface="+mj-lt"/>
              <a:buAutoNum type="arabicPeriod"/>
            </a:pPr>
            <a:r>
              <a:rPr lang="en-US" dirty="0" smtClean="0"/>
              <a:t>Enterprise server machines</a:t>
            </a:r>
          </a:p>
          <a:p>
            <a:pPr marL="742950" indent="-742950">
              <a:buFont typeface="+mj-lt"/>
              <a:buAutoNum type="arabicPeriod"/>
            </a:pPr>
            <a:r>
              <a:rPr lang="en-US" dirty="0" smtClean="0"/>
              <a:t>‘Post-PC’ Devices – </a:t>
            </a:r>
            <a:r>
              <a:rPr lang="en-US" dirty="0" err="1" smtClean="0"/>
              <a:t>Smartphones</a:t>
            </a:r>
            <a:r>
              <a:rPr lang="en-US" dirty="0" smtClean="0"/>
              <a:t>, tablets, </a:t>
            </a:r>
            <a:r>
              <a:rPr lang="en-US" dirty="0" err="1" smtClean="0"/>
              <a:t>wearables</a:t>
            </a:r>
            <a:endParaRPr lang="en-US" dirty="0" smtClean="0"/>
          </a:p>
          <a:p>
            <a:pPr marL="742950" indent="-742950">
              <a:buFont typeface="+mj-lt"/>
              <a:buAutoNum type="arabicPeriod"/>
            </a:pPr>
            <a:r>
              <a:rPr lang="en-US" dirty="0" smtClean="0"/>
              <a:t>Application-specific computers – game consoles, etc</a:t>
            </a:r>
          </a:p>
          <a:p>
            <a:pPr marL="742950" indent="-742950">
              <a:buFont typeface="+mj-lt"/>
              <a:buAutoNum type="arabicPeriod"/>
            </a:pPr>
            <a:r>
              <a:rPr lang="en-US" dirty="0" smtClean="0"/>
              <a:t>Embedded systems/microcontrollers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BASIC FUNCTIONS OF A COMPUTER</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92500" lnSpcReduction="20000"/>
          </a:bodyPr>
          <a:lstStyle/>
          <a:p>
            <a:pPr marL="742950" lvl="0" indent="-742950">
              <a:buFont typeface="+mj-lt"/>
              <a:buAutoNum type="arabicPeriod"/>
            </a:pPr>
            <a:r>
              <a:rPr lang="en-US" dirty="0" smtClean="0"/>
              <a:t>Data processing</a:t>
            </a:r>
          </a:p>
          <a:p>
            <a:pPr lvl="1"/>
            <a:r>
              <a:rPr lang="en-US" dirty="0" smtClean="0"/>
              <a:t>The primary function of most computers</a:t>
            </a:r>
          </a:p>
          <a:p>
            <a:pPr marL="742950" lvl="0" indent="-742950">
              <a:buFont typeface="+mj-lt"/>
              <a:buAutoNum type="arabicPeriod"/>
            </a:pPr>
            <a:r>
              <a:rPr lang="en-US" dirty="0" smtClean="0"/>
              <a:t>Data storage</a:t>
            </a:r>
          </a:p>
          <a:p>
            <a:pPr marL="742950" lvl="0" indent="-742950">
              <a:buFont typeface="+mj-lt"/>
              <a:buAutoNum type="arabicPeriod"/>
            </a:pPr>
            <a:r>
              <a:rPr lang="en-US" dirty="0" smtClean="0"/>
              <a:t>Data movement </a:t>
            </a:r>
          </a:p>
          <a:p>
            <a:pPr lvl="1"/>
            <a:r>
              <a:rPr lang="en-US" dirty="0" smtClean="0"/>
              <a:t>i/o operations</a:t>
            </a:r>
          </a:p>
          <a:p>
            <a:pPr lvl="1"/>
            <a:r>
              <a:rPr lang="en-US" dirty="0" smtClean="0"/>
              <a:t>data communication</a:t>
            </a:r>
          </a:p>
          <a:p>
            <a:pPr marL="742950" lvl="0" indent="-742950">
              <a:buFont typeface="+mj-lt"/>
              <a:buAutoNum type="arabicPeriod"/>
            </a:pPr>
            <a:r>
              <a:rPr lang="en-US" dirty="0" smtClean="0"/>
              <a:t>Control</a:t>
            </a:r>
          </a:p>
          <a:p>
            <a:pPr lvl="1"/>
            <a:r>
              <a:rPr lang="en-US" dirty="0" smtClean="0"/>
              <a:t> The primary function of microcontrollers, etc.</a:t>
            </a:r>
          </a:p>
          <a:p>
            <a:pPr marL="742950" indent="-742950">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BASIC COMPONENTS OF A COMPUTER</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77500" lnSpcReduction="20000"/>
          </a:bodyPr>
          <a:lstStyle/>
          <a:p>
            <a:pPr marL="742950" lvl="0" indent="-742950">
              <a:buFont typeface="+mj-lt"/>
              <a:buAutoNum type="arabicPeriod"/>
            </a:pPr>
            <a:r>
              <a:rPr lang="en-US" dirty="0" smtClean="0"/>
              <a:t>ALU </a:t>
            </a:r>
          </a:p>
          <a:p>
            <a:pPr marL="1143000" lvl="1" indent="-742950"/>
            <a:r>
              <a:rPr lang="en-US" dirty="0" smtClean="0"/>
              <a:t>for data processing</a:t>
            </a:r>
          </a:p>
          <a:p>
            <a:pPr marL="742950" lvl="0" indent="-742950">
              <a:buFont typeface="+mj-lt"/>
              <a:buAutoNum type="arabicPeriod"/>
            </a:pPr>
            <a:r>
              <a:rPr lang="en-US" dirty="0" smtClean="0"/>
              <a:t>Control Unit </a:t>
            </a:r>
          </a:p>
          <a:p>
            <a:pPr marL="1143000" lvl="1" indent="-742950"/>
            <a:r>
              <a:rPr lang="en-US" dirty="0" smtClean="0"/>
              <a:t> for control</a:t>
            </a:r>
          </a:p>
          <a:p>
            <a:pPr marL="742950" lvl="0" indent="-742950">
              <a:buFont typeface="+mj-lt"/>
              <a:buAutoNum type="arabicPeriod"/>
            </a:pPr>
            <a:r>
              <a:rPr lang="en-US" dirty="0" smtClean="0"/>
              <a:t>Memory – </a:t>
            </a:r>
          </a:p>
          <a:p>
            <a:pPr marL="1143000" lvl="1" indent="-742950"/>
            <a:r>
              <a:rPr lang="en-US" dirty="0" smtClean="0"/>
              <a:t>for data storage</a:t>
            </a:r>
          </a:p>
          <a:p>
            <a:pPr marL="742950" lvl="0" indent="-742950">
              <a:buFont typeface="+mj-lt"/>
              <a:buAutoNum type="arabicPeriod"/>
            </a:pPr>
            <a:r>
              <a:rPr lang="en-US" dirty="0" smtClean="0"/>
              <a:t>I/O </a:t>
            </a:r>
          </a:p>
          <a:p>
            <a:pPr marL="1143000" lvl="1" indent="-742950"/>
            <a:r>
              <a:rPr lang="en-US" dirty="0" smtClean="0"/>
              <a:t>for data movement</a:t>
            </a:r>
          </a:p>
          <a:p>
            <a:pPr marL="742950" indent="-742950">
              <a:buNone/>
            </a:pPr>
            <a:r>
              <a:rPr lang="en-US" dirty="0" smtClean="0"/>
              <a:t>The fifth element is the system bus that interconnects the CPU, memory and I/O.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C3399"/>
                </a:solidFill>
              </a:rPr>
              <a:t>THE BUS MODEL OF A COMPUTER SYSTEM</a:t>
            </a:r>
            <a:endParaRPr lang="en-US" dirty="0"/>
          </a:p>
        </p:txBody>
      </p:sp>
      <p:sp>
        <p:nvSpPr>
          <p:cNvPr id="5" name="Content Placeholder 4"/>
          <p:cNvSpPr>
            <a:spLocks noGrp="1"/>
          </p:cNvSpPr>
          <p:nvPr>
            <p:ph idx="1"/>
          </p:nvPr>
        </p:nvSpPr>
        <p:spPr/>
        <p:txBody>
          <a:bodyPr/>
          <a:lstStyle/>
          <a:p>
            <a:pPr>
              <a:buNone/>
            </a:pPr>
            <a:r>
              <a:rPr lang="en-US" dirty="0" smtClean="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763587" y="1523999"/>
            <a:ext cx="9829800" cy="451442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COMPUTER ORGANIZATION (Summary)</a:t>
            </a:r>
            <a:endParaRPr lang="en-US" dirty="0">
              <a:solidFill>
                <a:srgbClr val="CC3399"/>
              </a:solidFill>
            </a:endParaRPr>
          </a:p>
        </p:txBody>
      </p:sp>
      <p:sp>
        <p:nvSpPr>
          <p:cNvPr id="3" name="Content Placeholder 2"/>
          <p:cNvSpPr>
            <a:spLocks noGrp="1"/>
          </p:cNvSpPr>
          <p:nvPr>
            <p:ph idx="1"/>
          </p:nvPr>
        </p:nvSpPr>
        <p:spPr/>
        <p:txBody>
          <a:bodyPr/>
          <a:lstStyle/>
          <a:p>
            <a:r>
              <a:rPr lang="en-US" dirty="0"/>
              <a:t>The components from which computers are </a:t>
            </a:r>
            <a:r>
              <a:rPr lang="en-US" dirty="0" smtClean="0"/>
              <a:t>built of, </a:t>
            </a:r>
            <a:r>
              <a:rPr lang="en-US" dirty="0"/>
              <a:t>is computer organization. </a:t>
            </a:r>
            <a:endParaRPr lang="en-US" dirty="0" smtClean="0"/>
          </a:p>
          <a:p>
            <a:pPr marL="0" indent="0">
              <a:buNone/>
            </a:pPr>
            <a:r>
              <a:rPr lang="en-US" dirty="0"/>
              <a:t> </a:t>
            </a:r>
            <a:r>
              <a:rPr lang="en-US" dirty="0" smtClean="0"/>
              <a:t>Examine </a:t>
            </a:r>
            <a:r>
              <a:rPr lang="en-US" dirty="0"/>
              <a:t>the numbers of brick and other building materials</a:t>
            </a:r>
          </a:p>
          <a:p>
            <a:endParaRPr lang="en-US" dirty="0"/>
          </a:p>
        </p:txBody>
      </p:sp>
    </p:spTree>
    <p:extLst>
      <p:ext uri="{BB962C8B-B14F-4D97-AF65-F5344CB8AC3E}">
        <p14:creationId xmlns:p14="http://schemas.microsoft.com/office/powerpoint/2010/main" val="346490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COMPUTER ORGANIZATION</a:t>
            </a:r>
            <a:endParaRPr lang="en-US" dirty="0">
              <a:solidFill>
                <a:srgbClr val="CC3399"/>
              </a:solidFill>
            </a:endParaRPr>
          </a:p>
        </p:txBody>
      </p:sp>
      <p:sp>
        <p:nvSpPr>
          <p:cNvPr id="3" name="Content Placeholder 2"/>
          <p:cNvSpPr>
            <a:spLocks noGrp="1"/>
          </p:cNvSpPr>
          <p:nvPr>
            <p:ph idx="1"/>
          </p:nvPr>
        </p:nvSpPr>
        <p:spPr/>
        <p:txBody>
          <a:bodyPr/>
          <a:lstStyle/>
          <a:p>
            <a:r>
              <a:rPr lang="en-US" dirty="0" smtClean="0"/>
              <a:t>refers to the operational units and their interconnection that realize the architectural specification. </a:t>
            </a:r>
          </a:p>
          <a:p>
            <a:r>
              <a:rPr lang="en-US" dirty="0" smtClean="0"/>
              <a:t>It includes those hardware details transparent to ( i.e. not seen by)the programmer, such as control signals, circuits design, memory and their types, microprocessor design etc.</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COMPUTER ARCHITECTURE (summary)</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92500" lnSpcReduction="20000"/>
          </a:bodyPr>
          <a:lstStyle/>
          <a:p>
            <a:r>
              <a:rPr lang="en-US" dirty="0"/>
              <a:t>The science of integrating these components to achieve a level of functionalities and performance.</a:t>
            </a:r>
          </a:p>
          <a:p>
            <a:r>
              <a:rPr lang="en-US" dirty="0"/>
              <a:t>Design   1. Structure   2. Functions.</a:t>
            </a:r>
          </a:p>
          <a:p>
            <a:pPr lvl="0"/>
            <a:r>
              <a:rPr lang="en-US" dirty="0"/>
              <a:t>Structure: The way in which the components are interrelated</a:t>
            </a:r>
          </a:p>
          <a:p>
            <a:pPr lvl="0"/>
            <a:r>
              <a:rPr lang="en-US" dirty="0"/>
              <a:t>Functions: The operation of each individual components as part of the structure.</a:t>
            </a:r>
          </a:p>
          <a:p>
            <a:r>
              <a:rPr lang="en-US" dirty="0"/>
              <a:t> </a:t>
            </a:r>
          </a:p>
          <a:p>
            <a:endParaRPr lang="en-US" dirty="0"/>
          </a:p>
        </p:txBody>
      </p:sp>
    </p:spTree>
    <p:extLst>
      <p:ext uri="{BB962C8B-B14F-4D97-AF65-F5344CB8AC3E}">
        <p14:creationId xmlns:p14="http://schemas.microsoft.com/office/powerpoint/2010/main" val="1341018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C3399"/>
                </a:solidFill>
              </a:rPr>
              <a:t>COMPUTER ARCHITECTURE</a:t>
            </a:r>
            <a:endParaRPr lang="en-US" dirty="0">
              <a:solidFill>
                <a:srgbClr val="CC3399"/>
              </a:solidFill>
            </a:endParaRPr>
          </a:p>
        </p:txBody>
      </p:sp>
      <p:sp>
        <p:nvSpPr>
          <p:cNvPr id="5" name="Content Placeholder 4"/>
          <p:cNvSpPr>
            <a:spLocks noGrp="1"/>
          </p:cNvSpPr>
          <p:nvPr>
            <p:ph idx="1"/>
          </p:nvPr>
        </p:nvSpPr>
        <p:spPr>
          <a:xfrm>
            <a:off x="763589" y="1447800"/>
            <a:ext cx="10515600" cy="4800600"/>
          </a:xfrm>
        </p:spPr>
        <p:txBody>
          <a:bodyPr>
            <a:normAutofit fontScale="92500" lnSpcReduction="20000"/>
          </a:bodyPr>
          <a:lstStyle/>
          <a:p>
            <a:r>
              <a:rPr lang="en-US" dirty="0" smtClean="0"/>
              <a:t>describes the capabilities and programming model of a computer. </a:t>
            </a:r>
          </a:p>
          <a:p>
            <a:r>
              <a:rPr lang="en-US" dirty="0" smtClean="0"/>
              <a:t>refers to those attributes of a system that are visible to a programmer or have direct impact on the logical execution of a program. </a:t>
            </a:r>
          </a:p>
          <a:p>
            <a:r>
              <a:rPr lang="en-US" dirty="0" smtClean="0"/>
              <a:t>includes instruction formats, instruction set, addressing modes and data types supported</a:t>
            </a:r>
            <a:r>
              <a:rPr lang="en-US" b="1" dirty="0" smtClean="0"/>
              <a:t>.</a:t>
            </a:r>
            <a:r>
              <a:rPr lang="en-US" dirty="0" smtClean="0"/>
              <a:t> It describes what the computer does.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WHY STUDY COMPUTER ORG &amp; ARC</a:t>
            </a:r>
            <a:endParaRPr lang="en-US" dirty="0">
              <a:solidFill>
                <a:srgbClr val="CC3399"/>
              </a:solidFill>
            </a:endParaRPr>
          </a:p>
        </p:txBody>
      </p:sp>
      <p:sp>
        <p:nvSpPr>
          <p:cNvPr id="3" name="Content Placeholder 2"/>
          <p:cNvSpPr>
            <a:spLocks noGrp="1"/>
          </p:cNvSpPr>
          <p:nvPr>
            <p:ph idx="1"/>
          </p:nvPr>
        </p:nvSpPr>
        <p:spPr/>
        <p:txBody>
          <a:bodyPr/>
          <a:lstStyle/>
          <a:p>
            <a:pPr>
              <a:buNone/>
            </a:pPr>
            <a:r>
              <a:rPr lang="en-US" dirty="0" smtClean="0"/>
              <a:t>key to understanding </a:t>
            </a:r>
          </a:p>
          <a:p>
            <a:r>
              <a:rPr lang="en-US" dirty="0" smtClean="0"/>
              <a:t>hardware and processor design, </a:t>
            </a:r>
          </a:p>
          <a:p>
            <a:r>
              <a:rPr lang="en-US" dirty="0" smtClean="0"/>
              <a:t>compilers, operating systems, and high performance programming.</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685800"/>
            <a:ext cx="11714212" cy="533400"/>
          </a:xfrm>
        </p:spPr>
        <p:txBody>
          <a:bodyPr>
            <a:normAutofit fontScale="90000"/>
          </a:bodyPr>
          <a:lstStyle/>
          <a:p>
            <a:pPr algn="ctr"/>
            <a:r>
              <a:rPr lang="en-US" dirty="0" smtClean="0">
                <a:solidFill>
                  <a:srgbClr val="CC3399"/>
                </a:solidFill>
              </a:rPr>
              <a:t>Outline for </a:t>
            </a:r>
            <a:r>
              <a:rPr lang="en-US" dirty="0">
                <a:solidFill>
                  <a:srgbClr val="CC3399"/>
                </a:solidFill>
              </a:rPr>
              <a:t>Module 1</a:t>
            </a:r>
            <a:r>
              <a:rPr lang="en-US" dirty="0"/>
              <a:t/>
            </a:r>
            <a:br>
              <a:rPr lang="en-US" dirty="0"/>
            </a:br>
            <a:endParaRPr lang="en-US" dirty="0"/>
          </a:p>
        </p:txBody>
      </p:sp>
      <p:sp>
        <p:nvSpPr>
          <p:cNvPr id="3" name="Content Placeholder 2"/>
          <p:cNvSpPr>
            <a:spLocks noGrp="1"/>
          </p:cNvSpPr>
          <p:nvPr>
            <p:ph idx="1"/>
          </p:nvPr>
        </p:nvSpPr>
        <p:spPr>
          <a:xfrm>
            <a:off x="239412" y="1219200"/>
            <a:ext cx="11716352" cy="5410200"/>
          </a:xfrm>
        </p:spPr>
        <p:txBody>
          <a:bodyPr>
            <a:normAutofit fontScale="62500" lnSpcReduction="20000"/>
          </a:bodyPr>
          <a:lstStyle/>
          <a:p>
            <a:r>
              <a:rPr lang="en-US" sz="5400" dirty="0" smtClean="0"/>
              <a:t>Computer </a:t>
            </a:r>
            <a:r>
              <a:rPr lang="en-US" sz="5400" dirty="0"/>
              <a:t>Fundamentals</a:t>
            </a:r>
            <a:r>
              <a:rPr lang="en-US" sz="5400" dirty="0" smtClean="0"/>
              <a:t>:</a:t>
            </a:r>
          </a:p>
          <a:p>
            <a:pPr>
              <a:buFont typeface="Wingdings" panose="05000000000000000000" pitchFamily="2" charset="2"/>
              <a:buChar char="Ø"/>
            </a:pPr>
            <a:r>
              <a:rPr lang="en-US" sz="5400" dirty="0" smtClean="0"/>
              <a:t> </a:t>
            </a:r>
            <a:r>
              <a:rPr lang="en-US" sz="5400" dirty="0"/>
              <a:t>Development history of computer hardware and software. </a:t>
            </a:r>
            <a:endParaRPr lang="en-US" sz="5400" dirty="0" smtClean="0"/>
          </a:p>
          <a:p>
            <a:pPr>
              <a:buFont typeface="Wingdings" panose="05000000000000000000" pitchFamily="2" charset="2"/>
              <a:buChar char="Ø"/>
            </a:pPr>
            <a:r>
              <a:rPr lang="en-US" sz="5400" dirty="0" smtClean="0"/>
              <a:t>Hardwired </a:t>
            </a:r>
            <a:r>
              <a:rPr lang="en-US" sz="5400" dirty="0"/>
              <a:t>vs. stored program concept. </a:t>
            </a:r>
            <a:endParaRPr lang="en-US" sz="5400" dirty="0" smtClean="0"/>
          </a:p>
          <a:p>
            <a:pPr>
              <a:buFont typeface="Wingdings" panose="05000000000000000000" pitchFamily="2" charset="2"/>
              <a:buChar char="Ø"/>
            </a:pPr>
            <a:r>
              <a:rPr lang="en-US" sz="5400" dirty="0" smtClean="0"/>
              <a:t>Von-Neumann </a:t>
            </a:r>
            <a:r>
              <a:rPr lang="en-US" sz="5400" dirty="0"/>
              <a:t>architecture. </a:t>
            </a:r>
            <a:endParaRPr lang="en-US" sz="5400" dirty="0" smtClean="0"/>
          </a:p>
          <a:p>
            <a:pPr>
              <a:buFont typeface="Wingdings" panose="05000000000000000000" pitchFamily="2" charset="2"/>
              <a:buChar char="Ø"/>
            </a:pPr>
            <a:r>
              <a:rPr lang="en-US" sz="5400" dirty="0" smtClean="0"/>
              <a:t>Harvard </a:t>
            </a:r>
            <a:r>
              <a:rPr lang="en-US" sz="5400" dirty="0"/>
              <a:t>architecture: </a:t>
            </a:r>
            <a:endParaRPr lang="en-US" sz="5400" dirty="0" smtClean="0"/>
          </a:p>
          <a:p>
            <a:pPr marL="0" indent="0">
              <a:buNone/>
            </a:pPr>
            <a:r>
              <a:rPr lang="en-US" sz="5400" dirty="0" err="1" smtClean="0"/>
              <a:t>i</a:t>
            </a:r>
            <a:r>
              <a:rPr lang="en-US" sz="5400" dirty="0" smtClean="0"/>
              <a:t>. principle </a:t>
            </a:r>
            <a:r>
              <a:rPr lang="en-US" sz="5400" dirty="0"/>
              <a:t>of operation</a:t>
            </a:r>
            <a:r>
              <a:rPr lang="en-US" sz="5400" dirty="0" smtClean="0"/>
              <a:t>, ii. </a:t>
            </a:r>
            <a:r>
              <a:rPr lang="en-US" sz="5400" dirty="0"/>
              <a:t>advantages, </a:t>
            </a:r>
            <a:r>
              <a:rPr lang="en-US" sz="5400" dirty="0" smtClean="0"/>
              <a:t>iii. disadvantages</a:t>
            </a:r>
            <a:r>
              <a:rPr lang="en-US" sz="5400" dirty="0"/>
              <a:t>. </a:t>
            </a:r>
            <a:r>
              <a:rPr lang="en-US" sz="5400" dirty="0" smtClean="0"/>
              <a:t>Iv. Single </a:t>
            </a:r>
            <a:r>
              <a:rPr lang="en-US" sz="5400" dirty="0"/>
              <a:t>address machine. </a:t>
            </a:r>
            <a:r>
              <a:rPr lang="en-US" sz="5400" dirty="0" smtClean="0"/>
              <a:t>v. Contemporary </a:t>
            </a:r>
            <a:r>
              <a:rPr lang="en-US" sz="5400" dirty="0"/>
              <a:t>computers. </a:t>
            </a:r>
            <a:endParaRPr lang="en-US" sz="5400" dirty="0" smtClean="0"/>
          </a:p>
          <a:p>
            <a:pPr>
              <a:buFont typeface="Wingdings" panose="05000000000000000000" pitchFamily="2" charset="2"/>
              <a:buChar char="Ø"/>
            </a:pPr>
            <a:r>
              <a:rPr lang="en-US" sz="5400" dirty="0" smtClean="0"/>
              <a:t>Computer </a:t>
            </a:r>
            <a:r>
              <a:rPr lang="en-US" sz="5400" dirty="0"/>
              <a:t>system: block diagram, functions, examples, dataflow, control line. </a:t>
            </a:r>
          </a:p>
          <a:p>
            <a:pPr marL="0" indent="0">
              <a:buNone/>
            </a:pPr>
            <a:endParaRPr lang="en-US" dirty="0"/>
          </a:p>
        </p:txBody>
      </p:sp>
    </p:spTree>
    <p:extLst>
      <p:ext uri="{BB962C8B-B14F-4D97-AF65-F5344CB8AC3E}">
        <p14:creationId xmlns:p14="http://schemas.microsoft.com/office/powerpoint/2010/main" val="4007452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C3399"/>
                </a:solidFill>
              </a:rPr>
              <a:t/>
            </a:r>
            <a:br>
              <a:rPr lang="en-US" dirty="0" smtClean="0">
                <a:solidFill>
                  <a:srgbClr val="CC3399"/>
                </a:solidFill>
              </a:rPr>
            </a:br>
            <a:r>
              <a:rPr lang="en-US" sz="4900" dirty="0" smtClean="0">
                <a:solidFill>
                  <a:srgbClr val="CC3399"/>
                </a:solidFill>
              </a:rPr>
              <a:t>THE HIERARCHICAL MODEL OF THE COMPUTER</a:t>
            </a: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239713" y="1412875"/>
          <a:ext cx="11715750" cy="4824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34987" y="1371600"/>
            <a:ext cx="990600" cy="369332"/>
          </a:xfrm>
          <a:prstGeom prst="rect">
            <a:avLst/>
          </a:prstGeom>
          <a:noFill/>
        </p:spPr>
        <p:txBody>
          <a:bodyPr wrap="square" rtlCol="0">
            <a:spAutoFit/>
          </a:bodyPr>
          <a:lstStyle/>
          <a:p>
            <a:r>
              <a:rPr lang="en-US" dirty="0" smtClean="0"/>
              <a:t>Top</a:t>
            </a:r>
            <a:endParaRPr lang="en-US" dirty="0"/>
          </a:p>
        </p:txBody>
      </p:sp>
      <p:sp>
        <p:nvSpPr>
          <p:cNvPr id="7" name="TextBox 6"/>
          <p:cNvSpPr txBox="1"/>
          <p:nvPr/>
        </p:nvSpPr>
        <p:spPr>
          <a:xfrm>
            <a:off x="382587" y="5867400"/>
            <a:ext cx="990600" cy="369332"/>
          </a:xfrm>
          <a:prstGeom prst="rect">
            <a:avLst/>
          </a:prstGeom>
          <a:noFill/>
        </p:spPr>
        <p:txBody>
          <a:bodyPr wrap="square" rtlCol="0">
            <a:spAutoFit/>
          </a:bodyPr>
          <a:lstStyle/>
          <a:p>
            <a:r>
              <a:rPr lang="en-US" dirty="0" smtClean="0"/>
              <a:t>Bottom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EARLY COMPUTERS</a:t>
            </a:r>
            <a:endParaRPr lang="en-US" dirty="0">
              <a:solidFill>
                <a:srgbClr val="CC3399"/>
              </a:solidFill>
            </a:endParaRPr>
          </a:p>
        </p:txBody>
      </p:sp>
      <p:sp>
        <p:nvSpPr>
          <p:cNvPr id="3" name="Content Placeholder 2"/>
          <p:cNvSpPr>
            <a:spLocks noGrp="1"/>
          </p:cNvSpPr>
          <p:nvPr>
            <p:ph idx="1"/>
          </p:nvPr>
        </p:nvSpPr>
        <p:spPr/>
        <p:txBody>
          <a:bodyPr/>
          <a:lstStyle/>
          <a:p>
            <a:pPr lvl="0"/>
            <a:r>
              <a:rPr lang="en-US" dirty="0" smtClean="0"/>
              <a:t>Large mainframes and minicomputers</a:t>
            </a:r>
          </a:p>
          <a:p>
            <a:pPr lvl="0"/>
            <a:r>
              <a:rPr lang="en-US" dirty="0" smtClean="0"/>
              <a:t>mainly used by scientific research institutions, government and large corporations.</a:t>
            </a:r>
          </a:p>
          <a:p>
            <a:pPr lvl="0"/>
            <a:r>
              <a:rPr lang="en-US" dirty="0" smtClean="0"/>
              <a:t>Programming skills needed to operate them</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VON NEUMANN MODEL</a:t>
            </a:r>
            <a:endParaRPr lang="en-US" dirty="0">
              <a:solidFill>
                <a:srgbClr val="CC3399"/>
              </a:solidFill>
            </a:endParaRPr>
          </a:p>
        </p:txBody>
      </p:sp>
      <p:pic>
        <p:nvPicPr>
          <p:cNvPr id="4" name="Content Placeholder 3" descr="von neumann.GIF"/>
          <p:cNvPicPr>
            <a:picLocks noGrp="1" noChangeAspect="1"/>
          </p:cNvPicPr>
          <p:nvPr>
            <p:ph idx="1"/>
          </p:nvPr>
        </p:nvPicPr>
        <p:blipFill>
          <a:blip r:embed="rId2"/>
          <a:stretch>
            <a:fillRect/>
          </a:stretch>
        </p:blipFill>
        <p:spPr>
          <a:xfrm>
            <a:off x="3049588" y="1739106"/>
            <a:ext cx="6096000" cy="417195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VON NEUMANN MODEL</a:t>
            </a:r>
            <a:endParaRPr lang="en-US" dirty="0">
              <a:solidFill>
                <a:srgbClr val="CC3399"/>
              </a:solidFill>
            </a:endParaRPr>
          </a:p>
        </p:txBody>
      </p:sp>
      <p:sp>
        <p:nvSpPr>
          <p:cNvPr id="5" name="Content Placeholder 4"/>
          <p:cNvSpPr>
            <a:spLocks noGrp="1"/>
          </p:cNvSpPr>
          <p:nvPr>
            <p:ph idx="1"/>
          </p:nvPr>
        </p:nvSpPr>
        <p:spPr/>
        <p:txBody>
          <a:bodyPr>
            <a:normAutofit/>
          </a:bodyPr>
          <a:lstStyle/>
          <a:p>
            <a:r>
              <a:rPr lang="en-ZW" dirty="0" smtClean="0">
                <a:latin typeface="Times New Roman" panose="02020603050405020304" pitchFamily="18" charset="0"/>
                <a:cs typeface="Times New Roman" panose="02020603050405020304" pitchFamily="18" charset="0"/>
              </a:rPr>
              <a:t>.The Von Neumann Architecture is characterized by: -</a:t>
            </a:r>
          </a:p>
          <a:p>
            <a:r>
              <a:rPr lang="en-ZW" dirty="0" smtClean="0">
                <a:latin typeface="Times New Roman" panose="02020603050405020304" pitchFamily="18" charset="0"/>
                <a:cs typeface="Times New Roman" panose="02020603050405020304" pitchFamily="18" charset="0"/>
              </a:rPr>
              <a:t> </a:t>
            </a:r>
            <a:r>
              <a:rPr lang="en-ZW" b="1" dirty="0" smtClean="0">
                <a:solidFill>
                  <a:srgbClr val="FF0000"/>
                </a:solidFill>
                <a:latin typeface="Times New Roman" panose="02020603050405020304" pitchFamily="18" charset="0"/>
                <a:cs typeface="Times New Roman" panose="02020603050405020304" pitchFamily="18" charset="0"/>
              </a:rPr>
              <a:t>A</a:t>
            </a:r>
            <a:r>
              <a:rPr lang="en-ZW" dirty="0" smtClean="0">
                <a:latin typeface="Times New Roman" panose="02020603050405020304" pitchFamily="18" charset="0"/>
                <a:cs typeface="Times New Roman" panose="02020603050405020304" pitchFamily="18" charset="0"/>
              </a:rPr>
              <a:t> </a:t>
            </a:r>
            <a:r>
              <a:rPr lang="en-ZW" b="1" dirty="0" smtClean="0">
                <a:solidFill>
                  <a:srgbClr val="FF0000"/>
                </a:solidFill>
                <a:latin typeface="Times New Roman" panose="02020603050405020304" pitchFamily="18" charset="0"/>
                <a:cs typeface="Times New Roman" panose="02020603050405020304" pitchFamily="18" charset="0"/>
              </a:rPr>
              <a:t>memory, arithmetical-logical unit (ALU), control unit, input and output devices</a:t>
            </a:r>
            <a:r>
              <a:rPr lang="en-ZW" dirty="0" smtClean="0">
                <a:latin typeface="Times New Roman" panose="02020603050405020304" pitchFamily="18" charset="0"/>
                <a:cs typeface="Times New Roman" panose="02020603050405020304" pitchFamily="18" charset="0"/>
              </a:rPr>
              <a:t>,</a:t>
            </a:r>
          </a:p>
          <a:p>
            <a:r>
              <a:rPr lang="en-ZW" dirty="0" smtClean="0">
                <a:latin typeface="Times New Roman" panose="02020603050405020304" pitchFamily="18" charset="0"/>
                <a:cs typeface="Times New Roman" panose="02020603050405020304" pitchFamily="18" charset="0"/>
              </a:rPr>
              <a:t>All parts of a computer are connected together by Bus,</a:t>
            </a:r>
          </a:p>
          <a:p>
            <a:r>
              <a:rPr lang="en-ZW" dirty="0" smtClean="0">
                <a:latin typeface="Times New Roman" panose="02020603050405020304" pitchFamily="18" charset="0"/>
                <a:cs typeface="Times New Roman" panose="02020603050405020304" pitchFamily="18" charset="0"/>
              </a:rPr>
              <a:t>Data can pass through bus in half duplex mode to and from CPU.</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VON NEUMANN MODEL</a:t>
            </a:r>
            <a:endParaRPr lang="en-US" dirty="0">
              <a:solidFill>
                <a:srgbClr val="CC3399"/>
              </a:solidFill>
            </a:endParaRPr>
          </a:p>
        </p:txBody>
      </p:sp>
      <p:sp>
        <p:nvSpPr>
          <p:cNvPr id="5" name="Content Placeholder 4"/>
          <p:cNvSpPr>
            <a:spLocks noGrp="1"/>
          </p:cNvSpPr>
          <p:nvPr>
            <p:ph idx="1"/>
          </p:nvPr>
        </p:nvSpPr>
        <p:spPr/>
        <p:txBody>
          <a:bodyPr>
            <a:normAutofit/>
          </a:bodyPr>
          <a:lstStyle/>
          <a:p>
            <a:pPr>
              <a:buNone/>
            </a:pPr>
            <a:endParaRPr lang="en-US" dirty="0" smtClean="0"/>
          </a:p>
          <a:p>
            <a:r>
              <a:rPr lang="en-US" dirty="0" smtClean="0"/>
              <a:t>Same memory holds data, instructions</a:t>
            </a:r>
          </a:p>
          <a:p>
            <a:r>
              <a:rPr lang="en-US" dirty="0" smtClean="0"/>
              <a:t> A single set of address/data buses and address space between CPU and memory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HARVARD MODEL</a:t>
            </a:r>
            <a:endParaRPr lang="en-US" dirty="0">
              <a:solidFill>
                <a:srgbClr val="CC3399"/>
              </a:solidFill>
            </a:endParaRPr>
          </a:p>
        </p:txBody>
      </p:sp>
      <p:pic>
        <p:nvPicPr>
          <p:cNvPr id="4" name="Content Placeholder 3" descr="harvard architecture.gif"/>
          <p:cNvPicPr>
            <a:picLocks noGrp="1" noChangeAspect="1"/>
          </p:cNvPicPr>
          <p:nvPr>
            <p:ph idx="1"/>
          </p:nvPr>
        </p:nvPicPr>
        <p:blipFill>
          <a:blip r:embed="rId2"/>
          <a:stretch>
            <a:fillRect/>
          </a:stretch>
        </p:blipFill>
        <p:spPr>
          <a:xfrm>
            <a:off x="1449387" y="1752600"/>
            <a:ext cx="8763000" cy="3922486"/>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HARVARD MODEL</a:t>
            </a:r>
            <a:endParaRPr lang="en-US" dirty="0">
              <a:solidFill>
                <a:srgbClr val="CC3399"/>
              </a:solidFill>
            </a:endParaRPr>
          </a:p>
        </p:txBody>
      </p:sp>
      <p:sp>
        <p:nvSpPr>
          <p:cNvPr id="3" name="Content Placeholder 2"/>
          <p:cNvSpPr>
            <a:spLocks noGrp="1"/>
          </p:cNvSpPr>
          <p:nvPr>
            <p:ph idx="1"/>
          </p:nvPr>
        </p:nvSpPr>
        <p:spPr>
          <a:xfrm>
            <a:off x="239412" y="1371600"/>
            <a:ext cx="11716352" cy="4824536"/>
          </a:xfrm>
        </p:spPr>
        <p:txBody>
          <a:bodyPr/>
          <a:lstStyle/>
          <a:p>
            <a:r>
              <a:rPr lang="en-US" dirty="0" smtClean="0"/>
              <a:t> Separate memories for data and instructions.</a:t>
            </a:r>
          </a:p>
          <a:p>
            <a:r>
              <a:rPr lang="en-US" dirty="0" smtClean="0"/>
              <a:t> Two sets of address/data buses and address spaces between CPU and memory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solidFill>
                  <a:srgbClr val="CC3399"/>
                </a:solidFill>
              </a:rPr>
              <a:t>HARVARD VS VON NEUMANN</a:t>
            </a:r>
            <a:endParaRPr lang="en-US" dirty="0">
              <a:solidFill>
                <a:srgbClr val="CC3399"/>
              </a:solidFill>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Text Placeholder 2"/>
          <p:cNvSpPr txBox="1">
            <a:spLocks/>
          </p:cNvSpPr>
          <p:nvPr/>
        </p:nvSpPr>
        <p:spPr>
          <a:xfrm>
            <a:off x="2424747" y="1706880"/>
            <a:ext cx="3442446" cy="658368"/>
          </a:xfrm>
          <a:prstGeom prst="rect">
            <a:avLst/>
          </a:prstGeom>
          <a:solidFill>
            <a:schemeClr val="bg1"/>
          </a:solidFill>
          <a:ln>
            <a:noFill/>
          </a:ln>
        </p:spPr>
        <p:txBody>
          <a:bodyPr vert="horz" lIns="91440" tIns="45720" rIns="91440" bIns="45720" rtlCol="0">
            <a:noAutofit/>
          </a:bodyPr>
          <a:lstStyle/>
          <a:p>
            <a:pPr marL="342900" marR="0" lvl="0" indent="-342900" algn="l" defTabSz="914400" rtl="0" eaLnBrk="1" fontAlgn="auto" latinLnBrk="0" hangingPunct="1">
              <a:lnSpc>
                <a:spcPct val="100000"/>
              </a:lnSpc>
              <a:spcBef>
                <a:spcPts val="500"/>
              </a:spcBef>
              <a:spcAft>
                <a:spcPts val="500"/>
              </a:spcAft>
              <a:buClrTx/>
              <a:buSzTx/>
              <a:buFont typeface="Arial" pitchFamily="34" charset="0"/>
              <a:buChar char="•"/>
              <a:tabLst/>
              <a:defRPr/>
            </a:pPr>
            <a:r>
              <a:rPr kumimoji="0" lang="en-ZW" sz="4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Harvard</a:t>
            </a:r>
            <a:endParaRPr kumimoji="0" lang="en-ZW" sz="4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5" name="Content Placeholder 3"/>
          <p:cNvSpPr txBox="1">
            <a:spLocks/>
          </p:cNvSpPr>
          <p:nvPr/>
        </p:nvSpPr>
        <p:spPr>
          <a:xfrm>
            <a:off x="1373187" y="2286000"/>
            <a:ext cx="4343400" cy="3733799"/>
          </a:xfrm>
          <a:prstGeom prst="rect">
            <a:avLst/>
          </a:prstGeom>
        </p:spPr>
        <p:txBody>
          <a:bodyPr>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
                <a:srgbClr val="873624"/>
              </a:buClr>
              <a:buSzTx/>
              <a:buFont typeface="Arial" pitchFamily="34" charset="0"/>
              <a:buChar char="•"/>
              <a:tabLst/>
              <a:defRPr/>
            </a:pPr>
            <a:endParaRPr kumimoji="0" lang="en-ZW" sz="3200" b="0"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
                <a:srgbClr val="873624"/>
              </a:buClr>
              <a:buSzTx/>
              <a:buFont typeface="Arial" pitchFamily="34" charset="0"/>
              <a:buChar char="•"/>
              <a:tabLst/>
              <a:defRPr/>
            </a:pPr>
            <a:r>
              <a:rPr kumimoji="0" lang="en-ZW" sz="3200" b="0"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Two memories with two Buses allow parallel access to data access and instructions separately.</a:t>
            </a:r>
          </a:p>
          <a:p>
            <a:pPr marL="342900" marR="0" lvl="0" indent="-342900" algn="l" defTabSz="914400" rtl="0" eaLnBrk="1" fontAlgn="auto" latinLnBrk="0" hangingPunct="1">
              <a:lnSpc>
                <a:spcPct val="100000"/>
              </a:lnSpc>
              <a:spcBef>
                <a:spcPct val="20000"/>
              </a:spcBef>
              <a:spcAft>
                <a:spcPts val="0"/>
              </a:spcAft>
              <a:buClr>
                <a:srgbClr val="873624"/>
              </a:buClr>
              <a:buSzTx/>
              <a:buFont typeface="Arial" pitchFamily="34" charset="0"/>
              <a:buChar char="•"/>
              <a:tabLst/>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More hardware or separate data and address bus for each memory</a:t>
            </a:r>
          </a:p>
          <a:p>
            <a:pPr marL="342900" marR="0" lvl="0" indent="-342900" algn="l" defTabSz="914400" rtl="0" eaLnBrk="1" fontAlgn="auto" latinLnBrk="0" hangingPunct="1">
              <a:lnSpc>
                <a:spcPct val="100000"/>
              </a:lnSpc>
              <a:spcBef>
                <a:spcPct val="20000"/>
              </a:spcBef>
              <a:spcAft>
                <a:spcPts val="0"/>
              </a:spcAft>
              <a:buClr>
                <a:srgbClr val="873624"/>
              </a:buClr>
              <a:buSzTx/>
              <a:buFont typeface="Arial" pitchFamily="34" charset="0"/>
              <a:buChar char="•"/>
              <a:tabLst/>
              <a:defRPr/>
            </a:pPr>
            <a:r>
              <a:rPr kumimoji="0" lang="en-ZW" sz="3200" b="0"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Requires more space</a:t>
            </a:r>
          </a:p>
        </p:txBody>
      </p:sp>
      <p:sp>
        <p:nvSpPr>
          <p:cNvPr id="6" name="Text Placeholder 4"/>
          <p:cNvSpPr txBox="1">
            <a:spLocks/>
          </p:cNvSpPr>
          <p:nvPr/>
        </p:nvSpPr>
        <p:spPr>
          <a:xfrm>
            <a:off x="5945187" y="1706880"/>
            <a:ext cx="3962400" cy="658368"/>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ZW" sz="4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Von Neumann</a:t>
            </a:r>
            <a:endParaRPr kumimoji="0" lang="en-ZW" sz="4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 name="Content Placeholder 5"/>
          <p:cNvSpPr txBox="1">
            <a:spLocks/>
          </p:cNvSpPr>
          <p:nvPr/>
        </p:nvSpPr>
        <p:spPr>
          <a:xfrm>
            <a:off x="5564187" y="2286000"/>
            <a:ext cx="4800600" cy="3810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
                <a:srgbClr val="873624"/>
              </a:buClr>
              <a:buSzTx/>
              <a:buFont typeface="Arial" pitchFamily="34" charset="0"/>
              <a:buChar char="•"/>
              <a:tabLst/>
              <a:defRPr/>
            </a:pPr>
            <a:r>
              <a:rPr kumimoji="0" lang="en-ZW" sz="3200" b="0"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It has common data and program memory</a:t>
            </a:r>
          </a:p>
          <a:p>
            <a:pPr marL="342900" marR="0" lvl="0" indent="-342900" algn="l" defTabSz="914400" rtl="0" eaLnBrk="1" fontAlgn="auto" latinLnBrk="0" hangingPunct="1">
              <a:lnSpc>
                <a:spcPct val="100000"/>
              </a:lnSpc>
              <a:spcBef>
                <a:spcPct val="20000"/>
              </a:spcBef>
              <a:spcAft>
                <a:spcPts val="0"/>
              </a:spcAft>
              <a:buClr>
                <a:srgbClr val="873624"/>
              </a:buClr>
              <a:buSzTx/>
              <a:buFont typeface="Arial" pitchFamily="34" charset="0"/>
              <a:buChar char="•"/>
              <a:tabLst/>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Requires less hardware as requires only one data and address bus.</a:t>
            </a:r>
          </a:p>
          <a:p>
            <a:pPr marL="342900" marR="0" lvl="0" indent="-342900" algn="l" defTabSz="914400" rtl="0" eaLnBrk="1" fontAlgn="auto" latinLnBrk="0" hangingPunct="1">
              <a:lnSpc>
                <a:spcPct val="100000"/>
              </a:lnSpc>
              <a:spcBef>
                <a:spcPct val="20000"/>
              </a:spcBef>
              <a:spcAft>
                <a:spcPts val="0"/>
              </a:spcAft>
              <a:buClr>
                <a:srgbClr val="873624"/>
              </a:buClr>
              <a:buSzTx/>
              <a:buFont typeface="Arial" pitchFamily="34" charset="0"/>
              <a:buChar char="•"/>
              <a:tabLst/>
              <a:defRPr/>
            </a:pPr>
            <a:r>
              <a:rPr kumimoji="0" lang="en-ZW" sz="3200" b="0" i="0" u="none" strike="noStrike" kern="1200" cap="none" spc="0" normalizeH="0" baseline="0" noProof="0" dirty="0" smtClean="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Requires less space</a:t>
            </a:r>
          </a:p>
        </p:txBody>
      </p:sp>
    </p:spTree>
    <p:extLst>
      <p:ext uri="{BB962C8B-B14F-4D97-AF65-F5344CB8AC3E}">
        <p14:creationId xmlns:p14="http://schemas.microsoft.com/office/powerpoint/2010/main" val="513290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solidFill>
                  <a:srgbClr val="CC3399"/>
                </a:solidFill>
              </a:rPr>
              <a:t>HARVARD VS VON NEUMANN</a:t>
            </a:r>
            <a:endParaRPr lang="en-US" dirty="0">
              <a:solidFill>
                <a:srgbClr val="CC3399"/>
              </a:solidFill>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Text Placeholder 2"/>
          <p:cNvSpPr txBox="1">
            <a:spLocks/>
          </p:cNvSpPr>
          <p:nvPr/>
        </p:nvSpPr>
        <p:spPr>
          <a:xfrm>
            <a:off x="2424747" y="1706880"/>
            <a:ext cx="3442446" cy="658368"/>
          </a:xfrm>
          <a:prstGeom prst="rect">
            <a:avLst/>
          </a:prstGeom>
          <a:solidFill>
            <a:schemeClr val="bg1"/>
          </a:solidFill>
          <a:ln>
            <a:noFill/>
          </a:ln>
        </p:spPr>
        <p:txBody>
          <a:bodyPr vert="horz" lIns="91440" tIns="45720" rIns="91440" bIns="45720" rtlCol="0">
            <a:noAutofit/>
          </a:bodyPr>
          <a:lstStyle/>
          <a:p>
            <a:pPr marL="342900" indent="-342900">
              <a:spcBef>
                <a:spcPts val="500"/>
              </a:spcBef>
              <a:spcAft>
                <a:spcPts val="500"/>
              </a:spcAft>
              <a:buFont typeface="Arial" pitchFamily="34" charset="0"/>
              <a:buChar char="•"/>
              <a:defRPr/>
            </a:pPr>
            <a:r>
              <a:rPr lang="en-ZW" sz="4800" dirty="0" smtClean="0">
                <a:solidFill>
                  <a:prstClr val="black"/>
                </a:solidFill>
                <a:latin typeface="Times New Roman" panose="02020603050405020304" pitchFamily="18" charset="0"/>
                <a:cs typeface="Times New Roman" panose="02020603050405020304" pitchFamily="18" charset="0"/>
              </a:rPr>
              <a:t>Harvard</a:t>
            </a:r>
            <a:endParaRPr lang="en-ZW" sz="4800" dirty="0">
              <a:solidFill>
                <a:prstClr val="black"/>
              </a:solidFill>
              <a:latin typeface="Times New Roman" panose="02020603050405020304" pitchFamily="18" charset="0"/>
              <a:cs typeface="Times New Roman" panose="02020603050405020304" pitchFamily="18" charset="0"/>
            </a:endParaRPr>
          </a:p>
        </p:txBody>
      </p:sp>
      <p:sp>
        <p:nvSpPr>
          <p:cNvPr id="5" name="Content Placeholder 3"/>
          <p:cNvSpPr txBox="1">
            <a:spLocks/>
          </p:cNvSpPr>
          <p:nvPr/>
        </p:nvSpPr>
        <p:spPr>
          <a:xfrm>
            <a:off x="1373187" y="2286000"/>
            <a:ext cx="4343400" cy="3733799"/>
          </a:xfrm>
          <a:prstGeom prst="rect">
            <a:avLst/>
          </a:prstGeom>
        </p:spPr>
        <p:txBody>
          <a:bodyPr>
            <a:normAutofit fontScale="85000" lnSpcReduction="20000"/>
          </a:bodyPr>
          <a:lstStyle/>
          <a:p>
            <a:pPr marL="342900" indent="-342900">
              <a:spcBef>
                <a:spcPct val="20000"/>
              </a:spcBef>
              <a:buClr>
                <a:srgbClr val="873624"/>
              </a:buClr>
              <a:buFont typeface="Arial" pitchFamily="34" charset="0"/>
              <a:buChar char="•"/>
              <a:defRPr/>
            </a:pPr>
            <a:endPar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marL="342900" indent="-342900">
              <a:spcBef>
                <a:spcPct val="20000"/>
              </a:spcBef>
              <a:buClr>
                <a:srgbClr val="873624"/>
              </a:buClr>
              <a:buFont typeface="Arial" pitchFamily="34" charset="0"/>
              <a:buChar char="•"/>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Control unit for two buses is more complicated</a:t>
            </a:r>
          </a:p>
          <a:p>
            <a:pPr marL="342900" indent="-342900">
              <a:spcBef>
                <a:spcPct val="20000"/>
              </a:spcBef>
              <a:buClr>
                <a:srgbClr val="873624"/>
              </a:buClr>
              <a:buFont typeface="Arial" pitchFamily="34" charset="0"/>
              <a:buChar char="•"/>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Processor can fetch data and instruction simultaneously</a:t>
            </a:r>
          </a:p>
          <a:p>
            <a:pPr marL="342900" indent="-342900">
              <a:spcBef>
                <a:spcPct val="20000"/>
              </a:spcBef>
              <a:buClr>
                <a:srgbClr val="873624"/>
              </a:buClr>
              <a:buFont typeface="Arial" pitchFamily="34" charset="0"/>
              <a:buChar char="•"/>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More expensive.</a:t>
            </a:r>
          </a:p>
          <a:p>
            <a:pPr marL="342900" indent="-342900">
              <a:spcBef>
                <a:spcPct val="20000"/>
              </a:spcBef>
              <a:buClr>
                <a:srgbClr val="873624"/>
              </a:buClr>
              <a:buFont typeface="Arial" pitchFamily="34" charset="0"/>
              <a:buChar char="•"/>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Both memories can use different sizes.</a:t>
            </a:r>
          </a:p>
          <a:p>
            <a:pPr marL="342900" indent="-342900">
              <a:spcBef>
                <a:spcPct val="20000"/>
              </a:spcBef>
              <a:buFont typeface="Arial" pitchFamily="34" charset="0"/>
              <a:buChar char="•"/>
              <a:defRPr/>
            </a:pPr>
            <a:endParaRPr lang="en-ZW" sz="3200" dirty="0">
              <a:solidFill>
                <a:prstClr val="black"/>
              </a:solidFill>
              <a:latin typeface="Times New Roman" panose="02020603050405020304" pitchFamily="18" charset="0"/>
              <a:cs typeface="Times New Roman" panose="02020603050405020304" pitchFamily="18" charset="0"/>
            </a:endParaRPr>
          </a:p>
        </p:txBody>
      </p:sp>
      <p:sp>
        <p:nvSpPr>
          <p:cNvPr id="6" name="Text Placeholder 4"/>
          <p:cNvSpPr txBox="1">
            <a:spLocks/>
          </p:cNvSpPr>
          <p:nvPr/>
        </p:nvSpPr>
        <p:spPr>
          <a:xfrm>
            <a:off x="5945187" y="1706880"/>
            <a:ext cx="3962400" cy="658368"/>
          </a:xfrm>
          <a:prstGeom prst="rect">
            <a:avLst/>
          </a:prstGeom>
        </p:spPr>
        <p:txBody>
          <a:bodyPr>
            <a:noAutofit/>
          </a:bodyPr>
          <a:lstStyle/>
          <a:p>
            <a:pPr marL="342900" indent="-342900">
              <a:spcBef>
                <a:spcPct val="20000"/>
              </a:spcBef>
              <a:buFont typeface="Arial" pitchFamily="34" charset="0"/>
              <a:buChar char="•"/>
              <a:defRPr/>
            </a:pPr>
            <a:r>
              <a:rPr lang="en-ZW" sz="4400" smtClean="0">
                <a:solidFill>
                  <a:prstClr val="black"/>
                </a:solidFill>
                <a:latin typeface="Times New Roman" panose="02020603050405020304" pitchFamily="18" charset="0"/>
                <a:cs typeface="Times New Roman" panose="02020603050405020304" pitchFamily="18" charset="0"/>
              </a:rPr>
              <a:t>Von Neumann</a:t>
            </a:r>
            <a:endParaRPr lang="en-ZW" sz="4400" dirty="0">
              <a:solidFill>
                <a:prstClr val="black"/>
              </a:solidFill>
              <a:latin typeface="Times New Roman" panose="02020603050405020304" pitchFamily="18" charset="0"/>
              <a:cs typeface="Times New Roman" panose="02020603050405020304" pitchFamily="18" charset="0"/>
            </a:endParaRPr>
          </a:p>
        </p:txBody>
      </p:sp>
      <p:sp>
        <p:nvSpPr>
          <p:cNvPr id="7" name="Content Placeholder 5"/>
          <p:cNvSpPr txBox="1">
            <a:spLocks/>
          </p:cNvSpPr>
          <p:nvPr/>
        </p:nvSpPr>
        <p:spPr>
          <a:xfrm>
            <a:off x="5564187" y="2286000"/>
            <a:ext cx="4800600" cy="3810000"/>
          </a:xfrm>
          <a:prstGeom prst="rect">
            <a:avLst/>
          </a:prstGeom>
        </p:spPr>
        <p:txBody>
          <a:bodyPr>
            <a:normAutofit fontScale="92500" lnSpcReduction="20000"/>
          </a:bodyPr>
          <a:lstStyle/>
          <a:p>
            <a:pPr marL="342900" indent="-342900">
              <a:spcBef>
                <a:spcPct val="20000"/>
              </a:spcBef>
              <a:buClr>
                <a:srgbClr val="873624"/>
              </a:buClr>
              <a:buFont typeface="Arial" pitchFamily="34" charset="0"/>
              <a:buChar char="•"/>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One bus is simpler for the control unit design</a:t>
            </a:r>
          </a:p>
          <a:p>
            <a:pPr marL="342900" indent="-342900">
              <a:spcBef>
                <a:spcPct val="20000"/>
              </a:spcBef>
              <a:buClr>
                <a:srgbClr val="873624"/>
              </a:buClr>
              <a:buFont typeface="Arial" pitchFamily="34" charset="0"/>
              <a:buChar char="•"/>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Only either data or instruction can be fetched at a time.</a:t>
            </a:r>
          </a:p>
          <a:p>
            <a:pPr marL="342900" indent="-342900">
              <a:spcBef>
                <a:spcPct val="20000"/>
              </a:spcBef>
              <a:buClr>
                <a:srgbClr val="873624"/>
              </a:buClr>
              <a:buFont typeface="Arial" pitchFamily="34" charset="0"/>
              <a:buChar char="•"/>
              <a:defRPr/>
            </a:pPr>
            <a:r>
              <a:rPr lang="en-ZW" sz="3200" dirty="0" smtClean="0">
                <a:solidFill>
                  <a:prstClr val="black">
                    <a:lumMod val="85000"/>
                    <a:lumOff val="15000"/>
                  </a:prstClr>
                </a:solidFill>
                <a:latin typeface="Times New Roman" panose="02020603050405020304" pitchFamily="18" charset="0"/>
                <a:cs typeface="Times New Roman" panose="02020603050405020304" pitchFamily="18" charset="0"/>
              </a:rPr>
              <a:t>Computer with one bus is cheaper.</a:t>
            </a:r>
          </a:p>
          <a:p>
            <a:pPr marL="342900" indent="-342900">
              <a:spcBef>
                <a:spcPct val="20000"/>
              </a:spcBef>
              <a:buFont typeface="Arial" pitchFamily="34" charset="0"/>
              <a:buChar char="•"/>
              <a:defRPr/>
            </a:pPr>
            <a:r>
              <a:rPr lang="en-ZW" sz="3200" dirty="0" smtClean="0">
                <a:solidFill>
                  <a:prstClr val="black"/>
                </a:solidFill>
                <a:latin typeface="Times New Roman" panose="02020603050405020304" pitchFamily="18" charset="0"/>
                <a:cs typeface="Times New Roman" panose="02020603050405020304" pitchFamily="18" charset="0"/>
              </a:rPr>
              <a:t>Both memories used same size.</a:t>
            </a:r>
          </a:p>
        </p:txBody>
      </p:sp>
    </p:spTree>
    <p:extLst>
      <p:ext uri="{BB962C8B-B14F-4D97-AF65-F5344CB8AC3E}">
        <p14:creationId xmlns:p14="http://schemas.microsoft.com/office/powerpoint/2010/main" val="97113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solidFill>
                  <a:srgbClr val="CC3399"/>
                </a:solidFill>
              </a:rPr>
              <a:t>HARVARD VS VON NEUMANN </a:t>
            </a:r>
            <a:r>
              <a:rPr lang="en-ZW" sz="4000" dirty="0" smtClean="0">
                <a:solidFill>
                  <a:schemeClr val="tx1"/>
                </a:solidFill>
              </a:rPr>
              <a:t>cont’d</a:t>
            </a:r>
            <a:endParaRPr lang="en-US" dirty="0"/>
          </a:p>
        </p:txBody>
      </p:sp>
      <p:sp>
        <p:nvSpPr>
          <p:cNvPr id="3" name="Content Placeholder 2"/>
          <p:cNvSpPr>
            <a:spLocks noGrp="1"/>
          </p:cNvSpPr>
          <p:nvPr>
            <p:ph idx="1"/>
          </p:nvPr>
        </p:nvSpPr>
        <p:spPr>
          <a:xfrm>
            <a:off x="239412" y="914400"/>
            <a:ext cx="11716352" cy="4773168"/>
          </a:xfrm>
        </p:spPr>
        <p:txBody>
          <a:bodyPr/>
          <a:lstStyle/>
          <a:p>
            <a:pPr>
              <a:buNone/>
            </a:pPr>
            <a:r>
              <a:rPr lang="en-US" dirty="0" smtClean="0"/>
              <a:t> </a:t>
            </a:r>
            <a:endParaRPr lang="en-US" dirty="0"/>
          </a:p>
        </p:txBody>
      </p:sp>
      <p:sp>
        <p:nvSpPr>
          <p:cNvPr id="16" name="Text Placeholder 2"/>
          <p:cNvSpPr txBox="1">
            <a:spLocks/>
          </p:cNvSpPr>
          <p:nvPr/>
        </p:nvSpPr>
        <p:spPr>
          <a:xfrm>
            <a:off x="1049187" y="1079455"/>
            <a:ext cx="3733800" cy="1167205"/>
          </a:xfrm>
          <a:prstGeom prst="rect">
            <a:avLst/>
          </a:prstGeom>
          <a:solidFill>
            <a:schemeClr val="bg1"/>
          </a:solidFill>
          <a:ln>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ts val="500"/>
              </a:spcBef>
              <a:spcAft>
                <a:spcPts val="500"/>
              </a:spcAft>
              <a:buClr>
                <a:srgbClr val="873624"/>
              </a:buClr>
              <a:buSzTx/>
              <a:tabLst/>
              <a:defRPr/>
            </a:pPr>
            <a:r>
              <a:rPr kumimoji="0" lang="en-ZW" sz="48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Harvard</a:t>
            </a:r>
            <a:endParaRPr kumimoji="0" lang="en-ZW" sz="4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
        <p:nvSpPr>
          <p:cNvPr id="17" name="Content Placeholder 3"/>
          <p:cNvSpPr txBox="1">
            <a:spLocks/>
          </p:cNvSpPr>
          <p:nvPr/>
        </p:nvSpPr>
        <p:spPr>
          <a:xfrm>
            <a:off x="382587" y="1905000"/>
            <a:ext cx="5105400" cy="378256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Development of a complicated Control Unit needs more time.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ZW" sz="3200" dirty="0" smtClean="0">
                <a:latin typeface="Times New Roman" panose="02020603050405020304" pitchFamily="18" charset="0"/>
                <a:cs typeface="Times New Roman" panose="02020603050405020304" pitchFamily="18" charset="0"/>
              </a:rPr>
              <a:t>The speed of execution is high</a:t>
            </a:r>
            <a:endPar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indent="-342900">
              <a:spcBef>
                <a:spcPct val="20000"/>
              </a:spcBef>
              <a:buFont typeface="Arial" pitchFamily="34" charset="0"/>
              <a:buChar char="•"/>
              <a:defRPr/>
            </a:pPr>
            <a:r>
              <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Free data memory can’t </a:t>
            </a:r>
            <a:r>
              <a:rPr lang="en-ZW" sz="3200" dirty="0">
                <a:latin typeface="Times New Roman" panose="02020603050405020304" pitchFamily="18" charset="0"/>
                <a:cs typeface="Times New Roman" panose="02020603050405020304" pitchFamily="18" charset="0"/>
              </a:rPr>
              <a:t>be used for instruction and vice-versa.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8" name="Text Placeholder 4"/>
          <p:cNvSpPr txBox="1">
            <a:spLocks/>
          </p:cNvSpPr>
          <p:nvPr/>
        </p:nvSpPr>
        <p:spPr>
          <a:xfrm>
            <a:off x="6554787" y="1079455"/>
            <a:ext cx="4484506" cy="520746"/>
          </a:xfrm>
          <a:prstGeom prst="rect">
            <a:avLst/>
          </a:prstGeom>
        </p:spPr>
        <p:txBody>
          <a:bodyPr>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rgbClr val="873624"/>
              </a:buClr>
              <a:buSzTx/>
              <a:tabLst/>
              <a:defRPr/>
            </a:pPr>
            <a:r>
              <a:rPr kumimoji="0" lang="en-ZW" sz="4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Von Neumann</a:t>
            </a:r>
            <a:endParaRPr kumimoji="0" lang="en-ZW" sz="4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
        <p:nvSpPr>
          <p:cNvPr id="19" name="Content Placeholder 5"/>
          <p:cNvSpPr txBox="1">
            <a:spLocks/>
          </p:cNvSpPr>
          <p:nvPr/>
        </p:nvSpPr>
        <p:spPr>
          <a:xfrm>
            <a:off x="6021387" y="1268760"/>
            <a:ext cx="4876800" cy="4217641"/>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Development of the Control Unit is cheaper and faster.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ZW" sz="3200" dirty="0" smtClean="0">
                <a:latin typeface="Times New Roman" panose="02020603050405020304" pitchFamily="18" charset="0"/>
                <a:cs typeface="Times New Roman" panose="02020603050405020304" pitchFamily="18" charset="0"/>
              </a:rPr>
              <a:t>The speed of execution is slow</a:t>
            </a:r>
            <a:endPar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Data and instruction is accessed in the same way.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Memory size</a:t>
            </a:r>
            <a:r>
              <a:rPr kumimoji="0" lang="en-ZW" sz="32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for data and instruction can be adjusted or interchanged</a:t>
            </a:r>
            <a:endParaRPr kumimoji="0" lang="en-Z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C3399"/>
                </a:solidFill>
              </a:rPr>
              <a:t>Development history of computer hardware and software. </a:t>
            </a:r>
          </a:p>
        </p:txBody>
      </p:sp>
      <p:sp>
        <p:nvSpPr>
          <p:cNvPr id="3" name="Content Placeholder 2"/>
          <p:cNvSpPr>
            <a:spLocks noGrp="1"/>
          </p:cNvSpPr>
          <p:nvPr>
            <p:ph idx="1"/>
          </p:nvPr>
        </p:nvSpPr>
        <p:spPr>
          <a:xfrm>
            <a:off x="239412" y="1981200"/>
            <a:ext cx="11716352" cy="4256112"/>
          </a:xfrm>
        </p:spPr>
        <p:txBody>
          <a:bodyPr>
            <a:normAutofit/>
          </a:bodyPr>
          <a:lstStyle/>
          <a:p>
            <a:r>
              <a:rPr lang="en-US" sz="5400" dirty="0" smtClean="0"/>
              <a:t>Computer Generation </a:t>
            </a:r>
          </a:p>
          <a:p>
            <a:r>
              <a:rPr lang="en-US" sz="5400" dirty="0" smtClean="0"/>
              <a:t>Landmark development </a:t>
            </a:r>
          </a:p>
          <a:p>
            <a:r>
              <a:rPr lang="en-US" sz="5400" dirty="0" smtClean="0"/>
              <a:t>Looking into future</a:t>
            </a:r>
          </a:p>
        </p:txBody>
      </p:sp>
    </p:spTree>
    <p:extLst>
      <p:ext uri="{BB962C8B-B14F-4D97-AF65-F5344CB8AC3E}">
        <p14:creationId xmlns:p14="http://schemas.microsoft.com/office/powerpoint/2010/main" val="1966668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solidFill>
                  <a:srgbClr val="CC3399"/>
                </a:solidFill>
              </a:rPr>
              <a:t>HARVARD VS VON NEUMANN </a:t>
            </a:r>
            <a:r>
              <a:rPr lang="en-ZW" dirty="0" smtClean="0">
                <a:solidFill>
                  <a:schemeClr val="tx1"/>
                </a:solidFill>
              </a:rPr>
              <a:t>cont’d</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Title 1"/>
          <p:cNvSpPr txBox="1">
            <a:spLocks/>
          </p:cNvSpPr>
          <p:nvPr/>
        </p:nvSpPr>
        <p:spPr>
          <a:xfrm>
            <a:off x="609600" y="1524000"/>
            <a:ext cx="10593387" cy="1905000"/>
          </a:xfrm>
          <a:prstGeom prst="rect">
            <a:avLst/>
          </a:prstGeom>
          <a:solidFill>
            <a:schemeClr val="bg1"/>
          </a:solidFill>
          <a:ln w="57150">
            <a:noFill/>
          </a:ln>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ZW" sz="280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Harvard architecture is used primary for small embedded computers</a:t>
            </a:r>
            <a:br>
              <a:rPr kumimoji="0" lang="en-ZW" sz="280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ZW" sz="280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and signal processing (DSP).</a:t>
            </a:r>
            <a:endParaRPr kumimoji="0" lang="en-ZW" sz="280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Text Placeholder 2"/>
          <p:cNvSpPr txBox="1">
            <a:spLocks/>
          </p:cNvSpPr>
          <p:nvPr/>
        </p:nvSpPr>
        <p:spPr>
          <a:xfrm>
            <a:off x="699248" y="3767316"/>
            <a:ext cx="9284539" cy="1500187"/>
          </a:xfrm>
          <a:prstGeom prst="rect">
            <a:avLst/>
          </a:prstGeom>
          <a:solidFill>
            <a:schemeClr val="bg1"/>
          </a:solidFill>
          <a:ln>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ts val="500"/>
              </a:spcBef>
              <a:spcAft>
                <a:spcPts val="500"/>
              </a:spcAft>
              <a:buClrTx/>
              <a:buSzTx/>
              <a:tabLst/>
              <a:defRPr/>
            </a:pPr>
            <a:r>
              <a:rPr kumimoji="0" lang="en-ZW"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Von Neumann is better for desktop</a:t>
            </a:r>
            <a:r>
              <a:rPr kumimoji="0" lang="en-ZW" sz="2800" b="0" i="0" u="none" strike="noStrike" kern="120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ZW"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computers, laptops, workstations and high performance computers.</a:t>
            </a:r>
            <a:endParaRPr kumimoji="0" lang="en-ZW"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963" y="393762"/>
            <a:ext cx="11520244" cy="5549838"/>
          </a:xfrm>
        </p:spPr>
      </p:pic>
    </p:spTree>
    <p:extLst>
      <p:ext uri="{BB962C8B-B14F-4D97-AF65-F5344CB8AC3E}">
        <p14:creationId xmlns:p14="http://schemas.microsoft.com/office/powerpoint/2010/main" val="260660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	</a:t>
            </a:r>
            <a:endParaRPr lang="en-US" dirty="0"/>
          </a:p>
        </p:txBody>
      </p:sp>
      <p:sp>
        <p:nvSpPr>
          <p:cNvPr id="3" name="Content Placeholder 2"/>
          <p:cNvSpPr>
            <a:spLocks noGrp="1"/>
          </p:cNvSpPr>
          <p:nvPr>
            <p:ph idx="1"/>
          </p:nvPr>
        </p:nvSpPr>
        <p:spPr/>
        <p:txBody>
          <a:bodyPr/>
          <a:lstStyle/>
          <a:p>
            <a:r>
              <a:rPr lang="en-GB" dirty="0" err="1" smtClean="0"/>
              <a:t>Okokpujie</a:t>
            </a:r>
            <a:r>
              <a:rPr lang="en-GB" dirty="0" smtClean="0"/>
              <a:t> K. Lecture Notes EIE411, 2016</a:t>
            </a:r>
            <a:endParaRPr lang="en-US" dirty="0"/>
          </a:p>
        </p:txBody>
      </p:sp>
    </p:spTree>
    <p:extLst>
      <p:ext uri="{BB962C8B-B14F-4D97-AF65-F5344CB8AC3E}">
        <p14:creationId xmlns:p14="http://schemas.microsoft.com/office/powerpoint/2010/main" val="197347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3399"/>
                </a:solidFill>
              </a:rPr>
              <a:t>Five Generations of Computers</a:t>
            </a:r>
            <a:endParaRPr lang="en-US" dirty="0">
              <a:solidFill>
                <a:srgbClr val="CC3399"/>
              </a:solidFill>
            </a:endParaRPr>
          </a:p>
        </p:txBody>
      </p:sp>
      <p:sp>
        <p:nvSpPr>
          <p:cNvPr id="3" name="Content Placeholder 2"/>
          <p:cNvSpPr>
            <a:spLocks noGrp="1"/>
          </p:cNvSpPr>
          <p:nvPr>
            <p:ph idx="1"/>
          </p:nvPr>
        </p:nvSpPr>
        <p:spPr/>
        <p:txBody>
          <a:bodyPr>
            <a:normAutofit fontScale="77500" lnSpcReduction="20000"/>
          </a:bodyPr>
          <a:lstStyle/>
          <a:p>
            <a:r>
              <a:rPr lang="en-US" dirty="0" smtClean="0"/>
              <a:t>History of computer development divided into 5 generation</a:t>
            </a:r>
          </a:p>
          <a:p>
            <a:r>
              <a:rPr lang="en-US" dirty="0" smtClean="0"/>
              <a:t>Each generation characterized by a major technological development.</a:t>
            </a:r>
          </a:p>
          <a:p>
            <a:r>
              <a:rPr lang="en-US" dirty="0" smtClean="0"/>
              <a:t>Fundamental changes in terms of </a:t>
            </a:r>
          </a:p>
          <a:p>
            <a:pPr marL="742950" indent="-742950">
              <a:buFont typeface="+mj-lt"/>
              <a:buAutoNum type="arabicPeriod"/>
            </a:pPr>
            <a:r>
              <a:rPr lang="en-US" dirty="0" smtClean="0"/>
              <a:t>Size</a:t>
            </a:r>
          </a:p>
          <a:p>
            <a:pPr marL="742950" indent="-742950">
              <a:buFont typeface="+mj-lt"/>
              <a:buAutoNum type="arabicPeriod"/>
            </a:pPr>
            <a:r>
              <a:rPr lang="en-US" dirty="0" smtClean="0"/>
              <a:t>Cost</a:t>
            </a:r>
          </a:p>
          <a:p>
            <a:pPr marL="742950" indent="-742950">
              <a:buFont typeface="+mj-lt"/>
              <a:buAutoNum type="arabicPeriod"/>
            </a:pPr>
            <a:r>
              <a:rPr lang="en-US" dirty="0" smtClean="0"/>
              <a:t>Power </a:t>
            </a:r>
          </a:p>
          <a:p>
            <a:pPr marL="742950" indent="-742950">
              <a:buFont typeface="+mj-lt"/>
              <a:buAutoNum type="arabicPeriod"/>
            </a:pPr>
            <a:r>
              <a:rPr lang="en-US" dirty="0" smtClean="0"/>
              <a:t>Efficiency</a:t>
            </a:r>
          </a:p>
          <a:p>
            <a:pPr marL="742950" indent="-742950">
              <a:buFont typeface="+mj-lt"/>
              <a:buAutoNum type="arabicPeriod"/>
            </a:pPr>
            <a:r>
              <a:rPr lang="en-US" dirty="0" smtClean="0"/>
              <a:t>Reliability</a:t>
            </a:r>
          </a:p>
          <a:p>
            <a:pPr marL="0" indent="0">
              <a:buNone/>
            </a:pPr>
            <a:endParaRPr lang="en-US" dirty="0"/>
          </a:p>
        </p:txBody>
      </p:sp>
    </p:spTree>
    <p:extLst>
      <p:ext uri="{BB962C8B-B14F-4D97-AF65-F5344CB8AC3E}">
        <p14:creationId xmlns:p14="http://schemas.microsoft.com/office/powerpoint/2010/main" val="21049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53144"/>
            <a:ext cx="11714212" cy="1259632"/>
          </a:xfrm>
        </p:spPr>
        <p:txBody>
          <a:bodyPr>
            <a:normAutofit fontScale="90000"/>
          </a:bodyPr>
          <a:lstStyle/>
          <a:p>
            <a:r>
              <a:rPr lang="en-US" dirty="0" smtClean="0">
                <a:solidFill>
                  <a:srgbClr val="CC3399"/>
                </a:solidFill>
              </a:rPr>
              <a:t>First Generation- 1940’s and 50’s:        Vacuum Tubes</a:t>
            </a:r>
            <a:endParaRPr lang="en-US" dirty="0">
              <a:solidFill>
                <a:srgbClr val="CC3399"/>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smtClean="0"/>
              <a:t> Expensive, bulky, </a:t>
            </a:r>
          </a:p>
          <a:p>
            <a:pPr marL="0" indent="0">
              <a:buNone/>
            </a:pPr>
            <a:r>
              <a:rPr lang="en-US" dirty="0" smtClean="0"/>
              <a:t>Unreliable, power </a:t>
            </a:r>
          </a:p>
          <a:p>
            <a:pPr marL="0" indent="0">
              <a:buNone/>
            </a:pPr>
            <a:r>
              <a:rPr lang="en-US" dirty="0" smtClean="0"/>
              <a:t>Consumer</a:t>
            </a:r>
          </a:p>
          <a:p>
            <a:pPr>
              <a:buFont typeface="Wingdings" panose="05000000000000000000" pitchFamily="2" charset="2"/>
              <a:buChar char="v"/>
            </a:pPr>
            <a:r>
              <a:rPr lang="en-US" dirty="0" smtClean="0"/>
              <a:t>Used punched </a:t>
            </a:r>
          </a:p>
          <a:p>
            <a:pPr marL="0" indent="0">
              <a:buNone/>
            </a:pPr>
            <a:r>
              <a:rPr lang="en-US" dirty="0" smtClean="0"/>
              <a:t>Cards/tapes, magnetic</a:t>
            </a:r>
          </a:p>
          <a:p>
            <a:pPr marL="0" indent="0">
              <a:buNone/>
            </a:pPr>
            <a:r>
              <a:rPr lang="en-US" dirty="0" smtClean="0"/>
              <a:t>Drum memories,</a:t>
            </a:r>
          </a:p>
          <a:p>
            <a:pPr marL="0" indent="0">
              <a:buNone/>
            </a:pPr>
            <a:r>
              <a:rPr lang="en-US" dirty="0" smtClean="0"/>
              <a:t>Machine language.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786" y="990600"/>
            <a:ext cx="6162977" cy="5029200"/>
          </a:xfrm>
          <a:prstGeom prst="rect">
            <a:avLst/>
          </a:prstGeom>
        </p:spPr>
      </p:pic>
    </p:spTree>
    <p:extLst>
      <p:ext uri="{BB962C8B-B14F-4D97-AF65-F5344CB8AC3E}">
        <p14:creationId xmlns:p14="http://schemas.microsoft.com/office/powerpoint/2010/main" val="2536300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C3399"/>
                </a:solidFill>
              </a:rPr>
              <a:t>Second Generation- 1950’s and 60’s: Transistors</a:t>
            </a:r>
            <a:endParaRPr lang="en-US" dirty="0">
              <a:solidFill>
                <a:srgbClr val="CC3399"/>
              </a:solidFill>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v"/>
            </a:pPr>
            <a:r>
              <a:rPr lang="en-US" dirty="0" smtClean="0"/>
              <a:t>Smaller, faster,</a:t>
            </a:r>
          </a:p>
          <a:p>
            <a:pPr marL="0" indent="0">
              <a:buNone/>
            </a:pPr>
            <a:r>
              <a:rPr lang="en-US" dirty="0"/>
              <a:t>c</a:t>
            </a:r>
            <a:r>
              <a:rPr lang="en-US" dirty="0" smtClean="0"/>
              <a:t>heaper, energy-efficient </a:t>
            </a:r>
          </a:p>
          <a:p>
            <a:pPr marL="0" indent="0">
              <a:buNone/>
            </a:pPr>
            <a:r>
              <a:rPr lang="en-US" dirty="0" smtClean="0"/>
              <a:t>and more reliable as</a:t>
            </a:r>
          </a:p>
          <a:p>
            <a:pPr marL="0" indent="0">
              <a:buNone/>
            </a:pPr>
            <a:r>
              <a:rPr lang="en-US" dirty="0" smtClean="0"/>
              <a:t> compared to vacuum</a:t>
            </a:r>
          </a:p>
          <a:p>
            <a:pPr marL="0" indent="0">
              <a:buNone/>
            </a:pPr>
            <a:r>
              <a:rPr lang="en-US" dirty="0" smtClean="0"/>
              <a:t>tubes</a:t>
            </a:r>
          </a:p>
          <a:p>
            <a:pPr>
              <a:buFont typeface="Wingdings" panose="05000000000000000000" pitchFamily="2" charset="2"/>
              <a:buChar char="v"/>
            </a:pPr>
            <a:r>
              <a:rPr lang="en-US" dirty="0" smtClean="0"/>
              <a:t>Assembly languages,</a:t>
            </a:r>
          </a:p>
          <a:p>
            <a:pPr marL="0" indent="0">
              <a:buNone/>
            </a:pPr>
            <a:r>
              <a:rPr lang="en-US" dirty="0" smtClean="0"/>
              <a:t>Early versions of </a:t>
            </a:r>
          </a:p>
          <a:p>
            <a:pPr marL="0" indent="0">
              <a:buNone/>
            </a:pPr>
            <a:r>
              <a:rPr lang="en-US" dirty="0" smtClean="0"/>
              <a:t>FORTRAN and</a:t>
            </a:r>
          </a:p>
          <a:p>
            <a:pPr marL="0" indent="0">
              <a:buNone/>
            </a:pPr>
            <a:r>
              <a:rPr lang="en-US" dirty="0" smtClean="0"/>
              <a:t>COBOL</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87" y="1412776"/>
            <a:ext cx="4876800" cy="430222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0613" y="4389462"/>
            <a:ext cx="2466975" cy="1847850"/>
          </a:xfrm>
          <a:prstGeom prst="rect">
            <a:avLst/>
          </a:prstGeom>
        </p:spPr>
      </p:pic>
    </p:spTree>
    <p:extLst>
      <p:ext uri="{BB962C8B-B14F-4D97-AF65-F5344CB8AC3E}">
        <p14:creationId xmlns:p14="http://schemas.microsoft.com/office/powerpoint/2010/main" val="1480872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C3399"/>
                </a:solidFill>
              </a:rPr>
              <a:t>Third Generation -1960’s and 70’s:  Integrated Circuits</a:t>
            </a:r>
            <a:endParaRPr lang="en-US" dirty="0">
              <a:solidFill>
                <a:srgbClr val="CC3399"/>
              </a:solidFill>
            </a:endParaRPr>
          </a:p>
        </p:txBody>
      </p:sp>
      <p:sp>
        <p:nvSpPr>
          <p:cNvPr id="3" name="Content Placeholder 2"/>
          <p:cNvSpPr>
            <a:spLocks noGrp="1"/>
          </p:cNvSpPr>
          <p:nvPr>
            <p:ph idx="1"/>
          </p:nvPr>
        </p:nvSpPr>
        <p:spPr>
          <a:xfrm>
            <a:off x="239412" y="1676400"/>
            <a:ext cx="11716352" cy="4560912"/>
          </a:xfrm>
        </p:spPr>
        <p:txBody>
          <a:bodyPr/>
          <a:lstStyle/>
          <a:p>
            <a:r>
              <a:rPr lang="en-US" dirty="0" smtClean="0"/>
              <a:t>SSI, MSI, LSI</a:t>
            </a:r>
          </a:p>
          <a:p>
            <a:r>
              <a:rPr lang="en-US" dirty="0" smtClean="0"/>
              <a:t>Speed and efficiency</a:t>
            </a:r>
          </a:p>
          <a:p>
            <a:pPr marL="0" indent="0">
              <a:buNone/>
            </a:pPr>
            <a:r>
              <a:rPr lang="en-US" dirty="0"/>
              <a:t> </a:t>
            </a:r>
            <a:r>
              <a:rPr lang="en-US" dirty="0" smtClean="0"/>
              <a:t>drastically increased</a:t>
            </a:r>
          </a:p>
          <a:p>
            <a:r>
              <a:rPr lang="en-US" dirty="0" smtClean="0"/>
              <a:t>Keyboards and monitors</a:t>
            </a:r>
          </a:p>
          <a:p>
            <a:r>
              <a:rPr lang="en-US" dirty="0" smtClean="0"/>
              <a:t>Operating systems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87" y="1524000"/>
            <a:ext cx="4114800" cy="2133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187" y="3912840"/>
            <a:ext cx="4343400" cy="2325712"/>
          </a:xfrm>
          <a:prstGeom prst="rect">
            <a:avLst/>
          </a:prstGeom>
        </p:spPr>
      </p:pic>
    </p:spTree>
    <p:extLst>
      <p:ext uri="{BB962C8B-B14F-4D97-AF65-F5344CB8AC3E}">
        <p14:creationId xmlns:p14="http://schemas.microsoft.com/office/powerpoint/2010/main" val="315586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066800"/>
            <a:ext cx="11714212" cy="201960"/>
          </a:xfrm>
        </p:spPr>
        <p:txBody>
          <a:bodyPr>
            <a:normAutofit fontScale="90000"/>
          </a:bodyPr>
          <a:lstStyle/>
          <a:p>
            <a:r>
              <a:rPr lang="en-US" dirty="0" smtClean="0">
                <a:solidFill>
                  <a:srgbClr val="CC3399"/>
                </a:solidFill>
              </a:rPr>
              <a:t>Fourth Generation- 1970’s to Present: Microprocessor</a:t>
            </a:r>
            <a:r>
              <a:rPr lang="en-US" dirty="0" smtClean="0"/>
              <a:t/>
            </a:r>
            <a:br>
              <a:rPr lang="en-US" dirty="0" smtClean="0"/>
            </a:br>
            <a:endParaRPr lang="en-US" dirty="0"/>
          </a:p>
        </p:txBody>
      </p:sp>
      <p:sp>
        <p:nvSpPr>
          <p:cNvPr id="3" name="Content Placeholder 2"/>
          <p:cNvSpPr>
            <a:spLocks noGrp="1"/>
          </p:cNvSpPr>
          <p:nvPr>
            <p:ph idx="1"/>
          </p:nvPr>
        </p:nvSpPr>
        <p:spPr>
          <a:xfrm>
            <a:off x="239412" y="1752600"/>
            <a:ext cx="11716352" cy="4484712"/>
          </a:xfrm>
        </p:spPr>
        <p:txBody>
          <a:bodyPr>
            <a:normAutofit fontScale="85000" lnSpcReduction="20000"/>
          </a:bodyPr>
          <a:lstStyle/>
          <a:p>
            <a:r>
              <a:rPr lang="en-US" dirty="0" smtClean="0"/>
              <a:t>LSI and VLSI</a:t>
            </a:r>
          </a:p>
          <a:p>
            <a:r>
              <a:rPr lang="en-US" dirty="0" smtClean="0"/>
              <a:t>Made home </a:t>
            </a:r>
          </a:p>
          <a:p>
            <a:pPr marL="0" indent="0">
              <a:buNone/>
            </a:pPr>
            <a:r>
              <a:rPr lang="en-US" dirty="0" smtClean="0"/>
              <a:t>Computing and</a:t>
            </a:r>
          </a:p>
          <a:p>
            <a:pPr marL="0" indent="0">
              <a:buNone/>
            </a:pPr>
            <a:r>
              <a:rPr lang="en-US" dirty="0" smtClean="0"/>
              <a:t>Embedded</a:t>
            </a:r>
          </a:p>
          <a:p>
            <a:pPr marL="0" indent="0">
              <a:buNone/>
            </a:pPr>
            <a:r>
              <a:rPr lang="en-US" dirty="0" smtClean="0"/>
              <a:t>Computing possible</a:t>
            </a:r>
          </a:p>
          <a:p>
            <a:r>
              <a:rPr lang="en-US" dirty="0" smtClean="0"/>
              <a:t>Graphics and </a:t>
            </a:r>
          </a:p>
          <a:p>
            <a:r>
              <a:rPr lang="en-US" dirty="0" smtClean="0"/>
              <a:t>Mouse</a:t>
            </a:r>
          </a:p>
          <a:p>
            <a:pPr marL="0" indent="0">
              <a:buNone/>
            </a:pPr>
            <a:r>
              <a:rPr lang="en-US" dirty="0" smtClean="0"/>
              <a:t>Hand held devices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187" y="1524000"/>
            <a:ext cx="4876800"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987" y="3994956"/>
            <a:ext cx="4419600" cy="2470956"/>
          </a:xfrm>
          <a:prstGeom prst="rect">
            <a:avLst/>
          </a:prstGeom>
        </p:spPr>
      </p:pic>
    </p:spTree>
    <p:extLst>
      <p:ext uri="{BB962C8B-B14F-4D97-AF65-F5344CB8AC3E}">
        <p14:creationId xmlns:p14="http://schemas.microsoft.com/office/powerpoint/2010/main" val="47606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C3399"/>
                </a:solidFill>
              </a:rPr>
              <a:t>Fifth Generation – Present and Beyond:</a:t>
            </a:r>
            <a:br>
              <a:rPr lang="en-US" dirty="0" smtClean="0">
                <a:solidFill>
                  <a:srgbClr val="CC3399"/>
                </a:solidFill>
              </a:rPr>
            </a:br>
            <a:r>
              <a:rPr lang="en-US" dirty="0" smtClean="0">
                <a:solidFill>
                  <a:srgbClr val="CC3399"/>
                </a:solidFill>
              </a:rPr>
              <a:t>Artificial Intelligence</a:t>
            </a:r>
            <a:endParaRPr lang="en-US" dirty="0">
              <a:solidFill>
                <a:srgbClr val="CC3399"/>
              </a:solidFill>
            </a:endParaRPr>
          </a:p>
        </p:txBody>
      </p:sp>
      <p:sp>
        <p:nvSpPr>
          <p:cNvPr id="3" name="Content Placeholder 2"/>
          <p:cNvSpPr>
            <a:spLocks noGrp="1"/>
          </p:cNvSpPr>
          <p:nvPr>
            <p:ph idx="1"/>
          </p:nvPr>
        </p:nvSpPr>
        <p:spPr>
          <a:xfrm>
            <a:off x="239412" y="2209800"/>
            <a:ext cx="11716352" cy="4027512"/>
          </a:xfrm>
        </p:spPr>
        <p:txBody>
          <a:bodyPr>
            <a:normAutofit/>
          </a:bodyPr>
          <a:lstStyle/>
          <a:p>
            <a:r>
              <a:rPr lang="en-US" sz="4800" dirty="0" smtClean="0"/>
              <a:t>Voice input//output</a:t>
            </a:r>
          </a:p>
          <a:p>
            <a:r>
              <a:rPr lang="en-US" sz="4800" dirty="0" smtClean="0"/>
              <a:t>Natural language input/output</a:t>
            </a:r>
          </a:p>
          <a:p>
            <a:r>
              <a:rPr lang="en-US" sz="4800" dirty="0" smtClean="0"/>
              <a:t>Parallel computing</a:t>
            </a:r>
            <a:endParaRPr lang="en-US" sz="4800" dirty="0"/>
          </a:p>
        </p:txBody>
      </p:sp>
    </p:spTree>
    <p:extLst>
      <p:ext uri="{BB962C8B-B14F-4D97-AF65-F5344CB8AC3E}">
        <p14:creationId xmlns:p14="http://schemas.microsoft.com/office/powerpoint/2010/main" val="62439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1890403</TotalTime>
  <Words>1157</Words>
  <Application>Microsoft Office PowerPoint</Application>
  <PresentationFormat>Custom</PresentationFormat>
  <Paragraphs>200</Paragraphs>
  <Slides>32</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ＭＳ Ｐゴシック</vt:lpstr>
      <vt:lpstr>Arial</vt:lpstr>
      <vt:lpstr>Calibri</vt:lpstr>
      <vt:lpstr>Georgia</vt:lpstr>
      <vt:lpstr>Rockwell</vt:lpstr>
      <vt:lpstr>Rockwell Condensed</vt:lpstr>
      <vt:lpstr>Times New Roman</vt:lpstr>
      <vt:lpstr>Wingdings</vt:lpstr>
      <vt:lpstr>Office Theme</vt:lpstr>
      <vt:lpstr>Custom Design</vt:lpstr>
      <vt:lpstr>  EIE 411 COMPUTER ORGANIZATION AND ARCHITECTURE   </vt:lpstr>
      <vt:lpstr>Outline for Module 1 </vt:lpstr>
      <vt:lpstr>Development history of computer hardware and software. </vt:lpstr>
      <vt:lpstr>Five Generations of Computers</vt:lpstr>
      <vt:lpstr>First Generation- 1940’s and 50’s:        Vacuum Tubes</vt:lpstr>
      <vt:lpstr>Second Generation- 1950’s and 60’s: Transistors</vt:lpstr>
      <vt:lpstr>Third Generation -1960’s and 70’s:  Integrated Circuits</vt:lpstr>
      <vt:lpstr>Fourth Generation- 1970’s to Present: Microprocessor </vt:lpstr>
      <vt:lpstr>Fifth Generation – Present and Beyond: Artificial Intelligence</vt:lpstr>
      <vt:lpstr>Relative performance per unit cost</vt:lpstr>
      <vt:lpstr>COMPUTERS SYSTEMS REVIEW</vt:lpstr>
      <vt:lpstr>BASIC FUNCTIONS OF A COMPUTER</vt:lpstr>
      <vt:lpstr>BASIC COMPONENTS OF A COMPUTER</vt:lpstr>
      <vt:lpstr>THE BUS MODEL OF A COMPUTER SYSTEM</vt:lpstr>
      <vt:lpstr>COMPUTER ORGANIZATION (Summary)</vt:lpstr>
      <vt:lpstr>COMPUTER ORGANIZATION</vt:lpstr>
      <vt:lpstr>COMPUTER ARCHITECTURE (summary)</vt:lpstr>
      <vt:lpstr>COMPUTER ARCHITECTURE</vt:lpstr>
      <vt:lpstr>WHY STUDY COMPUTER ORG &amp; ARC</vt:lpstr>
      <vt:lpstr> THE HIERARCHICAL MODEL OF THE COMPUTER </vt:lpstr>
      <vt:lpstr>EARLY COMPUTERS</vt:lpstr>
      <vt:lpstr>VON NEUMANN MODEL</vt:lpstr>
      <vt:lpstr>VON NEUMANN MODEL</vt:lpstr>
      <vt:lpstr>VON NEUMANN MODEL</vt:lpstr>
      <vt:lpstr>HARVARD MODEL</vt:lpstr>
      <vt:lpstr>HARVARD MODEL</vt:lpstr>
      <vt:lpstr>HARVARD VS VON NEUMANN</vt:lpstr>
      <vt:lpstr>HARVARD VS VON NEUMANN</vt:lpstr>
      <vt:lpstr>HARVARD VS VON NEUMANN cont’d</vt:lpstr>
      <vt:lpstr>HARVARD VS VON NEUMANN cont’d</vt:lpstr>
      <vt:lpstr>PowerPoint Presentation</vt:lpstr>
      <vt:lpstr>Reference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Ruyione</cp:lastModifiedBy>
  <cp:revision>192</cp:revision>
  <cp:lastPrinted>2015-08-03T07:22:59Z</cp:lastPrinted>
  <dcterms:created xsi:type="dcterms:W3CDTF">2014-01-31T21:42:27Z</dcterms:created>
  <dcterms:modified xsi:type="dcterms:W3CDTF">2022-10-13T13:57:31Z</dcterms:modified>
</cp:coreProperties>
</file>