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ACE1C9-5FEF-4B36-99C4-3A7711C84839}"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8D3EA-E8EB-4ABE-9ECD-E074A62385EC}" type="slidenum">
              <a:rPr lang="en-US" smtClean="0"/>
              <a:t>‹#›</a:t>
            </a:fld>
            <a:endParaRPr lang="en-US"/>
          </a:p>
        </p:txBody>
      </p:sp>
    </p:spTree>
    <p:extLst>
      <p:ext uri="{BB962C8B-B14F-4D97-AF65-F5344CB8AC3E}">
        <p14:creationId xmlns:p14="http://schemas.microsoft.com/office/powerpoint/2010/main" val="2971225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ACE1C9-5FEF-4B36-99C4-3A7711C84839}"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8D3EA-E8EB-4ABE-9ECD-E074A62385EC}" type="slidenum">
              <a:rPr lang="en-US" smtClean="0"/>
              <a:t>‹#›</a:t>
            </a:fld>
            <a:endParaRPr lang="en-US"/>
          </a:p>
        </p:txBody>
      </p:sp>
    </p:spTree>
    <p:extLst>
      <p:ext uri="{BB962C8B-B14F-4D97-AF65-F5344CB8AC3E}">
        <p14:creationId xmlns:p14="http://schemas.microsoft.com/office/powerpoint/2010/main" val="371748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ACE1C9-5FEF-4B36-99C4-3A7711C84839}"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8D3EA-E8EB-4ABE-9ECD-E074A62385EC}" type="slidenum">
              <a:rPr lang="en-US" smtClean="0"/>
              <a:t>‹#›</a:t>
            </a:fld>
            <a:endParaRPr lang="en-US"/>
          </a:p>
        </p:txBody>
      </p:sp>
    </p:spTree>
    <p:extLst>
      <p:ext uri="{BB962C8B-B14F-4D97-AF65-F5344CB8AC3E}">
        <p14:creationId xmlns:p14="http://schemas.microsoft.com/office/powerpoint/2010/main" val="244714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ACE1C9-5FEF-4B36-99C4-3A7711C84839}"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8D3EA-E8EB-4ABE-9ECD-E074A62385EC}" type="slidenum">
              <a:rPr lang="en-US" smtClean="0"/>
              <a:t>‹#›</a:t>
            </a:fld>
            <a:endParaRPr lang="en-US"/>
          </a:p>
        </p:txBody>
      </p:sp>
    </p:spTree>
    <p:extLst>
      <p:ext uri="{BB962C8B-B14F-4D97-AF65-F5344CB8AC3E}">
        <p14:creationId xmlns:p14="http://schemas.microsoft.com/office/powerpoint/2010/main" val="2701663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ACE1C9-5FEF-4B36-99C4-3A7711C84839}"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8D3EA-E8EB-4ABE-9ECD-E074A62385EC}" type="slidenum">
              <a:rPr lang="en-US" smtClean="0"/>
              <a:t>‹#›</a:t>
            </a:fld>
            <a:endParaRPr lang="en-US"/>
          </a:p>
        </p:txBody>
      </p:sp>
    </p:spTree>
    <p:extLst>
      <p:ext uri="{BB962C8B-B14F-4D97-AF65-F5344CB8AC3E}">
        <p14:creationId xmlns:p14="http://schemas.microsoft.com/office/powerpoint/2010/main" val="2426171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ACE1C9-5FEF-4B36-99C4-3A7711C84839}"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8D3EA-E8EB-4ABE-9ECD-E074A62385EC}" type="slidenum">
              <a:rPr lang="en-US" smtClean="0"/>
              <a:t>‹#›</a:t>
            </a:fld>
            <a:endParaRPr lang="en-US"/>
          </a:p>
        </p:txBody>
      </p:sp>
    </p:spTree>
    <p:extLst>
      <p:ext uri="{BB962C8B-B14F-4D97-AF65-F5344CB8AC3E}">
        <p14:creationId xmlns:p14="http://schemas.microsoft.com/office/powerpoint/2010/main" val="390038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ACE1C9-5FEF-4B36-99C4-3A7711C84839}" type="datetimeFigureOut">
              <a:rPr lang="en-US" smtClean="0"/>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F8D3EA-E8EB-4ABE-9ECD-E074A62385EC}" type="slidenum">
              <a:rPr lang="en-US" smtClean="0"/>
              <a:t>‹#›</a:t>
            </a:fld>
            <a:endParaRPr lang="en-US"/>
          </a:p>
        </p:txBody>
      </p:sp>
    </p:spTree>
    <p:extLst>
      <p:ext uri="{BB962C8B-B14F-4D97-AF65-F5344CB8AC3E}">
        <p14:creationId xmlns:p14="http://schemas.microsoft.com/office/powerpoint/2010/main" val="269878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ACE1C9-5FEF-4B36-99C4-3A7711C84839}"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F8D3EA-E8EB-4ABE-9ECD-E074A62385EC}" type="slidenum">
              <a:rPr lang="en-US" smtClean="0"/>
              <a:t>‹#›</a:t>
            </a:fld>
            <a:endParaRPr lang="en-US"/>
          </a:p>
        </p:txBody>
      </p:sp>
    </p:spTree>
    <p:extLst>
      <p:ext uri="{BB962C8B-B14F-4D97-AF65-F5344CB8AC3E}">
        <p14:creationId xmlns:p14="http://schemas.microsoft.com/office/powerpoint/2010/main" val="3873833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ACE1C9-5FEF-4B36-99C4-3A7711C84839}" type="datetimeFigureOut">
              <a:rPr lang="en-US" smtClean="0"/>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F8D3EA-E8EB-4ABE-9ECD-E074A62385EC}" type="slidenum">
              <a:rPr lang="en-US" smtClean="0"/>
              <a:t>‹#›</a:t>
            </a:fld>
            <a:endParaRPr lang="en-US"/>
          </a:p>
        </p:txBody>
      </p:sp>
    </p:spTree>
    <p:extLst>
      <p:ext uri="{BB962C8B-B14F-4D97-AF65-F5344CB8AC3E}">
        <p14:creationId xmlns:p14="http://schemas.microsoft.com/office/powerpoint/2010/main" val="1716131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ACE1C9-5FEF-4B36-99C4-3A7711C84839}"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8D3EA-E8EB-4ABE-9ECD-E074A62385EC}" type="slidenum">
              <a:rPr lang="en-US" smtClean="0"/>
              <a:t>‹#›</a:t>
            </a:fld>
            <a:endParaRPr lang="en-US"/>
          </a:p>
        </p:txBody>
      </p:sp>
    </p:spTree>
    <p:extLst>
      <p:ext uri="{BB962C8B-B14F-4D97-AF65-F5344CB8AC3E}">
        <p14:creationId xmlns:p14="http://schemas.microsoft.com/office/powerpoint/2010/main" val="111398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ACE1C9-5FEF-4B36-99C4-3A7711C84839}"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8D3EA-E8EB-4ABE-9ECD-E074A62385EC}" type="slidenum">
              <a:rPr lang="en-US" smtClean="0"/>
              <a:t>‹#›</a:t>
            </a:fld>
            <a:endParaRPr lang="en-US"/>
          </a:p>
        </p:txBody>
      </p:sp>
    </p:spTree>
    <p:extLst>
      <p:ext uri="{BB962C8B-B14F-4D97-AF65-F5344CB8AC3E}">
        <p14:creationId xmlns:p14="http://schemas.microsoft.com/office/powerpoint/2010/main" val="389106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CE1C9-5FEF-4B36-99C4-3A7711C84839}" type="datetimeFigureOut">
              <a:rPr lang="en-US" smtClean="0"/>
              <a:t>2/19/2020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8D3EA-E8EB-4ABE-9ECD-E074A62385EC}" type="slidenum">
              <a:rPr lang="en-US" smtClean="0"/>
              <a:t>‹#›</a:t>
            </a:fld>
            <a:endParaRPr lang="en-US"/>
          </a:p>
        </p:txBody>
      </p:sp>
    </p:spTree>
    <p:extLst>
      <p:ext uri="{BB962C8B-B14F-4D97-AF65-F5344CB8AC3E}">
        <p14:creationId xmlns:p14="http://schemas.microsoft.com/office/powerpoint/2010/main" val="2343836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41893" y="0"/>
            <a:ext cx="1723549"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latin typeface="+mj-lt"/>
              </a:rPr>
              <a:t>I</a:t>
            </a:r>
            <a:r>
              <a:rPr lang="en-US" sz="9600" b="0" cap="none" spc="0" dirty="0" smtClean="0">
                <a:ln w="0"/>
                <a:solidFill>
                  <a:schemeClr val="tx1"/>
                </a:solidFill>
                <a:effectLst>
                  <a:outerShdw blurRad="38100" dist="19050" dir="2700000" algn="tl" rotWithShape="0">
                    <a:schemeClr val="dk1">
                      <a:alpha val="40000"/>
                    </a:schemeClr>
                  </a:outerShdw>
                </a:effectLst>
                <a:latin typeface="+mj-lt"/>
              </a:rPr>
              <a:t>oT</a:t>
            </a:r>
            <a:endParaRPr lang="en-US" sz="9600" b="0" cap="none" spc="0" dirty="0">
              <a:ln w="0"/>
              <a:solidFill>
                <a:schemeClr val="tx1"/>
              </a:solidFill>
              <a:effectLst>
                <a:outerShdw blurRad="38100" dist="19050" dir="2700000" algn="tl" rotWithShape="0">
                  <a:schemeClr val="dk1">
                    <a:alpha val="40000"/>
                  </a:schemeClr>
                </a:outerShdw>
              </a:effectLst>
              <a:latin typeface="+mj-lt"/>
            </a:endParaRPr>
          </a:p>
        </p:txBody>
      </p:sp>
      <p:sp>
        <p:nvSpPr>
          <p:cNvPr id="5" name="Rectangle 4"/>
          <p:cNvSpPr/>
          <p:nvPr/>
        </p:nvSpPr>
        <p:spPr>
          <a:xfrm>
            <a:off x="2901996" y="1271280"/>
            <a:ext cx="4995663" cy="830997"/>
          </a:xfrm>
          <a:prstGeom prst="rect">
            <a:avLst/>
          </a:prstGeom>
          <a:noFill/>
        </p:spPr>
        <p:txBody>
          <a:bodyPr wrap="none" lIns="91440" tIns="45720" rIns="91440" bIns="45720">
            <a:spAutoFit/>
          </a:bodyPr>
          <a:lstStyle/>
          <a:p>
            <a:pPr algn="ctr"/>
            <a:r>
              <a:rPr lang="en-US" sz="4800" dirty="0" smtClean="0">
                <a:ln w="0"/>
                <a:solidFill>
                  <a:schemeClr val="accent1"/>
                </a:solidFill>
                <a:effectLst>
                  <a:outerShdw blurRad="38100" dist="25400" dir="5400000" algn="ctr" rotWithShape="0">
                    <a:srgbClr val="6E747A">
                      <a:alpha val="43000"/>
                    </a:srgbClr>
                  </a:outerShdw>
                </a:effectLst>
              </a:rPr>
              <a:t>(Internet of Things)</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847" y="2311283"/>
            <a:ext cx="9631741" cy="4063391"/>
          </a:xfrm>
          <a:prstGeom prst="rect">
            <a:avLst/>
          </a:prstGeom>
        </p:spPr>
      </p:pic>
    </p:spTree>
    <p:extLst>
      <p:ext uri="{BB962C8B-B14F-4D97-AF65-F5344CB8AC3E}">
        <p14:creationId xmlns:p14="http://schemas.microsoft.com/office/powerpoint/2010/main" val="101917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8132" y="315575"/>
            <a:ext cx="6103209" cy="646331"/>
          </a:xfrm>
          <a:prstGeom prst="rect">
            <a:avLst/>
          </a:prstGeom>
          <a:noFill/>
        </p:spPr>
        <p:txBody>
          <a:bodyPr wrap="none" lIns="91440" tIns="45720" rIns="91440" bIns="45720">
            <a:spAutoFit/>
          </a:bodyPr>
          <a:lstStyle/>
          <a:p>
            <a:pPr algn="ctr"/>
            <a:r>
              <a:rPr lang="en-US" sz="3600" b="1" dirty="0"/>
              <a:t>What is the Internet of Things?</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288132" y="1449976"/>
            <a:ext cx="8595360" cy="1200329"/>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solidFill>
                  <a:srgbClr val="0070C0"/>
                </a:solidFill>
              </a:rPr>
              <a:t>The Internet of Things, or IoT, refers to the billions of physical devices around the world that are now connected to the internet, all collecting and sharing data.</a:t>
            </a:r>
          </a:p>
        </p:txBody>
      </p:sp>
      <p:sp>
        <p:nvSpPr>
          <p:cNvPr id="6" name="TextBox 5"/>
          <p:cNvSpPr txBox="1"/>
          <p:nvPr/>
        </p:nvSpPr>
        <p:spPr>
          <a:xfrm>
            <a:off x="179275" y="2987039"/>
            <a:ext cx="8595360" cy="1569660"/>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solidFill>
                  <a:srgbClr val="0070C0"/>
                </a:solidFill>
              </a:rPr>
              <a:t>Connecting up all these different objects and adding sensors to them adds a level of digital intelligence to devices that would be otherwise dumb, enabling them to communicate real-time data without involving a human </a:t>
            </a:r>
            <a:r>
              <a:rPr lang="en-US" sz="2400" dirty="0" smtClean="0">
                <a:solidFill>
                  <a:srgbClr val="0070C0"/>
                </a:solidFill>
              </a:rPr>
              <a:t>being.</a:t>
            </a:r>
            <a:endParaRPr lang="en-US" sz="2400" dirty="0">
              <a:solidFill>
                <a:srgbClr val="0070C0"/>
              </a:solidFill>
            </a:endParaRPr>
          </a:p>
        </p:txBody>
      </p:sp>
      <p:sp>
        <p:nvSpPr>
          <p:cNvPr id="7" name="Rectangle 6"/>
          <p:cNvSpPr/>
          <p:nvPr/>
        </p:nvSpPr>
        <p:spPr>
          <a:xfrm>
            <a:off x="8774635" y="405394"/>
            <a:ext cx="3139440" cy="3138158"/>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0675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244" y="1279341"/>
            <a:ext cx="9782427" cy="5160645"/>
          </a:xfrm>
          <a:prstGeom prst="rect">
            <a:avLst/>
          </a:prstGeom>
        </p:spPr>
      </p:pic>
      <p:sp>
        <p:nvSpPr>
          <p:cNvPr id="5" name="Rectangle 4"/>
          <p:cNvSpPr/>
          <p:nvPr/>
        </p:nvSpPr>
        <p:spPr>
          <a:xfrm>
            <a:off x="676817" y="250260"/>
            <a:ext cx="9767226" cy="646331"/>
          </a:xfrm>
          <a:prstGeom prst="rect">
            <a:avLst/>
          </a:prstGeom>
          <a:noFill/>
        </p:spPr>
        <p:txBody>
          <a:bodyPr wrap="none" lIns="91440" tIns="45720" rIns="91440" bIns="45720">
            <a:spAutoFit/>
          </a:bodyPr>
          <a:lstStyle/>
          <a:p>
            <a:pPr algn="ctr"/>
            <a:r>
              <a:rPr lang="en-US" sz="3600" b="1" dirty="0" smtClean="0"/>
              <a:t>Why Physical Devices are Connected To Internet ? </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4849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5" y="418010"/>
            <a:ext cx="10829109" cy="6017895"/>
          </a:xfrm>
          <a:prstGeom prst="rect">
            <a:avLst/>
          </a:prstGeom>
        </p:spPr>
      </p:pic>
    </p:spTree>
    <p:extLst>
      <p:ext uri="{BB962C8B-B14F-4D97-AF65-F5344CB8AC3E}">
        <p14:creationId xmlns:p14="http://schemas.microsoft.com/office/powerpoint/2010/main" val="354687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509" y="184947"/>
            <a:ext cx="6931000"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H</a:t>
            </a:r>
            <a:r>
              <a:rPr lang="en-US" sz="3600" b="0" cap="none" spc="0" dirty="0" smtClean="0">
                <a:ln w="0"/>
                <a:solidFill>
                  <a:schemeClr val="tx1"/>
                </a:solidFill>
                <a:effectLst>
                  <a:outerShdw blurRad="38100" dist="19050" dir="2700000" algn="tl" rotWithShape="0">
                    <a:schemeClr val="dk1">
                      <a:alpha val="40000"/>
                    </a:schemeClr>
                  </a:outerShdw>
                </a:effectLst>
              </a:rPr>
              <a:t>ow industries use </a:t>
            </a:r>
            <a:r>
              <a:rPr lang="en-US" sz="3600" dirty="0" smtClean="0">
                <a:ln w="0"/>
                <a:effectLst>
                  <a:outerShdw blurRad="38100" dist="19050" dir="2700000" algn="tl" rotWithShape="0">
                    <a:schemeClr val="dk1">
                      <a:alpha val="40000"/>
                    </a:schemeClr>
                  </a:outerShdw>
                </a:effectLst>
              </a:rPr>
              <a:t>I</a:t>
            </a:r>
            <a:r>
              <a:rPr lang="en-US" sz="3600" b="0" cap="none" spc="0" dirty="0" smtClean="0">
                <a:ln w="0"/>
                <a:solidFill>
                  <a:schemeClr val="tx1"/>
                </a:solidFill>
                <a:effectLst>
                  <a:outerShdw blurRad="38100" dist="19050" dir="2700000" algn="tl" rotWithShape="0">
                    <a:schemeClr val="dk1">
                      <a:alpha val="40000"/>
                    </a:schemeClr>
                  </a:outerShdw>
                </a:effectLst>
              </a:rPr>
              <a:t>oT technology ?</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p:cNvSpPr txBox="1"/>
          <p:nvPr/>
        </p:nvSpPr>
        <p:spPr>
          <a:xfrm>
            <a:off x="313509" y="1084217"/>
            <a:ext cx="11312434" cy="7694414"/>
          </a:xfrm>
          <a:prstGeom prst="rect">
            <a:avLst/>
          </a:prstGeom>
          <a:noFill/>
        </p:spPr>
        <p:txBody>
          <a:bodyPr wrap="square" rtlCol="0">
            <a:spAutoFit/>
          </a:bodyPr>
          <a:lstStyle/>
          <a:p>
            <a:pPr marL="342900" indent="-342900">
              <a:buFont typeface="+mj-lt"/>
              <a:buAutoNum type="arabicPeriod"/>
            </a:pPr>
            <a:r>
              <a:rPr lang="en-US" sz="2400" dirty="0"/>
              <a:t>Production flow </a:t>
            </a:r>
            <a:r>
              <a:rPr lang="en-US" sz="2400" dirty="0" smtClean="0"/>
              <a:t>monitoring</a:t>
            </a:r>
          </a:p>
          <a:p>
            <a:endParaRPr lang="en-US" dirty="0" smtClean="0"/>
          </a:p>
          <a:p>
            <a:r>
              <a:rPr lang="en-US" sz="2000" dirty="0" smtClean="0">
                <a:solidFill>
                  <a:srgbClr val="0070C0"/>
                </a:solidFill>
              </a:rPr>
              <a:t>IoT </a:t>
            </a:r>
            <a:r>
              <a:rPr lang="en-US" sz="2000" dirty="0">
                <a:solidFill>
                  <a:srgbClr val="0070C0"/>
                </a:solidFill>
              </a:rPr>
              <a:t>in manufacturing can enable the monitoring of production lines starting from the refining process down to the packaging of final products. This complete monitoring of the process in (near) real-time provides scope to recommend adjustments in operations for better management of operational cost. Moreover, the close monitoring highlights lags in production thus eliminating wastes and unnecessary work in progress inventory</a:t>
            </a:r>
            <a:r>
              <a:rPr lang="en-US" sz="2000" dirty="0" smtClean="0">
                <a:solidFill>
                  <a:srgbClr val="0070C0"/>
                </a:solidFill>
              </a:rPr>
              <a:t>.</a:t>
            </a:r>
          </a:p>
          <a:p>
            <a:endParaRPr lang="en-US" dirty="0">
              <a:solidFill>
                <a:srgbClr val="0070C0"/>
              </a:solidFill>
            </a:endParaRPr>
          </a:p>
          <a:p>
            <a:r>
              <a:rPr lang="en-US" sz="2400" dirty="0" smtClean="0"/>
              <a:t>2. </a:t>
            </a:r>
            <a:r>
              <a:rPr lang="en-US" sz="2400" dirty="0"/>
              <a:t> Quality </a:t>
            </a:r>
            <a:r>
              <a:rPr lang="en-US" sz="2400" dirty="0" smtClean="0"/>
              <a:t>control</a:t>
            </a:r>
            <a:endParaRPr lang="en-US" sz="2400" dirty="0"/>
          </a:p>
          <a:p>
            <a:endParaRPr lang="en-US" sz="2400" dirty="0" smtClean="0">
              <a:solidFill>
                <a:srgbClr val="0070C0"/>
              </a:solidFill>
            </a:endParaRPr>
          </a:p>
          <a:p>
            <a:r>
              <a:rPr lang="en-US" sz="2000" dirty="0">
                <a:solidFill>
                  <a:srgbClr val="0070C0"/>
                </a:solidFill>
              </a:rPr>
              <a:t>IoT sensors collect aggregate product data and other third-party syndicated data from various stages of a product cycle. This data relates to the composition of raw materials used, temperature and working environment, wastes, the impact of transportation etc. on the final products. Moreover, if used in the final product, the IoT device can provide data about the customer sentiments on using the product. All of these inputs can later be analyzed to identify and correct quality issues.</a:t>
            </a:r>
            <a:endParaRPr lang="en-US" sz="2000" dirty="0" smtClean="0">
              <a:solidFill>
                <a:srgbClr val="0070C0"/>
              </a:solidFill>
            </a:endParaRPr>
          </a:p>
          <a:p>
            <a:endParaRPr lang="en-US" dirty="0" smtClean="0">
              <a:solidFill>
                <a:srgbClr val="0070C0"/>
              </a:solidFill>
            </a:endParaRPr>
          </a:p>
          <a:p>
            <a:endParaRPr lang="en-US" sz="2400" b="1" dirty="0" smtClean="0">
              <a:solidFill>
                <a:srgbClr val="0070C0"/>
              </a:solidFill>
            </a:endParaRPr>
          </a:p>
          <a:p>
            <a:endParaRPr lang="en-US" sz="2400" b="1" dirty="0">
              <a:solidFill>
                <a:srgbClr val="0070C0"/>
              </a:solidFill>
            </a:endParaRPr>
          </a:p>
          <a:p>
            <a:endParaRPr lang="en-US" sz="2400" b="1" dirty="0" smtClean="0">
              <a:solidFill>
                <a:srgbClr val="0070C0"/>
              </a:solidFill>
            </a:endParaRPr>
          </a:p>
          <a:p>
            <a:endParaRPr lang="en-US" sz="2400" b="1" dirty="0"/>
          </a:p>
          <a:p>
            <a:r>
              <a:rPr lang="en-US" sz="2400" b="1" dirty="0" smtClean="0"/>
              <a:t> </a:t>
            </a:r>
            <a:endParaRPr lang="en-US" sz="2400" b="1" dirty="0"/>
          </a:p>
          <a:p>
            <a:endParaRPr lang="en-US" sz="2400" b="1" dirty="0"/>
          </a:p>
          <a:p>
            <a:endParaRPr lang="en-US" sz="2400" b="1" dirty="0"/>
          </a:p>
        </p:txBody>
      </p:sp>
    </p:spTree>
    <p:extLst>
      <p:ext uri="{BB962C8B-B14F-4D97-AF65-F5344CB8AC3E}">
        <p14:creationId xmlns:p14="http://schemas.microsoft.com/office/powerpoint/2010/main" val="286078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749" y="78376"/>
            <a:ext cx="11906268" cy="6701246"/>
          </a:xfrm>
          <a:prstGeom prst="rect">
            <a:avLst/>
          </a:prstGeom>
        </p:spPr>
      </p:pic>
    </p:spTree>
    <p:extLst>
      <p:ext uri="{BB962C8B-B14F-4D97-AF65-F5344CB8AC3E}">
        <p14:creationId xmlns:p14="http://schemas.microsoft.com/office/powerpoint/2010/main" val="265047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8822" y="391886"/>
            <a:ext cx="8451669" cy="646331"/>
          </a:xfrm>
          <a:prstGeom prst="rect">
            <a:avLst/>
          </a:prstGeom>
          <a:noFill/>
        </p:spPr>
        <p:txBody>
          <a:bodyPr wrap="square" rtlCol="0">
            <a:spAutoFit/>
          </a:bodyPr>
          <a:lstStyle/>
          <a:p>
            <a:r>
              <a:rPr lang="en-US" sz="3600" dirty="0" smtClean="0"/>
              <a:t>How to make simple own IoT device ? </a:t>
            </a:r>
            <a:endParaRPr lang="en-US" sz="36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025" y="1776552"/>
            <a:ext cx="2931185" cy="172451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1210" y="1404369"/>
            <a:ext cx="2939144" cy="246888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457" y="4696601"/>
            <a:ext cx="1280160" cy="128016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60677" y="4672528"/>
            <a:ext cx="1556929" cy="1531452"/>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96345" y="4582991"/>
            <a:ext cx="2687385" cy="1507379"/>
          </a:xfrm>
          <a:prstGeom prst="rect">
            <a:avLst/>
          </a:prstGeom>
        </p:spPr>
      </p:pic>
      <p:sp>
        <p:nvSpPr>
          <p:cNvPr id="10" name="TextBox 9"/>
          <p:cNvSpPr txBox="1"/>
          <p:nvPr/>
        </p:nvSpPr>
        <p:spPr>
          <a:xfrm>
            <a:off x="1058093" y="3501066"/>
            <a:ext cx="2142307" cy="372183"/>
          </a:xfrm>
          <a:prstGeom prst="rect">
            <a:avLst/>
          </a:prstGeom>
          <a:noFill/>
        </p:spPr>
        <p:txBody>
          <a:bodyPr wrap="square" rtlCol="0">
            <a:spAutoFit/>
          </a:bodyPr>
          <a:lstStyle/>
          <a:p>
            <a:r>
              <a:rPr lang="en-US" dirty="0" smtClean="0"/>
              <a:t>Raspberry Pie</a:t>
            </a:r>
            <a:endParaRPr lang="en-US" dirty="0"/>
          </a:p>
        </p:txBody>
      </p:sp>
      <p:sp>
        <p:nvSpPr>
          <p:cNvPr id="11" name="TextBox 10"/>
          <p:cNvSpPr txBox="1"/>
          <p:nvPr/>
        </p:nvSpPr>
        <p:spPr>
          <a:xfrm>
            <a:off x="3587937" y="3535900"/>
            <a:ext cx="2142307" cy="372183"/>
          </a:xfrm>
          <a:prstGeom prst="rect">
            <a:avLst/>
          </a:prstGeom>
          <a:noFill/>
        </p:spPr>
        <p:txBody>
          <a:bodyPr wrap="square" rtlCol="0">
            <a:spAutoFit/>
          </a:bodyPr>
          <a:lstStyle/>
          <a:p>
            <a:r>
              <a:rPr lang="en-US" dirty="0" smtClean="0"/>
              <a:t>ESP8266 Nodemcu</a:t>
            </a:r>
            <a:endParaRPr lang="en-US" dirty="0"/>
          </a:p>
        </p:txBody>
      </p:sp>
      <p:sp>
        <p:nvSpPr>
          <p:cNvPr id="12" name="TextBox 11"/>
          <p:cNvSpPr txBox="1"/>
          <p:nvPr/>
        </p:nvSpPr>
        <p:spPr>
          <a:xfrm>
            <a:off x="1383983" y="6395946"/>
            <a:ext cx="4667245" cy="369332"/>
          </a:xfrm>
          <a:prstGeom prst="rect">
            <a:avLst/>
          </a:prstGeom>
          <a:noFill/>
        </p:spPr>
        <p:txBody>
          <a:bodyPr wrap="square" rtlCol="0">
            <a:spAutoFit/>
          </a:bodyPr>
          <a:lstStyle/>
          <a:p>
            <a:r>
              <a:rPr lang="en-US" dirty="0" smtClean="0"/>
              <a:t>Sensors (Gas , Temperature , Soil Moisture)</a:t>
            </a:r>
            <a:endParaRPr lang="en-US" dirty="0"/>
          </a:p>
        </p:txBody>
      </p:sp>
      <p:cxnSp>
        <p:nvCxnSpPr>
          <p:cNvPr id="14" name="Straight Arrow Connector 13"/>
          <p:cNvCxnSpPr/>
          <p:nvPr/>
        </p:nvCxnSpPr>
        <p:spPr>
          <a:xfrm flipV="1">
            <a:off x="1491152" y="3916220"/>
            <a:ext cx="1447989" cy="767114"/>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H="1" flipV="1">
            <a:off x="3276214" y="3916220"/>
            <a:ext cx="11643" cy="660325"/>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flipH="1" flipV="1">
            <a:off x="3587937" y="3958866"/>
            <a:ext cx="1213184" cy="589292"/>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58445" y="1898550"/>
            <a:ext cx="1554481" cy="1637350"/>
          </a:xfrm>
          <a:prstGeom prst="rect">
            <a:avLst/>
          </a:prstGeom>
        </p:spPr>
      </p:pic>
      <p:cxnSp>
        <p:nvCxnSpPr>
          <p:cNvPr id="23" name="Straight Arrow Connector 22"/>
          <p:cNvCxnSpPr/>
          <p:nvPr/>
        </p:nvCxnSpPr>
        <p:spPr>
          <a:xfrm>
            <a:off x="5527870" y="2965747"/>
            <a:ext cx="1455860" cy="12584"/>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7488831" y="3349808"/>
            <a:ext cx="2142307" cy="372183"/>
          </a:xfrm>
          <a:prstGeom prst="rect">
            <a:avLst/>
          </a:prstGeom>
          <a:noFill/>
        </p:spPr>
        <p:txBody>
          <a:bodyPr wrap="square" rtlCol="0">
            <a:spAutoFit/>
          </a:bodyPr>
          <a:lstStyle/>
          <a:p>
            <a:r>
              <a:rPr lang="en-US" dirty="0" smtClean="0"/>
              <a:t>Router</a:t>
            </a:r>
            <a:endParaRPr lang="en-US" dirty="0"/>
          </a:p>
        </p:txBody>
      </p:sp>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71017" y="1898550"/>
            <a:ext cx="2015433" cy="1964650"/>
          </a:xfrm>
          <a:prstGeom prst="rect">
            <a:avLst/>
          </a:prstGeom>
        </p:spPr>
      </p:pic>
      <p:cxnSp>
        <p:nvCxnSpPr>
          <p:cNvPr id="36" name="Straight Arrow Connector 35"/>
          <p:cNvCxnSpPr/>
          <p:nvPr/>
        </p:nvCxnSpPr>
        <p:spPr>
          <a:xfrm>
            <a:off x="8868706" y="2970274"/>
            <a:ext cx="868423" cy="21599"/>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8" name="TextBox 37"/>
          <p:cNvSpPr txBox="1"/>
          <p:nvPr/>
        </p:nvSpPr>
        <p:spPr>
          <a:xfrm>
            <a:off x="10423620" y="3772774"/>
            <a:ext cx="2142307" cy="372183"/>
          </a:xfrm>
          <a:prstGeom prst="rect">
            <a:avLst/>
          </a:prstGeom>
          <a:noFill/>
        </p:spPr>
        <p:txBody>
          <a:bodyPr wrap="square" rtlCol="0">
            <a:spAutoFit/>
          </a:bodyPr>
          <a:lstStyle/>
          <a:p>
            <a:r>
              <a:rPr lang="en-US" dirty="0" smtClean="0"/>
              <a:t>Cloud</a:t>
            </a:r>
            <a:endParaRPr lang="en-US" dirty="0"/>
          </a:p>
        </p:txBody>
      </p:sp>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0083983" y="5057513"/>
            <a:ext cx="1450900" cy="1554536"/>
          </a:xfrm>
          <a:prstGeom prst="rect">
            <a:avLst/>
          </a:prstGeom>
        </p:spPr>
      </p:pic>
      <p:cxnSp>
        <p:nvCxnSpPr>
          <p:cNvPr id="40" name="Straight Arrow Connector 39"/>
          <p:cNvCxnSpPr/>
          <p:nvPr/>
        </p:nvCxnSpPr>
        <p:spPr>
          <a:xfrm>
            <a:off x="10750731" y="4154810"/>
            <a:ext cx="45463" cy="772327"/>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2" name="TextBox 41"/>
          <p:cNvSpPr txBox="1"/>
          <p:nvPr/>
        </p:nvSpPr>
        <p:spPr>
          <a:xfrm>
            <a:off x="8385813" y="6301610"/>
            <a:ext cx="2142307" cy="372183"/>
          </a:xfrm>
          <a:prstGeom prst="rect">
            <a:avLst/>
          </a:prstGeom>
          <a:noFill/>
        </p:spPr>
        <p:txBody>
          <a:bodyPr wrap="square" rtlCol="0">
            <a:spAutoFit/>
          </a:bodyPr>
          <a:lstStyle/>
          <a:p>
            <a:r>
              <a:rPr lang="en-US" dirty="0" smtClean="0"/>
              <a:t>Mobile or Web App</a:t>
            </a:r>
            <a:endParaRPr lang="en-US" dirty="0"/>
          </a:p>
        </p:txBody>
      </p:sp>
    </p:spTree>
    <p:extLst>
      <p:ext uri="{BB962C8B-B14F-4D97-AF65-F5344CB8AC3E}">
        <p14:creationId xmlns:p14="http://schemas.microsoft.com/office/powerpoint/2010/main" val="225083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13180" y="2484009"/>
            <a:ext cx="5991769" cy="1569660"/>
          </a:xfrm>
          <a:prstGeom prst="rect">
            <a:avLst/>
          </a:prstGeom>
          <a:noFill/>
        </p:spPr>
        <p:txBody>
          <a:bodyPr wrap="none" lIns="91440" tIns="45720" rIns="91440" bIns="45720">
            <a:spAutoFit/>
          </a:bodyPr>
          <a:lstStyle/>
          <a:p>
            <a:pPr algn="ctr"/>
            <a:r>
              <a:rPr lang="en-US" sz="9600" b="0" cap="none" spc="0" dirty="0" smtClean="0">
                <a:ln w="0"/>
                <a:solidFill>
                  <a:schemeClr val="accent1"/>
                </a:solidFill>
                <a:effectLst>
                  <a:outerShdw blurRad="38100" dist="25400" dir="5400000" algn="ctr" rotWithShape="0">
                    <a:srgbClr val="6E747A">
                      <a:alpha val="43000"/>
                    </a:srgbClr>
                  </a:outerShdw>
                </a:effectLst>
              </a:rPr>
              <a:t>Thank You !</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70976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TotalTime>
  <Words>198</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Ruzaik Mohomad</dc:creator>
  <cp:lastModifiedBy>Ruzaik Mohomad</cp:lastModifiedBy>
  <cp:revision>21</cp:revision>
  <dcterms:created xsi:type="dcterms:W3CDTF">2020-02-19T16:29:14Z</dcterms:created>
  <dcterms:modified xsi:type="dcterms:W3CDTF">2020-02-19T19:06:33Z</dcterms:modified>
</cp:coreProperties>
</file>