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74" r:id="rId4"/>
    <p:sldId id="276" r:id="rId5"/>
    <p:sldId id="281" r:id="rId6"/>
    <p:sldId id="258" r:id="rId7"/>
    <p:sldId id="283" r:id="rId8"/>
    <p:sldId id="284" r:id="rId9"/>
    <p:sldId id="275" r:id="rId10"/>
    <p:sldId id="277" r:id="rId11"/>
    <p:sldId id="278" r:id="rId12"/>
    <p:sldId id="279" r:id="rId13"/>
    <p:sldId id="282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富雄 周" initials="富周" lastIdx="2" clrIdx="0">
    <p:extLst>
      <p:ext uri="{19B8F6BF-5375-455C-9EA6-DF929625EA0E}">
        <p15:presenceInfo xmlns:p15="http://schemas.microsoft.com/office/powerpoint/2012/main" userId="864debaaa22798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B3"/>
    <a:srgbClr val="262626"/>
    <a:srgbClr val="4472C4"/>
    <a:srgbClr val="007AD6"/>
    <a:srgbClr val="005CA1"/>
    <a:srgbClr val="007DDA"/>
    <a:srgbClr val="21A0FF"/>
    <a:srgbClr val="37A9FF"/>
    <a:srgbClr val="0091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16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E172-A256-4C2A-9D5C-AEDBD5107AFC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0D9DD-22CA-4E59-B708-98D0A3D3A6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0D9DD-22CA-4E59-B708-98D0A3D3A6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0D9DD-22CA-4E59-B708-98D0A3D3A6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3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0D9DD-22CA-4E59-B708-98D0A3D3A6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7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DD05-7496-4DA7-976D-2F4E7E5D43B8}" type="datetime1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9B4-62D4-4207-8B82-2D5E307BB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92FE-A7DD-4345-B3BA-3FC63A198EDB}" type="datetime1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9B4-62D4-4207-8B82-2D5E307BB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11F3-327B-46EF-AC00-236D7819DDF0}" type="datetime1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9B4-62D4-4207-8B82-2D5E307BB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0BFD-BED5-4823-9A78-05620BA3A227}" type="datetime1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9B4-62D4-4207-8B82-2D5E307BB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E16E-A4E9-4DDD-8FC6-FE055694C33A}" type="datetime1">
              <a:rPr lang="zh-CN" altLang="en-US" smtClean="0"/>
              <a:t>2023/5/27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9B4-62D4-4207-8B82-2D5E307BB9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416257"/>
            <a:ext cx="464024" cy="498142"/>
          </a:xfrm>
          <a:prstGeom prst="rect">
            <a:avLst/>
          </a:prstGeom>
          <a:solidFill>
            <a:srgbClr val="007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04967" y="416257"/>
            <a:ext cx="204717" cy="498144"/>
          </a:xfrm>
          <a:prstGeom prst="rect">
            <a:avLst/>
          </a:prstGeom>
          <a:solidFill>
            <a:srgbClr val="3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777732" y="914399"/>
            <a:ext cx="80046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750627" y="416253"/>
            <a:ext cx="8004602" cy="498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006AB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3DF-6FBA-42BA-BBF5-BF0339E17A77}" type="datetime1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9B4-62D4-4207-8B82-2D5E307BB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3845-57A5-4026-8D83-D4ADC8B8B15D}" type="datetime1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9B4-62D4-4207-8B82-2D5E307BB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EA9-2408-4922-9452-C7F9395B11B3}" type="datetime1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9B4-62D4-4207-8B82-2D5E307BB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C5A-042E-4F6B-8EC4-06496E0E445A}" type="datetime1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9B4-62D4-4207-8B82-2D5E307BB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F0-BC8C-405A-AAFB-B7E98D3F2796}" type="datetime1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9B4-62D4-4207-8B82-2D5E307BB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A51-70FB-433A-9E89-53A77B7AEAE5}" type="datetime1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9B4-62D4-4207-8B82-2D5E307BB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D88B-A46B-4AD0-BA75-350BF417279F}" type="datetime1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59B4-62D4-4207-8B82-2D5E307BB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504" y="331005"/>
            <a:ext cx="3007012" cy="54483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890E6-48D5-4884-B65E-77DBFBE97A16}" type="datetime1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959B4-62D4-4207-8B82-2D5E307BB97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65919B-BDDE-C0E1-8878-64044285ECF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4888" y="331005"/>
            <a:ext cx="544837" cy="544837"/>
          </a:xfrm>
          <a:custGeom>
            <a:avLst/>
            <a:gdLst>
              <a:gd name="connsiteX0" fmla="*/ 1478536 w 2957073"/>
              <a:gd name="connsiteY0" fmla="*/ 0 h 2957072"/>
              <a:gd name="connsiteX1" fmla="*/ 2957073 w 2957073"/>
              <a:gd name="connsiteY1" fmla="*/ 1478536 h 2957072"/>
              <a:gd name="connsiteX2" fmla="*/ 1478536 w 2957073"/>
              <a:gd name="connsiteY2" fmla="*/ 2957072 h 2957072"/>
              <a:gd name="connsiteX3" fmla="*/ 7633 w 2957073"/>
              <a:gd name="connsiteY3" fmla="*/ 1629708 h 2957072"/>
              <a:gd name="connsiteX4" fmla="*/ 0 w 2957073"/>
              <a:gd name="connsiteY4" fmla="*/ 1478556 h 2957072"/>
              <a:gd name="connsiteX5" fmla="*/ 0 w 2957073"/>
              <a:gd name="connsiteY5" fmla="*/ 1478516 h 2957072"/>
              <a:gd name="connsiteX6" fmla="*/ 7633 w 2957073"/>
              <a:gd name="connsiteY6" fmla="*/ 1327364 h 2957072"/>
              <a:gd name="connsiteX7" fmla="*/ 1478536 w 2957073"/>
              <a:gd name="connsiteY7" fmla="*/ 0 h 295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7073" h="2957072">
                <a:moveTo>
                  <a:pt x="1478536" y="0"/>
                </a:moveTo>
                <a:cubicBezTo>
                  <a:pt x="2295109" y="0"/>
                  <a:pt x="2957073" y="661963"/>
                  <a:pt x="2957073" y="1478536"/>
                </a:cubicBezTo>
                <a:cubicBezTo>
                  <a:pt x="2957073" y="2295109"/>
                  <a:pt x="2295109" y="2957072"/>
                  <a:pt x="1478536" y="2957072"/>
                </a:cubicBezTo>
                <a:cubicBezTo>
                  <a:pt x="712999" y="2957072"/>
                  <a:pt x="83349" y="2375269"/>
                  <a:pt x="7633" y="1629708"/>
                </a:cubicBezTo>
                <a:lnTo>
                  <a:pt x="0" y="1478556"/>
                </a:lnTo>
                <a:lnTo>
                  <a:pt x="0" y="1478516"/>
                </a:lnTo>
                <a:lnTo>
                  <a:pt x="7633" y="1327364"/>
                </a:lnTo>
                <a:cubicBezTo>
                  <a:pt x="83349" y="581804"/>
                  <a:pt x="712999" y="0"/>
                  <a:pt x="1478536" y="0"/>
                </a:cubicBezTo>
                <a:close/>
              </a:path>
            </a:pathLst>
          </a:cu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B8D7FDA-F823-C8A0-5760-1DF646CE5C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5" t="15496" r="10192" b="10357"/>
          <a:stretch/>
        </p:blipFill>
        <p:spPr>
          <a:xfrm>
            <a:off x="7820272" y="330878"/>
            <a:ext cx="544837" cy="544964"/>
          </a:xfrm>
          <a:custGeom>
            <a:avLst/>
            <a:gdLst>
              <a:gd name="connsiteX0" fmla="*/ 1371600 w 2743200"/>
              <a:gd name="connsiteY0" fmla="*/ 0 h 2752436"/>
              <a:gd name="connsiteX1" fmla="*/ 2743200 w 2743200"/>
              <a:gd name="connsiteY1" fmla="*/ 1376218 h 2752436"/>
              <a:gd name="connsiteX2" fmla="*/ 1371600 w 2743200"/>
              <a:gd name="connsiteY2" fmla="*/ 2752436 h 2752436"/>
              <a:gd name="connsiteX3" fmla="*/ 0 w 2743200"/>
              <a:gd name="connsiteY3" fmla="*/ 1376218 h 2752436"/>
              <a:gd name="connsiteX4" fmla="*/ 1371600 w 2743200"/>
              <a:gd name="connsiteY4" fmla="*/ 0 h 275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52436">
                <a:moveTo>
                  <a:pt x="1371600" y="0"/>
                </a:moveTo>
                <a:cubicBezTo>
                  <a:pt x="2129114" y="0"/>
                  <a:pt x="2743200" y="616154"/>
                  <a:pt x="2743200" y="1376218"/>
                </a:cubicBezTo>
                <a:cubicBezTo>
                  <a:pt x="2743200" y="2136282"/>
                  <a:pt x="2129114" y="2752436"/>
                  <a:pt x="1371600" y="2752436"/>
                </a:cubicBezTo>
                <a:cubicBezTo>
                  <a:pt x="614086" y="2752436"/>
                  <a:pt x="0" y="2136282"/>
                  <a:pt x="0" y="1376218"/>
                </a:cubicBezTo>
                <a:cubicBezTo>
                  <a:pt x="0" y="616154"/>
                  <a:pt x="614086" y="0"/>
                  <a:pt x="1371600" y="0"/>
                </a:cubicBezTo>
                <a:close/>
              </a:path>
            </a:pathLst>
          </a:cu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00249"/>
            <a:ext cx="9144000" cy="124301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solidFill>
                  <a:srgbClr val="0034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DSA</a:t>
            </a:r>
            <a:r>
              <a:rPr lang="zh-CN" altLang="en-US" sz="5400" b="1" dirty="0">
                <a:solidFill>
                  <a:srgbClr val="0034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考研经验分享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697038" y="3243263"/>
            <a:ext cx="8707120" cy="4445"/>
          </a:xfrm>
          <a:prstGeom prst="line">
            <a:avLst/>
          </a:prstGeom>
          <a:ln w="22225">
            <a:solidFill>
              <a:srgbClr val="056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95475" y="4124960"/>
            <a:ext cx="7886699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zh-CN" altLang="en-US" sz="24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分享人：计科</a:t>
            </a:r>
            <a:r>
              <a:rPr lang="en-US" altLang="zh-CN" sz="24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195</a:t>
            </a:r>
            <a:r>
              <a:rPr lang="zh-CN" sz="24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周富雄</a:t>
            </a:r>
            <a:r>
              <a:rPr lang="en-US" altLang="zh-CN" sz="24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2023.5.28</a:t>
            </a:r>
          </a:p>
          <a:p>
            <a:pPr marL="457200" lvl="1">
              <a:lnSpc>
                <a:spcPct val="150000"/>
              </a:lnSpc>
            </a:pPr>
            <a:r>
              <a:rPr lang="zh-CN" altLang="en-US" sz="24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经验提供者：周富雄  黄亚军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627" y="416253"/>
            <a:ext cx="8004602" cy="498145"/>
          </a:xfrm>
        </p:spPr>
        <p:txBody>
          <a:bodyPr>
            <a:noAutofit/>
          </a:bodyPr>
          <a:lstStyle/>
          <a:p>
            <a:r>
              <a:rPr lang="zh-CN" altLang="en-US" dirty="0"/>
              <a:t>政治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9700736"/>
              </p:ext>
            </p:extLst>
          </p:nvPr>
        </p:nvGraphicFramePr>
        <p:xfrm>
          <a:off x="1539240" y="2859096"/>
          <a:ext cx="9664700" cy="273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学习时长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学习内容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3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/>
                        <a:t>8</a:t>
                      </a:r>
                      <a:r>
                        <a:rPr lang="zh-CN" altLang="en-US"/>
                        <a:t>月</a:t>
                      </a:r>
                      <a:r>
                        <a:rPr lang="en-US"/>
                        <a:t>-9</a:t>
                      </a:r>
                      <a:r>
                        <a:rPr lang="zh-CN" altLang="en-US"/>
                        <a:t>月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1-2h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徐涛强化课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主刷</a:t>
                      </a:r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/>
                        <a:t>10</a:t>
                      </a:r>
                      <a:r>
                        <a:rPr lang="zh-CN" altLang="en-US"/>
                        <a:t>月</a:t>
                      </a:r>
                      <a:r>
                        <a:rPr lang="en-US"/>
                        <a:t>-11</a:t>
                      </a:r>
                      <a:r>
                        <a:rPr lang="zh-CN" altLang="en-US"/>
                        <a:t>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腿姐技巧课</a:t>
                      </a:r>
                      <a:r>
                        <a:rPr lang="zh-CN" altLang="en-US" sz="1800">
                          <a:sym typeface="+mn-ea"/>
                        </a:rPr>
                        <a:t>、押题课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刷各老师的模拟卷、押题卷的选择题</a:t>
                      </a:r>
                    </a:p>
                    <a:p>
                      <a:pPr algn="ctr" fontAlgn="ctr">
                        <a:buNone/>
                      </a:pPr>
                      <a:r>
                        <a:rPr lang="zh-CN" altLang="en-US"/>
                        <a:t>背诵腿姐背诵手册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/>
                        <a:t>12</a:t>
                      </a:r>
                      <a:r>
                        <a:rPr lang="zh-CN" altLang="en-US"/>
                        <a:t>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背肖四肖八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背精简版即可，</a:t>
                      </a:r>
                      <a:endParaRPr lang="en-US" altLang="zh-CN" dirty="0"/>
                    </a:p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网上往往有很多整理好的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7AD529D-EC4E-4A7A-F254-270AC880DA4D}"/>
              </a:ext>
            </a:extLst>
          </p:cNvPr>
          <p:cNvSpPr txBox="1"/>
          <p:nvPr/>
        </p:nvSpPr>
        <p:spPr>
          <a:xfrm>
            <a:off x="1143000" y="1266499"/>
            <a:ext cx="7004678" cy="1320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政治不建议太晚，避免后期过于紧张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政治刷题推荐使用小程序，随时随地都能刷，效率高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腿姐的选择题技巧可以有效提高选择题正确率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627" y="416253"/>
            <a:ext cx="8004602" cy="498145"/>
          </a:xfrm>
        </p:spPr>
        <p:txBody>
          <a:bodyPr>
            <a:noAutofit/>
          </a:bodyPr>
          <a:lstStyle/>
          <a:p>
            <a:r>
              <a:rPr lang="zh-CN" altLang="en-US" dirty="0"/>
              <a:t>专业课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4259" y="1177734"/>
            <a:ext cx="9565641" cy="2182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对于成电</a:t>
            </a:r>
            <a:r>
              <a:rPr lang="en-US" altLang="zh-CN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820</a:t>
            </a: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（数据结构</a:t>
            </a:r>
            <a:r>
              <a:rPr lang="en-US" altLang="zh-CN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操作系统）来说，跟王道即可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参考考纲，不在考纲上的，不用复习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23</a:t>
            </a: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年给我的感受是，题量很大，时间很紧。所以一定要对每种题型非常熟悉，多做几遍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注意是否改考</a:t>
            </a:r>
            <a:r>
              <a:rPr lang="en-US" altLang="zh-CN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408</a:t>
            </a: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（如果改考</a:t>
            </a:r>
            <a:r>
              <a:rPr lang="en-US" altLang="zh-CN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月一般就会通知，不通知就不太可能改考）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E34273-8983-6E44-B4E2-21980A7E00FC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7114048"/>
              </p:ext>
            </p:extLst>
          </p:nvPr>
        </p:nvGraphicFramePr>
        <p:xfrm>
          <a:off x="1377950" y="3757893"/>
          <a:ext cx="9664700" cy="245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学习时长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学习内容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3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dirty="0"/>
                        <a:t>7</a:t>
                      </a:r>
                      <a:r>
                        <a:rPr lang="zh-CN" altLang="en-US" dirty="0"/>
                        <a:t>月前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2-3h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一轮复习（基础）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完成王道课后选择题即可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dirty="0"/>
                        <a:t>7-9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二轮复习（强化）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看王道暑假专题强化班，</a:t>
                      </a:r>
                      <a:endParaRPr lang="en-US" altLang="zh-CN" dirty="0"/>
                    </a:p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做王道书的大题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dirty="0"/>
                        <a:t>10-12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刷近年真题，</a:t>
                      </a:r>
                      <a:endParaRPr lang="en-US" altLang="zh-CN" dirty="0"/>
                    </a:p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王道书上做过的题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真题每年风格都不一样，仅供参考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627" y="416253"/>
            <a:ext cx="8004602" cy="498145"/>
          </a:xfrm>
        </p:spPr>
        <p:txBody>
          <a:bodyPr>
            <a:noAutofit/>
          </a:bodyPr>
          <a:lstStyle/>
          <a:p>
            <a:r>
              <a:rPr lang="zh-CN" altLang="en-US" dirty="0"/>
              <a:t>其他建议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90370" y="2083435"/>
            <a:ext cx="8004602" cy="2469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始终保持积极的心态，相信自己一定可以考上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数学和专业课，是最拉分的，值得花大量时间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可以找一个研友，一起学习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学累了，要允许自己休息，及时调整状态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毕业设计，可以根据</a:t>
            </a: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自己</a:t>
            </a: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未来读研感兴趣的方向</a:t>
            </a: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</a:t>
            </a:r>
            <a:endParaRPr lang="zh-CN" altLang="en-US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答疑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5BB9EC-9F3A-C494-8F2F-44F045572B96}"/>
              </a:ext>
            </a:extLst>
          </p:cNvPr>
          <p:cNvSpPr txBox="1"/>
          <p:nvPr/>
        </p:nvSpPr>
        <p:spPr>
          <a:xfrm>
            <a:off x="4591003" y="2445386"/>
            <a:ext cx="3162347" cy="22028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8800" dirty="0">
                <a:solidFill>
                  <a:srgbClr val="005CA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Q&amp;A</a:t>
            </a:r>
            <a:endParaRPr lang="zh-CN" altLang="en-US" sz="8800" dirty="0">
              <a:solidFill>
                <a:srgbClr val="005CA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6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考研情况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27455" y="2346960"/>
            <a:ext cx="9944100" cy="8388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22613" y="3919206"/>
            <a:ext cx="5885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初试32/108，复试4/108，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总成绩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/108</a:t>
            </a:r>
          </a:p>
          <a:p>
            <a:r>
              <a: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上岸电子科技大学计算机科学与技术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630677-9E0B-5C8C-4B1D-F1223070728D}"/>
              </a:ext>
            </a:extLst>
          </p:cNvPr>
          <p:cNvSpPr txBox="1"/>
          <p:nvPr/>
        </p:nvSpPr>
        <p:spPr>
          <a:xfrm>
            <a:off x="3885882" y="5021949"/>
            <a:ext cx="462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每科均衡，更容易考高分！</a:t>
            </a:r>
            <a:endParaRPr 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写在前面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24554" y="3044279"/>
            <a:ext cx="252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复习建议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2535" y="2065020"/>
            <a:ext cx="7216140" cy="17514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考研是场持久战，想好再决定，决定了不要轻易放弃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一旦确定考研，尽早开始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任何人都有自己适合的学习方法，任何老师的资料都有高分经验只能用来参考，不可奉为圭臬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择校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24554" y="3044279"/>
            <a:ext cx="252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复习建议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70470" y="2380615"/>
            <a:ext cx="4207510" cy="962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B11CC4-F8BC-ADA3-85C0-CB7569E87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1063374"/>
            <a:ext cx="6269298" cy="51650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79A92A4-7CBB-25A1-2EF7-22501206AD7F}"/>
              </a:ext>
            </a:extLst>
          </p:cNvPr>
          <p:cNvSpPr txBox="1"/>
          <p:nvPr/>
        </p:nvSpPr>
        <p:spPr>
          <a:xfrm>
            <a:off x="2286000" y="6306952"/>
            <a:ext cx="242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图源网络，仅供参考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A52CFA0-D858-E488-11A3-36190F4E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267" y="1063461"/>
            <a:ext cx="2825458" cy="52633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02EE858-6799-E245-7CD9-97B08C17BE1B}"/>
              </a:ext>
            </a:extLst>
          </p:cNvPr>
          <p:cNvSpPr txBox="1"/>
          <p:nvPr/>
        </p:nvSpPr>
        <p:spPr>
          <a:xfrm>
            <a:off x="8105775" y="6351706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第四轮学科评估：计算机科学与技术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择校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24554" y="3044279"/>
            <a:ext cx="252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复习建议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9845" y="1344295"/>
            <a:ext cx="8004603" cy="4767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自己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绩点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竞赛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论文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项目</a:t>
            </a:r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学校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看学校录取分数，</a:t>
            </a:r>
            <a:r>
              <a:rPr lang="en-US" altLang="zh-CN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门公共课均分更能衡量难度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推荐招生人数多的学校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推荐复录比低的学校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注意初复试占比、复试内容</a:t>
            </a:r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70470" y="2380615"/>
            <a:ext cx="4207510" cy="962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437169-4264-BB16-1D9F-4C7AF755B95A}"/>
              </a:ext>
            </a:extLst>
          </p:cNvPr>
          <p:cNvSpPr txBox="1"/>
          <p:nvPr/>
        </p:nvSpPr>
        <p:spPr>
          <a:xfrm>
            <a:off x="5890079" y="1677789"/>
            <a:ext cx="530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如果你的本科有比较优异的成绩，我认为最大的问题就是初试。</a:t>
            </a:r>
            <a:endParaRPr lang="en-US" altLang="zh-CN" dirty="0"/>
          </a:p>
          <a:p>
            <a:r>
              <a:rPr lang="zh-CN" altLang="en-US" dirty="0"/>
              <a:t>不要被前人设限，即使是</a:t>
            </a:r>
            <a:r>
              <a:rPr lang="en-US" altLang="zh-CN" dirty="0"/>
              <a:t>top2</a:t>
            </a:r>
            <a:r>
              <a:rPr lang="zh-CN" altLang="en-US" dirty="0"/>
              <a:t>也有希望。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27F484-AF02-44F9-5259-9418BE270E83}"/>
              </a:ext>
            </a:extLst>
          </p:cNvPr>
          <p:cNvSpPr txBox="1"/>
          <p:nvPr/>
        </p:nvSpPr>
        <p:spPr>
          <a:xfrm>
            <a:off x="5890079" y="4501168"/>
            <a:ext cx="5301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未必只考计算机，可以试试其他专业，如：软件工程、网络安全、人工智能。</a:t>
            </a:r>
            <a:endParaRPr lang="en-US" altLang="zh-CN" dirty="0"/>
          </a:p>
          <a:p>
            <a:r>
              <a:rPr lang="zh-CN" altLang="en-US" dirty="0"/>
              <a:t>尤其每年很多学校新开的专业，由于信息差，往往不会太难。</a:t>
            </a:r>
          </a:p>
        </p:txBody>
      </p:sp>
    </p:spTree>
    <p:extLst>
      <p:ext uri="{BB962C8B-B14F-4D97-AF65-F5344CB8AC3E}">
        <p14:creationId xmlns:p14="http://schemas.microsoft.com/office/powerpoint/2010/main" val="616187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627" y="416253"/>
            <a:ext cx="8004602" cy="498145"/>
          </a:xfrm>
        </p:spPr>
        <p:txBody>
          <a:bodyPr/>
          <a:lstStyle/>
          <a:p>
            <a:r>
              <a:rPr lang="zh-CN" altLang="en-US" dirty="0"/>
              <a:t>数学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2815250"/>
              </p:ext>
            </p:extLst>
          </p:nvPr>
        </p:nvGraphicFramePr>
        <p:xfrm>
          <a:off x="1338580" y="2513330"/>
          <a:ext cx="96647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学习时长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习题推荐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b="0">
                          <a:ea typeface="+mn-lt"/>
                          <a:cs typeface="+mn-lt"/>
                        </a:rPr>
                        <a:t>6</a:t>
                      </a:r>
                      <a:r>
                        <a:rPr lang="zh-CN" altLang="en-US" b="0">
                          <a:ea typeface="+mn-lt"/>
                          <a:cs typeface="+mn-lt"/>
                        </a:rPr>
                        <a:t>月前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b="0">
                          <a:ea typeface="+mn-lt"/>
                        </a:rPr>
                        <a:t>3h+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b="0" dirty="0">
                          <a:ea typeface="+mn-lt"/>
                          <a:cs typeface="+mn-lt"/>
                        </a:rPr>
                        <a:t>课后习题、</a:t>
                      </a:r>
                      <a:r>
                        <a:rPr lang="en-US" altLang="zh-CN" b="0" dirty="0">
                          <a:ea typeface="+mn-lt"/>
                          <a:cs typeface="+mn-lt"/>
                        </a:rPr>
                        <a:t>880</a:t>
                      </a:r>
                      <a:r>
                        <a:rPr lang="zh-CN" altLang="en-US" b="0" dirty="0">
                          <a:ea typeface="+mn-lt"/>
                          <a:cs typeface="+mn-lt"/>
                        </a:rPr>
                        <a:t>基础、</a:t>
                      </a:r>
                      <a:r>
                        <a:rPr lang="en-US" altLang="zh-CN" b="0" dirty="0">
                          <a:ea typeface="+mn-lt"/>
                          <a:cs typeface="+mn-lt"/>
                        </a:rPr>
                        <a:t>660</a:t>
                      </a:r>
                      <a:r>
                        <a:rPr lang="zh-CN" altLang="en-US" b="0" dirty="0">
                          <a:ea typeface="+mn-lt"/>
                          <a:cs typeface="+mn-lt"/>
                        </a:rPr>
                        <a:t>、三大计算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b="0" dirty="0">
                          <a:ea typeface="+mn-lt"/>
                          <a:cs typeface="+mn-lt"/>
                        </a:rPr>
                        <a:t>注重基本概念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b="0">
                          <a:ea typeface="+mn-lt"/>
                          <a:cs typeface="+mn-lt"/>
                        </a:rPr>
                        <a:t>6</a:t>
                      </a:r>
                      <a:r>
                        <a:rPr lang="zh-CN" altLang="en-US" b="0">
                          <a:ea typeface="+mn-lt"/>
                          <a:cs typeface="+mn-lt"/>
                        </a:rPr>
                        <a:t>月</a:t>
                      </a:r>
                      <a:r>
                        <a:rPr lang="en-US" altLang="zh-CN" b="0">
                          <a:ea typeface="+mn-lt"/>
                          <a:cs typeface="+mn-lt"/>
                        </a:rPr>
                        <a:t>-8</a:t>
                      </a:r>
                      <a:r>
                        <a:rPr lang="zh-CN" altLang="en-US" b="0">
                          <a:ea typeface="+mn-lt"/>
                          <a:cs typeface="+mn-lt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b="0">
                          <a:ea typeface="+mn-lt"/>
                        </a:rPr>
                        <a:t>4-5h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b="0" dirty="0">
                          <a:ea typeface="+mn-lt"/>
                          <a:cs typeface="+mn-lt"/>
                        </a:rPr>
                        <a:t>严选题、</a:t>
                      </a:r>
                      <a:r>
                        <a:rPr lang="en-US" altLang="zh-CN" b="0" dirty="0">
                          <a:ea typeface="+mn-lt"/>
                          <a:cs typeface="+mn-lt"/>
                        </a:rPr>
                        <a:t>880</a:t>
                      </a:r>
                      <a:r>
                        <a:rPr lang="zh-CN" altLang="en-US" b="0" dirty="0">
                          <a:ea typeface="+mn-lt"/>
                          <a:cs typeface="+mn-lt"/>
                        </a:rPr>
                        <a:t>强化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b="0">
                          <a:ea typeface="+mn-lt"/>
                        </a:rPr>
                        <a:t>大量做题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b="0">
                          <a:ea typeface="+mn-lt"/>
                          <a:cs typeface="+mn-lt"/>
                        </a:rPr>
                        <a:t>9</a:t>
                      </a:r>
                      <a:r>
                        <a:rPr lang="zh-CN" altLang="en-US" b="0">
                          <a:ea typeface="+mn-lt"/>
                          <a:cs typeface="+mn-lt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b="0">
                          <a:ea typeface="+mn-lt"/>
                        </a:rPr>
                        <a:t>3-4h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b="0">
                          <a:ea typeface="+mn-lt"/>
                        </a:rPr>
                        <a:t>二刷、整理强化习题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ea typeface="+mn-lt"/>
                          <a:sym typeface="+mn-ea"/>
                        </a:rPr>
                        <a:t>一本习题集做两遍</a:t>
                      </a:r>
                      <a:r>
                        <a:rPr lang="zh-CN" altLang="en-US" b="0">
                          <a:ea typeface="+mn-lt"/>
                        </a:rPr>
                        <a:t>收益</a:t>
                      </a:r>
                      <a:r>
                        <a:rPr lang="en-US" altLang="zh-CN" b="0">
                          <a:ea typeface="+mn-lt"/>
                        </a:rPr>
                        <a:t>&gt;</a:t>
                      </a:r>
                      <a:r>
                        <a:rPr lang="zh-CN" altLang="en-US" sz="1800">
                          <a:ea typeface="+mn-lt"/>
                          <a:sym typeface="+mn-ea"/>
                        </a:rPr>
                        <a:t>做两本不同的习题集</a:t>
                      </a:r>
                      <a:endParaRPr lang="zh-CN" altLang="en-US" b="0">
                        <a:ea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b="0">
                          <a:ea typeface="+mn-lt"/>
                          <a:cs typeface="+mn-lt"/>
                        </a:rPr>
                        <a:t>10</a:t>
                      </a:r>
                      <a:r>
                        <a:rPr lang="zh-CN" altLang="en-US" b="0">
                          <a:ea typeface="+mn-lt"/>
                          <a:cs typeface="+mn-lt"/>
                        </a:rPr>
                        <a:t>月</a:t>
                      </a:r>
                      <a:r>
                        <a:rPr lang="en-US" altLang="zh-CN" b="0">
                          <a:ea typeface="+mn-lt"/>
                          <a:cs typeface="+mn-lt"/>
                        </a:rPr>
                        <a:t>-12</a:t>
                      </a:r>
                      <a:r>
                        <a:rPr lang="zh-CN" altLang="en-US" b="0">
                          <a:ea typeface="+mn-lt"/>
                          <a:cs typeface="+mn-lt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b="0">
                          <a:ea typeface="+mn-lt"/>
                        </a:rPr>
                        <a:t>3-4h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 b="0">
                          <a:ea typeface="+mn-lt"/>
                          <a:cs typeface="+mn-lt"/>
                          <a:sym typeface="+mn-ea"/>
                        </a:rPr>
                        <a:t>历年真题</a:t>
                      </a:r>
                      <a:endParaRPr lang="zh-CN" altLang="en-US" sz="1800" b="0">
                        <a:ea typeface="+mn-lt"/>
                        <a:cs typeface="+mn-lt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zh-CN" altLang="en-US" sz="1800" b="0">
                          <a:ea typeface="+mn-lt"/>
                          <a:cs typeface="+mn-lt"/>
                          <a:sym typeface="+mn-ea"/>
                        </a:rPr>
                        <a:t>李林</a:t>
                      </a:r>
                      <a:r>
                        <a:rPr lang="en-US" altLang="zh-CN" sz="1800" b="0">
                          <a:ea typeface="+mn-lt"/>
                          <a:cs typeface="+mn-lt"/>
                          <a:sym typeface="+mn-ea"/>
                        </a:rPr>
                        <a:t>6+4</a:t>
                      </a:r>
                      <a:endParaRPr lang="en-US" altLang="zh-CN" sz="1800" b="0">
                        <a:ea typeface="+mn-lt"/>
                        <a:cs typeface="+mn-lt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zh-CN" altLang="en-US" sz="1800" b="0">
                          <a:ea typeface="+mn-lt"/>
                          <a:cs typeface="+mn-lt"/>
                          <a:sym typeface="+mn-ea"/>
                        </a:rPr>
                        <a:t>张宇</a:t>
                      </a:r>
                      <a:r>
                        <a:rPr lang="en-US" altLang="zh-CN" sz="1800" b="0">
                          <a:ea typeface="+mn-lt"/>
                          <a:cs typeface="+mn-lt"/>
                          <a:sym typeface="+mn-ea"/>
                        </a:rPr>
                        <a:t>8+4</a:t>
                      </a:r>
                      <a:endParaRPr lang="en-US" altLang="zh-CN" sz="1800" b="0">
                        <a:ea typeface="+mn-lt"/>
                        <a:cs typeface="+mn-lt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zh-CN" altLang="en-US" sz="1800" b="0">
                          <a:ea typeface="+mn-lt"/>
                          <a:cs typeface="+mn-lt"/>
                          <a:sym typeface="+mn-ea"/>
                        </a:rPr>
                        <a:t>余丙森五套卷</a:t>
                      </a:r>
                      <a:endParaRPr lang="zh-CN" altLang="en-US" b="0"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b="0" dirty="0">
                          <a:ea typeface="+mn-lt"/>
                        </a:rPr>
                        <a:t>熟悉真题题型</a:t>
                      </a:r>
                    </a:p>
                    <a:p>
                      <a:pPr algn="ctr" fontAlgn="ctr">
                        <a:buNone/>
                      </a:pPr>
                      <a:r>
                        <a:rPr lang="zh-CN" altLang="en-US" b="0" dirty="0">
                          <a:ea typeface="+mn-lt"/>
                        </a:rPr>
                        <a:t>定时模拟刷题</a:t>
                      </a:r>
                    </a:p>
                    <a:p>
                      <a:pPr algn="ctr" fontAlgn="ctr">
                        <a:buNone/>
                      </a:pPr>
                      <a:r>
                        <a:rPr lang="zh-CN" altLang="en-US" b="0" dirty="0">
                          <a:ea typeface="+mn-lt"/>
                        </a:rPr>
                        <a:t>保持做题手感</a:t>
                      </a:r>
                    </a:p>
                    <a:p>
                      <a:pPr algn="ctr" fontAlgn="ctr">
                        <a:buNone/>
                      </a:pPr>
                      <a:r>
                        <a:rPr lang="zh-CN" altLang="en-US" b="0" dirty="0">
                          <a:ea typeface="+mn-lt"/>
                        </a:rPr>
                        <a:t>查漏补缺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19835" y="138747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None/>
            </a:pPr>
            <a:r>
              <a:rPr lang="zh-CN" altLang="en-US"/>
              <a:t>高数：武忠祥</a:t>
            </a:r>
          </a:p>
          <a:p>
            <a:pPr algn="l">
              <a:buClrTx/>
              <a:buSzTx/>
              <a:buNone/>
            </a:pPr>
            <a:r>
              <a:rPr lang="zh-CN" altLang="en-US"/>
              <a:t>线代：李永乐</a:t>
            </a:r>
          </a:p>
          <a:p>
            <a:pPr algn="l">
              <a:buClrTx/>
              <a:buSzTx/>
              <a:buNone/>
            </a:pPr>
            <a:r>
              <a:rPr lang="zh-CN" altLang="en-US"/>
              <a:t>概率论：余丙森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627" y="416253"/>
            <a:ext cx="8004602" cy="498145"/>
          </a:xfrm>
        </p:spPr>
        <p:txBody>
          <a:bodyPr/>
          <a:lstStyle/>
          <a:p>
            <a:r>
              <a:rPr lang="zh-CN" altLang="en-US" dirty="0"/>
              <a:t>数学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DF46B9-91BB-BCA3-9A75-C319009E19EC}"/>
              </a:ext>
            </a:extLst>
          </p:cNvPr>
          <p:cNvSpPr txBox="1"/>
          <p:nvPr/>
        </p:nvSpPr>
        <p:spPr>
          <a:xfrm>
            <a:off x="1204595" y="1410970"/>
            <a:ext cx="8692938" cy="4336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基础阶段，一定要多过几遍教材，对概念非常熟悉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重视经典题，不做偏、难、怪题，不做野题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题不在多，在重复，别一直想开新题，做过的未必会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错题要反复刷，直到不再错为止。错过的题往往是考场失分点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善于总结</a:t>
            </a: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zh-CN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不容易理解、反复错误的知识点、</a:t>
            </a: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</a:t>
            </a:r>
            <a:r>
              <a:rPr lang="zh-CN" altLang="zh-CN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的解题思路，都可以记下来。不想做题或陷入瓶颈的时候可以多看看自己的总结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从始至终都要保持做题手感</a:t>
            </a:r>
            <a:endParaRPr lang="en-US" altLang="zh-CN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模拟考试最好预留</a:t>
            </a:r>
            <a:r>
              <a:rPr lang="en-US" altLang="zh-CN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</a:t>
            </a:r>
            <a:r>
              <a:rPr lang="zh-CN" altLang="en-US" sz="2000" dirty="0">
                <a:solidFill>
                  <a:srgbClr val="005CA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分钟提前写完</a:t>
            </a:r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5CA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2131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627" y="416253"/>
            <a:ext cx="8004602" cy="498145"/>
          </a:xfrm>
        </p:spPr>
        <p:txBody>
          <a:bodyPr/>
          <a:lstStyle/>
          <a:p>
            <a:r>
              <a:rPr lang="zh-CN" altLang="en-US" dirty="0"/>
              <a:t>数学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140962-C9DF-311A-F385-663FA187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4" y="1136619"/>
            <a:ext cx="11106541" cy="54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2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627" y="416253"/>
            <a:ext cx="8004602" cy="498145"/>
          </a:xfrm>
        </p:spPr>
        <p:txBody>
          <a:bodyPr>
            <a:noAutofit/>
          </a:bodyPr>
          <a:lstStyle/>
          <a:p>
            <a:r>
              <a:rPr lang="zh-CN" altLang="en-US" dirty="0"/>
              <a:t>英语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398205"/>
              </p:ext>
            </p:extLst>
          </p:nvPr>
        </p:nvGraphicFramePr>
        <p:xfrm>
          <a:off x="1434465" y="2916555"/>
          <a:ext cx="9664700" cy="322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学习时长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学习内容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4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6</a:t>
                      </a:r>
                      <a:r>
                        <a:rPr lang="zh-CN" altLang="en-US"/>
                        <a:t>月前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1-2h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单词</a:t>
                      </a:r>
                    </a:p>
                    <a:p>
                      <a:pPr algn="ctr" fontAlgn="ctr">
                        <a:buNone/>
                      </a:pPr>
                      <a:r>
                        <a:rPr lang="zh-CN" altLang="en-US"/>
                        <a:t>语法、长难句</a:t>
                      </a:r>
                    </a:p>
                    <a:p>
                      <a:pPr algn="ctr" fontAlgn="ctr">
                        <a:buNone/>
                      </a:pPr>
                      <a:r>
                        <a:rPr lang="zh-CN" altLang="en-US"/>
                        <a:t>阅读技巧课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基础不好的同学尤其推荐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6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-8</a:t>
                      </a:r>
                      <a:r>
                        <a:rPr lang="zh-CN" altLang="en-US"/>
                        <a:t>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单词</a:t>
                      </a:r>
                    </a:p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每天</a:t>
                      </a:r>
                      <a:r>
                        <a:rPr lang="zh-CN" altLang="en-US" b="1" dirty="0"/>
                        <a:t>精刷</a:t>
                      </a:r>
                      <a:r>
                        <a:rPr lang="zh-CN" altLang="en-US" dirty="0"/>
                        <a:t>一篇阅读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刷完后可看老师配套视频，</a:t>
                      </a:r>
                      <a:endParaRPr lang="en-US" altLang="zh-CN" dirty="0"/>
                    </a:p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熟悉出题套路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9</a:t>
                      </a:r>
                      <a:r>
                        <a:rPr lang="zh-CN" altLang="en-US"/>
                        <a:t>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单词，新题型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翻译可不用看视频，</a:t>
                      </a:r>
                      <a:endParaRPr lang="en-US" altLang="zh-CN" dirty="0"/>
                    </a:p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性价比低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-12</a:t>
                      </a:r>
                      <a:r>
                        <a:rPr lang="zh-CN" altLang="en-US"/>
                        <a:t>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/>
                        <a:t>单词，二刷阅读，大小作文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背一些万能句式即可，</a:t>
                      </a:r>
                      <a:endParaRPr lang="en-US" altLang="zh-CN" dirty="0"/>
                    </a:p>
                    <a:p>
                      <a:pPr algn="ctr" fontAlgn="ctr">
                        <a:buNone/>
                      </a:pPr>
                      <a:r>
                        <a:rPr lang="zh-CN" altLang="en-US" dirty="0"/>
                        <a:t>多尝试运用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38580" y="108013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单词</a:t>
            </a:r>
            <a:r>
              <a:rPr lang="zh-CN" altLang="en-US" dirty="0"/>
              <a:t>：墨墨背单词（</a:t>
            </a:r>
            <a:r>
              <a:rPr lang="zh-CN" altLang="en-US" b="1" dirty="0">
                <a:solidFill>
                  <a:srgbClr val="FF0000"/>
                </a:solidFill>
              </a:rPr>
              <a:t>全程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长难句：田静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阅读</a:t>
            </a:r>
            <a:r>
              <a:rPr lang="zh-CN" altLang="en-US" dirty="0"/>
              <a:t>：唐迟、颉斌斌</a:t>
            </a:r>
          </a:p>
          <a:p>
            <a:r>
              <a:rPr lang="zh-CN" altLang="en-US" dirty="0"/>
              <a:t>新题型：</a:t>
            </a:r>
            <a:r>
              <a:rPr lang="zh-CN" altLang="en-US" dirty="0">
                <a:sym typeface="+mn-ea"/>
              </a:rPr>
              <a:t>颉斌斌</a:t>
            </a:r>
          </a:p>
          <a:p>
            <a:r>
              <a:rPr lang="zh-CN" altLang="en-US" dirty="0"/>
              <a:t>翻译：唐静</a:t>
            </a:r>
          </a:p>
          <a:p>
            <a:r>
              <a:rPr lang="zh-CN" altLang="en-US" dirty="0"/>
              <a:t>作文：石雷鹏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F3BB0-C9BB-1F80-3298-41BAC25F5C3C}"/>
              </a:ext>
            </a:extLst>
          </p:cNvPr>
          <p:cNvSpPr txBox="1"/>
          <p:nvPr/>
        </p:nvSpPr>
        <p:spPr>
          <a:xfrm>
            <a:off x="5128776" y="139065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考研成绩和英语基础关系不大。</a:t>
            </a:r>
            <a:endParaRPr lang="en-US" altLang="zh-CN" dirty="0"/>
          </a:p>
          <a:p>
            <a:r>
              <a:rPr lang="zh-CN" altLang="en-US" dirty="0"/>
              <a:t>只要你肯背单词，肯花时间，会取得一个不错的成绩。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M1ODhmMGYzMzA5Mjg1MDE3ZmM0MjE4ZGJkNzE2OGQifQ=="/>
  <p:tag name="KSO_WPP_MARK_KEY" val="1007125b-362b-4e76-bc3d-37ac36d72e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07ba3-6a91-471f-a2ac-732ce8e39660}"/>
  <p:tag name="TABLE_ENDDRAG_ORIGIN_RECT" val="703*257"/>
  <p:tag name="TABLE_ENDDRAG_RECT" val="118*219*703*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07ba3-6a91-471f-a2ac-732ce8e39660}"/>
  <p:tag name="TABLE_ENDDRAG_ORIGIN_RECT" val="703*257"/>
  <p:tag name="TABLE_ENDDRAG_RECT" val="118*219*703*2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07ba3-6a91-471f-a2ac-732ce8e39660}"/>
  <p:tag name="TABLE_ENDDRAG_ORIGIN_RECT" val="703*257"/>
  <p:tag name="TABLE_ENDDRAG_RECT" val="118*219*703*2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07ba3-6a91-471f-a2ac-732ce8e39660}"/>
  <p:tag name="TABLE_ENDDRAG_ORIGIN_RECT" val="703*257"/>
  <p:tag name="TABLE_ENDDRAG_RECT" val="118*219*703*25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938</Words>
  <Application>Microsoft Office PowerPoint</Application>
  <PresentationFormat>宽屏</PresentationFormat>
  <Paragraphs>156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黑体</vt:lpstr>
      <vt:lpstr>微软雅黑</vt:lpstr>
      <vt:lpstr>Arial</vt:lpstr>
      <vt:lpstr>Times New Roman</vt:lpstr>
      <vt:lpstr>Office 主题​​</vt:lpstr>
      <vt:lpstr>DSA考研经验分享</vt:lpstr>
      <vt:lpstr>考研情况</vt:lpstr>
      <vt:lpstr>写在前面</vt:lpstr>
      <vt:lpstr>择校</vt:lpstr>
      <vt:lpstr>择校</vt:lpstr>
      <vt:lpstr>数学</vt:lpstr>
      <vt:lpstr>数学</vt:lpstr>
      <vt:lpstr>数学</vt:lpstr>
      <vt:lpstr>英语</vt:lpstr>
      <vt:lpstr>政治</vt:lpstr>
      <vt:lpstr>专业课</vt:lpstr>
      <vt:lpstr>其他建议</vt:lpstr>
      <vt:lpstr>答疑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支持语法高亮的Python编辑器的设计与实现</dc:title>
  <dc:creator>Dylan Liu</dc:creator>
  <cp:lastModifiedBy>李 德龙</cp:lastModifiedBy>
  <cp:revision>484</cp:revision>
  <dcterms:created xsi:type="dcterms:W3CDTF">2022-03-09T05:20:00Z</dcterms:created>
  <dcterms:modified xsi:type="dcterms:W3CDTF">2023-05-27T15:17:18Z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DF0287B118744F99A558E684B306A69A_12</vt:lpwstr>
  </property>
</Properties>
</file>