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4"/>
  </p:notesMasterIdLst>
  <p:handoutMasterIdLst>
    <p:handoutMasterId r:id="rId85"/>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347" r:id="rId15"/>
    <p:sldId id="348" r:id="rId16"/>
    <p:sldId id="349" r:id="rId17"/>
    <p:sldId id="350" r:id="rId18"/>
    <p:sldId id="351" r:id="rId19"/>
    <p:sldId id="270" r:id="rId20"/>
    <p:sldId id="324" r:id="rId21"/>
    <p:sldId id="325" r:id="rId22"/>
    <p:sldId id="271" r:id="rId23"/>
    <p:sldId id="323"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326" r:id="rId47"/>
    <p:sldId id="327" r:id="rId48"/>
    <p:sldId id="328" r:id="rId49"/>
    <p:sldId id="329" r:id="rId50"/>
    <p:sldId id="331" r:id="rId51"/>
    <p:sldId id="333" r:id="rId52"/>
    <p:sldId id="332" r:id="rId53"/>
    <p:sldId id="335" r:id="rId54"/>
    <p:sldId id="296" r:id="rId55"/>
    <p:sldId id="297" r:id="rId56"/>
    <p:sldId id="298" r:id="rId57"/>
    <p:sldId id="336" r:id="rId58"/>
    <p:sldId id="299" r:id="rId59"/>
    <p:sldId id="334" r:id="rId60"/>
    <p:sldId id="337" r:id="rId61"/>
    <p:sldId id="338" r:id="rId62"/>
    <p:sldId id="339" r:id="rId63"/>
    <p:sldId id="342" r:id="rId64"/>
    <p:sldId id="340" r:id="rId65"/>
    <p:sldId id="305" r:id="rId66"/>
    <p:sldId id="306" r:id="rId67"/>
    <p:sldId id="307" r:id="rId68"/>
    <p:sldId id="308" r:id="rId69"/>
    <p:sldId id="309" r:id="rId70"/>
    <p:sldId id="310" r:id="rId71"/>
    <p:sldId id="315" r:id="rId72"/>
    <p:sldId id="316" r:id="rId73"/>
    <p:sldId id="317" r:id="rId74"/>
    <p:sldId id="318" r:id="rId75"/>
    <p:sldId id="319" r:id="rId76"/>
    <p:sldId id="320" r:id="rId77"/>
    <p:sldId id="321" r:id="rId78"/>
    <p:sldId id="322" r:id="rId79"/>
    <p:sldId id="343" r:id="rId80"/>
    <p:sldId id="344" r:id="rId81"/>
    <p:sldId id="345" r:id="rId82"/>
    <p:sldId id="346" r:id="rId8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BFFD2"/>
    <a:srgbClr val="9BCC00"/>
    <a:srgbClr val="9ED000"/>
    <a:srgbClr val="F4FCD8"/>
    <a:srgbClr val="E8FFC8"/>
    <a:srgbClr val="FAF7C8"/>
    <a:srgbClr val="FAF8C8"/>
    <a:srgbClr val="F5FFC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0" autoAdjust="0"/>
    <p:restoredTop sz="94468" autoAdjust="0"/>
  </p:normalViewPr>
  <p:slideViewPr>
    <p:cSldViewPr>
      <p:cViewPr varScale="1">
        <p:scale>
          <a:sx n="106" d="100"/>
          <a:sy n="106" d="100"/>
        </p:scale>
        <p:origin x="-104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1/12/2015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1/12/2015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325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5325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325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4246772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656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656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656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xfrm>
            <a:off x="666750" y="4714875"/>
            <a:ext cx="5335588" cy="4467225"/>
          </a:xfrm>
          <a:noFill/>
        </p:spPr>
        <p:txBody>
          <a:bodyPr/>
          <a:lstStyle/>
          <a:p>
            <a:pPr eaLnBrk="1" hangingPunct="1"/>
            <a:endParaRPr lang="bg-BG" dirty="0" smtClean="0"/>
          </a:p>
        </p:txBody>
      </p:sp>
    </p:spTree>
    <p:extLst>
      <p:ext uri="{BB962C8B-B14F-4D97-AF65-F5344CB8AC3E}">
        <p14:creationId xmlns:p14="http://schemas.microsoft.com/office/powerpoint/2010/main" val="3259458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3"/>
          <p:cNvSpPr>
            <a:spLocks noGrp="1" noChangeArrowheads="1"/>
          </p:cNvSpPr>
          <p:nvPr>
            <p:ph type="dt" idx="1"/>
          </p:nvPr>
        </p:nvSpPr>
        <p:spPr>
          <a:ln/>
        </p:spPr>
        <p:txBody>
          <a:bodyPr/>
          <a:lstStyle/>
          <a:p>
            <a:r>
              <a:rPr lang="en-US"/>
              <a:t>07/16/96</a:t>
            </a:r>
            <a:endParaRPr lang="en-US" sz="1200" i="0"/>
          </a:p>
        </p:txBody>
      </p:sp>
      <p:sp>
        <p:nvSpPr>
          <p:cNvPr id="6" name="Rectangle 6"/>
          <p:cNvSpPr>
            <a:spLocks noGrp="1" noChangeArrowheads="1"/>
          </p:cNvSpPr>
          <p:nvPr>
            <p:ph type="ftr" sz="quarter" idx="4"/>
          </p:nvPr>
        </p:nvSpPr>
        <p:spPr>
          <a:ln/>
        </p:spPr>
        <p:txBody>
          <a:bodyPr/>
          <a:lstStyle/>
          <a:p>
            <a:r>
              <a:rPr lang="en-US"/>
              <a:t>*</a:t>
            </a:r>
            <a:endParaRPr lang="en-US" sz="1200" i="0"/>
          </a:p>
        </p:txBody>
      </p:sp>
      <p:sp>
        <p:nvSpPr>
          <p:cNvPr id="7" name="Rectangle 7"/>
          <p:cNvSpPr>
            <a:spLocks noGrp="1" noChangeArrowheads="1"/>
          </p:cNvSpPr>
          <p:nvPr>
            <p:ph type="sldNum" sz="quarter" idx="5"/>
          </p:nvPr>
        </p:nvSpPr>
        <p:spPr>
          <a:ln/>
        </p:spPr>
        <p:txBody>
          <a:bodyPr/>
          <a:lstStyle/>
          <a:p>
            <a:r>
              <a:rPr lang="en-US"/>
              <a:t>##</a:t>
            </a:r>
            <a:endParaRPr lang="en-US" sz="1200" i="0"/>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8902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758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758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758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695685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861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95184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861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400694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963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963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963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759540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065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066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066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715581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168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168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168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20515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270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270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270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53892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373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373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373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04208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42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542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42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xfrm>
            <a:off x="666750" y="4714875"/>
            <a:ext cx="5335588" cy="4467225"/>
          </a:xfrm>
          <a:noFill/>
        </p:spPr>
        <p:txBody>
          <a:bodyPr/>
          <a:lstStyle/>
          <a:p>
            <a:pPr eaLnBrk="1" hangingPunct="1"/>
            <a:endParaRPr lang="bg-BG" dirty="0" smtClean="0"/>
          </a:p>
        </p:txBody>
      </p:sp>
    </p:spTree>
    <p:extLst>
      <p:ext uri="{BB962C8B-B14F-4D97-AF65-F5344CB8AC3E}">
        <p14:creationId xmlns:p14="http://schemas.microsoft.com/office/powerpoint/2010/main" val="166800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475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475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475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365761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577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578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578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878456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680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680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680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742465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782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782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782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371670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885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885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885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4220209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00304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089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090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090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843856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192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192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192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263277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294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294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294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9461743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397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397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397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00181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837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5837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837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8374" name="Rectangle 2"/>
          <p:cNvSpPr>
            <a:spLocks noGrp="1" noRot="1" noChangeAspect="1" noChangeArrowheads="1" noTextEdit="1"/>
          </p:cNvSpPr>
          <p:nvPr>
            <p:ph type="sldImg"/>
          </p:nvPr>
        </p:nvSpPr>
        <p:spPr>
          <a:xfrm>
            <a:off x="852488" y="573088"/>
            <a:ext cx="4964112" cy="3722687"/>
          </a:xfrm>
          <a:ln/>
        </p:spPr>
      </p:sp>
      <p:sp>
        <p:nvSpPr>
          <p:cNvPr id="58375" name="Rectangle 3"/>
          <p:cNvSpPr>
            <a:spLocks noGrp="1" noChangeArrowheads="1"/>
          </p:cNvSpPr>
          <p:nvPr>
            <p:ph type="body" idx="1"/>
          </p:nvPr>
        </p:nvSpPr>
        <p:spPr>
          <a:xfrm>
            <a:off x="587375" y="4719638"/>
            <a:ext cx="5494338" cy="4719637"/>
          </a:xfrm>
          <a:noFill/>
        </p:spPr>
        <p:txBody>
          <a:bodyPr/>
          <a:lstStyle/>
          <a:p>
            <a:pPr eaLnBrk="1" hangingPunct="1"/>
            <a:endParaRPr lang="bg-BG" smtClean="0"/>
          </a:p>
        </p:txBody>
      </p:sp>
    </p:spTree>
    <p:extLst>
      <p:ext uri="{BB962C8B-B14F-4D97-AF65-F5344CB8AC3E}">
        <p14:creationId xmlns:p14="http://schemas.microsoft.com/office/powerpoint/2010/main" val="130147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499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499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499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060092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601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602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602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6022" name="Rectangle 2"/>
          <p:cNvSpPr>
            <a:spLocks noGrp="1" noRot="1" noChangeAspect="1" noChangeArrowheads="1" noTextEdit="1"/>
          </p:cNvSpPr>
          <p:nvPr>
            <p:ph type="sldImg"/>
          </p:nvPr>
        </p:nvSpPr>
        <p:spPr>
          <a:ln/>
        </p:spPr>
      </p:sp>
      <p:sp>
        <p:nvSpPr>
          <p:cNvPr id="86023"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321774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4986566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752765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429277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341554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535022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496829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660981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402483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144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144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144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6106846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D74DA2A2-E544-46F9-AC2E-701D24DD02F6}" type="slidenum">
              <a:rPr lang="en-US"/>
              <a:pPr/>
              <a:t>54</a:t>
            </a:fld>
            <a:r>
              <a:rPr lang="en-US"/>
              <a:t>##</a:t>
            </a:r>
            <a:endParaRPr lang="en-US" sz="1200" i="0"/>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31139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5525E16A-096F-4540-A667-160F6C0B0296}" type="slidenum">
              <a:rPr lang="en-US"/>
              <a:pPr/>
              <a:t>55</a:t>
            </a:fld>
            <a:r>
              <a:rPr lang="en-US"/>
              <a:t>##</a:t>
            </a:r>
            <a:endParaRPr lang="en-US" sz="1200" i="0"/>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1783992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80BAB636-DA53-4DF7-8DB5-FF269DCB01F9}" type="slidenum">
              <a:rPr lang="en-US"/>
              <a:pPr/>
              <a:t>56</a:t>
            </a:fld>
            <a:r>
              <a:rPr lang="en-US"/>
              <a:t>##</a:t>
            </a:r>
            <a:endParaRPr lang="en-US" sz="1200" i="0"/>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1972995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80BAB636-DA53-4DF7-8DB5-FF269DCB01F9}" type="slidenum">
              <a:rPr lang="en-US"/>
              <a:pPr/>
              <a:t>57</a:t>
            </a:fld>
            <a:r>
              <a:rPr lang="en-US"/>
              <a:t>##</a:t>
            </a:r>
            <a:endParaRPr lang="en-US" sz="1200" i="0"/>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32967417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900333A3-C7B4-43E5-866F-2D434D80B2C1}" type="slidenum">
              <a:rPr lang="en-US"/>
              <a:pPr/>
              <a:t>58</a:t>
            </a:fld>
            <a:r>
              <a:rPr lang="en-US"/>
              <a:t>##</a:t>
            </a:r>
            <a:endParaRPr lang="en-US" sz="1200" i="0"/>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2012334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900333A3-C7B4-43E5-866F-2D434D80B2C1}" type="slidenum">
              <a:rPr lang="en-US"/>
              <a:pPr/>
              <a:t>59</a:t>
            </a:fld>
            <a:r>
              <a:rPr lang="en-US"/>
              <a:t>##</a:t>
            </a:r>
            <a:endParaRPr lang="en-US" sz="1200" i="0"/>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40667723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4DC63130-4BA6-40CF-8AE8-F9B242B2476C}" type="slidenum">
              <a:rPr lang="en-US"/>
              <a:pPr/>
              <a:t>60</a:t>
            </a:fld>
            <a:r>
              <a:rPr lang="en-US"/>
              <a:t>##</a:t>
            </a:r>
            <a:endParaRPr lang="en-US" sz="1200" i="0"/>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958373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FEBC1E4A-706A-42B5-94F6-5EA1F3C029C6}" type="slidenum">
              <a:rPr lang="en-US"/>
              <a:pPr/>
              <a:t>61</a:t>
            </a:fld>
            <a:r>
              <a:rPr lang="en-US"/>
              <a:t>##</a:t>
            </a:r>
            <a:endParaRPr lang="en-US" sz="1200" i="0"/>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93877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9B62048F-0E7A-463C-83C1-EAD5D0E38B29}" type="slidenum">
              <a:rPr lang="en-US"/>
              <a:pPr/>
              <a:t>62</a:t>
            </a:fld>
            <a:r>
              <a:rPr lang="en-US"/>
              <a:t>##</a:t>
            </a:r>
            <a:endParaRPr lang="en-US" sz="1200" i="0"/>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484416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9B62048F-0E7A-463C-83C1-EAD5D0E38B29}" type="slidenum">
              <a:rPr lang="en-US"/>
              <a:pPr/>
              <a:t>63</a:t>
            </a:fld>
            <a:r>
              <a:rPr lang="en-US"/>
              <a:t>##</a:t>
            </a:r>
            <a:endParaRPr lang="en-US" sz="1200" i="0"/>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381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t>
            </a:r>
            <a:endParaRPr lang="en-US" sz="1200" i="0"/>
          </a:p>
        </p:txBody>
      </p:sp>
      <p:sp>
        <p:nvSpPr>
          <p:cNvPr id="5" name="Date Placeholder 4"/>
          <p:cNvSpPr>
            <a:spLocks noGrp="1"/>
          </p:cNvSpPr>
          <p:nvPr>
            <p:ph type="dt" idx="11"/>
          </p:nvPr>
        </p:nvSpPr>
        <p:spPr/>
        <p:txBody>
          <a:bodyPr/>
          <a:lstStyle/>
          <a:p>
            <a:pPr>
              <a:defRPr/>
            </a:pPr>
            <a:r>
              <a:rPr lang="en-US" smtClean="0"/>
              <a:t>07/16/96</a:t>
            </a:r>
            <a:endParaRPr lang="en-US" sz="1200" i="0"/>
          </a:p>
        </p:txBody>
      </p:sp>
      <p:sp>
        <p:nvSpPr>
          <p:cNvPr id="6" name="Footer Placeholder 5"/>
          <p:cNvSpPr>
            <a:spLocks noGrp="1"/>
          </p:cNvSpPr>
          <p:nvPr>
            <p:ph type="ftr" sz="quarter" idx="12"/>
          </p:nvPr>
        </p:nvSpPr>
        <p:spPr/>
        <p:txBody>
          <a:bodyPr/>
          <a:lstStyle/>
          <a:p>
            <a:pPr>
              <a:defRPr/>
            </a:pPr>
            <a:r>
              <a:rPr lang="en-US" smtClean="0"/>
              <a:t>*</a:t>
            </a:r>
            <a:endParaRPr lang="en-US" sz="1200" i="0"/>
          </a:p>
        </p:txBody>
      </p:sp>
      <p:sp>
        <p:nvSpPr>
          <p:cNvPr id="7" name="Slide Number Placeholder 6"/>
          <p:cNvSpPr>
            <a:spLocks noGrp="1"/>
          </p:cNvSpPr>
          <p:nvPr>
            <p:ph type="sldNum" sz="quarter" idx="13"/>
          </p:nvPr>
        </p:nvSpPr>
        <p:spPr/>
        <p:txBody>
          <a:bodyPr/>
          <a:lstStyle/>
          <a:p>
            <a:pPr>
              <a:defRPr/>
            </a:pPr>
            <a:r>
              <a:rPr lang="en-US" smtClean="0"/>
              <a:t>##</a:t>
            </a:r>
            <a:endParaRPr lang="en-US" sz="1200" i="0"/>
          </a:p>
        </p:txBody>
      </p:sp>
    </p:spTree>
    <p:extLst>
      <p:ext uri="{BB962C8B-B14F-4D97-AF65-F5344CB8AC3E}">
        <p14:creationId xmlns:p14="http://schemas.microsoft.com/office/powerpoint/2010/main" val="2804882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CA3AA892-11DD-425C-8D85-50919914FA59}" type="slidenum">
              <a:rPr lang="en-US"/>
              <a:pPr/>
              <a:t>64</a:t>
            </a:fld>
            <a:r>
              <a:rPr lang="en-US"/>
              <a:t>##</a:t>
            </a:r>
            <a:endParaRPr lang="en-US" sz="1200" i="0"/>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7925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246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246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246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42415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349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349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349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41472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451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451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451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4518" name="Rectangle 2"/>
          <p:cNvSpPr>
            <a:spLocks noGrp="1" noRot="1" noChangeAspect="1" noChangeArrowheads="1" noTextEdit="1"/>
          </p:cNvSpPr>
          <p:nvPr>
            <p:ph type="sldImg"/>
          </p:nvPr>
        </p:nvSpPr>
        <p:spPr>
          <a:ln/>
        </p:spPr>
      </p:sp>
      <p:sp>
        <p:nvSpPr>
          <p:cNvPr id="6451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244694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553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554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554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5542" name="Rectangle 2"/>
          <p:cNvSpPr>
            <a:spLocks noGrp="1" noRot="1" noChangeAspect="1" noChangeArrowheads="1" noTextEdit="1"/>
          </p:cNvSpPr>
          <p:nvPr>
            <p:ph type="sldImg"/>
          </p:nvPr>
        </p:nvSpPr>
        <p:spPr>
          <a:ln/>
        </p:spPr>
      </p:sp>
      <p:sp>
        <p:nvSpPr>
          <p:cNvPr id="65543"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89861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43932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55875" y="71438"/>
            <a:ext cx="6337300" cy="909637"/>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4221360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academy.telerik.com/"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tortoisesvn.tigris.org/" TargetMode="External"/><Relationship Id="rId2" Type="http://schemas.openxmlformats.org/officeDocument/2006/relationships/hyperlink" Target="http://subversion.tigri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tortoisesvn.tigris.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homes.cs.washington.edu/~mernst/advice/version-control.html"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homes.cs.washington.edu/~mernst/advice/version-control.html"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wmf"/></Relationships>
</file>

<file path=ppt/slides/_rels/slide3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jpeg"/><Relationship Id="rId4" Type="http://schemas.openxmlformats.org/officeDocument/2006/relationships/image" Target="../media/image35.wmf"/></Relationships>
</file>

<file path=ppt/slides/_rels/slide32.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jpeg"/><Relationship Id="rId4" Type="http://schemas.openxmlformats.org/officeDocument/2006/relationships/image" Target="../media/image35.wmf"/></Relationships>
</file>

<file path=ppt/slides/_rels/slide3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wmf"/></Relationships>
</file>

<file path=ppt/slides/_rels/slide3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jpeg"/><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wmf"/></Relationships>
</file>

<file path=ppt/slides/_rels/slide3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wmf"/></Relationships>
</file>

<file path=ppt/slides/_rels/slide3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wmf"/></Relationships>
</file>

<file path=ppt/slides/_rels/slide4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image" Target="../media/image36.jpeg"/></Relationships>
</file>

<file path=ppt/slides/_rels/slide4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image" Target="../media/image36.jpeg"/></Relationships>
</file>

<file path=ppt/slides/_rels/slide4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wmf"/></Relationships>
</file>

<file path=ppt/slides/_rels/slide4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wmf"/></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6.jpeg"/></Relationships>
</file>

<file path=ppt/slides/_rels/slide4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6.jpeg"/></Relationships>
</file>

<file path=ppt/slides/_rels/slide4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6.jpeg"/></Relationships>
</file>

<file path=ppt/slides/_rels/slide4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6.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6.jpeg"/></Relationships>
</file>

<file path=ppt/slides/_rels/slide5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6.jpeg"/></Relationships>
</file>

<file path=ppt/slides/_rels/slide5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6.jpeg"/></Relationships>
</file>

<file path=ppt/slides/_rels/slide5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6.jpeg"/></Relationships>
</file>

<file path=ppt/slides/_rels/slide5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42.gi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codeplex.com/"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tfs.visualstudio.com/"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hyperlink" Target="http://msysgit.github.c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7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hyperlink" Target="https://code.google.com/p/tortoisegit/"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3.xml.rels><?xml version="1.0" encoding="UTF-8" standalone="yes"?>
<Relationships xmlns="http://schemas.openxmlformats.org/package/2006/relationships"><Relationship Id="rId3" Type="http://schemas.openxmlformats.org/officeDocument/2006/relationships/hyperlink" Target="http://code.google.com/projecthosting/" TargetMode="External"/><Relationship Id="rId2" Type="http://schemas.openxmlformats.org/officeDocument/2006/relationships/hyperlink" Target="http://www.sourceforge.net/"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projectlocker.com/" TargetMode="External"/><Relationship Id="rId2" Type="http://schemas.openxmlformats.org/officeDocument/2006/relationships/hyperlink" Target="http://www.codeplex.com/"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bitbucket.org/" TargetMode="External"/><Relationship Id="rId2" Type="http://schemas.openxmlformats.org/officeDocument/2006/relationships/hyperlink" Target="http://www.assembla.com/" TargetMode="External"/><Relationship Id="rId1" Type="http://schemas.openxmlformats.org/officeDocument/2006/relationships/slideLayout" Target="../slideLayouts/slideLayout2.xml"/><Relationship Id="rId6" Type="http://schemas.openxmlformats.org/officeDocument/2006/relationships/hyperlink" Target="http://beanstalkapp.com/" TargetMode="External"/><Relationship Id="rId5" Type="http://schemas.openxmlformats.org/officeDocument/2006/relationships/hyperlink" Target="http://www.xp-dev.com/" TargetMode="External"/><Relationship Id="rId4" Type="http://schemas.openxmlformats.org/officeDocument/2006/relationships/hyperlink" Target="http://unfuddle.com/"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tfs.visualstudio.com/"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ctrTitle"/>
          </p:nvPr>
        </p:nvSpPr>
        <p:spPr>
          <a:xfrm>
            <a:off x="467544" y="1268760"/>
            <a:ext cx="8229600" cy="1524000"/>
          </a:xfrm>
        </p:spPr>
        <p:txBody>
          <a:bodyPr/>
          <a:lstStyle/>
          <a:p>
            <a:pPr algn="r">
              <a:lnSpc>
                <a:spcPts val="6000"/>
              </a:lnSpc>
              <a:defRPr/>
            </a:pPr>
            <a:r>
              <a:rPr lang="en-US" sz="5400" dirty="0" smtClean="0">
                <a:solidFill>
                  <a:srgbClr val="D4FF5B"/>
                </a:solidFill>
              </a:rPr>
              <a:t>Source Control Systems</a:t>
            </a:r>
            <a:endParaRPr lang="bg-BG" sz="5400" dirty="0">
              <a:solidFill>
                <a:srgbClr val="D4FF5B"/>
              </a:solidFill>
            </a:endParaRPr>
          </a:p>
        </p:txBody>
      </p:sp>
      <p:sp>
        <p:nvSpPr>
          <p:cNvPr id="2" name="Subtitle 1"/>
          <p:cNvSpPr>
            <a:spLocks noGrp="1"/>
          </p:cNvSpPr>
          <p:nvPr>
            <p:ph type="subTitle" idx="1"/>
          </p:nvPr>
        </p:nvSpPr>
        <p:spPr>
          <a:xfrm>
            <a:off x="2627784" y="3048000"/>
            <a:ext cx="6059016" cy="854102"/>
          </a:xfrm>
        </p:spPr>
        <p:txBody>
          <a:bodyPr/>
          <a:lstStyle/>
          <a:p>
            <a:pPr>
              <a:lnSpc>
                <a:spcPct val="95000"/>
              </a:lnSpc>
              <a:defRPr/>
            </a:pPr>
            <a:r>
              <a:rPr lang="en-US" dirty="0" smtClean="0"/>
              <a:t>Source </a:t>
            </a:r>
            <a:r>
              <a:rPr lang="en-US" dirty="0"/>
              <a:t>Control </a:t>
            </a:r>
            <a:r>
              <a:rPr lang="en-US" dirty="0" smtClean="0"/>
              <a:t>Repositories for</a:t>
            </a:r>
            <a:br>
              <a:rPr lang="en-US" dirty="0" smtClean="0"/>
            </a:br>
            <a:r>
              <a:rPr lang="en-US" dirty="0" smtClean="0"/>
              <a:t>Team Collaboration: SVN, TFS, Git</a:t>
            </a:r>
            <a:endParaRPr lang="bg-BG" dirty="0"/>
          </a:p>
        </p:txBody>
      </p:sp>
      <p:pic>
        <p:nvPicPr>
          <p:cNvPr id="3079"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6400" y="4548918"/>
            <a:ext cx="2821377" cy="1905000"/>
          </a:xfrm>
          <a:prstGeom prst="rect">
            <a:avLst/>
          </a:prstGeom>
          <a:noFill/>
          <a:ln>
            <a:noFill/>
          </a:ln>
          <a:effectLst/>
          <a:extLst>
            <a:ext uri="{909E8E84-426E-40DD-AFC4-6F175D3DCCD1}">
              <a14:hiddenFill xmlns:a14="http://schemas.microsoft.com/office/drawing/2010/main">
                <a:solidFill>
                  <a:schemeClr val="accent1">
                    <a:alpha val="30000"/>
                  </a:scheme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3082" name="Picture 1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2208" y="2918910"/>
            <a:ext cx="1878274" cy="1195890"/>
          </a:xfrm>
          <a:prstGeom prst="rect">
            <a:avLst/>
          </a:prstGeom>
          <a:noFill/>
          <a:ln>
            <a:noFill/>
          </a:ln>
          <a:effectLst/>
          <a:extLst>
            <a:ext uri="{909E8E84-426E-40DD-AFC4-6F175D3DCCD1}">
              <a14:hiddenFill xmlns:a14="http://schemas.microsoft.com/office/drawing/2010/main">
                <a:solidFill>
                  <a:schemeClr val="accent1">
                    <a:alpha val="30000"/>
                  </a:scheme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20" name="Text Placeholder 5"/>
          <p:cNvSpPr>
            <a:spLocks noGrp="1"/>
          </p:cNvSpPr>
          <p:nvPr/>
        </p:nvSpPr>
        <p:spPr>
          <a:xfrm>
            <a:off x="559626" y="5810564"/>
            <a:ext cx="3810000"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21" name="Text Placeholder 6"/>
          <p:cNvSpPr>
            <a:spLocks noGrp="1"/>
          </p:cNvSpPr>
          <p:nvPr/>
        </p:nvSpPr>
        <p:spPr>
          <a:xfrm>
            <a:off x="559626" y="6115364"/>
            <a:ext cx="3810000"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5"/>
              </a:rPr>
              <a:t>academy.telerik.com</a:t>
            </a:r>
            <a:r>
              <a:rPr lang="en-US" dirty="0" smtClean="0"/>
              <a:t>   </a:t>
            </a:r>
            <a:endParaRPr lang="en-US" dirty="0"/>
          </a:p>
        </p:txBody>
      </p:sp>
      <p:pic>
        <p:nvPicPr>
          <p:cNvPr id="1028" name="Picture 4" descr="tfs 2010 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468085"/>
            <a:ext cx="1981200" cy="13151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7"/>
          <a:stretch>
            <a:fillRect/>
          </a:stretch>
        </p:blipFill>
        <p:spPr>
          <a:xfrm>
            <a:off x="2392961" y="478971"/>
            <a:ext cx="1292900" cy="1121229"/>
          </a:xfrm>
          <a:prstGeom prst="roundRect">
            <a:avLst>
              <a:gd name="adj" fmla="val 3596"/>
            </a:avLst>
          </a:prstGeom>
          <a:noFill/>
        </p:spPr>
      </p:pic>
      <p:pic>
        <p:nvPicPr>
          <p:cNvPr id="1030" name="Picture 6" descr="http://gregrickaby.com/wp-content/uploads/2012/03/github-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6954" y="478971"/>
            <a:ext cx="2827446" cy="1121229"/>
          </a:xfrm>
          <a:prstGeom prst="roundRect">
            <a:avLst>
              <a:gd name="adj" fmla="val 3596"/>
            </a:avLst>
          </a:prstGeom>
          <a:noFill/>
          <a:extLst>
            <a:ext uri="{909E8E84-426E-40DD-AFC4-6F175D3DCCD1}">
              <a14:hiddenFill xmlns:a14="http://schemas.microsoft.com/office/drawing/2010/main">
                <a:solidFill>
                  <a:srgbClr val="FFFFFF"/>
                </a:solidFill>
              </a14:hiddenFill>
            </a:ext>
          </a:extLst>
        </p:spPr>
      </p:pic>
      <p:sp>
        <p:nvSpPr>
          <p:cNvPr id="14" name="Text Placeholder 13"/>
          <p:cNvSpPr>
            <a:spLocks noGrp="1"/>
          </p:cNvSpPr>
          <p:nvPr/>
        </p:nvSpPr>
        <p:spPr>
          <a:xfrm>
            <a:off x="559626" y="5345869"/>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Software Engineering </a:t>
            </a:r>
            <a:endParaRPr lang="en-US" dirty="0"/>
          </a:p>
        </p:txBody>
      </p:sp>
    </p:spTree>
    <p:extLst>
      <p:ext uri="{BB962C8B-B14F-4D97-AF65-F5344CB8AC3E}">
        <p14:creationId xmlns:p14="http://schemas.microsoft.com/office/powerpoint/2010/main" val="112065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dirty="0" smtClean="0"/>
              <a:t>Vocabulary </a:t>
            </a:r>
            <a:r>
              <a:rPr lang="bg-BG" dirty="0" smtClean="0"/>
              <a:t>(2)</a:t>
            </a:r>
            <a:endParaRPr lang="en-US" dirty="0" smtClean="0"/>
          </a:p>
        </p:txBody>
      </p:sp>
      <p:sp>
        <p:nvSpPr>
          <p:cNvPr id="591875" name="Rectangle 3"/>
          <p:cNvSpPr>
            <a:spLocks noGrp="1" noChangeArrowheads="1"/>
          </p:cNvSpPr>
          <p:nvPr>
            <p:ph idx="1"/>
          </p:nvPr>
        </p:nvSpPr>
        <p:spPr>
          <a:xfrm>
            <a:off x="252413" y="838200"/>
            <a:ext cx="8496300" cy="5832648"/>
          </a:xfrm>
          <a:noFill/>
          <a:ln/>
          <a:effectLst/>
        </p:spPr>
        <p:txBody>
          <a:bodyPr/>
          <a:lstStyle/>
          <a:p>
            <a:pPr>
              <a:lnSpc>
                <a:spcPct val="90000"/>
              </a:lnSpc>
            </a:pPr>
            <a:r>
              <a:rPr lang="en-US" dirty="0">
                <a:solidFill>
                  <a:schemeClr val="accent5">
                    <a:lumMod val="20000"/>
                    <a:lumOff val="80000"/>
                  </a:schemeClr>
                </a:solidFill>
              </a:rPr>
              <a:t>Change</a:t>
            </a:r>
          </a:p>
          <a:p>
            <a:pPr lvl="1">
              <a:lnSpc>
                <a:spcPct val="90000"/>
              </a:lnSpc>
            </a:pPr>
            <a:r>
              <a:rPr lang="en-US" dirty="0"/>
              <a:t>A modification to a local file (document) that is under version control</a:t>
            </a:r>
          </a:p>
          <a:p>
            <a:pPr>
              <a:lnSpc>
                <a:spcPct val="90000"/>
              </a:lnSpc>
            </a:pPr>
            <a:r>
              <a:rPr lang="en-US" dirty="0" smtClean="0">
                <a:solidFill>
                  <a:schemeClr val="accent5">
                    <a:lumMod val="20000"/>
                    <a:lumOff val="80000"/>
                  </a:schemeClr>
                </a:solidFill>
              </a:rPr>
              <a:t>Change</a:t>
            </a:r>
            <a:r>
              <a:rPr lang="en-US" dirty="0">
                <a:solidFill>
                  <a:schemeClr val="accent5">
                    <a:lumMod val="20000"/>
                    <a:lumOff val="80000"/>
                  </a:schemeClr>
                </a:solidFill>
              </a:rPr>
              <a:t> Set</a:t>
            </a:r>
            <a:r>
              <a:rPr lang="en-US" dirty="0" smtClean="0"/>
              <a:t>, </a:t>
            </a:r>
            <a:r>
              <a:rPr lang="en-US" dirty="0" smtClean="0">
                <a:solidFill>
                  <a:schemeClr val="accent5">
                    <a:lumMod val="20000"/>
                    <a:lumOff val="80000"/>
                  </a:schemeClr>
                </a:solidFill>
              </a:rPr>
              <a:t>Change List</a:t>
            </a:r>
          </a:p>
          <a:p>
            <a:pPr lvl="1">
              <a:lnSpc>
                <a:spcPct val="90000"/>
              </a:lnSpc>
            </a:pPr>
            <a:r>
              <a:rPr lang="en-US" dirty="0" smtClean="0"/>
              <a:t>A set of changes to multiple files that are going to be committed at the same time</a:t>
            </a:r>
          </a:p>
          <a:p>
            <a:pPr>
              <a:lnSpc>
                <a:spcPct val="90000"/>
              </a:lnSpc>
            </a:pPr>
            <a:r>
              <a:rPr lang="en-US" dirty="0" smtClean="0">
                <a:solidFill>
                  <a:schemeClr val="accent5">
                    <a:lumMod val="20000"/>
                    <a:lumOff val="80000"/>
                  </a:schemeClr>
                </a:solidFill>
              </a:rPr>
              <a:t>Commit</a:t>
            </a:r>
            <a:r>
              <a:rPr lang="en-US" dirty="0"/>
              <a:t>, </a:t>
            </a:r>
            <a:r>
              <a:rPr lang="en-US" dirty="0" smtClean="0">
                <a:solidFill>
                  <a:schemeClr val="accent5">
                    <a:lumMod val="20000"/>
                    <a:lumOff val="80000"/>
                  </a:schemeClr>
                </a:solidFill>
              </a:rPr>
              <a:t>Check-In</a:t>
            </a:r>
            <a:endParaRPr lang="en-US" dirty="0">
              <a:solidFill>
                <a:schemeClr val="accent5">
                  <a:lumMod val="20000"/>
                  <a:lumOff val="80000"/>
                </a:schemeClr>
              </a:solidFill>
            </a:endParaRPr>
          </a:p>
          <a:p>
            <a:pPr lvl="1">
              <a:lnSpc>
                <a:spcPct val="90000"/>
              </a:lnSpc>
            </a:pPr>
            <a:r>
              <a:rPr lang="en-US" dirty="0" smtClean="0"/>
              <a:t>Submits the </a:t>
            </a:r>
            <a:r>
              <a:rPr lang="en-US" dirty="0"/>
              <a:t>changes made </a:t>
            </a:r>
            <a:r>
              <a:rPr lang="en-US" dirty="0" smtClean="0"/>
              <a:t>from the local working </a:t>
            </a:r>
            <a:r>
              <a:rPr lang="en-US" dirty="0"/>
              <a:t>copy </a:t>
            </a:r>
            <a:r>
              <a:rPr lang="en-US" dirty="0" smtClean="0"/>
              <a:t>to the repository</a:t>
            </a:r>
            <a:endParaRPr lang="bg-BG" dirty="0"/>
          </a:p>
          <a:p>
            <a:pPr lvl="1">
              <a:lnSpc>
                <a:spcPct val="90000"/>
              </a:lnSpc>
            </a:pPr>
            <a:r>
              <a:rPr lang="en-US" dirty="0"/>
              <a:t>Automatically creates a new version</a:t>
            </a:r>
          </a:p>
          <a:p>
            <a:pPr lvl="1">
              <a:lnSpc>
                <a:spcPct val="90000"/>
              </a:lnSpc>
            </a:pPr>
            <a:r>
              <a:rPr lang="en-US" dirty="0"/>
              <a:t>Conflicts may occur</a:t>
            </a:r>
            <a:r>
              <a:rPr lang="bg-BG" dirty="0"/>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2858640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pPr>
              <a:defRPr/>
            </a:pPr>
            <a:r>
              <a:rPr lang="en-US" dirty="0" smtClean="0"/>
              <a:t>Vocabulary </a:t>
            </a:r>
            <a:r>
              <a:rPr lang="bg-BG" dirty="0" smtClean="0"/>
              <a:t>(3)</a:t>
            </a:r>
            <a:endParaRPr lang="en-US" dirty="0" smtClean="0"/>
          </a:p>
        </p:txBody>
      </p:sp>
      <p:sp>
        <p:nvSpPr>
          <p:cNvPr id="593923" name="Rectangle 3"/>
          <p:cNvSpPr>
            <a:spLocks noGrp="1" noChangeArrowheads="1"/>
          </p:cNvSpPr>
          <p:nvPr>
            <p:ph idx="1"/>
          </p:nvPr>
        </p:nvSpPr>
        <p:spPr>
          <a:xfrm>
            <a:off x="250825" y="836067"/>
            <a:ext cx="8569325" cy="5761285"/>
          </a:xfrm>
          <a:noFill/>
          <a:ln/>
          <a:effectLst/>
        </p:spPr>
        <p:txBody>
          <a:bodyPr/>
          <a:lstStyle/>
          <a:p>
            <a:pPr>
              <a:lnSpc>
                <a:spcPct val="100000"/>
              </a:lnSpc>
            </a:pPr>
            <a:r>
              <a:rPr lang="en-US" dirty="0">
                <a:solidFill>
                  <a:schemeClr val="accent5">
                    <a:lumMod val="20000"/>
                    <a:lumOff val="80000"/>
                  </a:schemeClr>
                </a:solidFill>
              </a:rPr>
              <a:t>Conflict</a:t>
            </a:r>
          </a:p>
          <a:p>
            <a:pPr lvl="1">
              <a:lnSpc>
                <a:spcPct val="100000"/>
              </a:lnSpc>
            </a:pPr>
            <a:r>
              <a:rPr lang="en-US" dirty="0"/>
              <a:t>The simultaneous change to a </a:t>
            </a:r>
            <a:r>
              <a:rPr lang="en-US" dirty="0" smtClean="0"/>
              <a:t>certain file </a:t>
            </a:r>
            <a:r>
              <a:rPr lang="en-US" dirty="0"/>
              <a:t>by multiple users</a:t>
            </a:r>
            <a:endParaRPr lang="bg-BG" dirty="0"/>
          </a:p>
          <a:p>
            <a:pPr lvl="1">
              <a:lnSpc>
                <a:spcPct val="100000"/>
              </a:lnSpc>
            </a:pPr>
            <a:r>
              <a:rPr lang="en-US" dirty="0" smtClean="0"/>
              <a:t>Can be solved automatically </a:t>
            </a:r>
            <a:r>
              <a:rPr lang="en-US" dirty="0"/>
              <a:t>and </a:t>
            </a:r>
            <a:r>
              <a:rPr lang="en-US" dirty="0" smtClean="0"/>
              <a:t>manually</a:t>
            </a:r>
            <a:endParaRPr lang="bg-BG" dirty="0"/>
          </a:p>
          <a:p>
            <a:pPr>
              <a:lnSpc>
                <a:spcPct val="100000"/>
              </a:lnSpc>
            </a:pPr>
            <a:r>
              <a:rPr lang="en-US" dirty="0">
                <a:solidFill>
                  <a:schemeClr val="accent5">
                    <a:lumMod val="20000"/>
                    <a:lumOff val="80000"/>
                  </a:schemeClr>
                </a:solidFill>
              </a:rPr>
              <a:t>Update</a:t>
            </a:r>
            <a:r>
              <a:rPr lang="bg-BG" dirty="0"/>
              <a:t>, </a:t>
            </a:r>
            <a:r>
              <a:rPr lang="en-US" dirty="0" smtClean="0">
                <a:solidFill>
                  <a:schemeClr val="accent5">
                    <a:lumMod val="20000"/>
                    <a:lumOff val="80000"/>
                  </a:schemeClr>
                </a:solidFill>
              </a:rPr>
              <a:t>Get Latest Version</a:t>
            </a:r>
            <a:r>
              <a:rPr lang="bg-BG" dirty="0" smtClean="0"/>
              <a:t>, </a:t>
            </a:r>
            <a:r>
              <a:rPr lang="en-US" dirty="0" smtClean="0">
                <a:solidFill>
                  <a:schemeClr val="accent5">
                    <a:lumMod val="20000"/>
                    <a:lumOff val="80000"/>
                  </a:schemeClr>
                </a:solidFill>
              </a:rPr>
              <a:t>Fetch</a:t>
            </a:r>
            <a:r>
              <a:rPr lang="bg-BG" dirty="0"/>
              <a:t> </a:t>
            </a:r>
            <a:r>
              <a:rPr lang="en-US" dirty="0"/>
              <a:t>/</a:t>
            </a:r>
            <a:r>
              <a:rPr lang="bg-BG" dirty="0" smtClean="0"/>
              <a:t> </a:t>
            </a:r>
            <a:r>
              <a:rPr lang="en-US" dirty="0" smtClean="0">
                <a:solidFill>
                  <a:schemeClr val="accent5">
                    <a:lumMod val="20000"/>
                    <a:lumOff val="80000"/>
                  </a:schemeClr>
                </a:solidFill>
              </a:rPr>
              <a:t>Pull</a:t>
            </a:r>
            <a:endParaRPr lang="en-US" dirty="0">
              <a:solidFill>
                <a:schemeClr val="accent5">
                  <a:lumMod val="20000"/>
                  <a:lumOff val="80000"/>
                </a:schemeClr>
              </a:solidFill>
            </a:endParaRPr>
          </a:p>
          <a:p>
            <a:pPr lvl="1">
              <a:lnSpc>
                <a:spcPct val="100000"/>
              </a:lnSpc>
            </a:pPr>
            <a:r>
              <a:rPr lang="en-US" dirty="0" smtClean="0"/>
              <a:t>Download </a:t>
            </a:r>
            <a:r>
              <a:rPr lang="en-US" dirty="0"/>
              <a:t>the </a:t>
            </a:r>
            <a:r>
              <a:rPr lang="en-US" dirty="0" smtClean="0"/>
              <a:t>latest version of the </a:t>
            </a:r>
            <a:r>
              <a:rPr lang="en-US" dirty="0"/>
              <a:t>files from the repository to a local </a:t>
            </a:r>
            <a:r>
              <a:rPr lang="en-US" dirty="0" smtClean="0"/>
              <a:t>working directory</a:t>
            </a:r>
            <a:endParaRPr lang="bg-BG" dirty="0"/>
          </a:p>
          <a:p>
            <a:pPr>
              <a:lnSpc>
                <a:spcPct val="100000"/>
              </a:lnSpc>
            </a:pPr>
            <a:r>
              <a:rPr lang="en-US" dirty="0">
                <a:solidFill>
                  <a:schemeClr val="accent5">
                    <a:lumMod val="20000"/>
                    <a:lumOff val="80000"/>
                  </a:schemeClr>
                </a:solidFill>
              </a:rPr>
              <a:t>Undo </a:t>
            </a:r>
            <a:r>
              <a:rPr lang="en-US" dirty="0" smtClean="0">
                <a:solidFill>
                  <a:schemeClr val="accent5">
                    <a:lumMod val="20000"/>
                    <a:lumOff val="80000"/>
                  </a:schemeClr>
                </a:solidFill>
              </a:rPr>
              <a:t>Check-Out</a:t>
            </a:r>
            <a:r>
              <a:rPr lang="bg-BG" dirty="0" smtClean="0"/>
              <a:t>, </a:t>
            </a:r>
            <a:r>
              <a:rPr lang="en-US" dirty="0" smtClean="0">
                <a:solidFill>
                  <a:schemeClr val="accent5">
                    <a:lumMod val="20000"/>
                    <a:lumOff val="80000"/>
                  </a:schemeClr>
                </a:solidFill>
              </a:rPr>
              <a:t>Revert </a:t>
            </a:r>
            <a:r>
              <a:rPr lang="bg-BG" dirty="0" smtClean="0"/>
              <a:t>/ </a:t>
            </a:r>
            <a:r>
              <a:rPr lang="en-US" dirty="0" smtClean="0">
                <a:solidFill>
                  <a:schemeClr val="accent5">
                    <a:lumMod val="20000"/>
                    <a:lumOff val="80000"/>
                  </a:schemeClr>
                </a:solidFill>
              </a:rPr>
              <a:t>Undo Changes</a:t>
            </a:r>
            <a:endParaRPr lang="en-US" dirty="0">
              <a:solidFill>
                <a:schemeClr val="accent5">
                  <a:lumMod val="20000"/>
                  <a:lumOff val="80000"/>
                </a:schemeClr>
              </a:solidFill>
            </a:endParaRPr>
          </a:p>
          <a:p>
            <a:pPr lvl="1">
              <a:lnSpc>
                <a:spcPct val="100000"/>
              </a:lnSpc>
            </a:pPr>
            <a:r>
              <a:rPr lang="en-US" dirty="0"/>
              <a:t>Cancels the </a:t>
            </a:r>
            <a:r>
              <a:rPr lang="en-US" dirty="0" smtClean="0"/>
              <a:t>local changes</a:t>
            </a:r>
            <a:endParaRPr lang="bg-BG" dirty="0"/>
          </a:p>
          <a:p>
            <a:pPr lvl="1">
              <a:lnSpc>
                <a:spcPct val="100000"/>
              </a:lnSpc>
            </a:pPr>
            <a:r>
              <a:rPr lang="en-US" dirty="0"/>
              <a:t>Restores their state from the repository</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612204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pPr>
              <a:defRPr/>
            </a:pPr>
            <a:r>
              <a:rPr lang="en-US" dirty="0" smtClean="0"/>
              <a:t>Vocabulary </a:t>
            </a:r>
            <a:r>
              <a:rPr lang="bg-BG" dirty="0" smtClean="0"/>
              <a:t>(4)</a:t>
            </a:r>
            <a:endParaRPr lang="en-US" dirty="0" smtClean="0"/>
          </a:p>
        </p:txBody>
      </p:sp>
      <p:sp>
        <p:nvSpPr>
          <p:cNvPr id="708611" name="Rectangle 3"/>
          <p:cNvSpPr>
            <a:spLocks noGrp="1" noChangeArrowheads="1"/>
          </p:cNvSpPr>
          <p:nvPr>
            <p:ph idx="1"/>
          </p:nvPr>
        </p:nvSpPr>
        <p:spPr>
          <a:xfrm>
            <a:off x="250825" y="836712"/>
            <a:ext cx="8569325" cy="5904656"/>
          </a:xfrm>
          <a:noFill/>
          <a:ln/>
          <a:effectLst/>
        </p:spPr>
        <p:txBody>
          <a:bodyPr/>
          <a:lstStyle/>
          <a:p>
            <a:pPr>
              <a:lnSpc>
                <a:spcPct val="92000"/>
              </a:lnSpc>
            </a:pPr>
            <a:r>
              <a:rPr lang="en-US" dirty="0">
                <a:solidFill>
                  <a:schemeClr val="accent5">
                    <a:lumMod val="20000"/>
                    <a:lumOff val="80000"/>
                  </a:schemeClr>
                </a:solidFill>
              </a:rPr>
              <a:t>Merge</a:t>
            </a:r>
          </a:p>
          <a:p>
            <a:pPr lvl="1">
              <a:lnSpc>
                <a:spcPct val="92000"/>
              </a:lnSpc>
            </a:pPr>
            <a:r>
              <a:rPr lang="en-US" dirty="0" smtClean="0"/>
              <a:t>Combines </a:t>
            </a:r>
            <a:r>
              <a:rPr lang="en-US" dirty="0"/>
              <a:t>the changes to a file </a:t>
            </a:r>
            <a:r>
              <a:rPr lang="en-US" dirty="0" smtClean="0"/>
              <a:t>changed locally and simultaneously in the repository </a:t>
            </a:r>
            <a:endParaRPr lang="bg-BG" dirty="0"/>
          </a:p>
          <a:p>
            <a:pPr lvl="1">
              <a:lnSpc>
                <a:spcPct val="92000"/>
              </a:lnSpc>
            </a:pPr>
            <a:r>
              <a:rPr lang="en-US" dirty="0"/>
              <a:t>Can be automated in most cases</a:t>
            </a:r>
          </a:p>
          <a:p>
            <a:pPr>
              <a:lnSpc>
                <a:spcPct val="92000"/>
              </a:lnSpc>
            </a:pPr>
            <a:r>
              <a:rPr lang="en-US" dirty="0">
                <a:solidFill>
                  <a:schemeClr val="accent5">
                    <a:lumMod val="20000"/>
                    <a:lumOff val="80000"/>
                  </a:schemeClr>
                </a:solidFill>
              </a:rPr>
              <a:t>Label</a:t>
            </a:r>
            <a:r>
              <a:rPr lang="bg-BG" dirty="0"/>
              <a:t>, </a:t>
            </a:r>
            <a:r>
              <a:rPr lang="en-US" dirty="0" smtClean="0">
                <a:solidFill>
                  <a:schemeClr val="accent5">
                    <a:lumMod val="20000"/>
                    <a:lumOff val="80000"/>
                  </a:schemeClr>
                </a:solidFill>
              </a:rPr>
              <a:t>Tag</a:t>
            </a:r>
            <a:endParaRPr lang="en-US" dirty="0">
              <a:solidFill>
                <a:schemeClr val="accent5">
                  <a:lumMod val="20000"/>
                  <a:lumOff val="80000"/>
                </a:schemeClr>
              </a:solidFill>
            </a:endParaRPr>
          </a:p>
          <a:p>
            <a:pPr lvl="1">
              <a:lnSpc>
                <a:spcPct val="92000"/>
              </a:lnSpc>
            </a:pPr>
            <a:r>
              <a:rPr lang="en-US" dirty="0"/>
              <a:t>Labels mark with a name a group of files in a given version</a:t>
            </a:r>
            <a:endParaRPr lang="bg-BG" dirty="0"/>
          </a:p>
          <a:p>
            <a:pPr lvl="1">
              <a:lnSpc>
                <a:spcPct val="92000"/>
              </a:lnSpc>
            </a:pPr>
            <a:r>
              <a:rPr lang="en-US" dirty="0"/>
              <a:t>For example a release</a:t>
            </a:r>
            <a:endParaRPr lang="bg-BG" dirty="0"/>
          </a:p>
          <a:p>
            <a:pPr>
              <a:lnSpc>
                <a:spcPct val="92000"/>
              </a:lnSpc>
            </a:pPr>
            <a:r>
              <a:rPr lang="en-US" dirty="0">
                <a:solidFill>
                  <a:schemeClr val="accent5">
                    <a:lumMod val="20000"/>
                    <a:lumOff val="80000"/>
                  </a:schemeClr>
                </a:solidFill>
              </a:rPr>
              <a:t>Branching</a:t>
            </a:r>
          </a:p>
          <a:p>
            <a:pPr lvl="1">
              <a:lnSpc>
                <a:spcPct val="92000"/>
              </a:lnSpc>
            </a:pPr>
            <a:r>
              <a:rPr lang="en-US" dirty="0"/>
              <a:t>Division of the repositories in a number of separate work flows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2734105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title"/>
          </p:nvPr>
        </p:nvSpPr>
        <p:spPr/>
        <p:txBody>
          <a:bodyPr anchor="ctr" anchorCtr="0">
            <a:noAutofit/>
          </a:bodyPr>
          <a:lstStyle/>
          <a:p>
            <a:pPr eaLnBrk="0" hangingPunct="0">
              <a:lnSpc>
                <a:spcPts val="4000"/>
              </a:lnSpc>
            </a:pPr>
            <a:r>
              <a:rPr lang="en-US" sz="3800" dirty="0">
                <a:effectLst>
                  <a:outerShdw blurRad="38100" dist="38100" dir="2700000" algn="tl">
                    <a:srgbClr val="000000">
                      <a:alpha val="43137"/>
                    </a:srgbClr>
                  </a:outerShdw>
                  <a:reflection blurRad="12700" stA="20000" endPos="50000" dist="12700" dir="5400000" sy="-100000" algn="bl" rotWithShape="0"/>
                </a:effectLst>
              </a:rPr>
              <a:t>Version Control</a:t>
            </a:r>
            <a:r>
              <a:rPr lang="bg-BG" sz="3800" dirty="0">
                <a:effectLst>
                  <a:outerShdw blurRad="38100" dist="38100" dir="2700000" algn="tl">
                    <a:srgbClr val="000000">
                      <a:alpha val="43137"/>
                    </a:srgbClr>
                  </a:outerShdw>
                  <a:reflection blurRad="12700" stA="20000" endPos="50000" dist="12700" dir="5400000" sy="-100000" algn="bl" rotWithShape="0"/>
                </a:effectLst>
              </a:rPr>
              <a:t>: </a:t>
            </a:r>
            <a:r>
              <a:rPr lang="en-US" sz="3800" dirty="0">
                <a:effectLst>
                  <a:outerShdw blurRad="38100" dist="38100" dir="2700000" algn="tl">
                    <a:srgbClr val="000000">
                      <a:alpha val="43137"/>
                    </a:srgbClr>
                  </a:outerShdw>
                  <a:reflection blurRad="12700" stA="20000" endPos="50000" dist="12700" dir="5400000" sy="-100000" algn="bl" rotWithShape="0"/>
                </a:effectLst>
              </a:rPr>
              <a:t>Typical Scenario</a:t>
            </a:r>
          </a:p>
        </p:txBody>
      </p:sp>
      <p:sp>
        <p:nvSpPr>
          <p:cNvPr id="595970" name="AutoShape 2"/>
          <p:cNvSpPr>
            <a:spLocks noChangeArrowheads="1"/>
          </p:cNvSpPr>
          <p:nvPr/>
        </p:nvSpPr>
        <p:spPr bwMode="auto">
          <a:xfrm>
            <a:off x="3419475" y="1066800"/>
            <a:ext cx="5343525" cy="5105400"/>
          </a:xfrm>
          <a:prstGeom prst="roundRect">
            <a:avLst>
              <a:gd name="adj" fmla="val 5144"/>
            </a:avLst>
          </a:prstGeom>
          <a:solidFill>
            <a:schemeClr val="bg1"/>
          </a:solidFill>
          <a:ln w="9525">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72" name="Text Box 4"/>
          <p:cNvSpPr txBox="1">
            <a:spLocks noChangeArrowheads="1"/>
          </p:cNvSpPr>
          <p:nvPr/>
        </p:nvSpPr>
        <p:spPr bwMode="auto">
          <a:xfrm>
            <a:off x="539750" y="1143000"/>
            <a:ext cx="86594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lang="en-US" sz="2200" b="1" dirty="0">
                <a:solidFill>
                  <a:srgbClr val="EBFFD2"/>
                </a:solidFill>
                <a:effectLst>
                  <a:outerShdw blurRad="38100" dist="38100" dir="2700000" algn="tl">
                    <a:srgbClr val="000000">
                      <a:alpha val="43137"/>
                    </a:srgbClr>
                  </a:outerShdw>
                </a:effectLst>
                <a:latin typeface="+mn-lt"/>
              </a:rPr>
              <a:t>Users</a:t>
            </a:r>
          </a:p>
        </p:txBody>
      </p:sp>
      <p:sp>
        <p:nvSpPr>
          <p:cNvPr id="595973" name="Text Box 5"/>
          <p:cNvSpPr txBox="1">
            <a:spLocks noChangeArrowheads="1"/>
          </p:cNvSpPr>
          <p:nvPr/>
        </p:nvSpPr>
        <p:spPr bwMode="auto">
          <a:xfrm>
            <a:off x="5638800" y="1190500"/>
            <a:ext cx="13899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2000" b="1" dirty="0"/>
              <a:t>Repository</a:t>
            </a:r>
          </a:p>
        </p:txBody>
      </p:sp>
      <p:sp>
        <p:nvSpPr>
          <p:cNvPr id="595974" name="AutoShape 6"/>
          <p:cNvSpPr>
            <a:spLocks noChangeArrowheads="1"/>
          </p:cNvSpPr>
          <p:nvPr/>
        </p:nvSpPr>
        <p:spPr bwMode="auto">
          <a:xfrm>
            <a:off x="468313" y="1653952"/>
            <a:ext cx="2808287" cy="1727200"/>
          </a:xfrm>
          <a:prstGeom prst="roundRect">
            <a:avLst>
              <a:gd name="adj" fmla="val 5144"/>
            </a:avLst>
          </a:prstGeom>
          <a:solidFill>
            <a:schemeClr val="bg1"/>
          </a:solidFill>
          <a:ln w="9525">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75" name="AutoShape 7"/>
          <p:cNvSpPr>
            <a:spLocks noChangeArrowheads="1"/>
          </p:cNvSpPr>
          <p:nvPr/>
        </p:nvSpPr>
        <p:spPr bwMode="auto">
          <a:xfrm>
            <a:off x="468313" y="3598639"/>
            <a:ext cx="2808287" cy="2573561"/>
          </a:xfrm>
          <a:prstGeom prst="roundRect">
            <a:avLst>
              <a:gd name="adj" fmla="val 5144"/>
            </a:avLst>
          </a:prstGeom>
          <a:solidFill>
            <a:schemeClr val="bg1"/>
          </a:solidFill>
          <a:ln w="9525">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pic>
        <p:nvPicPr>
          <p:cNvPr id="23560" name="Picture 8"/>
          <p:cNvPicPr>
            <a:picLocks noChangeAspect="1" noChangeArrowheads="1"/>
          </p:cNvPicPr>
          <p:nvPr/>
        </p:nvPicPr>
        <p:blipFill>
          <a:blip r:embed="rId3" cstate="email">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0875" y="2149252"/>
            <a:ext cx="1257300" cy="920750"/>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61" name="Picture 9"/>
          <p:cNvPicPr>
            <a:picLocks noChangeAspect="1" noChangeArrowheads="1"/>
          </p:cNvPicPr>
          <p:nvPr/>
        </p:nvPicPr>
        <p:blipFill>
          <a:blip r:embed="rId3" cstate="email">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77850" y="4381277"/>
            <a:ext cx="1257300" cy="920750"/>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5978" name="AutoShape 10"/>
          <p:cNvSpPr>
            <a:spLocks noChangeArrowheads="1"/>
          </p:cNvSpPr>
          <p:nvPr/>
        </p:nvSpPr>
        <p:spPr bwMode="auto">
          <a:xfrm>
            <a:off x="3563938" y="1365027"/>
            <a:ext cx="1584325" cy="4537075"/>
          </a:xfrm>
          <a:prstGeom prst="roundRect">
            <a:avLst>
              <a:gd name="adj" fmla="val 5144"/>
            </a:avLst>
          </a:prstGeom>
          <a:noFill/>
          <a:ln w="9525">
            <a:solidFill>
              <a:schemeClr val="accent5">
                <a:lumMod val="75000"/>
              </a:schemeClr>
            </a:solidFill>
            <a:round/>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80" name="AutoShape 12"/>
          <p:cNvSpPr>
            <a:spLocks noChangeArrowheads="1"/>
          </p:cNvSpPr>
          <p:nvPr/>
        </p:nvSpPr>
        <p:spPr bwMode="auto">
          <a:xfrm>
            <a:off x="4068763" y="2373089"/>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81" name="AutoShape 13"/>
          <p:cNvSpPr>
            <a:spLocks noChangeArrowheads="1"/>
          </p:cNvSpPr>
          <p:nvPr/>
        </p:nvSpPr>
        <p:spPr bwMode="auto">
          <a:xfrm>
            <a:off x="4068763" y="3093814"/>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82" name="Text Box 14"/>
          <p:cNvSpPr txBox="1">
            <a:spLocks noChangeArrowheads="1"/>
          </p:cNvSpPr>
          <p:nvPr/>
        </p:nvSpPr>
        <p:spPr bwMode="auto">
          <a:xfrm>
            <a:off x="3554413" y="1371600"/>
            <a:ext cx="1507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dirty="0"/>
              <a:t>Main </a:t>
            </a:r>
          </a:p>
          <a:p>
            <a:r>
              <a:rPr lang="en-US" dirty="0"/>
              <a:t>development</a:t>
            </a:r>
          </a:p>
          <a:p>
            <a:r>
              <a:rPr lang="en-US" dirty="0" smtClean="0"/>
              <a:t>line (trunk)</a:t>
            </a:r>
            <a:endParaRPr lang="en-US" dirty="0"/>
          </a:p>
          <a:p>
            <a:endParaRPr lang="en-US" dirty="0"/>
          </a:p>
        </p:txBody>
      </p:sp>
      <p:cxnSp>
        <p:nvCxnSpPr>
          <p:cNvPr id="23566" name="AutoShape 16"/>
          <p:cNvCxnSpPr>
            <a:cxnSpLocks noChangeShapeType="1"/>
            <a:stCxn id="595980" idx="2"/>
            <a:endCxn id="595981" idx="0"/>
          </p:cNvCxnSpPr>
          <p:nvPr/>
        </p:nvCxnSpPr>
        <p:spPr bwMode="auto">
          <a:xfrm>
            <a:off x="4392613" y="2769964"/>
            <a:ext cx="0" cy="32385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7" name="AutoShape 17"/>
          <p:cNvCxnSpPr>
            <a:cxnSpLocks noChangeShapeType="1"/>
            <a:stCxn id="595981" idx="2"/>
            <a:endCxn id="596015" idx="0"/>
          </p:cNvCxnSpPr>
          <p:nvPr/>
        </p:nvCxnSpPr>
        <p:spPr bwMode="auto">
          <a:xfrm flipH="1">
            <a:off x="4391025" y="3490689"/>
            <a:ext cx="1588" cy="32385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5986" name="Text Box 18"/>
          <p:cNvSpPr txBox="1">
            <a:spLocks noChangeArrowheads="1"/>
          </p:cNvSpPr>
          <p:nvPr/>
        </p:nvSpPr>
        <p:spPr bwMode="auto">
          <a:xfrm>
            <a:off x="1187450" y="1774602"/>
            <a:ext cx="9043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lang="en-US" sz="2000" b="1" dirty="0">
                <a:solidFill>
                  <a:srgbClr val="EBFFD2"/>
                </a:solidFill>
                <a:effectLst>
                  <a:outerShdw blurRad="38100" dist="38100" dir="2700000" algn="tl">
                    <a:srgbClr val="000000">
                      <a:alpha val="43137"/>
                    </a:srgbClr>
                  </a:outerShdw>
                </a:effectLst>
                <a:latin typeface="+mn-lt"/>
              </a:rPr>
              <a:t>User A</a:t>
            </a:r>
          </a:p>
        </p:txBody>
      </p:sp>
      <p:sp>
        <p:nvSpPr>
          <p:cNvPr id="595987" name="Text Box 19"/>
          <p:cNvSpPr txBox="1">
            <a:spLocks noChangeArrowheads="1"/>
          </p:cNvSpPr>
          <p:nvPr/>
        </p:nvSpPr>
        <p:spPr bwMode="auto">
          <a:xfrm>
            <a:off x="1042988" y="3717702"/>
            <a:ext cx="907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2000" b="1" dirty="0"/>
              <a:t>User B</a:t>
            </a:r>
          </a:p>
        </p:txBody>
      </p:sp>
      <p:sp>
        <p:nvSpPr>
          <p:cNvPr id="595989" name="AutoShape 21"/>
          <p:cNvSpPr>
            <a:spLocks noChangeArrowheads="1"/>
          </p:cNvSpPr>
          <p:nvPr/>
        </p:nvSpPr>
        <p:spPr bwMode="auto">
          <a:xfrm>
            <a:off x="5795963" y="3525614"/>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23571" name="AutoShape 22"/>
          <p:cNvCxnSpPr>
            <a:cxnSpLocks noChangeShapeType="1"/>
            <a:stCxn id="596002" idx="2"/>
            <a:endCxn id="595989" idx="0"/>
          </p:cNvCxnSpPr>
          <p:nvPr/>
        </p:nvCxnSpPr>
        <p:spPr bwMode="auto">
          <a:xfrm>
            <a:off x="6119813" y="3201764"/>
            <a:ext cx="0" cy="32385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5992" name="AutoShape 24"/>
          <p:cNvSpPr>
            <a:spLocks noChangeArrowheads="1"/>
          </p:cNvSpPr>
          <p:nvPr/>
        </p:nvSpPr>
        <p:spPr bwMode="auto">
          <a:xfrm>
            <a:off x="5795963" y="5398864"/>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23573" name="AutoShape 25"/>
          <p:cNvCxnSpPr>
            <a:cxnSpLocks noChangeShapeType="1"/>
            <a:stCxn id="595996" idx="2"/>
            <a:endCxn id="595992" idx="0"/>
          </p:cNvCxnSpPr>
          <p:nvPr/>
        </p:nvCxnSpPr>
        <p:spPr bwMode="auto">
          <a:xfrm>
            <a:off x="6119813" y="5148039"/>
            <a:ext cx="0" cy="250825"/>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5995" name="AutoShape 27"/>
          <p:cNvSpPr>
            <a:spLocks noChangeArrowheads="1"/>
          </p:cNvSpPr>
          <p:nvPr/>
        </p:nvSpPr>
        <p:spPr bwMode="auto">
          <a:xfrm>
            <a:off x="5292725" y="4173314"/>
            <a:ext cx="1584325" cy="1800225"/>
          </a:xfrm>
          <a:prstGeom prst="roundRect">
            <a:avLst>
              <a:gd name="adj" fmla="val 5144"/>
            </a:avLst>
          </a:prstGeom>
          <a:noFill/>
          <a:ln w="9525">
            <a:solidFill>
              <a:schemeClr val="accent5">
                <a:lumMod val="75000"/>
              </a:schemeClr>
            </a:solidFill>
            <a:round/>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96" name="AutoShape 28"/>
          <p:cNvSpPr>
            <a:spLocks noChangeArrowheads="1"/>
          </p:cNvSpPr>
          <p:nvPr/>
        </p:nvSpPr>
        <p:spPr bwMode="auto">
          <a:xfrm>
            <a:off x="5795963" y="4751164"/>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97" name="Line 29"/>
          <p:cNvSpPr>
            <a:spLocks noChangeShapeType="1"/>
          </p:cNvSpPr>
          <p:nvPr/>
        </p:nvSpPr>
        <p:spPr bwMode="auto">
          <a:xfrm>
            <a:off x="4716463" y="3957414"/>
            <a:ext cx="1079500" cy="1008063"/>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5998" name="Text Box 30"/>
          <p:cNvSpPr txBox="1">
            <a:spLocks noChangeArrowheads="1"/>
          </p:cNvSpPr>
          <p:nvPr/>
        </p:nvSpPr>
        <p:spPr bwMode="auto">
          <a:xfrm>
            <a:off x="5292365" y="4149080"/>
            <a:ext cx="16273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1600" dirty="0"/>
              <a:t>Version B Branch</a:t>
            </a:r>
          </a:p>
        </p:txBody>
      </p:sp>
      <p:sp>
        <p:nvSpPr>
          <p:cNvPr id="596000" name="AutoShape 32"/>
          <p:cNvSpPr>
            <a:spLocks noChangeArrowheads="1"/>
          </p:cNvSpPr>
          <p:nvPr/>
        </p:nvSpPr>
        <p:spPr bwMode="auto">
          <a:xfrm>
            <a:off x="5292725" y="1725389"/>
            <a:ext cx="1584325" cy="2305050"/>
          </a:xfrm>
          <a:prstGeom prst="roundRect">
            <a:avLst>
              <a:gd name="adj" fmla="val 5144"/>
            </a:avLst>
          </a:prstGeom>
          <a:noFill/>
          <a:ln w="9525">
            <a:solidFill>
              <a:schemeClr val="accent5">
                <a:lumMod val="75000"/>
              </a:schemeClr>
            </a:solidFill>
            <a:round/>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01" name="AutoShape 33"/>
          <p:cNvSpPr>
            <a:spLocks noChangeArrowheads="1"/>
          </p:cNvSpPr>
          <p:nvPr/>
        </p:nvSpPr>
        <p:spPr bwMode="auto">
          <a:xfrm>
            <a:off x="5795963" y="2157189"/>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02" name="AutoShape 34"/>
          <p:cNvSpPr>
            <a:spLocks noChangeArrowheads="1"/>
          </p:cNvSpPr>
          <p:nvPr/>
        </p:nvSpPr>
        <p:spPr bwMode="auto">
          <a:xfrm>
            <a:off x="5795963" y="2804889"/>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23581" name="AutoShape 35"/>
          <p:cNvCxnSpPr>
            <a:cxnSpLocks noChangeShapeType="1"/>
            <a:stCxn id="596001" idx="2"/>
            <a:endCxn id="596002" idx="0"/>
          </p:cNvCxnSpPr>
          <p:nvPr/>
        </p:nvCxnSpPr>
        <p:spPr bwMode="auto">
          <a:xfrm>
            <a:off x="6119813" y="2554064"/>
            <a:ext cx="0" cy="250825"/>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6004" name="Line 36"/>
          <p:cNvSpPr>
            <a:spLocks noChangeShapeType="1"/>
          </p:cNvSpPr>
          <p:nvPr/>
        </p:nvSpPr>
        <p:spPr bwMode="auto">
          <a:xfrm flipV="1">
            <a:off x="4716463" y="2373089"/>
            <a:ext cx="1079500" cy="144463"/>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6005" name="Text Box 37"/>
          <p:cNvSpPr txBox="1">
            <a:spLocks noChangeArrowheads="1"/>
          </p:cNvSpPr>
          <p:nvPr/>
        </p:nvSpPr>
        <p:spPr bwMode="auto">
          <a:xfrm>
            <a:off x="5292080" y="1706277"/>
            <a:ext cx="16263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1600" dirty="0"/>
              <a:t>Version A Branch</a:t>
            </a:r>
          </a:p>
        </p:txBody>
      </p:sp>
      <p:sp>
        <p:nvSpPr>
          <p:cNvPr id="596007" name="AutoShape 39"/>
          <p:cNvSpPr>
            <a:spLocks noChangeArrowheads="1"/>
          </p:cNvSpPr>
          <p:nvPr/>
        </p:nvSpPr>
        <p:spPr bwMode="auto">
          <a:xfrm>
            <a:off x="6948488" y="2662014"/>
            <a:ext cx="1727200" cy="2376488"/>
          </a:xfrm>
          <a:prstGeom prst="roundRect">
            <a:avLst>
              <a:gd name="adj" fmla="val 5144"/>
            </a:avLst>
          </a:prstGeom>
          <a:noFill/>
          <a:ln w="9525">
            <a:solidFill>
              <a:schemeClr val="accent5">
                <a:lumMod val="75000"/>
              </a:schemeClr>
            </a:solidFill>
            <a:round/>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08" name="AutoShape 40"/>
          <p:cNvSpPr>
            <a:spLocks noChangeArrowheads="1"/>
          </p:cNvSpPr>
          <p:nvPr/>
        </p:nvSpPr>
        <p:spPr bwMode="auto">
          <a:xfrm>
            <a:off x="7451725" y="3165252"/>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09" name="AutoShape 41"/>
          <p:cNvSpPr>
            <a:spLocks noChangeArrowheads="1"/>
          </p:cNvSpPr>
          <p:nvPr/>
        </p:nvSpPr>
        <p:spPr bwMode="auto">
          <a:xfrm>
            <a:off x="7451725" y="3812952"/>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10" name="AutoShape 42"/>
          <p:cNvSpPr>
            <a:spLocks noChangeArrowheads="1"/>
          </p:cNvSpPr>
          <p:nvPr/>
        </p:nvSpPr>
        <p:spPr bwMode="auto">
          <a:xfrm>
            <a:off x="7451725" y="4533677"/>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23588" name="AutoShape 43"/>
          <p:cNvCxnSpPr>
            <a:cxnSpLocks noChangeShapeType="1"/>
            <a:stCxn id="596008" idx="2"/>
            <a:endCxn id="596009" idx="0"/>
          </p:cNvCxnSpPr>
          <p:nvPr/>
        </p:nvCxnSpPr>
        <p:spPr bwMode="auto">
          <a:xfrm>
            <a:off x="7775575" y="3562127"/>
            <a:ext cx="0" cy="250825"/>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89" name="AutoShape 44"/>
          <p:cNvCxnSpPr>
            <a:cxnSpLocks noChangeShapeType="1"/>
            <a:stCxn id="596009" idx="2"/>
            <a:endCxn id="596010" idx="0"/>
          </p:cNvCxnSpPr>
          <p:nvPr/>
        </p:nvCxnSpPr>
        <p:spPr bwMode="auto">
          <a:xfrm>
            <a:off x="7775575" y="4209827"/>
            <a:ext cx="0" cy="32385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6013" name="Line 45"/>
          <p:cNvSpPr>
            <a:spLocks noChangeShapeType="1"/>
          </p:cNvSpPr>
          <p:nvPr/>
        </p:nvSpPr>
        <p:spPr bwMode="auto">
          <a:xfrm>
            <a:off x="6443663" y="2949352"/>
            <a:ext cx="1008062" cy="504825"/>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6014" name="Text Box 46"/>
          <p:cNvSpPr txBox="1">
            <a:spLocks noChangeArrowheads="1"/>
          </p:cNvSpPr>
          <p:nvPr/>
        </p:nvSpPr>
        <p:spPr bwMode="auto">
          <a:xfrm>
            <a:off x="6914584" y="2636912"/>
            <a:ext cx="17722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1600" dirty="0"/>
              <a:t>Version A.1 Branch</a:t>
            </a:r>
          </a:p>
        </p:txBody>
      </p:sp>
      <p:sp>
        <p:nvSpPr>
          <p:cNvPr id="596015" name="AutoShape 47"/>
          <p:cNvSpPr>
            <a:spLocks noChangeArrowheads="1"/>
          </p:cNvSpPr>
          <p:nvPr/>
        </p:nvSpPr>
        <p:spPr bwMode="auto">
          <a:xfrm>
            <a:off x="4067175" y="3814539"/>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endParaRPr lang="en-US">
              <a:effectLst>
                <a:outerShdw blurRad="38100" dist="38100" dir="2700000" algn="tl">
                  <a:srgbClr val="000000">
                    <a:alpha val="43137"/>
                  </a:srgbClr>
                </a:outerShdw>
              </a:effectLst>
            </a:endParaRPr>
          </a:p>
        </p:txBody>
      </p:sp>
      <p:sp>
        <p:nvSpPr>
          <p:cNvPr id="596017" name="AutoShape 49"/>
          <p:cNvSpPr>
            <a:spLocks noChangeArrowheads="1"/>
          </p:cNvSpPr>
          <p:nvPr/>
        </p:nvSpPr>
        <p:spPr bwMode="auto">
          <a:xfrm>
            <a:off x="4067175" y="3885977"/>
            <a:ext cx="576263" cy="360362"/>
          </a:xfrm>
          <a:prstGeom prst="flowChartDocument">
            <a:avLst/>
          </a:prstGeom>
          <a:solidFill>
            <a:srgbClr val="FF0000"/>
          </a:solidFill>
          <a:ln w="9525">
            <a:solidFill>
              <a:schemeClr val="tx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18" name="Line 50"/>
          <p:cNvSpPr>
            <a:spLocks noChangeShapeType="1"/>
          </p:cNvSpPr>
          <p:nvPr/>
        </p:nvSpPr>
        <p:spPr bwMode="auto">
          <a:xfrm flipH="1" flipV="1">
            <a:off x="2771775" y="2733452"/>
            <a:ext cx="1295400" cy="1152525"/>
          </a:xfrm>
          <a:prstGeom prst="line">
            <a:avLst/>
          </a:prstGeom>
          <a:noFill/>
          <a:ln w="12700">
            <a:solidFill>
              <a:schemeClr val="accent5">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595" name="Text Box 51"/>
          <p:cNvSpPr txBox="1">
            <a:spLocks noChangeArrowheads="1"/>
          </p:cNvSpPr>
          <p:nvPr/>
        </p:nvSpPr>
        <p:spPr bwMode="auto">
          <a:xfrm>
            <a:off x="3059113" y="2806477"/>
            <a:ext cx="1081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1400" dirty="0">
                <a:solidFill>
                  <a:schemeClr val="accent5">
                    <a:lumMod val="20000"/>
                    <a:lumOff val="80000"/>
                  </a:schemeClr>
                </a:solidFill>
                <a:effectLst>
                  <a:outerShdw blurRad="38100" dist="38100" dir="2700000" algn="tl">
                    <a:srgbClr val="000000">
                      <a:alpha val="43137"/>
                    </a:srgbClr>
                  </a:outerShdw>
                </a:effectLst>
                <a:cs typeface="Arial" charset="0"/>
              </a:rPr>
              <a:t>Check</a:t>
            </a:r>
            <a:r>
              <a:rPr kumimoji="0" lang="en-US" sz="1400" dirty="0">
                <a:solidFill>
                  <a:srgbClr val="FF0000"/>
                </a:solidFill>
                <a:effectLst>
                  <a:outerShdw blurRad="38100" dist="38100" dir="2700000" algn="tl">
                    <a:srgbClr val="000000">
                      <a:alpha val="43137"/>
                    </a:srgbClr>
                  </a:outerShdw>
                </a:effectLst>
                <a:cs typeface="Arial" charset="0"/>
              </a:rPr>
              <a:t> </a:t>
            </a:r>
            <a:r>
              <a:rPr kumimoji="0" lang="en-US" sz="1400" dirty="0">
                <a:solidFill>
                  <a:schemeClr val="accent5">
                    <a:lumMod val="20000"/>
                    <a:lumOff val="80000"/>
                  </a:schemeClr>
                </a:solidFill>
                <a:effectLst>
                  <a:outerShdw blurRad="38100" dist="38100" dir="2700000" algn="tl">
                    <a:srgbClr val="000000">
                      <a:alpha val="43137"/>
                    </a:srgbClr>
                  </a:outerShdw>
                </a:effectLst>
                <a:cs typeface="Arial" charset="0"/>
              </a:rPr>
              <a:t>Out</a:t>
            </a:r>
          </a:p>
        </p:txBody>
      </p:sp>
      <p:sp>
        <p:nvSpPr>
          <p:cNvPr id="596020" name="AutoShape 52"/>
          <p:cNvSpPr>
            <a:spLocks noChangeArrowheads="1"/>
          </p:cNvSpPr>
          <p:nvPr/>
        </p:nvSpPr>
        <p:spPr bwMode="auto">
          <a:xfrm>
            <a:off x="3419475" y="3309714"/>
            <a:ext cx="288925" cy="288925"/>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rtl="1" eaLnBrk="1" hangingPunct="1">
              <a:lnSpc>
                <a:spcPct val="100000"/>
              </a:lnSpc>
              <a:defRPr/>
            </a:pPr>
            <a:r>
              <a:rPr kumimoji="0" lang="en-US" sz="1400" dirty="0">
                <a:solidFill>
                  <a:schemeClr val="tx1"/>
                </a:solidFill>
                <a:effectLst>
                  <a:outerShdw blurRad="38100" dist="38100" dir="2700000" algn="tl">
                    <a:srgbClr val="000000">
                      <a:alpha val="43137"/>
                    </a:srgbClr>
                  </a:outerShdw>
                </a:effectLst>
                <a:cs typeface="Arial" charset="0"/>
              </a:rPr>
              <a:t>A</a:t>
            </a:r>
          </a:p>
        </p:txBody>
      </p:sp>
      <p:sp>
        <p:nvSpPr>
          <p:cNvPr id="596021" name="AutoShape 53"/>
          <p:cNvSpPr>
            <a:spLocks noChangeArrowheads="1"/>
          </p:cNvSpPr>
          <p:nvPr/>
        </p:nvSpPr>
        <p:spPr bwMode="auto">
          <a:xfrm>
            <a:off x="2195513" y="2588989"/>
            <a:ext cx="576262" cy="360363"/>
          </a:xfrm>
          <a:prstGeom prst="flowChart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23598" name="Group 55"/>
          <p:cNvGrpSpPr>
            <a:grpSpLocks/>
          </p:cNvGrpSpPr>
          <p:nvPr/>
        </p:nvGrpSpPr>
        <p:grpSpPr bwMode="auto">
          <a:xfrm>
            <a:off x="2771775" y="4030439"/>
            <a:ext cx="1295400" cy="749300"/>
            <a:chOff x="1746" y="2750"/>
            <a:chExt cx="816" cy="472"/>
          </a:xfrm>
        </p:grpSpPr>
        <p:sp>
          <p:nvSpPr>
            <p:cNvPr id="596024" name="Line 56"/>
            <p:cNvSpPr>
              <a:spLocks noChangeShapeType="1"/>
            </p:cNvSpPr>
            <p:nvPr/>
          </p:nvSpPr>
          <p:spPr bwMode="auto">
            <a:xfrm flipH="1">
              <a:off x="1746" y="2750"/>
              <a:ext cx="816" cy="363"/>
            </a:xfrm>
            <a:prstGeom prst="line">
              <a:avLst/>
            </a:prstGeom>
            <a:noFill/>
            <a:ln w="12700">
              <a:solidFill>
                <a:schemeClr val="accent5">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620" name="Text Box 57"/>
            <p:cNvSpPr txBox="1">
              <a:spLocks noChangeArrowheads="1"/>
            </p:cNvSpPr>
            <p:nvPr/>
          </p:nvSpPr>
          <p:spPr bwMode="auto">
            <a:xfrm>
              <a:off x="1791" y="3030"/>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1400" dirty="0">
                  <a:solidFill>
                    <a:schemeClr val="accent5">
                      <a:lumMod val="20000"/>
                      <a:lumOff val="80000"/>
                    </a:schemeClr>
                  </a:solidFill>
                  <a:effectLst>
                    <a:outerShdw blurRad="38100" dist="38100" dir="2700000" algn="tl">
                      <a:srgbClr val="000000">
                        <a:alpha val="43137"/>
                      </a:srgbClr>
                    </a:outerShdw>
                  </a:effectLst>
                  <a:cs typeface="Arial" charset="0"/>
                </a:rPr>
                <a:t>Check Out</a:t>
              </a:r>
            </a:p>
          </p:txBody>
        </p:sp>
        <p:sp>
          <p:nvSpPr>
            <p:cNvPr id="23621" name="AutoShape 58"/>
            <p:cNvSpPr>
              <a:spLocks noChangeArrowheads="1"/>
            </p:cNvSpPr>
            <p:nvPr/>
          </p:nvSpPr>
          <p:spPr bwMode="auto">
            <a:xfrm>
              <a:off x="2064" y="2840"/>
              <a:ext cx="182" cy="182"/>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rtl="1" eaLnBrk="1" hangingPunct="1">
                <a:lnSpc>
                  <a:spcPct val="100000"/>
                </a:lnSpc>
              </a:pPr>
              <a:r>
                <a:rPr kumimoji="0" lang="en-US" sz="1400" dirty="0">
                  <a:solidFill>
                    <a:schemeClr val="tx1"/>
                  </a:solidFill>
                  <a:effectLst>
                    <a:outerShdw blurRad="38100" dist="38100" dir="2700000" algn="tl">
                      <a:srgbClr val="000000">
                        <a:alpha val="43137"/>
                      </a:srgbClr>
                    </a:outerShdw>
                  </a:effectLst>
                  <a:cs typeface="Arial" charset="0"/>
                </a:rPr>
                <a:t>B</a:t>
              </a:r>
            </a:p>
          </p:txBody>
        </p:sp>
      </p:grpSp>
      <p:sp>
        <p:nvSpPr>
          <p:cNvPr id="596027" name="AutoShape 59"/>
          <p:cNvSpPr>
            <a:spLocks noChangeArrowheads="1"/>
          </p:cNvSpPr>
          <p:nvPr/>
        </p:nvSpPr>
        <p:spPr bwMode="auto">
          <a:xfrm>
            <a:off x="2195513" y="4462239"/>
            <a:ext cx="576262" cy="360363"/>
          </a:xfrm>
          <a:prstGeom prst="flowChart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23600" name="Group 61"/>
          <p:cNvGrpSpPr>
            <a:grpSpLocks/>
          </p:cNvGrpSpPr>
          <p:nvPr/>
        </p:nvGrpSpPr>
        <p:grpSpPr bwMode="auto">
          <a:xfrm>
            <a:off x="1187303" y="4797620"/>
            <a:ext cx="2736852" cy="936623"/>
            <a:chOff x="838" y="3249"/>
            <a:chExt cx="1724" cy="590"/>
          </a:xfrm>
        </p:grpSpPr>
        <p:sp>
          <p:nvSpPr>
            <p:cNvPr id="596030" name="Line 62"/>
            <p:cNvSpPr>
              <a:spLocks noChangeShapeType="1"/>
            </p:cNvSpPr>
            <p:nvPr/>
          </p:nvSpPr>
          <p:spPr bwMode="auto">
            <a:xfrm flipH="1">
              <a:off x="1519" y="3249"/>
              <a:ext cx="1043" cy="226"/>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6031" name="Line 63"/>
            <p:cNvSpPr>
              <a:spLocks noChangeShapeType="1"/>
            </p:cNvSpPr>
            <p:nvPr/>
          </p:nvSpPr>
          <p:spPr bwMode="auto">
            <a:xfrm>
              <a:off x="1519" y="3249"/>
              <a:ext cx="0" cy="363"/>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6032" name="Text Box 64"/>
            <p:cNvSpPr txBox="1">
              <a:spLocks noChangeArrowheads="1"/>
            </p:cNvSpPr>
            <p:nvPr/>
          </p:nvSpPr>
          <p:spPr bwMode="auto">
            <a:xfrm>
              <a:off x="838" y="3606"/>
              <a:ext cx="5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defRPr/>
              </a:pPr>
              <a:r>
                <a:rPr lang="en-US" sz="1800" dirty="0">
                  <a:solidFill>
                    <a:srgbClr val="EBFFD2"/>
                  </a:solidFill>
                  <a:effectLst>
                    <a:outerShdw blurRad="38100" dist="38100" dir="2700000" algn="tl">
                      <a:srgbClr val="000000">
                        <a:alpha val="43137"/>
                      </a:srgbClr>
                    </a:outerShdw>
                  </a:effectLst>
                  <a:latin typeface="+mn-lt"/>
                </a:rPr>
                <a:t>Merge</a:t>
              </a:r>
            </a:p>
          </p:txBody>
        </p:sp>
        <p:sp>
          <p:nvSpPr>
            <p:cNvPr id="596033" name="AutoShape 65"/>
            <p:cNvSpPr>
              <a:spLocks noChangeArrowheads="1"/>
            </p:cNvSpPr>
            <p:nvPr/>
          </p:nvSpPr>
          <p:spPr bwMode="auto">
            <a:xfrm>
              <a:off x="1201" y="3276"/>
              <a:ext cx="182" cy="182"/>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lnSpc>
                  <a:spcPct val="100000"/>
                </a:lnSpc>
                <a:defRPr/>
              </a:pPr>
              <a:r>
                <a:rPr kumimoji="0" lang="en-US" sz="1400" dirty="0">
                  <a:solidFill>
                    <a:schemeClr val="tx1"/>
                  </a:solidFill>
                  <a:effectLst>
                    <a:outerShdw blurRad="38100" dist="38100" dir="2700000" algn="tl">
                      <a:srgbClr val="000000">
                        <a:alpha val="43137"/>
                      </a:srgbClr>
                    </a:outerShdw>
                  </a:effectLst>
                  <a:cs typeface="Arial" charset="0"/>
                </a:rPr>
                <a:t>D</a:t>
              </a:r>
            </a:p>
          </p:txBody>
        </p:sp>
      </p:grpSp>
      <p:sp>
        <p:nvSpPr>
          <p:cNvPr id="596034" name="AutoShape 66"/>
          <p:cNvSpPr>
            <a:spLocks noChangeArrowheads="1"/>
          </p:cNvSpPr>
          <p:nvPr/>
        </p:nvSpPr>
        <p:spPr bwMode="auto">
          <a:xfrm>
            <a:off x="2197100" y="5398864"/>
            <a:ext cx="576263" cy="360363"/>
          </a:xfrm>
          <a:prstGeom prst="flowChart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36" name="AutoShape 68"/>
          <p:cNvSpPr>
            <a:spLocks noChangeArrowheads="1"/>
          </p:cNvSpPr>
          <p:nvPr/>
        </p:nvSpPr>
        <p:spPr bwMode="auto">
          <a:xfrm>
            <a:off x="4067175" y="4533677"/>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endParaRPr lang="en-US">
              <a:effectLst>
                <a:outerShdw blurRad="38100" dist="38100" dir="2700000" algn="tl">
                  <a:srgbClr val="000000">
                    <a:alpha val="43137"/>
                  </a:srgbClr>
                </a:outerShdw>
              </a:effectLst>
            </a:endParaRPr>
          </a:p>
        </p:txBody>
      </p:sp>
      <p:sp>
        <p:nvSpPr>
          <p:cNvPr id="596037" name="AutoShape 69"/>
          <p:cNvSpPr>
            <a:spLocks noChangeArrowheads="1"/>
          </p:cNvSpPr>
          <p:nvPr/>
        </p:nvSpPr>
        <p:spPr bwMode="auto">
          <a:xfrm>
            <a:off x="4067175" y="4606702"/>
            <a:ext cx="576263" cy="358775"/>
          </a:xfrm>
          <a:prstGeom prst="flowChartDocument">
            <a:avLst/>
          </a:prstGeom>
          <a:solidFill>
            <a:srgbClr val="000099"/>
          </a:solidFill>
          <a:ln w="9525">
            <a:solidFill>
              <a:schemeClr val="tx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38" name="Line 70"/>
          <p:cNvSpPr>
            <a:spLocks noChangeShapeType="1"/>
          </p:cNvSpPr>
          <p:nvPr/>
        </p:nvSpPr>
        <p:spPr bwMode="auto">
          <a:xfrm flipH="1" flipV="1">
            <a:off x="2411413" y="2949352"/>
            <a:ext cx="1727200" cy="1585912"/>
          </a:xfrm>
          <a:prstGeom prst="line">
            <a:avLst/>
          </a:prstGeom>
          <a:noFill/>
          <a:ln w="12700">
            <a:solidFill>
              <a:schemeClr val="tx2">
                <a:lumMod val="20000"/>
                <a:lumOff val="80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605" name="Text Box 71"/>
          <p:cNvSpPr txBox="1">
            <a:spLocks noChangeArrowheads="1"/>
          </p:cNvSpPr>
          <p:nvPr/>
        </p:nvSpPr>
        <p:spPr bwMode="auto">
          <a:xfrm>
            <a:off x="1619250" y="3022377"/>
            <a:ext cx="1081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ctr" eaLnBrk="1" hangingPunct="1">
              <a:lnSpc>
                <a:spcPct val="100000"/>
              </a:lnSpc>
            </a:pPr>
            <a:r>
              <a:rPr kumimoji="0" lang="en-US" sz="1400" dirty="0">
                <a:solidFill>
                  <a:schemeClr val="tx1">
                    <a:lumMod val="20000"/>
                    <a:lumOff val="80000"/>
                  </a:schemeClr>
                </a:solidFill>
                <a:effectLst>
                  <a:outerShdw blurRad="38100" dist="38100" dir="2700000" algn="tl">
                    <a:srgbClr val="000000">
                      <a:alpha val="43137"/>
                    </a:srgbClr>
                  </a:outerShdw>
                </a:effectLst>
                <a:cs typeface="Arial" charset="0"/>
              </a:rPr>
              <a:t>Check In</a:t>
            </a:r>
          </a:p>
        </p:txBody>
      </p:sp>
      <p:sp>
        <p:nvSpPr>
          <p:cNvPr id="596040" name="AutoShape 72"/>
          <p:cNvSpPr>
            <a:spLocks noChangeArrowheads="1"/>
          </p:cNvSpPr>
          <p:nvPr/>
        </p:nvSpPr>
        <p:spPr bwMode="auto">
          <a:xfrm>
            <a:off x="2771775" y="3309714"/>
            <a:ext cx="288925" cy="288925"/>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rtl="1" eaLnBrk="1" hangingPunct="1">
              <a:lnSpc>
                <a:spcPct val="100000"/>
              </a:lnSpc>
              <a:defRPr/>
            </a:pPr>
            <a:r>
              <a:rPr kumimoji="0" lang="en-US" sz="1400" dirty="0">
                <a:solidFill>
                  <a:schemeClr val="tx1"/>
                </a:solidFill>
                <a:effectLst>
                  <a:outerShdw blurRad="38100" dist="38100" dir="2700000" algn="tl">
                    <a:srgbClr val="000000">
                      <a:alpha val="43137"/>
                    </a:srgbClr>
                  </a:outerShdw>
                </a:effectLst>
                <a:cs typeface="Arial" charset="0"/>
              </a:rPr>
              <a:t>C</a:t>
            </a:r>
          </a:p>
        </p:txBody>
      </p:sp>
      <p:cxnSp>
        <p:nvCxnSpPr>
          <p:cNvPr id="23607" name="AutoShape 73"/>
          <p:cNvCxnSpPr>
            <a:cxnSpLocks noChangeShapeType="1"/>
            <a:stCxn id="596017" idx="2"/>
            <a:endCxn id="596037" idx="0"/>
          </p:cNvCxnSpPr>
          <p:nvPr/>
        </p:nvCxnSpPr>
        <p:spPr bwMode="auto">
          <a:xfrm>
            <a:off x="4356100" y="4225702"/>
            <a:ext cx="0" cy="38100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608" name="Group 75"/>
          <p:cNvGrpSpPr>
            <a:grpSpLocks/>
          </p:cNvGrpSpPr>
          <p:nvPr/>
        </p:nvGrpSpPr>
        <p:grpSpPr bwMode="auto">
          <a:xfrm>
            <a:off x="4067175" y="5181377"/>
            <a:ext cx="647700" cy="431800"/>
            <a:chOff x="2562" y="3475"/>
            <a:chExt cx="408" cy="272"/>
          </a:xfrm>
        </p:grpSpPr>
        <p:sp>
          <p:nvSpPr>
            <p:cNvPr id="596044" name="AutoShape 76"/>
            <p:cNvSpPr>
              <a:spLocks noChangeArrowheads="1"/>
            </p:cNvSpPr>
            <p:nvPr/>
          </p:nvSpPr>
          <p:spPr bwMode="auto">
            <a:xfrm>
              <a:off x="2562" y="3475"/>
              <a:ext cx="408" cy="272"/>
            </a:xfrm>
            <a:prstGeom prst="flowChartMultidocument">
              <a:avLst/>
            </a:prstGeom>
            <a:solidFill>
              <a:srgbClr val="DDDDDD"/>
            </a:solidFill>
            <a:ln w="9525">
              <a:solidFill>
                <a:schemeClr val="tx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45" name="AutoShape 77"/>
            <p:cNvSpPr>
              <a:spLocks noChangeArrowheads="1"/>
            </p:cNvSpPr>
            <p:nvPr/>
          </p:nvSpPr>
          <p:spPr bwMode="auto">
            <a:xfrm>
              <a:off x="2562" y="3521"/>
              <a:ext cx="363" cy="226"/>
            </a:xfrm>
            <a:prstGeom prst="flowChartDocument">
              <a:avLst/>
            </a:prstGeom>
            <a:solidFill>
              <a:srgbClr val="99CC00"/>
            </a:solidFill>
            <a:ln w="9525">
              <a:solidFill>
                <a:schemeClr val="tx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596046" name="Line 78"/>
          <p:cNvSpPr>
            <a:spLocks noChangeShapeType="1"/>
          </p:cNvSpPr>
          <p:nvPr/>
        </p:nvSpPr>
        <p:spPr bwMode="auto">
          <a:xfrm flipH="1">
            <a:off x="2771775" y="5400452"/>
            <a:ext cx="1295400" cy="141287"/>
          </a:xfrm>
          <a:prstGeom prst="line">
            <a:avLst/>
          </a:prstGeom>
          <a:noFill/>
          <a:ln w="12700">
            <a:solidFill>
              <a:schemeClr val="tx2">
                <a:lumMod val="20000"/>
                <a:lumOff val="80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610" name="Text Box 79"/>
          <p:cNvSpPr txBox="1">
            <a:spLocks noChangeArrowheads="1"/>
          </p:cNvSpPr>
          <p:nvPr/>
        </p:nvSpPr>
        <p:spPr bwMode="auto">
          <a:xfrm>
            <a:off x="3202881" y="5500464"/>
            <a:ext cx="1081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1400" dirty="0">
                <a:solidFill>
                  <a:schemeClr val="tx1">
                    <a:lumMod val="20000"/>
                    <a:lumOff val="80000"/>
                  </a:schemeClr>
                </a:solidFill>
                <a:effectLst>
                  <a:outerShdw blurRad="38100" dist="38100" dir="2700000" algn="tl">
                    <a:srgbClr val="000000">
                      <a:alpha val="43137"/>
                    </a:srgbClr>
                  </a:outerShdw>
                </a:effectLst>
                <a:cs typeface="Arial" charset="0"/>
              </a:rPr>
              <a:t>Check In</a:t>
            </a:r>
          </a:p>
        </p:txBody>
      </p:sp>
      <p:sp>
        <p:nvSpPr>
          <p:cNvPr id="596048" name="AutoShape 80"/>
          <p:cNvSpPr>
            <a:spLocks noChangeArrowheads="1"/>
          </p:cNvSpPr>
          <p:nvPr/>
        </p:nvSpPr>
        <p:spPr bwMode="auto">
          <a:xfrm>
            <a:off x="2916238" y="5398864"/>
            <a:ext cx="288925" cy="288925"/>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rtl="1" eaLnBrk="1" hangingPunct="1">
              <a:lnSpc>
                <a:spcPct val="100000"/>
              </a:lnSpc>
              <a:defRPr/>
            </a:pPr>
            <a:r>
              <a:rPr kumimoji="0" lang="en-US" sz="1400" dirty="0">
                <a:solidFill>
                  <a:schemeClr val="tx1"/>
                </a:solidFill>
                <a:effectLst>
                  <a:outerShdw blurRad="38100" dist="38100" dir="2700000" algn="tl">
                    <a:srgbClr val="000000">
                      <a:alpha val="43137"/>
                    </a:srgbClr>
                  </a:outerShdw>
                </a:effectLst>
                <a:cs typeface="Arial" charset="0"/>
              </a:rPr>
              <a:t>E</a:t>
            </a:r>
          </a:p>
        </p:txBody>
      </p:sp>
      <p:cxnSp>
        <p:nvCxnSpPr>
          <p:cNvPr id="23612" name="AutoShape 81"/>
          <p:cNvCxnSpPr>
            <a:cxnSpLocks noChangeShapeType="1"/>
            <a:stCxn id="596037" idx="2"/>
            <a:endCxn id="596045" idx="0"/>
          </p:cNvCxnSpPr>
          <p:nvPr/>
        </p:nvCxnSpPr>
        <p:spPr bwMode="auto">
          <a:xfrm>
            <a:off x="4356100" y="4944839"/>
            <a:ext cx="0" cy="309563"/>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Slide Number Placeholder 3"/>
          <p:cNvSpPr>
            <a:spLocks noGrp="1"/>
          </p:cNvSpPr>
          <p:nvPr>
            <p:ph type="sldNum" sz="quarter" idx="10"/>
          </p:nvPr>
        </p:nvSpPr>
        <p:spPr>
          <a:xfrm>
            <a:off x="8610600" y="6553200"/>
            <a:ext cx="457200" cy="228600"/>
          </a:xfrm>
        </p:spPr>
        <p:txBody>
          <a:bodyPr/>
          <a:lstStyle/>
          <a:p>
            <a:pPr>
              <a:defRPr/>
            </a:pPr>
            <a:fld id="{9E3D7856-98CB-4F15-9FDC-4D9D166227F8}" type="slidenum">
              <a:rPr lang="en-US" smtClean="0"/>
              <a:t>13</a:t>
            </a:fld>
            <a:endParaRPr lang="en-US" dirty="0"/>
          </a:p>
        </p:txBody>
      </p:sp>
    </p:spTree>
    <p:extLst>
      <p:ext uri="{BB962C8B-B14F-4D97-AF65-F5344CB8AC3E}">
        <p14:creationId xmlns:p14="http://schemas.microsoft.com/office/powerpoint/2010/main" val="1511469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5085929"/>
            <a:ext cx="7924800" cy="685800"/>
          </a:xfrm>
        </p:spPr>
        <p:txBody>
          <a:bodyPr/>
          <a:lstStyle/>
          <a:p>
            <a:r>
              <a:rPr lang="en-US" dirty="0" smtClean="0"/>
              <a:t>Subversion</a:t>
            </a:r>
            <a:endParaRPr lang="en-US" dirty="0"/>
          </a:p>
        </p:txBody>
      </p:sp>
      <p:sp>
        <p:nvSpPr>
          <p:cNvPr id="5" name="Subtitle 4"/>
          <p:cNvSpPr>
            <a:spLocks noGrp="1"/>
          </p:cNvSpPr>
          <p:nvPr>
            <p:ph type="subTitle" idx="1"/>
          </p:nvPr>
        </p:nvSpPr>
        <p:spPr>
          <a:xfrm>
            <a:off x="609600" y="5812208"/>
            <a:ext cx="7924800" cy="569120"/>
          </a:xfrm>
        </p:spPr>
        <p:txBody>
          <a:bodyPr/>
          <a:lstStyle/>
          <a:p>
            <a:r>
              <a:rPr lang="en-US" dirty="0" smtClean="0"/>
              <a:t>Using Subversion and TortoiseSVN</a:t>
            </a:r>
            <a:endParaRPr lang="en-US" dirty="0"/>
          </a:p>
        </p:txBody>
      </p:sp>
      <p:pic>
        <p:nvPicPr>
          <p:cNvPr id="7170" name="Picture 2" descr="http://svn.haxx.se/dev/archive-2008-07/att-0454/subversion-background.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39845" y="980728"/>
            <a:ext cx="5066256" cy="379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590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dirty="0" smtClean="0"/>
              <a:t>Subversion (SVN)</a:t>
            </a:r>
            <a:endParaRPr lang="bg-BG" dirty="0"/>
          </a:p>
        </p:txBody>
      </p:sp>
      <p:sp>
        <p:nvSpPr>
          <p:cNvPr id="759811" name="Rectangle 3"/>
          <p:cNvSpPr>
            <a:spLocks noGrp="1" noChangeArrowheads="1"/>
          </p:cNvSpPr>
          <p:nvPr>
            <p:ph type="body" idx="1"/>
          </p:nvPr>
        </p:nvSpPr>
        <p:spPr>
          <a:xfrm>
            <a:off x="228600" y="980728"/>
            <a:ext cx="8686800" cy="5638800"/>
          </a:xfrm>
        </p:spPr>
        <p:txBody>
          <a:bodyPr/>
          <a:lstStyle/>
          <a:p>
            <a:pPr>
              <a:lnSpc>
                <a:spcPct val="100000"/>
              </a:lnSpc>
            </a:pPr>
            <a:r>
              <a:rPr lang="en-US" dirty="0"/>
              <a:t>Subversion (SVN)</a:t>
            </a:r>
          </a:p>
          <a:p>
            <a:pPr lvl="1">
              <a:lnSpc>
                <a:spcPct val="100000"/>
              </a:lnSpc>
            </a:pPr>
            <a:r>
              <a:rPr lang="en-US" dirty="0"/>
              <a:t>Open source SCM repository</a:t>
            </a:r>
          </a:p>
          <a:p>
            <a:pPr lvl="1">
              <a:lnSpc>
                <a:spcPct val="100000"/>
              </a:lnSpc>
            </a:pPr>
            <a:r>
              <a:rPr lang="en-US" dirty="0">
                <a:hlinkClick r:id="rId2"/>
              </a:rPr>
              <a:t>http://</a:t>
            </a:r>
            <a:r>
              <a:rPr lang="en-US" dirty="0" smtClean="0">
                <a:hlinkClick r:id="rId2"/>
              </a:rPr>
              <a:t>subversion.tigris.org</a:t>
            </a:r>
            <a:endParaRPr lang="en-US" dirty="0"/>
          </a:p>
          <a:p>
            <a:pPr lvl="1">
              <a:lnSpc>
                <a:spcPct val="100000"/>
              </a:lnSpc>
            </a:pPr>
            <a:r>
              <a:rPr lang="en-US" dirty="0"/>
              <a:t>Runs on UNIX, Linux, Windows</a:t>
            </a:r>
          </a:p>
          <a:p>
            <a:pPr>
              <a:lnSpc>
                <a:spcPct val="100000"/>
              </a:lnSpc>
            </a:pPr>
            <a:r>
              <a:rPr lang="en-US" dirty="0"/>
              <a:t>Console client</a:t>
            </a:r>
          </a:p>
          <a:p>
            <a:pPr lvl="1">
              <a:lnSpc>
                <a:spcPct val="100000"/>
              </a:lnSpc>
            </a:pPr>
            <a:r>
              <a:rPr lang="en-US" noProof="1">
                <a:solidFill>
                  <a:schemeClr val="accent5">
                    <a:lumMod val="20000"/>
                    <a:lumOff val="80000"/>
                  </a:schemeClr>
                </a:solidFill>
                <a:latin typeface="Consolas" pitchFamily="49" charset="0"/>
                <a:cs typeface="Consolas" pitchFamily="49" charset="0"/>
              </a:rPr>
              <a:t>svn</a:t>
            </a:r>
          </a:p>
          <a:p>
            <a:pPr>
              <a:lnSpc>
                <a:spcPct val="100000"/>
              </a:lnSpc>
            </a:pPr>
            <a:r>
              <a:rPr lang="en-US" dirty="0"/>
              <a:t>GUI client</a:t>
            </a:r>
          </a:p>
          <a:p>
            <a:pPr lvl="1">
              <a:lnSpc>
                <a:spcPct val="100000"/>
              </a:lnSpc>
            </a:pPr>
            <a:r>
              <a:rPr lang="en-US" dirty="0"/>
              <a:t>TortoiseSVN – </a:t>
            </a:r>
            <a:r>
              <a:rPr lang="bg-BG" sz="2800" dirty="0">
                <a:hlinkClick r:id="rId3"/>
              </a:rPr>
              <a:t>http://</a:t>
            </a:r>
            <a:r>
              <a:rPr lang="bg-BG" sz="2800" dirty="0" smtClean="0">
                <a:hlinkClick r:id="rId3"/>
              </a:rPr>
              <a:t>tortoisesvn.tigris.org</a:t>
            </a:r>
            <a:endParaRPr lang="en-US" sz="2800" dirty="0"/>
          </a:p>
          <a:p>
            <a:pPr>
              <a:lnSpc>
                <a:spcPct val="100000"/>
              </a:lnSpc>
            </a:pPr>
            <a:r>
              <a:rPr lang="en-US" dirty="0" smtClean="0"/>
              <a:t>Visual Studio / Eclipse plug-ins</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2844769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r>
              <a:rPr lang="bg-BG" dirty="0"/>
              <a:t>Subversion </a:t>
            </a:r>
            <a:r>
              <a:rPr lang="en-US" dirty="0" smtClean="0"/>
              <a:t>– Features</a:t>
            </a:r>
            <a:endParaRPr lang="bg-BG" dirty="0"/>
          </a:p>
        </p:txBody>
      </p:sp>
      <p:sp>
        <p:nvSpPr>
          <p:cNvPr id="760835" name="Rectangle 3"/>
          <p:cNvSpPr>
            <a:spLocks noGrp="1" noChangeArrowheads="1"/>
          </p:cNvSpPr>
          <p:nvPr>
            <p:ph type="body" idx="1"/>
          </p:nvPr>
        </p:nvSpPr>
        <p:spPr>
          <a:xfrm>
            <a:off x="228600" y="1196752"/>
            <a:ext cx="8686800" cy="5508848"/>
          </a:xfrm>
        </p:spPr>
        <p:txBody>
          <a:bodyPr/>
          <a:lstStyle/>
          <a:p>
            <a:r>
              <a:rPr lang="en-US" sz="3100" dirty="0"/>
              <a:t>Versioning of the directory structure</a:t>
            </a:r>
            <a:endParaRPr lang="bg-BG" sz="3100" dirty="0"/>
          </a:p>
          <a:p>
            <a:r>
              <a:rPr lang="en-US" sz="3100" dirty="0" smtClean="0"/>
              <a:t>Complete </a:t>
            </a:r>
            <a:r>
              <a:rPr lang="en-US" sz="3100" dirty="0"/>
              <a:t>change log</a:t>
            </a:r>
            <a:endParaRPr lang="bg-BG" sz="3100" dirty="0"/>
          </a:p>
          <a:p>
            <a:pPr lvl="1"/>
            <a:r>
              <a:rPr lang="en-US" sz="3200" dirty="0"/>
              <a:t>Deletion of files and directories</a:t>
            </a:r>
          </a:p>
          <a:p>
            <a:pPr lvl="1"/>
            <a:r>
              <a:rPr lang="en-US" sz="3200" dirty="0"/>
              <a:t>Renaming of files and directories</a:t>
            </a:r>
            <a:endParaRPr lang="bg-BG" sz="3200" dirty="0"/>
          </a:p>
          <a:p>
            <a:pPr lvl="1"/>
            <a:r>
              <a:rPr lang="en-US" sz="3200" dirty="0"/>
              <a:t>Saving of files or directories</a:t>
            </a:r>
            <a:endParaRPr lang="bg-BG" sz="3200" dirty="0"/>
          </a:p>
          <a:p>
            <a:r>
              <a:rPr lang="en-US" sz="3100" dirty="0"/>
              <a:t>Can work on it’s own or integrated with Apache as a module</a:t>
            </a:r>
            <a:endParaRPr lang="bg-BG" sz="3100" dirty="0"/>
          </a:p>
          <a:p>
            <a:r>
              <a:rPr lang="en-US" sz="3100" dirty="0"/>
              <a:t>Works effectively with tags and branching</a:t>
            </a:r>
            <a:endParaRPr lang="bg-BG" sz="2800"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4080306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en-US" dirty="0"/>
              <a:t>TortoiseSVN</a:t>
            </a:r>
            <a:endParaRPr lang="bg-BG" dirty="0"/>
          </a:p>
        </p:txBody>
      </p:sp>
      <p:sp>
        <p:nvSpPr>
          <p:cNvPr id="761859" name="Rectangle 3"/>
          <p:cNvSpPr>
            <a:spLocks noGrp="1" noChangeArrowheads="1"/>
          </p:cNvSpPr>
          <p:nvPr>
            <p:ph type="body" idx="1"/>
          </p:nvPr>
        </p:nvSpPr>
        <p:spPr>
          <a:xfrm>
            <a:off x="250825" y="1268561"/>
            <a:ext cx="3889127" cy="5184775"/>
          </a:xfrm>
        </p:spPr>
        <p:txBody>
          <a:bodyPr/>
          <a:lstStyle/>
          <a:p>
            <a:r>
              <a:rPr lang="en-US" dirty="0"/>
              <a:t>TortoiseSVN</a:t>
            </a:r>
          </a:p>
          <a:p>
            <a:pPr lvl="1"/>
            <a:r>
              <a:rPr lang="en-US" dirty="0"/>
              <a:t>Open source GUI client for Subversion</a:t>
            </a:r>
          </a:p>
          <a:p>
            <a:pPr lvl="1"/>
            <a:r>
              <a:rPr lang="en-US" dirty="0"/>
              <a:t>Integrated in Windows Explorer</a:t>
            </a:r>
          </a:p>
          <a:p>
            <a:pPr lvl="1"/>
            <a:r>
              <a:rPr lang="bg-BG" dirty="0">
                <a:hlinkClick r:id="rId2"/>
              </a:rPr>
              <a:t>http://</a:t>
            </a:r>
            <a:r>
              <a:rPr lang="bg-BG" dirty="0" smtClean="0">
                <a:hlinkClick r:id="rId2"/>
              </a:rPr>
              <a:t>tortoisesvn.tigris.org</a:t>
            </a:r>
            <a:endParaRPr lang="bg-BG" dirty="0"/>
          </a:p>
        </p:txBody>
      </p:sp>
      <p:pic>
        <p:nvPicPr>
          <p:cNvPr id="11267"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4211960" y="1284312"/>
            <a:ext cx="442404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73123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ctrTitle"/>
          </p:nvPr>
        </p:nvSpPr>
        <p:spPr>
          <a:xfrm>
            <a:off x="828675" y="4302273"/>
            <a:ext cx="7272338" cy="1562100"/>
          </a:xfrm>
        </p:spPr>
        <p:txBody>
          <a:bodyPr/>
          <a:lstStyle/>
          <a:p>
            <a:pPr>
              <a:lnSpc>
                <a:spcPts val="5400"/>
              </a:lnSpc>
            </a:pPr>
            <a:r>
              <a:rPr lang="en-US" sz="5400" dirty="0"/>
              <a:t>Subversion &amp; TortoiseSVN</a:t>
            </a:r>
            <a:endParaRPr lang="bg-BG" sz="5400" dirty="0"/>
          </a:p>
        </p:txBody>
      </p:sp>
      <p:sp>
        <p:nvSpPr>
          <p:cNvPr id="763907" name="Rectangle 3"/>
          <p:cNvSpPr>
            <a:spLocks noChangeArrowheads="1"/>
          </p:cNvSpPr>
          <p:nvPr/>
        </p:nvSpPr>
        <p:spPr bwMode="auto">
          <a:xfrm>
            <a:off x="828675" y="5949280"/>
            <a:ext cx="7272338"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95000"/>
              </a:lnSpc>
            </a:pPr>
            <a:r>
              <a:rPr lang="en-US" sz="2800" b="1" dirty="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4" name="Picture 2" descr="http://svn.haxx.se/dev/archive-2008-07/att-0454/subversion-background.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39187" y="1196752"/>
            <a:ext cx="3625657" cy="27192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tsvn.e-posta.sk/images/tsvn_logo.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60232" y="2043786"/>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ebjackalope.com/wp-content/uploads/2009/09/versions.jpg"/>
          <p:cNvPicPr>
            <a:picLocks noChangeAspect="1" noChangeArrowheads="1"/>
          </p:cNvPicPr>
          <p:nvPr/>
        </p:nvPicPr>
        <p:blipFill rotWithShape="1">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p:blipFill>
        <p:spPr bwMode="auto">
          <a:xfrm>
            <a:off x="4690616" y="2324186"/>
            <a:ext cx="1728192" cy="137578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tortoisesvn.tigris.org/tortoisesvn_logo_hor468x6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00" y="1556792"/>
            <a:ext cx="4457700"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22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ctrTitle"/>
          </p:nvPr>
        </p:nvSpPr>
        <p:spPr>
          <a:xfrm>
            <a:off x="2484239" y="4038600"/>
            <a:ext cx="6408242" cy="781050"/>
          </a:xfrm>
        </p:spPr>
        <p:txBody>
          <a:bodyPr/>
          <a:lstStyle/>
          <a:p>
            <a:pPr>
              <a:defRPr/>
            </a:pPr>
            <a:r>
              <a:rPr lang="en-US" dirty="0"/>
              <a:t>Versioning Models</a:t>
            </a:r>
            <a:endParaRPr lang="bg-BG" dirty="0"/>
          </a:p>
        </p:txBody>
      </p:sp>
      <p:sp>
        <p:nvSpPr>
          <p:cNvPr id="731139" name="Rectangle 3"/>
          <p:cNvSpPr>
            <a:spLocks noChangeArrowheads="1"/>
          </p:cNvSpPr>
          <p:nvPr/>
        </p:nvSpPr>
        <p:spPr bwMode="auto">
          <a:xfrm>
            <a:off x="3348434" y="5127104"/>
            <a:ext cx="4679950" cy="1139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0"/>
          <a:lstStyle/>
          <a:p>
            <a:pPr algn="ctr">
              <a:spcBef>
                <a:spcPct val="20000"/>
              </a:spcBef>
              <a:buClr>
                <a:schemeClr val="accent5">
                  <a:lumMod val="40000"/>
                  <a:lumOff val="60000"/>
                </a:schemeClr>
              </a:buClr>
              <a:buSzPct val="70000"/>
              <a:buFont typeface="Wingdings 2" pitchFamily="18" charset="2"/>
              <a:buNone/>
            </a:pPr>
            <a:r>
              <a:rPr lang="ru-RU" sz="2800" b="1" dirty="0" smtClean="0">
                <a:solidFill>
                  <a:srgbClr val="FAF7C8"/>
                </a:solidFill>
                <a:effectLst>
                  <a:outerShdw blurRad="38100" dist="38100" dir="2700000" algn="tl">
                    <a:srgbClr val="000000">
                      <a:alpha val="43137"/>
                    </a:srgbClr>
                  </a:outerShdw>
                </a:effectLst>
                <a:latin typeface="+mn-lt"/>
              </a:rPr>
              <a:t>Lock-Modify-Unlock</a:t>
            </a:r>
            <a:r>
              <a:rPr lang="en-US" sz="2800" b="1" dirty="0" smtClean="0">
                <a:solidFill>
                  <a:srgbClr val="FAF7C8"/>
                </a:solidFill>
                <a:effectLst>
                  <a:outerShdw blurRad="38100" dist="38100" dir="2700000" algn="tl">
                    <a:srgbClr val="000000">
                      <a:alpha val="43137"/>
                    </a:srgbClr>
                  </a:outerShdw>
                </a:effectLst>
                <a:latin typeface="+mn-lt"/>
              </a:rPr>
              <a:t>,</a:t>
            </a:r>
            <a:r>
              <a:rPr lang="en-US" sz="2800" b="1" dirty="0">
                <a:solidFill>
                  <a:srgbClr val="FAF7C8"/>
                </a:solidFill>
                <a:effectLst>
                  <a:outerShdw blurRad="38100" dist="38100" dir="2700000" algn="tl">
                    <a:srgbClr val="000000">
                      <a:alpha val="43137"/>
                    </a:srgbClr>
                  </a:outerShdw>
                </a:effectLst>
                <a:latin typeface="+mn-lt"/>
              </a:rPr>
              <a:t/>
            </a:r>
            <a:br>
              <a:rPr lang="en-US" sz="2800" b="1" dirty="0">
                <a:solidFill>
                  <a:srgbClr val="FAF7C8"/>
                </a:solidFill>
                <a:effectLst>
                  <a:outerShdw blurRad="38100" dist="38100" dir="2700000" algn="tl">
                    <a:srgbClr val="000000">
                      <a:alpha val="43137"/>
                    </a:srgbClr>
                  </a:outerShdw>
                </a:effectLst>
                <a:latin typeface="+mn-lt"/>
              </a:rPr>
            </a:br>
            <a:r>
              <a:rPr lang="ru-RU" sz="2800" b="1" dirty="0" smtClean="0">
                <a:solidFill>
                  <a:srgbClr val="FAF7C8"/>
                </a:solidFill>
                <a:effectLst>
                  <a:outerShdw blurRad="38100" dist="38100" dir="2700000" algn="tl">
                    <a:srgbClr val="000000">
                      <a:alpha val="43137"/>
                    </a:srgbClr>
                  </a:outerShdw>
                </a:effectLst>
                <a:latin typeface="+mn-lt"/>
              </a:rPr>
              <a:t>Copy-Modify-Merge</a:t>
            </a:r>
            <a:r>
              <a:rPr lang="en-US" sz="2800" b="1" dirty="0" smtClean="0">
                <a:solidFill>
                  <a:srgbClr val="FAF7C8"/>
                </a:solidFill>
                <a:effectLst>
                  <a:outerShdw blurRad="38100" dist="38100" dir="2700000" algn="tl">
                    <a:srgbClr val="000000">
                      <a:alpha val="43137"/>
                    </a:srgbClr>
                  </a:outerShdw>
                </a:effectLst>
                <a:latin typeface="+mn-lt"/>
              </a:rPr>
              <a:t>,</a:t>
            </a:r>
            <a:br>
              <a:rPr lang="en-US" sz="2800" b="1" dirty="0" smtClean="0">
                <a:solidFill>
                  <a:srgbClr val="FAF7C8"/>
                </a:solidFill>
                <a:effectLst>
                  <a:outerShdw blurRad="38100" dist="38100" dir="2700000" algn="tl">
                    <a:srgbClr val="000000">
                      <a:alpha val="43137"/>
                    </a:srgbClr>
                  </a:outerShdw>
                </a:effectLst>
                <a:latin typeface="+mn-lt"/>
              </a:rPr>
            </a:br>
            <a:r>
              <a:rPr lang="en-US" sz="2800" b="1" dirty="0" smtClean="0">
                <a:solidFill>
                  <a:srgbClr val="FAF7C8"/>
                </a:solidFill>
                <a:effectLst>
                  <a:outerShdw blurRad="38100" dist="38100" dir="2700000" algn="tl">
                    <a:srgbClr val="000000">
                      <a:alpha val="43137"/>
                    </a:srgbClr>
                  </a:outerShdw>
                </a:effectLst>
                <a:latin typeface="+mn-lt"/>
              </a:rPr>
              <a:t>Distributed Version Control</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762000"/>
            <a:ext cx="3535884" cy="2840543"/>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659846">
            <a:off x="813786" y="1114069"/>
            <a:ext cx="3111918" cy="2282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310409"/>
            <a:ext cx="16478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98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defRPr/>
            </a:pPr>
            <a:r>
              <a:rPr lang="en-US" dirty="0" smtClean="0"/>
              <a:t>Table of Contents</a:t>
            </a:r>
            <a:endParaRPr lang="bg-BG" dirty="0" smtClean="0"/>
          </a:p>
        </p:txBody>
      </p:sp>
      <p:sp>
        <p:nvSpPr>
          <p:cNvPr id="747523" name="Rectangle 3"/>
          <p:cNvSpPr>
            <a:spLocks noGrp="1" noChangeArrowheads="1"/>
          </p:cNvSpPr>
          <p:nvPr>
            <p:ph idx="1"/>
          </p:nvPr>
        </p:nvSpPr>
        <p:spPr>
          <a:xfrm>
            <a:off x="228600" y="1052736"/>
            <a:ext cx="8686800" cy="5638800"/>
          </a:xfrm>
        </p:spPr>
        <p:txBody>
          <a:bodyPr/>
          <a:lstStyle/>
          <a:p>
            <a:pPr marL="449263" indent="-449263">
              <a:lnSpc>
                <a:spcPct val="100000"/>
              </a:lnSpc>
              <a:buFontTx/>
              <a:buAutoNum type="arabicPeriod"/>
              <a:defRPr/>
            </a:pPr>
            <a:r>
              <a:rPr lang="en-US" dirty="0" smtClean="0"/>
              <a:t>Software Configuration Management</a:t>
            </a:r>
            <a:r>
              <a:rPr lang="bg-BG" dirty="0" smtClean="0"/>
              <a:t> (</a:t>
            </a:r>
            <a:r>
              <a:rPr lang="en-US" dirty="0" smtClean="0"/>
              <a:t>SCM)</a:t>
            </a:r>
          </a:p>
          <a:p>
            <a:pPr marL="449263" indent="-449263">
              <a:lnSpc>
                <a:spcPct val="100000"/>
              </a:lnSpc>
              <a:buFontTx/>
              <a:buAutoNum type="arabicPeriod"/>
              <a:defRPr/>
            </a:pPr>
            <a:r>
              <a:rPr lang="en-US" dirty="0" smtClean="0"/>
              <a:t>Version Control Systems: Philosophy</a:t>
            </a:r>
          </a:p>
          <a:p>
            <a:pPr marL="449263" indent="-449263">
              <a:lnSpc>
                <a:spcPct val="100000"/>
              </a:lnSpc>
              <a:buFontTx/>
              <a:buAutoNum type="arabicPeriod"/>
              <a:defRPr/>
            </a:pPr>
            <a:r>
              <a:rPr lang="en-US" dirty="0" smtClean="0"/>
              <a:t>Versioning Models</a:t>
            </a:r>
            <a:endParaRPr lang="bg-BG" dirty="0" smtClean="0"/>
          </a:p>
          <a:p>
            <a:pPr marL="900113" lvl="1" indent="-271463">
              <a:lnSpc>
                <a:spcPct val="100000"/>
              </a:lnSpc>
              <a:defRPr/>
            </a:pPr>
            <a:r>
              <a:rPr lang="bg-BG" dirty="0" smtClean="0"/>
              <a:t>Lock-Modify-Unlock</a:t>
            </a:r>
          </a:p>
          <a:p>
            <a:pPr marL="900113" lvl="1" indent="-271463">
              <a:lnSpc>
                <a:spcPct val="100000"/>
              </a:lnSpc>
              <a:defRPr/>
            </a:pPr>
            <a:r>
              <a:rPr lang="en-US" dirty="0" smtClean="0"/>
              <a:t>Copy-Modify-Merge</a:t>
            </a:r>
          </a:p>
          <a:p>
            <a:pPr marL="900113" lvl="1" indent="-271463">
              <a:lnSpc>
                <a:spcPct val="100000"/>
              </a:lnSpc>
              <a:defRPr/>
            </a:pPr>
            <a:r>
              <a:rPr lang="en-US" dirty="0" smtClean="0"/>
              <a:t>Distributed Version Control</a:t>
            </a:r>
          </a:p>
          <a:p>
            <a:pPr marL="449263" indent="-449263">
              <a:lnSpc>
                <a:spcPct val="100000"/>
              </a:lnSpc>
              <a:buFontTx/>
              <a:buAutoNum type="arabicPeriod"/>
              <a:defRPr/>
            </a:pPr>
            <a:r>
              <a:rPr lang="en-US" dirty="0" smtClean="0"/>
              <a:t>Tags and Branching</a:t>
            </a:r>
          </a:p>
          <a:p>
            <a:pPr marL="449263" indent="-449263">
              <a:lnSpc>
                <a:spcPct val="100000"/>
              </a:lnSpc>
              <a:buFontTx/>
              <a:buAutoNum type="arabicPeriod"/>
              <a:defRPr/>
            </a:pPr>
            <a:r>
              <a:rPr lang="en-US" dirty="0" smtClean="0"/>
              <a:t>Subversion, Git, TFS – Demo</a:t>
            </a:r>
          </a:p>
          <a:p>
            <a:pPr marL="449263" indent="-449263">
              <a:lnSpc>
                <a:spcPct val="100000"/>
              </a:lnSpc>
              <a:buFontTx/>
              <a:buAutoNum type="arabicPeriod"/>
              <a:defRPr/>
            </a:pPr>
            <a:r>
              <a:rPr lang="en-US" dirty="0" smtClean="0"/>
              <a:t>Project Hosting Sites</a:t>
            </a:r>
            <a:endParaRPr lang="bg-BG" dirty="0" smtClean="0"/>
          </a:p>
        </p:txBody>
      </p:sp>
      <p:pic>
        <p:nvPicPr>
          <p:cNvPr id="4100"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68144" y="2712622"/>
            <a:ext cx="2736304" cy="2621378"/>
          </a:xfrm>
          <a:prstGeom prst="rect">
            <a:avLst/>
          </a:prstGeom>
          <a:noFill/>
          <a:ln>
            <a:noFill/>
          </a:ln>
          <a:effectLst>
            <a:glow rad="63500">
              <a:schemeClr val="accent5">
                <a:satMod val="175000"/>
                <a:alpha val="40000"/>
              </a:schemeClr>
            </a:glow>
            <a:outerShdw dist="17961" dir="2700000" algn="ctr" rotWithShape="0">
              <a:schemeClr val="bg2"/>
            </a:outerShdw>
          </a:effectLst>
          <a:extLst>
            <a:ext uri="{909E8E84-426E-40DD-AFC4-6F175D3DCCD1}">
              <a14:hiddenFill xmlns:a14="http://schemas.microsoft.com/office/drawing/2010/main">
                <a:solidFill>
                  <a:schemeClr val="accent1">
                    <a:alpha val="30000"/>
                  </a:scheme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5" name="Slide Number Placeholder 3"/>
          <p:cNvSpPr>
            <a:spLocks noGrp="1"/>
          </p:cNvSpPr>
          <p:nvPr>
            <p:ph type="sldNum" sz="quarter" idx="10"/>
          </p:nvPr>
        </p:nvSpPr>
        <p:spPr>
          <a:xfrm>
            <a:off x="8610600" y="6553200"/>
            <a:ext cx="457200" cy="228600"/>
          </a:xfrm>
        </p:spPr>
        <p:txBody>
          <a:bodyPr/>
          <a:lstStyle/>
          <a:p>
            <a:pPr>
              <a:defRPr/>
            </a:pPr>
            <a:fld id="{CDCA4730-CB02-4C7F-8500-E1FECC2B187B}" type="slidenum">
              <a:rPr lang="en-US" smtClean="0"/>
              <a:t>2</a:t>
            </a:fld>
            <a:endParaRPr lang="en-US" dirty="0"/>
          </a:p>
        </p:txBody>
      </p:sp>
    </p:spTree>
    <p:extLst>
      <p:ext uri="{BB962C8B-B14F-4D97-AF65-F5344CB8AC3E}">
        <p14:creationId xmlns:p14="http://schemas.microsoft.com/office/powerpoint/2010/main" val="180395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Version Control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2050" name="Picture 2" descr="http://homes.cs.washington.edu/~mernst/advice/version-control.html" title="Centralized version control"/>
          <p:cNvPicPr>
            <a:picLocks noChangeAspect="1" noChangeArrowheads="1"/>
          </p:cNvPicPr>
          <p:nvPr/>
        </p:nvPicPr>
        <p:blipFill rotWithShape="1">
          <a:blip r:embed="rId2">
            <a:extLst>
              <a:ext uri="{28A0092B-C50C-407E-A947-70E740481C1C}">
                <a14:useLocalDpi xmlns:a14="http://schemas.microsoft.com/office/drawing/2010/main" val="0"/>
              </a:ext>
            </a:extLst>
          </a:blip>
          <a:srcRect l="-2377" t="1" r="-2229" b="-3001"/>
          <a:stretch/>
        </p:blipFill>
        <p:spPr bwMode="auto">
          <a:xfrm>
            <a:off x="1066800" y="1295400"/>
            <a:ext cx="6954583" cy="4876800"/>
          </a:xfrm>
          <a:prstGeom prst="roundRect">
            <a:avLst>
              <a:gd name="adj" fmla="val 1320"/>
            </a:avLst>
          </a:prstGeom>
          <a:solidFill>
            <a:srgbClr val="FFFFFF"/>
          </a:solidFill>
        </p:spPr>
      </p:pic>
      <p:sp>
        <p:nvSpPr>
          <p:cNvPr id="5" name="TextBox 4"/>
          <p:cNvSpPr txBox="1"/>
          <p:nvPr/>
        </p:nvSpPr>
        <p:spPr>
          <a:xfrm>
            <a:off x="32605" y="6553200"/>
            <a:ext cx="4310795" cy="246221"/>
          </a:xfrm>
          <a:prstGeom prst="rect">
            <a:avLst/>
          </a:prstGeom>
          <a:noFill/>
        </p:spPr>
        <p:txBody>
          <a:bodyPr wrap="none" rtlCol="0">
            <a:spAutoFit/>
          </a:bodyPr>
          <a:lstStyle/>
          <a:p>
            <a:r>
              <a:rPr lang="en-US" sz="1000" dirty="0"/>
              <a:t>Source: </a:t>
            </a:r>
            <a:r>
              <a:rPr lang="en-US" sz="1000" dirty="0">
                <a:hlinkClick r:id="rId3"/>
              </a:rPr>
              <a:t>http://homes.cs.washington.edu/~</a:t>
            </a:r>
            <a:r>
              <a:rPr lang="en-US" sz="1000" dirty="0" smtClean="0">
                <a:hlinkClick r:id="rId3"/>
              </a:rPr>
              <a:t>mernst/advice/version-control.html</a:t>
            </a:r>
            <a:endParaRPr lang="en-US" sz="1000" dirty="0"/>
          </a:p>
        </p:txBody>
      </p:sp>
    </p:spTree>
    <p:extLst>
      <p:ext uri="{BB962C8B-B14F-4D97-AF65-F5344CB8AC3E}">
        <p14:creationId xmlns:p14="http://schemas.microsoft.com/office/powerpoint/2010/main" val="2008760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a:t>
            </a:r>
            <a:r>
              <a:rPr lang="en-US" dirty="0"/>
              <a:t>Control</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3074" name="Picture 2" descr="Distributed version control"/>
          <p:cNvPicPr>
            <a:picLocks noChangeAspect="1" noChangeArrowheads="1"/>
          </p:cNvPicPr>
          <p:nvPr/>
        </p:nvPicPr>
        <p:blipFill rotWithShape="1">
          <a:blip r:embed="rId2">
            <a:extLst>
              <a:ext uri="{28A0092B-C50C-407E-A947-70E740481C1C}">
                <a14:useLocalDpi xmlns:a14="http://schemas.microsoft.com/office/drawing/2010/main" val="0"/>
              </a:ext>
            </a:extLst>
          </a:blip>
          <a:srcRect l="-2071" t="-1474" r="-2269" b="-3131"/>
          <a:stretch/>
        </p:blipFill>
        <p:spPr bwMode="auto">
          <a:xfrm>
            <a:off x="1303986" y="1197666"/>
            <a:ext cx="6544614" cy="5050734"/>
          </a:xfrm>
          <a:prstGeom prst="roundRect">
            <a:avLst>
              <a:gd name="adj" fmla="val 1320"/>
            </a:avLst>
          </a:prstGeom>
          <a:solidFill>
            <a:srgbClr val="FFFFFF"/>
          </a:solidFill>
          <a:extLst/>
        </p:spPr>
      </p:pic>
      <p:sp>
        <p:nvSpPr>
          <p:cNvPr id="6" name="TextBox 5"/>
          <p:cNvSpPr txBox="1"/>
          <p:nvPr/>
        </p:nvSpPr>
        <p:spPr>
          <a:xfrm>
            <a:off x="32605" y="6553200"/>
            <a:ext cx="4310795" cy="246221"/>
          </a:xfrm>
          <a:prstGeom prst="rect">
            <a:avLst/>
          </a:prstGeom>
          <a:noFill/>
        </p:spPr>
        <p:txBody>
          <a:bodyPr wrap="none" rtlCol="0">
            <a:spAutoFit/>
          </a:bodyPr>
          <a:lstStyle/>
          <a:p>
            <a:r>
              <a:rPr lang="en-US" sz="1000" dirty="0"/>
              <a:t>Source: </a:t>
            </a:r>
            <a:r>
              <a:rPr lang="en-US" sz="1000" dirty="0">
                <a:hlinkClick r:id="rId3"/>
              </a:rPr>
              <a:t>http://homes.cs.washington.edu/~</a:t>
            </a:r>
            <a:r>
              <a:rPr lang="en-US" sz="1000" dirty="0" smtClean="0">
                <a:hlinkClick r:id="rId3"/>
              </a:rPr>
              <a:t>mernst/advice/version-control.html</a:t>
            </a:r>
            <a:endParaRPr lang="en-US" sz="1000" dirty="0"/>
          </a:p>
        </p:txBody>
      </p:sp>
    </p:spTree>
    <p:extLst>
      <p:ext uri="{BB962C8B-B14F-4D97-AF65-F5344CB8AC3E}">
        <p14:creationId xmlns:p14="http://schemas.microsoft.com/office/powerpoint/2010/main" val="3293445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pPr>
              <a:defRPr/>
            </a:pPr>
            <a:r>
              <a:rPr lang="en-US" dirty="0" smtClean="0"/>
              <a:t>Versioning Models</a:t>
            </a:r>
          </a:p>
        </p:txBody>
      </p:sp>
      <p:sp>
        <p:nvSpPr>
          <p:cNvPr id="604163" name="Rectangle 3"/>
          <p:cNvSpPr>
            <a:spLocks noGrp="1" noChangeArrowheads="1"/>
          </p:cNvSpPr>
          <p:nvPr>
            <p:ph idx="1"/>
          </p:nvPr>
        </p:nvSpPr>
        <p:spPr>
          <a:xfrm>
            <a:off x="228600" y="838200"/>
            <a:ext cx="8686800" cy="5791200"/>
          </a:xfrm>
          <a:noFill/>
          <a:ln/>
          <a:effectLst/>
        </p:spPr>
        <p:txBody>
          <a:bodyPr/>
          <a:lstStyle/>
          <a:p>
            <a:pPr>
              <a:lnSpc>
                <a:spcPct val="100000"/>
              </a:lnSpc>
            </a:pPr>
            <a:r>
              <a:rPr lang="en-US" dirty="0" smtClean="0">
                <a:solidFill>
                  <a:schemeClr val="accent5">
                    <a:lumMod val="20000"/>
                    <a:lumOff val="80000"/>
                  </a:schemeClr>
                </a:solidFill>
              </a:rPr>
              <a:t>Lock-Modify-Unlock</a:t>
            </a:r>
            <a:endParaRPr lang="en-US" dirty="0"/>
          </a:p>
          <a:p>
            <a:pPr lvl="1">
              <a:lnSpc>
                <a:spcPct val="100000"/>
              </a:lnSpc>
            </a:pPr>
            <a:r>
              <a:rPr lang="en-US" dirty="0"/>
              <a:t>Only one user works on a given file at a </a:t>
            </a:r>
            <a:r>
              <a:rPr lang="en-US" dirty="0" smtClean="0"/>
              <a:t>time</a:t>
            </a:r>
          </a:p>
          <a:p>
            <a:pPr lvl="2">
              <a:lnSpc>
                <a:spcPct val="100000"/>
              </a:lnSpc>
            </a:pPr>
            <a:r>
              <a:rPr lang="en-US" dirty="0" smtClean="0">
                <a:solidFill>
                  <a:schemeClr val="accent5">
                    <a:lumMod val="20000"/>
                    <a:lumOff val="80000"/>
                  </a:schemeClr>
                </a:solidFill>
              </a:rPr>
              <a:t>No conflicts </a:t>
            </a:r>
            <a:r>
              <a:rPr lang="en-US" dirty="0" smtClean="0"/>
              <a:t>occur</a:t>
            </a:r>
          </a:p>
          <a:p>
            <a:pPr lvl="2">
              <a:lnSpc>
                <a:spcPct val="100000"/>
              </a:lnSpc>
            </a:pPr>
            <a:r>
              <a:rPr lang="en-US" dirty="0" smtClean="0"/>
              <a:t>Users </a:t>
            </a:r>
            <a:r>
              <a:rPr lang="en-US" dirty="0" smtClean="0">
                <a:solidFill>
                  <a:schemeClr val="accent5">
                    <a:lumMod val="20000"/>
                    <a:lumOff val="80000"/>
                  </a:schemeClr>
                </a:solidFill>
              </a:rPr>
              <a:t>wait</a:t>
            </a:r>
            <a:r>
              <a:rPr lang="en-US" dirty="0" smtClean="0"/>
              <a:t> each other for the locked files </a:t>
            </a:r>
            <a:r>
              <a:rPr lang="en-US" dirty="0" smtClean="0">
                <a:sym typeface="Wingdings" panose="05000000000000000000" pitchFamily="2" charset="2"/>
              </a:rPr>
              <a:t> works for small development teams only</a:t>
            </a:r>
            <a:endParaRPr lang="en-US" dirty="0" smtClean="0"/>
          </a:p>
          <a:p>
            <a:pPr lvl="2">
              <a:lnSpc>
                <a:spcPct val="100000"/>
              </a:lnSpc>
            </a:pPr>
            <a:r>
              <a:rPr lang="en-US" dirty="0" smtClean="0"/>
              <a:t>Pessimistic concurrency control</a:t>
            </a:r>
            <a:endParaRPr lang="bg-BG" dirty="0"/>
          </a:p>
          <a:p>
            <a:pPr lvl="1">
              <a:lnSpc>
                <a:spcPct val="100000"/>
              </a:lnSpc>
            </a:pPr>
            <a:r>
              <a:rPr lang="en-US" dirty="0" smtClean="0"/>
              <a:t>Examples:</a:t>
            </a:r>
          </a:p>
          <a:p>
            <a:pPr lvl="2">
              <a:lnSpc>
                <a:spcPct val="100000"/>
              </a:lnSpc>
            </a:pPr>
            <a:r>
              <a:rPr lang="en-US" dirty="0" smtClean="0"/>
              <a:t>Visual SourceSafe (old fashioned)</a:t>
            </a:r>
          </a:p>
          <a:p>
            <a:pPr lvl="2">
              <a:lnSpc>
                <a:spcPct val="100000"/>
              </a:lnSpc>
            </a:pPr>
            <a:r>
              <a:rPr lang="en-US" dirty="0" smtClean="0"/>
              <a:t>TFS, SVN</a:t>
            </a:r>
            <a:r>
              <a:rPr lang="bg-BG" dirty="0" smtClean="0"/>
              <a:t>, </a:t>
            </a:r>
            <a:r>
              <a:rPr lang="en-US" dirty="0" smtClean="0"/>
              <a:t>Git (with exclusive locking)</a:t>
            </a:r>
          </a:p>
          <a:p>
            <a:pPr lvl="1">
              <a:lnSpc>
                <a:spcPct val="100000"/>
              </a:lnSpc>
            </a:pPr>
            <a:r>
              <a:rPr lang="en-US" dirty="0" smtClean="0"/>
              <a:t>Lock-modify-unlock is rarely used</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1672122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pPr>
              <a:defRPr/>
            </a:pPr>
            <a:r>
              <a:rPr lang="en-US" dirty="0" smtClean="0"/>
              <a:t>Versioning Models (2)</a:t>
            </a:r>
          </a:p>
        </p:txBody>
      </p:sp>
      <p:sp>
        <p:nvSpPr>
          <p:cNvPr id="604163" name="Rectangle 3"/>
          <p:cNvSpPr>
            <a:spLocks noGrp="1" noChangeArrowheads="1"/>
          </p:cNvSpPr>
          <p:nvPr>
            <p:ph idx="1"/>
          </p:nvPr>
        </p:nvSpPr>
        <p:spPr>
          <a:xfrm>
            <a:off x="228600" y="908720"/>
            <a:ext cx="8686800" cy="5638800"/>
          </a:xfrm>
          <a:noFill/>
          <a:ln/>
          <a:effectLst/>
        </p:spPr>
        <p:txBody>
          <a:bodyPr/>
          <a:lstStyle/>
          <a:p>
            <a:pPr>
              <a:lnSpc>
                <a:spcPct val="100000"/>
              </a:lnSpc>
            </a:pPr>
            <a:r>
              <a:rPr lang="en-US" dirty="0" smtClean="0">
                <a:solidFill>
                  <a:schemeClr val="accent5">
                    <a:lumMod val="20000"/>
                    <a:lumOff val="80000"/>
                  </a:schemeClr>
                </a:solidFill>
              </a:rPr>
              <a:t>Copy-Modify-Merge</a:t>
            </a:r>
            <a:endParaRPr lang="en-US" dirty="0"/>
          </a:p>
          <a:p>
            <a:pPr lvl="1">
              <a:lnSpc>
                <a:spcPct val="100000"/>
              </a:lnSpc>
            </a:pPr>
            <a:r>
              <a:rPr lang="en-US" dirty="0"/>
              <a:t>Users make parallel changes to their own working </a:t>
            </a:r>
            <a:r>
              <a:rPr lang="en-US" dirty="0" smtClean="0"/>
              <a:t>copies</a:t>
            </a:r>
          </a:p>
          <a:p>
            <a:pPr lvl="1">
              <a:lnSpc>
                <a:spcPct val="100000"/>
              </a:lnSpc>
            </a:pPr>
            <a:r>
              <a:rPr lang="en-US" dirty="0" smtClean="0">
                <a:solidFill>
                  <a:schemeClr val="accent5">
                    <a:lumMod val="20000"/>
                    <a:lumOff val="80000"/>
                  </a:schemeClr>
                </a:solidFill>
              </a:rPr>
              <a:t>Conflicts</a:t>
            </a:r>
            <a:r>
              <a:rPr lang="en-US" dirty="0" smtClean="0"/>
              <a:t> are possible when multiple user edit the same file</a:t>
            </a:r>
          </a:p>
          <a:p>
            <a:pPr lvl="2">
              <a:lnSpc>
                <a:spcPct val="100000"/>
              </a:lnSpc>
            </a:pPr>
            <a:r>
              <a:rPr lang="en-US" dirty="0" smtClean="0"/>
              <a:t>Conflicting changes are </a:t>
            </a:r>
            <a:r>
              <a:rPr lang="en-US" dirty="0" smtClean="0">
                <a:solidFill>
                  <a:schemeClr val="accent5">
                    <a:lumMod val="20000"/>
                    <a:lumOff val="80000"/>
                  </a:schemeClr>
                </a:solidFill>
              </a:rPr>
              <a:t>merged</a:t>
            </a:r>
            <a:r>
              <a:rPr lang="en-US" dirty="0" smtClean="0"/>
              <a:t> </a:t>
            </a:r>
            <a:r>
              <a:rPr lang="en-US" dirty="0"/>
              <a:t>and the final version </a:t>
            </a:r>
            <a:r>
              <a:rPr lang="en-US" dirty="0" smtClean="0"/>
              <a:t>emerges (automatic and manual merge)</a:t>
            </a:r>
          </a:p>
          <a:p>
            <a:pPr lvl="1">
              <a:lnSpc>
                <a:spcPct val="100000"/>
              </a:lnSpc>
            </a:pPr>
            <a:r>
              <a:rPr lang="en-US" dirty="0" smtClean="0"/>
              <a:t>Optimistic concurrency control</a:t>
            </a:r>
            <a:endParaRPr lang="bg-BG" dirty="0"/>
          </a:p>
          <a:p>
            <a:pPr lvl="1">
              <a:lnSpc>
                <a:spcPct val="100000"/>
              </a:lnSpc>
            </a:pPr>
            <a:r>
              <a:rPr lang="en-US" dirty="0"/>
              <a:t>Examples</a:t>
            </a:r>
            <a:r>
              <a:rPr lang="en-US" dirty="0" smtClean="0"/>
              <a:t>:</a:t>
            </a:r>
          </a:p>
          <a:p>
            <a:pPr lvl="2">
              <a:lnSpc>
                <a:spcPct val="100000"/>
              </a:lnSpc>
            </a:pPr>
            <a:r>
              <a:rPr lang="en-US" dirty="0" smtClean="0"/>
              <a:t>SVN, TFS, Git</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719642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 </a:t>
            </a:r>
            <a:r>
              <a:rPr lang="en-US" dirty="0" smtClean="0"/>
              <a:t>Models (3)</a:t>
            </a:r>
            <a:endParaRPr lang="en-US" dirty="0"/>
          </a:p>
        </p:txBody>
      </p:sp>
      <p:sp>
        <p:nvSpPr>
          <p:cNvPr id="3" name="Content Placeholder 2"/>
          <p:cNvSpPr>
            <a:spLocks noGrp="1"/>
          </p:cNvSpPr>
          <p:nvPr>
            <p:ph idx="1"/>
          </p:nvPr>
        </p:nvSpPr>
        <p:spPr>
          <a:xfrm>
            <a:off x="228600" y="814450"/>
            <a:ext cx="8686800" cy="5791200"/>
          </a:xfrm>
        </p:spPr>
        <p:txBody>
          <a:bodyPr/>
          <a:lstStyle/>
          <a:p>
            <a:pPr>
              <a:lnSpc>
                <a:spcPct val="100000"/>
              </a:lnSpc>
            </a:pPr>
            <a:r>
              <a:rPr lang="en-US" dirty="0" smtClean="0">
                <a:solidFill>
                  <a:schemeClr val="accent5">
                    <a:lumMod val="20000"/>
                    <a:lumOff val="80000"/>
                  </a:schemeClr>
                </a:solidFill>
              </a:rPr>
              <a:t>Distributed Version Control</a:t>
            </a:r>
            <a:endParaRPr lang="en-US" dirty="0"/>
          </a:p>
          <a:p>
            <a:pPr lvl="1">
              <a:lnSpc>
                <a:spcPct val="100000"/>
              </a:lnSpc>
            </a:pPr>
            <a:r>
              <a:rPr lang="en-US" dirty="0" smtClean="0"/>
              <a:t>Users work in their own repository</a:t>
            </a:r>
          </a:p>
          <a:p>
            <a:pPr lvl="2">
              <a:lnSpc>
                <a:spcPct val="100000"/>
              </a:lnSpc>
            </a:pPr>
            <a:r>
              <a:rPr lang="en-US" dirty="0" smtClean="0"/>
              <a:t>Using the Lock-Modify-Unlock model</a:t>
            </a:r>
          </a:p>
          <a:p>
            <a:pPr lvl="2">
              <a:lnSpc>
                <a:spcPct val="100000"/>
              </a:lnSpc>
            </a:pPr>
            <a:r>
              <a:rPr lang="en-US" dirty="0" smtClean="0"/>
              <a:t>Local changes are </a:t>
            </a:r>
            <a:r>
              <a:rPr lang="en-US" dirty="0" smtClean="0">
                <a:solidFill>
                  <a:schemeClr val="accent5">
                    <a:lumMod val="20000"/>
                    <a:lumOff val="80000"/>
                  </a:schemeClr>
                </a:solidFill>
              </a:rPr>
              <a:t>locally committed</a:t>
            </a:r>
          </a:p>
          <a:p>
            <a:pPr lvl="2">
              <a:lnSpc>
                <a:spcPct val="100000"/>
              </a:lnSpc>
            </a:pPr>
            <a:r>
              <a:rPr lang="en-US" dirty="0" smtClean="0"/>
              <a:t>No concurrency, no local conflicts</a:t>
            </a:r>
          </a:p>
          <a:p>
            <a:pPr lvl="1">
              <a:lnSpc>
                <a:spcPct val="100000"/>
              </a:lnSpc>
            </a:pPr>
            <a:r>
              <a:rPr lang="en-US" dirty="0" smtClean="0"/>
              <a:t>From time to time, the local repository is </a:t>
            </a:r>
            <a:r>
              <a:rPr lang="en-US" dirty="0" smtClean="0">
                <a:solidFill>
                  <a:schemeClr val="accent5">
                    <a:lumMod val="20000"/>
                    <a:lumOff val="80000"/>
                  </a:schemeClr>
                </a:solidFill>
              </a:rPr>
              <a:t>pushed</a:t>
            </a:r>
            <a:r>
              <a:rPr lang="en-US" dirty="0" smtClean="0"/>
              <a:t> to the central repository</a:t>
            </a:r>
          </a:p>
          <a:p>
            <a:pPr lvl="2">
              <a:lnSpc>
                <a:spcPct val="100000"/>
              </a:lnSpc>
            </a:pPr>
            <a:r>
              <a:rPr lang="en-US" dirty="0" smtClean="0">
                <a:solidFill>
                  <a:schemeClr val="accent5">
                    <a:lumMod val="20000"/>
                    <a:lumOff val="80000"/>
                  </a:schemeClr>
                </a:solidFill>
              </a:rPr>
              <a:t>Conflicts</a:t>
            </a:r>
            <a:r>
              <a:rPr lang="en-US" dirty="0" smtClean="0"/>
              <a:t> are possible and </a:t>
            </a:r>
            <a:r>
              <a:rPr lang="en-US" dirty="0" smtClean="0">
                <a:solidFill>
                  <a:schemeClr val="accent5">
                    <a:lumMod val="20000"/>
                    <a:lumOff val="80000"/>
                  </a:schemeClr>
                </a:solidFill>
              </a:rPr>
              <a:t>merges</a:t>
            </a:r>
            <a:r>
              <a:rPr lang="en-US" dirty="0" smtClean="0"/>
              <a:t> often occur</a:t>
            </a:r>
            <a:endParaRPr lang="en-US" dirty="0"/>
          </a:p>
          <a:p>
            <a:pPr lvl="1">
              <a:lnSpc>
                <a:spcPct val="100000"/>
              </a:lnSpc>
            </a:pPr>
            <a:r>
              <a:rPr lang="en-US" dirty="0" smtClean="0"/>
              <a:t>Example of distributed version control systems:</a:t>
            </a:r>
          </a:p>
          <a:p>
            <a:pPr lvl="2">
              <a:lnSpc>
                <a:spcPct val="100000"/>
              </a:lnSpc>
            </a:pPr>
            <a:r>
              <a:rPr lang="en-US" dirty="0" smtClean="0"/>
              <a:t>Git, Mercurial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2475183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a:defRPr/>
            </a:pPr>
            <a:r>
              <a:rPr lang="en-US" smtClean="0"/>
              <a:t>Problems with </a:t>
            </a:r>
            <a:r>
              <a:rPr lang="en-US" dirty="0"/>
              <a:t>Locking </a:t>
            </a:r>
            <a:endParaRPr lang="en-US" dirty="0" smtClean="0"/>
          </a:p>
        </p:txBody>
      </p:sp>
      <p:sp>
        <p:nvSpPr>
          <p:cNvPr id="606211" name="Rectangle 3"/>
          <p:cNvSpPr>
            <a:spLocks noGrp="1" noChangeArrowheads="1"/>
          </p:cNvSpPr>
          <p:nvPr>
            <p:ph idx="1"/>
          </p:nvPr>
        </p:nvSpPr>
        <p:spPr>
          <a:noFill/>
          <a:ln/>
          <a:effectLst/>
        </p:spPr>
        <p:txBody>
          <a:bodyPr/>
          <a:lstStyle/>
          <a:p>
            <a:pPr>
              <a:lnSpc>
                <a:spcPct val="110000"/>
              </a:lnSpc>
            </a:pPr>
            <a:r>
              <a:rPr lang="en-US" dirty="0"/>
              <a:t>Administrative problems</a:t>
            </a:r>
            <a:r>
              <a:rPr lang="bg-BG" dirty="0"/>
              <a:t>:</a:t>
            </a:r>
            <a:endParaRPr lang="en-US" dirty="0"/>
          </a:p>
          <a:p>
            <a:pPr lvl="1">
              <a:lnSpc>
                <a:spcPct val="110000"/>
              </a:lnSpc>
            </a:pPr>
            <a:r>
              <a:rPr lang="en-US" dirty="0"/>
              <a:t>Someone locks a given file and forgets about it</a:t>
            </a:r>
          </a:p>
          <a:p>
            <a:pPr lvl="1">
              <a:lnSpc>
                <a:spcPct val="110000"/>
              </a:lnSpc>
            </a:pPr>
            <a:r>
              <a:rPr lang="en-US" dirty="0">
                <a:solidFill>
                  <a:schemeClr val="accent5">
                    <a:lumMod val="20000"/>
                    <a:lumOff val="80000"/>
                  </a:schemeClr>
                </a:solidFill>
              </a:rPr>
              <a:t>Time is lost </a:t>
            </a:r>
            <a:r>
              <a:rPr lang="en-US" dirty="0"/>
              <a:t>while waiting for someone to release a </a:t>
            </a:r>
            <a:r>
              <a:rPr lang="en-US" dirty="0" smtClean="0"/>
              <a:t>file </a:t>
            </a:r>
            <a:r>
              <a:rPr lang="en-US" dirty="0" smtClean="0">
                <a:sym typeface="Wingdings" panose="05000000000000000000" pitchFamily="2" charset="2"/>
              </a:rPr>
              <a:t> works in small teams only</a:t>
            </a:r>
            <a:endParaRPr lang="en-US" dirty="0"/>
          </a:p>
          <a:p>
            <a:pPr>
              <a:lnSpc>
                <a:spcPct val="110000"/>
              </a:lnSpc>
            </a:pPr>
            <a:r>
              <a:rPr lang="en-US" dirty="0">
                <a:solidFill>
                  <a:schemeClr val="accent5">
                    <a:lumMod val="20000"/>
                    <a:lumOff val="80000"/>
                  </a:schemeClr>
                </a:solidFill>
              </a:rPr>
              <a:t>Unneeded locking </a:t>
            </a:r>
            <a:r>
              <a:rPr lang="en-US" dirty="0"/>
              <a:t>of the whole </a:t>
            </a:r>
            <a:r>
              <a:rPr lang="en-US" dirty="0" smtClean="0"/>
              <a:t>file</a:t>
            </a:r>
            <a:endParaRPr lang="en-US" dirty="0"/>
          </a:p>
          <a:p>
            <a:pPr lvl="1">
              <a:lnSpc>
                <a:spcPct val="110000"/>
              </a:lnSpc>
            </a:pPr>
            <a:r>
              <a:rPr lang="en-US" dirty="0"/>
              <a:t>Different changes are not necessary in conflict</a:t>
            </a:r>
            <a:endParaRPr lang="bg-BG" dirty="0"/>
          </a:p>
          <a:p>
            <a:pPr lvl="1">
              <a:lnSpc>
                <a:spcPct val="110000"/>
              </a:lnSpc>
            </a:pPr>
            <a:r>
              <a:rPr lang="en-US" dirty="0" smtClean="0"/>
              <a:t>Example of </a:t>
            </a:r>
            <a:r>
              <a:rPr lang="en-US" dirty="0" smtClean="0">
                <a:solidFill>
                  <a:schemeClr val="accent5">
                    <a:lumMod val="20000"/>
                    <a:lumOff val="80000"/>
                  </a:schemeClr>
                </a:solidFill>
              </a:rPr>
              <a:t>non-conflicting changes</a:t>
            </a:r>
            <a:r>
              <a:rPr lang="bg-BG" dirty="0" smtClean="0"/>
              <a:t>:</a:t>
            </a:r>
            <a:endParaRPr lang="en-US" dirty="0" smtClean="0"/>
          </a:p>
          <a:p>
            <a:pPr lvl="2">
              <a:lnSpc>
                <a:spcPct val="110000"/>
              </a:lnSpc>
            </a:pPr>
            <a:r>
              <a:rPr lang="en-US" dirty="0" smtClean="0"/>
              <a:t>Andy </a:t>
            </a:r>
            <a:r>
              <a:rPr lang="en-US" dirty="0"/>
              <a:t>works </a:t>
            </a:r>
            <a:r>
              <a:rPr lang="en-US" dirty="0" smtClean="0"/>
              <a:t>at </a:t>
            </a:r>
            <a:r>
              <a:rPr lang="en-US" dirty="0"/>
              <a:t>the begging of the </a:t>
            </a:r>
            <a:r>
              <a:rPr lang="en-US" dirty="0" smtClean="0"/>
              <a:t>file</a:t>
            </a:r>
          </a:p>
          <a:p>
            <a:pPr lvl="2">
              <a:lnSpc>
                <a:spcPct val="110000"/>
              </a:lnSpc>
            </a:pPr>
            <a:r>
              <a:rPr lang="en-US" dirty="0" smtClean="0"/>
              <a:t>Bobby works at the end of the file</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2700757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a:defRPr/>
            </a:pPr>
            <a:r>
              <a:rPr lang="en-US" dirty="0" smtClean="0"/>
              <a:t>Merging Problems</a:t>
            </a:r>
          </a:p>
        </p:txBody>
      </p:sp>
      <p:sp>
        <p:nvSpPr>
          <p:cNvPr id="741379" name="Rectangle 3"/>
          <p:cNvSpPr>
            <a:spLocks noGrp="1" noChangeArrowheads="1"/>
          </p:cNvSpPr>
          <p:nvPr>
            <p:ph idx="1"/>
          </p:nvPr>
        </p:nvSpPr>
        <p:spPr>
          <a:xfrm>
            <a:off x="228600" y="958552"/>
            <a:ext cx="8686800" cy="5638800"/>
          </a:xfrm>
          <a:noFill/>
          <a:ln/>
          <a:effectLst/>
        </p:spPr>
        <p:txBody>
          <a:bodyPr/>
          <a:lstStyle/>
          <a:p>
            <a:pPr>
              <a:lnSpc>
                <a:spcPct val="100000"/>
              </a:lnSpc>
            </a:pPr>
            <a:r>
              <a:rPr lang="en-US" dirty="0"/>
              <a:t>If a given file is concurrently </a:t>
            </a:r>
            <a:r>
              <a:rPr lang="en-US" dirty="0" smtClean="0"/>
              <a:t>modified, </a:t>
            </a:r>
            <a:r>
              <a:rPr lang="en-US" dirty="0"/>
              <a:t>it is necessary to </a:t>
            </a:r>
            <a:r>
              <a:rPr lang="en-US" dirty="0">
                <a:solidFill>
                  <a:schemeClr val="accent5">
                    <a:lumMod val="20000"/>
                    <a:lumOff val="80000"/>
                  </a:schemeClr>
                </a:solidFill>
              </a:rPr>
              <a:t>merge the changes</a:t>
            </a:r>
          </a:p>
          <a:p>
            <a:pPr lvl="1">
              <a:lnSpc>
                <a:spcPct val="100000"/>
              </a:lnSpc>
            </a:pPr>
            <a:r>
              <a:rPr lang="en-US" dirty="0"/>
              <a:t>Merging is hard</a:t>
            </a:r>
            <a:r>
              <a:rPr lang="bg-BG" dirty="0"/>
              <a:t>!</a:t>
            </a:r>
          </a:p>
          <a:p>
            <a:pPr lvl="2">
              <a:lnSpc>
                <a:spcPct val="100000"/>
              </a:lnSpc>
            </a:pPr>
            <a:r>
              <a:rPr lang="en-US" dirty="0"/>
              <a:t>It is not always possible to do it automatically</a:t>
            </a:r>
          </a:p>
          <a:p>
            <a:pPr>
              <a:lnSpc>
                <a:spcPct val="100000"/>
              </a:lnSpc>
            </a:pPr>
            <a:r>
              <a:rPr lang="en-US" dirty="0"/>
              <a:t>Responsibility and coordination between the developers is </a:t>
            </a:r>
            <a:r>
              <a:rPr lang="en-US" dirty="0" smtClean="0"/>
              <a:t>required</a:t>
            </a:r>
            <a:endParaRPr lang="bg-BG" dirty="0"/>
          </a:p>
          <a:p>
            <a:pPr lvl="1">
              <a:lnSpc>
                <a:spcPct val="100000"/>
              </a:lnSpc>
            </a:pPr>
            <a:r>
              <a:rPr lang="en-US" dirty="0"/>
              <a:t>Commit </a:t>
            </a:r>
            <a:r>
              <a:rPr lang="en-US" dirty="0" smtClean="0"/>
              <a:t>changes as early as finished</a:t>
            </a:r>
            <a:endParaRPr lang="bg-BG" dirty="0"/>
          </a:p>
          <a:p>
            <a:pPr lvl="1">
              <a:lnSpc>
                <a:spcPct val="100000"/>
              </a:lnSpc>
            </a:pPr>
            <a:r>
              <a:rPr lang="en-US" dirty="0"/>
              <a:t>Do not commit code that does not compile or blocks the work of the others</a:t>
            </a:r>
            <a:endParaRPr lang="bg-BG" dirty="0"/>
          </a:p>
          <a:p>
            <a:pPr lvl="1">
              <a:lnSpc>
                <a:spcPct val="100000"/>
              </a:lnSpc>
            </a:pPr>
            <a:r>
              <a:rPr lang="en-US" dirty="0" smtClean="0"/>
              <a:t>Leave comments at each commit</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958179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pPr>
              <a:defRPr/>
            </a:pPr>
            <a:r>
              <a:rPr lang="en-US" dirty="0" smtClean="0"/>
              <a:t>File Comparison / Merge Tools</a:t>
            </a:r>
          </a:p>
        </p:txBody>
      </p:sp>
      <p:sp>
        <p:nvSpPr>
          <p:cNvPr id="743427" name="Rectangle 3"/>
          <p:cNvSpPr>
            <a:spLocks noGrp="1" noChangeArrowheads="1"/>
          </p:cNvSpPr>
          <p:nvPr>
            <p:ph idx="1"/>
          </p:nvPr>
        </p:nvSpPr>
        <p:spPr>
          <a:noFill/>
          <a:ln/>
          <a:effectLst/>
        </p:spPr>
        <p:txBody>
          <a:bodyPr/>
          <a:lstStyle/>
          <a:p>
            <a:pPr>
              <a:lnSpc>
                <a:spcPct val="100000"/>
              </a:lnSpc>
            </a:pPr>
            <a:r>
              <a:rPr lang="en-US" dirty="0"/>
              <a:t>During manual merge use file comparison</a:t>
            </a:r>
            <a:endParaRPr lang="bg-BG" dirty="0"/>
          </a:p>
          <a:p>
            <a:pPr>
              <a:lnSpc>
                <a:spcPct val="100000"/>
              </a:lnSpc>
            </a:pPr>
            <a:r>
              <a:rPr lang="en-US" dirty="0"/>
              <a:t>There are visual comparison </a:t>
            </a:r>
            <a:r>
              <a:rPr lang="en-US" dirty="0" smtClean="0"/>
              <a:t>/ merge tools</a:t>
            </a:r>
            <a:r>
              <a:rPr lang="bg-BG" dirty="0"/>
              <a:t>:</a:t>
            </a:r>
            <a:endParaRPr lang="en-US" dirty="0"/>
          </a:p>
          <a:p>
            <a:pPr lvl="1">
              <a:lnSpc>
                <a:spcPct val="100000"/>
              </a:lnSpc>
            </a:pPr>
            <a:r>
              <a:rPr lang="en-US" noProof="1" smtClean="0"/>
              <a:t>TortoiseMerge</a:t>
            </a:r>
          </a:p>
          <a:p>
            <a:pPr lvl="1">
              <a:lnSpc>
                <a:spcPct val="100000"/>
              </a:lnSpc>
            </a:pPr>
            <a:r>
              <a:rPr lang="en-US" noProof="1" smtClean="0"/>
              <a:t>WinDiff</a:t>
            </a:r>
            <a:endParaRPr lang="bg-BG" dirty="0"/>
          </a:p>
          <a:p>
            <a:pPr lvl="1">
              <a:lnSpc>
                <a:spcPct val="100000"/>
              </a:lnSpc>
            </a:pPr>
            <a:r>
              <a:rPr lang="en-US" noProof="1" smtClean="0"/>
              <a:t>AraxisMerge</a:t>
            </a:r>
          </a:p>
          <a:p>
            <a:pPr lvl="1">
              <a:lnSpc>
                <a:spcPct val="100000"/>
              </a:lnSpc>
            </a:pPr>
            <a:r>
              <a:rPr lang="en-US" noProof="1" smtClean="0"/>
              <a:t>WinMerge</a:t>
            </a:r>
            <a:endParaRPr lang="bg-BG" dirty="0"/>
          </a:p>
          <a:p>
            <a:pPr lvl="1">
              <a:lnSpc>
                <a:spcPct val="100000"/>
              </a:lnSpc>
            </a:pPr>
            <a:r>
              <a:rPr lang="en-US" noProof="1"/>
              <a:t>BeyondCompare</a:t>
            </a:r>
            <a:endParaRPr lang="bg-BG" dirty="0"/>
          </a:p>
          <a:p>
            <a:pPr lvl="1">
              <a:lnSpc>
                <a:spcPct val="100000"/>
              </a:lnSpc>
            </a:pPr>
            <a:r>
              <a:rPr lang="en-US" noProof="1"/>
              <a:t>CompareIt</a:t>
            </a:r>
            <a:endParaRPr lang="bg-BG" dirty="0"/>
          </a:p>
          <a:p>
            <a:pPr lvl="1">
              <a:lnSpc>
                <a:spcPct val="100000"/>
              </a:lnSpc>
            </a:pPr>
            <a:r>
              <a:rPr lang="bg-BG" noProof="1"/>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4098" name="Picture 2" descr="http://www.open.collab.net/jp/collabXchange/tortoisesvn/images/MergeThreePane.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667000"/>
            <a:ext cx="4384460" cy="3630881"/>
          </a:xfrm>
          <a:prstGeom prst="roundRect">
            <a:avLst>
              <a:gd name="adj" fmla="val 975"/>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424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pPr>
              <a:defRPr/>
            </a:pPr>
            <a:r>
              <a:rPr lang="en-US" dirty="0" smtClean="0"/>
              <a:t>File Comparison</a:t>
            </a:r>
            <a:r>
              <a:rPr lang="bg-BG" dirty="0" smtClean="0"/>
              <a:t> – </a:t>
            </a:r>
            <a:r>
              <a:rPr lang="en-US" dirty="0" smtClean="0"/>
              <a:t>Example</a:t>
            </a:r>
          </a:p>
        </p:txBody>
      </p:sp>
      <p:pic>
        <p:nvPicPr>
          <p:cNvPr id="5" name="Picture 2" descr="TortoiseMerge showing two file dif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3288" y="1174499"/>
            <a:ext cx="8091160" cy="5191826"/>
          </a:xfrm>
          <a:prstGeom prst="roundRect">
            <a:avLst>
              <a:gd name="adj" fmla="val 1113"/>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1897072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ctrTitle"/>
          </p:nvPr>
        </p:nvSpPr>
        <p:spPr>
          <a:xfrm>
            <a:off x="1404219" y="1066800"/>
            <a:ext cx="6264126" cy="2343150"/>
          </a:xfrm>
        </p:spPr>
        <p:txBody>
          <a:bodyPr/>
          <a:lstStyle/>
          <a:p>
            <a:pPr>
              <a:lnSpc>
                <a:spcPct val="100000"/>
              </a:lnSpc>
              <a:defRPr/>
            </a:pPr>
            <a:r>
              <a:rPr lang="en-US" sz="5400" dirty="0" smtClean="0"/>
              <a:t>The</a:t>
            </a:r>
            <a:r>
              <a:rPr lang="bg-BG" sz="5400" dirty="0" smtClean="0"/>
              <a:t/>
            </a:r>
            <a:br>
              <a:rPr lang="bg-BG" sz="5400" dirty="0" smtClean="0"/>
            </a:br>
            <a:r>
              <a:rPr lang="bg-BG" sz="5400" dirty="0" smtClean="0"/>
              <a:t>"Lock-Modify-Unlock</a:t>
            </a:r>
            <a:r>
              <a:rPr lang="en-US" sz="5400" dirty="0" smtClean="0"/>
              <a:t>" Model</a:t>
            </a:r>
            <a:endParaRPr lang="bg-BG" sz="54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548916" flipH="1" flipV="1">
            <a:off x="709958" y="4108075"/>
            <a:ext cx="2408876" cy="184551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1616943">
            <a:off x="5608541" y="3509117"/>
            <a:ext cx="2277817" cy="2497366"/>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descr="http://www.iconarchive.com/icons/aha-soft/software/256/key-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01012" flipH="1">
            <a:off x="2987824" y="393866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animalcrazekids.com/images/lock-security-ico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543800" y="544370"/>
            <a:ext cx="903430" cy="9034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20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Rectangle 3"/>
          <p:cNvSpPr>
            <a:spLocks noGrp="1" noChangeArrowheads="1"/>
          </p:cNvSpPr>
          <p:nvPr>
            <p:ph type="title"/>
          </p:nvPr>
        </p:nvSpPr>
        <p:spPr>
          <a:xfrm>
            <a:off x="1828800" y="152400"/>
            <a:ext cx="7086600" cy="914400"/>
          </a:xfrm>
        </p:spPr>
        <p:txBody>
          <a:bodyPr/>
          <a:lstStyle/>
          <a:p>
            <a:pPr>
              <a:defRPr/>
            </a:pPr>
            <a:r>
              <a:rPr lang="en-US" dirty="0"/>
              <a:t>Software Configuration Management</a:t>
            </a:r>
            <a:r>
              <a:rPr lang="bg-BG" dirty="0"/>
              <a:t> (</a:t>
            </a:r>
            <a:r>
              <a:rPr lang="en-US" dirty="0"/>
              <a:t>SCM)</a:t>
            </a:r>
          </a:p>
        </p:txBody>
      </p:sp>
      <p:sp>
        <p:nvSpPr>
          <p:cNvPr id="578564" name="Rectangle 4"/>
          <p:cNvSpPr>
            <a:spLocks noGrp="1" noChangeArrowheads="1"/>
          </p:cNvSpPr>
          <p:nvPr>
            <p:ph idx="1"/>
          </p:nvPr>
        </p:nvSpPr>
        <p:spPr>
          <a:xfrm>
            <a:off x="228600" y="1173002"/>
            <a:ext cx="8686800" cy="5544616"/>
          </a:xfrm>
        </p:spPr>
        <p:txBody>
          <a:bodyPr/>
          <a:lstStyle/>
          <a:p>
            <a:pPr>
              <a:lnSpc>
                <a:spcPct val="100000"/>
              </a:lnSpc>
              <a:spcBef>
                <a:spcPts val="400"/>
              </a:spcBef>
              <a:defRPr/>
            </a:pPr>
            <a:r>
              <a:rPr lang="en-US" dirty="0" smtClean="0">
                <a:solidFill>
                  <a:schemeClr val="accent5">
                    <a:lumMod val="20000"/>
                    <a:lumOff val="80000"/>
                  </a:schemeClr>
                </a:solidFill>
              </a:rPr>
              <a:t>Version Control</a:t>
            </a:r>
            <a:r>
              <a:rPr lang="bg-BG" dirty="0" smtClean="0">
                <a:solidFill>
                  <a:schemeClr val="accent5">
                    <a:lumMod val="20000"/>
                    <a:lumOff val="80000"/>
                  </a:schemeClr>
                </a:solidFill>
              </a:rPr>
              <a:t> </a:t>
            </a:r>
            <a:r>
              <a:rPr lang="bg-BG" dirty="0" smtClean="0">
                <a:cs typeface="Arial" charset="0"/>
              </a:rPr>
              <a:t>≈</a:t>
            </a:r>
            <a:r>
              <a:rPr lang="bg-BG" dirty="0" smtClean="0"/>
              <a:t> </a:t>
            </a:r>
            <a:r>
              <a:rPr lang="en-US" dirty="0" smtClean="0">
                <a:solidFill>
                  <a:schemeClr val="accent5">
                    <a:lumMod val="20000"/>
                    <a:lumOff val="80000"/>
                  </a:schemeClr>
                </a:solidFill>
              </a:rPr>
              <a:t>Software Configuration Management (SCM)</a:t>
            </a:r>
          </a:p>
          <a:p>
            <a:pPr lvl="1">
              <a:lnSpc>
                <a:spcPct val="100000"/>
              </a:lnSpc>
              <a:spcBef>
                <a:spcPts val="400"/>
              </a:spcBef>
              <a:defRPr/>
            </a:pPr>
            <a:r>
              <a:rPr lang="en-US" dirty="0" smtClean="0"/>
              <a:t>A </a:t>
            </a:r>
            <a:r>
              <a:rPr lang="en-US" dirty="0"/>
              <a:t>software engineering </a:t>
            </a:r>
            <a:r>
              <a:rPr lang="en-US" dirty="0" smtClean="0"/>
              <a:t>discipline</a:t>
            </a:r>
          </a:p>
          <a:p>
            <a:pPr lvl="1">
              <a:lnSpc>
                <a:spcPct val="100000"/>
              </a:lnSpc>
              <a:spcBef>
                <a:spcPts val="400"/>
              </a:spcBef>
              <a:defRPr/>
            </a:pPr>
            <a:r>
              <a:rPr lang="en-US" dirty="0" smtClean="0"/>
              <a:t>Consists of techniques, practices and tools for working on shared source code and files</a:t>
            </a:r>
          </a:p>
          <a:p>
            <a:pPr lvl="1">
              <a:lnSpc>
                <a:spcPct val="100000"/>
              </a:lnSpc>
              <a:spcBef>
                <a:spcPts val="400"/>
              </a:spcBef>
              <a:defRPr/>
            </a:pPr>
            <a:r>
              <a:rPr lang="en-US" dirty="0" smtClean="0"/>
              <a:t>Mechanisms for management, control and tracking the changes</a:t>
            </a:r>
          </a:p>
          <a:p>
            <a:pPr lvl="1">
              <a:lnSpc>
                <a:spcPct val="100000"/>
              </a:lnSpc>
              <a:spcBef>
                <a:spcPts val="400"/>
              </a:spcBef>
              <a:defRPr/>
            </a:pPr>
            <a:r>
              <a:rPr lang="en-US" dirty="0" smtClean="0"/>
              <a:t>Defines the process of change management</a:t>
            </a:r>
            <a:endParaRPr lang="bg-BG" dirty="0" smtClean="0"/>
          </a:p>
          <a:p>
            <a:pPr lvl="1">
              <a:lnSpc>
                <a:spcPct val="100000"/>
              </a:lnSpc>
              <a:spcBef>
                <a:spcPts val="400"/>
              </a:spcBef>
              <a:defRPr/>
            </a:pPr>
            <a:r>
              <a:rPr lang="en-US" dirty="0" smtClean="0"/>
              <a:t>Keeps track of what is happening in the project</a:t>
            </a:r>
            <a:endParaRPr lang="bg-BG" dirty="0" smtClean="0"/>
          </a:p>
          <a:p>
            <a:pPr lvl="1">
              <a:lnSpc>
                <a:spcPct val="100000"/>
              </a:lnSpc>
              <a:spcBef>
                <a:spcPts val="400"/>
              </a:spcBef>
              <a:defRPr/>
            </a:pPr>
            <a:r>
              <a:rPr lang="en-US" dirty="0" smtClean="0"/>
              <a:t>Solves conflicts in the changes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B97A4E0B-AFC7-4CB4-8AEA-B5E865F2E78E}" type="slidenum">
              <a:rPr lang="en-US" smtClean="0"/>
              <a:t>3</a:t>
            </a:fld>
            <a:endParaRPr lang="en-US" dirty="0"/>
          </a:p>
        </p:txBody>
      </p:sp>
    </p:spTree>
    <p:extLst>
      <p:ext uri="{BB962C8B-B14F-4D97-AF65-F5344CB8AC3E}">
        <p14:creationId xmlns:p14="http://schemas.microsoft.com/office/powerpoint/2010/main" val="4269860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83"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(1)</a:t>
            </a:r>
            <a:endParaRPr lang="en-US" sz="3600" dirty="0" smtClean="0"/>
          </a:p>
        </p:txBody>
      </p:sp>
      <p:sp>
        <p:nvSpPr>
          <p:cNvPr id="609284" name="AutoShape 4"/>
          <p:cNvSpPr>
            <a:spLocks noChangeArrowheads="1"/>
          </p:cNvSpPr>
          <p:nvPr/>
        </p:nvSpPr>
        <p:spPr bwMode="auto">
          <a:xfrm>
            <a:off x="4405313" y="1741488"/>
            <a:ext cx="1524000" cy="1400175"/>
          </a:xfrm>
          <a:prstGeom prst="can">
            <a:avLst>
              <a:gd name="adj" fmla="val 25796"/>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2">
                  <a:lumMod val="40000"/>
                  <a:lumOff val="60000"/>
                </a:schemeClr>
              </a:solidFill>
              <a:cs typeface="Arial" charset="0"/>
            </a:endParaRPr>
          </a:p>
          <a:p>
            <a:pPr algn="ctr" eaLnBrk="1" hangingPunct="1">
              <a:lnSpc>
                <a:spcPct val="100000"/>
              </a:lnSpc>
              <a:defRPr/>
            </a:pPr>
            <a:endParaRPr kumimoji="0" lang="bg-BG" sz="1800" b="1" dirty="0">
              <a:solidFill>
                <a:schemeClr val="tx2">
                  <a:lumMod val="40000"/>
                  <a:lumOff val="60000"/>
                </a:schemeClr>
              </a:solidFill>
              <a:cs typeface="Arial" charset="0"/>
            </a:endParaRPr>
          </a:p>
        </p:txBody>
      </p:sp>
      <p:grpSp>
        <p:nvGrpSpPr>
          <p:cNvPr id="31749" name="Group 5"/>
          <p:cNvGrpSpPr>
            <a:grpSpLocks/>
          </p:cNvGrpSpPr>
          <p:nvPr/>
        </p:nvGrpSpPr>
        <p:grpSpPr bwMode="auto">
          <a:xfrm>
            <a:off x="4710113" y="2503488"/>
            <a:ext cx="914400" cy="1219200"/>
            <a:chOff x="2400" y="1488"/>
            <a:chExt cx="576" cy="768"/>
          </a:xfrm>
        </p:grpSpPr>
        <p:pic>
          <p:nvPicPr>
            <p:cNvPr id="31764"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87" name="Text Box 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31750" name="Group 8"/>
          <p:cNvGrpSpPr>
            <a:grpSpLocks/>
          </p:cNvGrpSpPr>
          <p:nvPr/>
        </p:nvGrpSpPr>
        <p:grpSpPr bwMode="auto">
          <a:xfrm>
            <a:off x="2805113" y="4418013"/>
            <a:ext cx="914400" cy="1219200"/>
            <a:chOff x="2400" y="1488"/>
            <a:chExt cx="576" cy="768"/>
          </a:xfrm>
        </p:grpSpPr>
        <p:pic>
          <p:nvPicPr>
            <p:cNvPr id="31762"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90" name="Text Box 10"/>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sp>
        <p:nvSpPr>
          <p:cNvPr id="609291" name="Text Box 11"/>
          <p:cNvSpPr txBox="1">
            <a:spLocks noChangeArrowheads="1"/>
          </p:cNvSpPr>
          <p:nvPr/>
        </p:nvSpPr>
        <p:spPr bwMode="auto">
          <a:xfrm>
            <a:off x="454025" y="1401763"/>
            <a:ext cx="325437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ts val="600"/>
              </a:spcBef>
              <a:spcAft>
                <a:spcPts val="600"/>
              </a:spcAft>
              <a:buClr>
                <a:schemeClr val="accent5">
                  <a:lumMod val="40000"/>
                  <a:lumOff val="60000"/>
                </a:schemeClr>
              </a:buClr>
              <a:buSzPct val="70000"/>
              <a:tabLst>
                <a:tab pos="282575" algn="l"/>
              </a:tabLst>
              <a:defRPr/>
            </a:pPr>
            <a:r>
              <a:rPr lang="en-US" sz="2400" b="1" dirty="0" smtClean="0">
                <a:solidFill>
                  <a:srgbClr val="EBFFD2"/>
                </a:solidFill>
                <a:effectLst>
                  <a:outerShdw blurRad="38100" dist="38100" dir="2700000" algn="tl">
                    <a:srgbClr val="000000">
                      <a:alpha val="43137"/>
                    </a:srgbClr>
                  </a:outerShdw>
                </a:effectLst>
                <a:latin typeface="+mn-lt"/>
              </a:rPr>
              <a:t>Andy </a:t>
            </a:r>
            <a:r>
              <a:rPr lang="en-US" sz="2400" b="1" smtClean="0">
                <a:solidFill>
                  <a:srgbClr val="EBFFD2"/>
                </a:solidFill>
                <a:effectLst>
                  <a:outerShdw blurRad="38100" dist="38100" dir="2700000" algn="tl">
                    <a:srgbClr val="000000">
                      <a:alpha val="43137"/>
                    </a:srgbClr>
                  </a:outerShdw>
                </a:effectLst>
                <a:latin typeface="+mn-lt"/>
              </a:rPr>
              <a:t>and Bobby</a:t>
            </a:r>
            <a:br>
              <a:rPr lang="en-US" sz="2400" b="1" smtClean="0">
                <a:solidFill>
                  <a:srgbClr val="EBFFD2"/>
                </a:solidFill>
                <a:effectLst>
                  <a:outerShdw blurRad="38100" dist="38100" dir="2700000" algn="tl">
                    <a:srgbClr val="000000">
                      <a:alpha val="43137"/>
                    </a:srgbClr>
                  </a:outerShdw>
                </a:effectLst>
                <a:latin typeface="+mn-lt"/>
              </a:rPr>
            </a:br>
            <a:r>
              <a:rPr lang="en-US" sz="2400" b="1" smtClean="0">
                <a:solidFill>
                  <a:srgbClr val="EBFFD2"/>
                </a:solidFill>
                <a:effectLst>
                  <a:outerShdw blurRad="38100" dist="38100" dir="2700000" algn="tl">
                    <a:srgbClr val="000000">
                      <a:alpha val="43137"/>
                    </a:srgbClr>
                  </a:outerShdw>
                </a:effectLst>
                <a:latin typeface="+mn-lt"/>
              </a:rPr>
              <a:t>check-out </a:t>
            </a:r>
            <a:r>
              <a:rPr lang="en-US" sz="2400" b="1" dirty="0" smtClean="0">
                <a:solidFill>
                  <a:srgbClr val="EBFFD2"/>
                </a:solidFill>
                <a:effectLst>
                  <a:outerShdw blurRad="38100" dist="38100" dir="2700000" algn="tl">
                    <a:srgbClr val="000000">
                      <a:alpha val="43137"/>
                    </a:srgbClr>
                  </a:outerShdw>
                </a:effectLst>
                <a:latin typeface="+mn-lt"/>
              </a:rPr>
              <a:t>file A.</a:t>
            </a:r>
          </a:p>
          <a:p>
            <a:pPr eaLnBrk="1" hangingPunct="1">
              <a:lnSpc>
                <a:spcPct val="100000"/>
              </a:lnSpc>
              <a:spcBef>
                <a:spcPts val="600"/>
              </a:spcBef>
              <a:spcAft>
                <a:spcPts val="600"/>
              </a:spcAft>
              <a:buClr>
                <a:schemeClr val="accent5">
                  <a:lumMod val="40000"/>
                  <a:lumOff val="60000"/>
                </a:schemeClr>
              </a:buClr>
              <a:buSzPct val="70000"/>
              <a:tabLst>
                <a:tab pos="282575" algn="l"/>
              </a:tabLst>
              <a:defRPr/>
            </a:pPr>
            <a:r>
              <a:rPr lang="en-US" sz="2400" b="1" dirty="0" smtClean="0">
                <a:solidFill>
                  <a:srgbClr val="EBFFD2"/>
                </a:solidFill>
                <a:effectLst>
                  <a:outerShdw blurRad="38100" dist="38100" dir="2700000" algn="tl">
                    <a:srgbClr val="000000">
                      <a:alpha val="43137"/>
                    </a:srgbClr>
                  </a:outerShdw>
                </a:effectLst>
                <a:latin typeface="+mn-lt"/>
              </a:rPr>
              <a:t>The check-out is done without locking. They just get a local copy.</a:t>
            </a:r>
            <a:endParaRPr lang="en-US" sz="2400" b="1" dirty="0">
              <a:solidFill>
                <a:srgbClr val="EBFFD2"/>
              </a:solidFill>
              <a:effectLst>
                <a:outerShdw blurRad="38100" dist="38100" dir="2700000" algn="tl">
                  <a:srgbClr val="000000">
                    <a:alpha val="43137"/>
                  </a:srgbClr>
                </a:outerShdw>
              </a:effectLst>
              <a:latin typeface="+mn-lt"/>
            </a:endParaRPr>
          </a:p>
        </p:txBody>
      </p:sp>
      <p:cxnSp>
        <p:nvCxnSpPr>
          <p:cNvPr id="31752" name="AutoShape 12"/>
          <p:cNvCxnSpPr>
            <a:cxnSpLocks noChangeShapeType="1"/>
            <a:stCxn id="31764" idx="2"/>
            <a:endCxn id="31762" idx="0"/>
          </p:cNvCxnSpPr>
          <p:nvPr/>
        </p:nvCxnSpPr>
        <p:spPr bwMode="auto">
          <a:xfrm rot="5400000">
            <a:off x="3867150" y="3117851"/>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9293" name="Text Box 13"/>
          <p:cNvSpPr txBox="1">
            <a:spLocks noChangeArrowheads="1"/>
          </p:cNvSpPr>
          <p:nvPr/>
        </p:nvSpPr>
        <p:spPr bwMode="auto">
          <a:xfrm>
            <a:off x="3422550" y="3645024"/>
            <a:ext cx="1454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Check-out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31754" name="Picture 14"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1755" name="Group 15"/>
          <p:cNvGrpSpPr>
            <a:grpSpLocks/>
          </p:cNvGrpSpPr>
          <p:nvPr/>
        </p:nvGrpSpPr>
        <p:grpSpPr bwMode="auto">
          <a:xfrm>
            <a:off x="6691313" y="3646488"/>
            <a:ext cx="914400" cy="1219200"/>
            <a:chOff x="2400" y="1488"/>
            <a:chExt cx="576" cy="768"/>
          </a:xfrm>
        </p:grpSpPr>
        <p:pic>
          <p:nvPicPr>
            <p:cNvPr id="31760" name="Picture 1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97" name="Text Box 1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cxnSp>
        <p:nvCxnSpPr>
          <p:cNvPr id="31756" name="AutoShape 18"/>
          <p:cNvCxnSpPr>
            <a:cxnSpLocks noChangeShapeType="1"/>
            <a:stCxn id="31764" idx="2"/>
            <a:endCxn id="31760" idx="0"/>
          </p:cNvCxnSpPr>
          <p:nvPr/>
        </p:nvCxnSpPr>
        <p:spPr bwMode="auto">
          <a:xfrm rot="5400000" flipH="1" flipV="1">
            <a:off x="6119813" y="2693988"/>
            <a:ext cx="76200" cy="1981200"/>
          </a:xfrm>
          <a:prstGeom prst="curvedConnector5">
            <a:avLst>
              <a:gd name="adj1" fmla="val -300000"/>
              <a:gd name="adj2" fmla="val 50000"/>
              <a:gd name="adj3" fmla="val 4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9299" name="Text Box 19"/>
          <p:cNvSpPr txBox="1">
            <a:spLocks noChangeArrowheads="1"/>
          </p:cNvSpPr>
          <p:nvPr/>
        </p:nvSpPr>
        <p:spPr bwMode="auto">
          <a:xfrm>
            <a:off x="5926137" y="2996952"/>
            <a:ext cx="15271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Check-out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31758"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31759"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3564824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31"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(2)</a:t>
            </a:r>
            <a:endParaRPr lang="en-US" sz="3600" dirty="0" smtClean="0"/>
          </a:p>
        </p:txBody>
      </p:sp>
      <p:sp>
        <p:nvSpPr>
          <p:cNvPr id="713732"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2773" name="Group 5"/>
          <p:cNvGrpSpPr>
            <a:grpSpLocks/>
          </p:cNvGrpSpPr>
          <p:nvPr/>
        </p:nvGrpSpPr>
        <p:grpSpPr bwMode="auto">
          <a:xfrm>
            <a:off x="4710113" y="2503488"/>
            <a:ext cx="914400" cy="1219200"/>
            <a:chOff x="2400" y="1488"/>
            <a:chExt cx="576" cy="768"/>
          </a:xfrm>
        </p:grpSpPr>
        <p:pic>
          <p:nvPicPr>
            <p:cNvPr id="32785"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35" name="Text Box 7"/>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pic>
        <p:nvPicPr>
          <p:cNvPr id="32774"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113" y="441801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38" name="Text Box 10"/>
          <p:cNvSpPr txBox="1">
            <a:spLocks noChangeArrowheads="1"/>
          </p:cNvSpPr>
          <p:nvPr/>
        </p:nvSpPr>
        <p:spPr bwMode="auto">
          <a:xfrm>
            <a:off x="2843213"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noProof="1" smtClean="0">
                <a:solidFill>
                  <a:schemeClr val="bg1"/>
                </a:solidFill>
                <a:cs typeface="Arial" charset="0"/>
              </a:rPr>
              <a:t>Аndy</a:t>
            </a:r>
            <a:endParaRPr kumimoji="0" lang="en-US" sz="1800" b="1" noProof="1">
              <a:solidFill>
                <a:schemeClr val="bg1"/>
              </a:solidFill>
              <a:cs typeface="Arial" charset="0"/>
            </a:endParaRPr>
          </a:p>
        </p:txBody>
      </p:sp>
      <p:sp>
        <p:nvSpPr>
          <p:cNvPr id="713739" name="Text Box 11"/>
          <p:cNvSpPr txBox="1">
            <a:spLocks noChangeArrowheads="1"/>
          </p:cNvSpPr>
          <p:nvPr/>
        </p:nvSpPr>
        <p:spPr bwMode="auto">
          <a:xfrm>
            <a:off x="454025" y="1401763"/>
            <a:ext cx="3470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282575" indent="-282575" eaLnBrk="1" hangingPunct="1">
              <a:lnSpc>
                <a:spcPct val="10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2400">
                <a:solidFill>
                  <a:srgbClr val="EBFFD2"/>
                </a:solidFill>
                <a:effectLst>
                  <a:outerShdw blurRad="38100" dist="38100" dir="2700000" algn="tl">
                    <a:srgbClr val="000000">
                      <a:alpha val="43137"/>
                    </a:srgbClr>
                  </a:outerShdw>
                </a:effectLst>
                <a:latin typeface="+mn-lt"/>
              </a:defRPr>
            </a:lvl1pPr>
          </a:lstStyle>
          <a:p>
            <a:pPr marL="0" indent="0">
              <a:buNone/>
            </a:pPr>
            <a:r>
              <a:rPr lang="en-US" b="1" dirty="0"/>
              <a:t>Andy locks file A and begins modifying it.</a:t>
            </a:r>
            <a:endParaRPr lang="bg-BG" b="1" dirty="0"/>
          </a:p>
        </p:txBody>
      </p:sp>
      <p:cxnSp>
        <p:nvCxnSpPr>
          <p:cNvPr id="32777" name="AutoShape 12"/>
          <p:cNvCxnSpPr>
            <a:cxnSpLocks noChangeShapeType="1"/>
            <a:stCxn id="32785" idx="2"/>
            <a:endCxn id="32774" idx="0"/>
          </p:cNvCxnSpPr>
          <p:nvPr/>
        </p:nvCxnSpPr>
        <p:spPr bwMode="auto">
          <a:xfrm rot="5400000">
            <a:off x="3867150" y="3117851"/>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3741" name="Text Box 13"/>
          <p:cNvSpPr txBox="1">
            <a:spLocks noChangeArrowheads="1"/>
          </p:cNvSpPr>
          <p:nvPr/>
        </p:nvSpPr>
        <p:spPr bwMode="auto">
          <a:xfrm>
            <a:off x="3779838" y="3645024"/>
            <a:ext cx="719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Lock</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32779" name="Picture 14"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2780" name="Group 15"/>
          <p:cNvGrpSpPr>
            <a:grpSpLocks/>
          </p:cNvGrpSpPr>
          <p:nvPr/>
        </p:nvGrpSpPr>
        <p:grpSpPr bwMode="auto">
          <a:xfrm>
            <a:off x="6691313" y="3646488"/>
            <a:ext cx="914400" cy="1219200"/>
            <a:chOff x="2400" y="1488"/>
            <a:chExt cx="576" cy="768"/>
          </a:xfrm>
        </p:grpSpPr>
        <p:pic>
          <p:nvPicPr>
            <p:cNvPr id="32783" name="Picture 1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45" name="Text Box 17"/>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sp>
        <p:nvSpPr>
          <p:cNvPr id="19"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0"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1" name="Text Box 25"/>
          <p:cNvSpPr txBox="1">
            <a:spLocks noChangeArrowheads="1"/>
          </p:cNvSpPr>
          <p:nvPr/>
        </p:nvSpPr>
        <p:spPr bwMode="auto">
          <a:xfrm>
            <a:off x="3109912" y="5651956"/>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22" name="Picture 8" descr="http://animalcrazekids.com/images/lock-security-ico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310758" y="3123506"/>
            <a:ext cx="640655" cy="640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1444424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235"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(3)</a:t>
            </a:r>
            <a:endParaRPr lang="en-US" sz="3600" dirty="0" smtClean="0"/>
          </a:p>
        </p:txBody>
      </p:sp>
      <p:sp>
        <p:nvSpPr>
          <p:cNvPr id="735236"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3797" name="Group 5"/>
          <p:cNvGrpSpPr>
            <a:grpSpLocks/>
          </p:cNvGrpSpPr>
          <p:nvPr/>
        </p:nvGrpSpPr>
        <p:grpSpPr bwMode="auto">
          <a:xfrm>
            <a:off x="4710113" y="2503488"/>
            <a:ext cx="914400" cy="1219200"/>
            <a:chOff x="2400" y="1488"/>
            <a:chExt cx="576" cy="768"/>
          </a:xfrm>
        </p:grpSpPr>
        <p:pic>
          <p:nvPicPr>
            <p:cNvPr id="33810"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239" name="Text Box 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pic>
        <p:nvPicPr>
          <p:cNvPr id="33798" name="Picture 8"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775" y="443706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241" name="Text Box 9"/>
          <p:cNvSpPr txBox="1">
            <a:spLocks noChangeArrowheads="1"/>
          </p:cNvSpPr>
          <p:nvPr/>
        </p:nvSpPr>
        <p:spPr bwMode="auto">
          <a:xfrm>
            <a:off x="2843213"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35242" name="Text Box 10"/>
          <p:cNvSpPr txBox="1">
            <a:spLocks noChangeArrowheads="1"/>
          </p:cNvSpPr>
          <p:nvPr/>
        </p:nvSpPr>
        <p:spPr bwMode="auto">
          <a:xfrm>
            <a:off x="454025" y="1401763"/>
            <a:ext cx="347027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Bobby tries to lock the file too, but she can’t</a:t>
            </a:r>
            <a:r>
              <a:rPr lang="bg-BG" b="1" dirty="0"/>
              <a:t>.</a:t>
            </a:r>
          </a:p>
          <a:p>
            <a:r>
              <a:rPr lang="en-US" b="1" dirty="0"/>
              <a:t>Bobby </a:t>
            </a:r>
            <a:r>
              <a:rPr lang="en-US" b="1" dirty="0">
                <a:solidFill>
                  <a:schemeClr val="accent5">
                    <a:lumMod val="20000"/>
                    <a:lumOff val="80000"/>
                  </a:schemeClr>
                </a:solidFill>
              </a:rPr>
              <a:t>waits</a:t>
            </a:r>
            <a:r>
              <a:rPr lang="en-US" b="1" dirty="0"/>
              <a:t> for Andy to finish and unlock the file</a:t>
            </a:r>
            <a:r>
              <a:rPr lang="bg-BG" b="1" dirty="0"/>
              <a:t>.</a:t>
            </a:r>
          </a:p>
        </p:txBody>
      </p:sp>
      <p:pic>
        <p:nvPicPr>
          <p:cNvPr id="33801" name="Picture 13"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3802" name="Group 14"/>
          <p:cNvGrpSpPr>
            <a:grpSpLocks/>
          </p:cNvGrpSpPr>
          <p:nvPr/>
        </p:nvGrpSpPr>
        <p:grpSpPr bwMode="auto">
          <a:xfrm>
            <a:off x="6691313" y="3646488"/>
            <a:ext cx="914400" cy="1219200"/>
            <a:chOff x="2400" y="1488"/>
            <a:chExt cx="576" cy="768"/>
          </a:xfrm>
        </p:grpSpPr>
        <p:pic>
          <p:nvPicPr>
            <p:cNvPr id="33808" name="Picture 1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248" name="Text Box 16"/>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cxnSp>
        <p:nvCxnSpPr>
          <p:cNvPr id="33803" name="AutoShape 17"/>
          <p:cNvCxnSpPr>
            <a:cxnSpLocks noChangeShapeType="1"/>
            <a:stCxn id="33810" idx="2"/>
            <a:endCxn id="33808" idx="0"/>
          </p:cNvCxnSpPr>
          <p:nvPr/>
        </p:nvCxnSpPr>
        <p:spPr bwMode="auto">
          <a:xfrm rot="5400000" flipH="1" flipV="1">
            <a:off x="6119813" y="2693988"/>
            <a:ext cx="76200" cy="1981200"/>
          </a:xfrm>
          <a:prstGeom prst="curvedConnector5">
            <a:avLst>
              <a:gd name="adj1" fmla="val -300000"/>
              <a:gd name="adj2" fmla="val 50000"/>
              <a:gd name="adj3" fmla="val 4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5250" name="Text Box 18"/>
          <p:cNvSpPr txBox="1">
            <a:spLocks noChangeArrowheads="1"/>
          </p:cNvSpPr>
          <p:nvPr/>
        </p:nvSpPr>
        <p:spPr bwMode="auto">
          <a:xfrm>
            <a:off x="6156176" y="2996952"/>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eaLnBrk="1" hangingPunct="1">
              <a:lnSpc>
                <a:spcPct val="100000"/>
              </a:lnSpc>
              <a:spcBef>
                <a:spcPct val="50000"/>
              </a:spcBef>
              <a:defRPr kumimoji="0" sz="1800">
                <a:solidFill>
                  <a:schemeClr val="tx2">
                    <a:lumMod val="40000"/>
                    <a:lumOff val="60000"/>
                  </a:schemeClr>
                </a:solidFill>
                <a:effectLst>
                  <a:outerShdw blurRad="38100" dist="38100" dir="2700000" algn="tl">
                    <a:srgbClr val="000000">
                      <a:alpha val="43137"/>
                    </a:srgbClr>
                  </a:outerShdw>
                </a:effectLst>
                <a:cs typeface="Arial" charset="0"/>
              </a:defRPr>
            </a:lvl1pPr>
          </a:lstStyle>
          <a:p>
            <a:pPr algn="ctr"/>
            <a:r>
              <a:rPr lang="en-US" b="1" dirty="0"/>
              <a:t>Wait</a:t>
            </a:r>
            <a:endParaRPr lang="bg-BG" b="1" dirty="0"/>
          </a:p>
        </p:txBody>
      </p:sp>
      <p:sp>
        <p:nvSpPr>
          <p:cNvPr id="20"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1"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AutoShape 2" descr="data:image/jpg;base64,/9j/4AAQSkZJRgABAQAAAQABAAD/2wCEAAkGBg4QDg8QEBAQEA8OEBEQDw0QEBAPERAPFBAWFhYQEh4YGycgFxkjGRMSHzsgIycpLCwsFh4xNTAqNSYrLCkBCQoKDgwOGg8OGiwkHyQsNDUpKywpNCwuLzAtLiwsNTQtNSkpNSwtLTYtKSwpLCw1KSkvNSoxMCw0LDUvLzQsNf/AABEIAOEA4QMBIgACEQEDEQH/xAAcAAEAAgIDAQAAAAAAAAAAAAAABwgFBgEDBAL/xABZEAABAwICBAcGEQgGCQUAAAABAAIDBBEFBgcSITETNUFRYXF0FyJygZG0CBQlMjZCVHOUobGys8HD0dIjUlVigpKT0xZDU2ODohVFhIWVo6XC8BgkJjRE/8QAGwEBAAEFAQAAAAAAAAAAAAAAAAQBAgUGBwP/xAA9EQACAQMABQUMCQUAAAAAAAAAAQIDBBEFEiExQRNRcZGxBhUiMzQ1UmFyc8HhFDJTVJKywtHwFkJDgaH/2gAMAwEAAhEDEQA/AJxREQBERAEREAREQBERAEREAREQBFxdcoAiIgCIiAIiIAiIgCIiAIiIAiIgCIiAIiIAiIgCIiAIixuYcw01BTPqaqQRxM8bnuO5jB7Zxtu+oEoDIucALnYBvPQo/wA06b8Joi5kbzWTC41KexjB5nSHvf3dbqUQZy0l4ljUjoYtanohs4BriA5v51Q4euP6u7oO9Yqiy5Cyxf8AlHdPrR1D70BtmJ+iBxeoJFJTwwN5LMdUyDrJ73/KsJJnfM07hrVs0d+UOipwPFGAfiXY1oAsAAByAWAXnkxGBvrpWDo1gT8SAyNPT5mkGtHi0j+huITE+MfevUzE85U+1tRLKBzvpqj4nglYBuO04OyYAjcRrD47LOYbndzbDho5m/mvcNbxHf8AKgPfTac8cpCBXUUcjQdpfFJTPPU4Xb/lW85b08YRVFrJi+ikNh+XGtET0PbsA6XBqweH5gp6gah71ztnBSWs7oHI7/zYsdjOjzD6i5EfASH+sgszb0t9afID0oCcYKhkjWvY5r2PF2vY4Oa4c4I2ELsVZKY43l95lppTNSXu9lnOhcP71l7sP6zT4+RTTo+0nUeLx2b+Rq2NvLSONzb8+M+3Z07xygbLgbkiIgCIiAIiIAiIgCIiAIiIAiIgCIiAIiIDrqalkcb5JHBkcbXPe9xsGsaLlx6AASqt55zfPjuIHVLmUcJIgjO5se4yuH57vi2DkupO9EJmwwUUVDG60laS6Wx2inYR3p8J9vExw5VFeC0HBQgEd+/vn9Z3DxD60B6qWlZGwMYLAeUnnPOVjMTzC2MlkYD3jYT7Vp5ukpmLEzGwRsNnyDaRvazo6T96mPRJokio4o6ysjD66QB7I3i7aVp2gAH+t5zybhykgRtgWibHcSAkkHpaF1iHVJdHdvO2No1vKADzrecN9DZSAD0xWzyHlEMccIv+1rqZEQEXf+nbBrW4St6+Giv9EsTifobKYg+lq6Zh5BPGyUHoJbq28imdEBVzMGjbHMKBk1OHp2bXSwEzRtaNt3tIDmC3La3SvflHSKHFsNRfmBO0jqPKOg7ea+5WUUM6XtEEb45MQw+MRzRgyVFLGLNlaNrpYwPWvG8geu6/XAZRj2uaCCHNcNhG0EH5Qo8zdlKSjkGJYcXQvhdwj2R7ODI/rI/1edu6xPJcL50e5vNuBmdsB3nkJ3P6juPiPOpHIuLHaDsIQGyaNs9MxahbNsbURER1UQ3Nkt69v6jhtHjG2y2xV30c1pwzNElIDanrC6LV5Brt4WEjpDrN/aKsQgCIiAIiIAiIgCIiAIiIAiIgCIiAIiICs2mGodPmWSN5uyEU0TBzM4JshH70j/KulcaSvZTV++ReaRrlAeDL1OyXMVDHINZhqae7TuIFnWPRcK1wVVcqeyWg7VB80K1QQBERAEREAREQFVs6YQygzFUQQ7InSNc1g2BrJ42yag6Gl9h1BSDljEuFh1XG74rNPOW+1PxEeJaZpY9lM3XS+bRrI5ZrODqWD2sn5M+Pd8YHlQHlzB+TzPhbxs1pqFxPVU6p+IBWUVbM7d7jeFO/Xpz5KpWTQBERAEREAREQBERAEREAREQBERAEREBV/SV7Kav3yLzSNcrnSeLZpqvfIPNI1wgPHlf2SUHaqf6laoKqmWvZJh/a6b5Wq1YQHKIiAIiIAiIgKx6VPZTUeFTeaxr5Y8tII3tII6xtC+tKnspqPCpvNY18IDuz/NrYjhTx7YROHjnB+tWZVVMyVGvUYTzsDWH9mpIHxWVqwgCIiAIiIAiIgCIiAIiIAiIgCItO0oZ8dhFGyaOJs0s0oiY17i1jTqOcXuttPrbWFt+9Abil1X2kzhnHEoxNTFkUEl9V0baWJps4tOqZLv3gjfyLmTAc4ybXYg9vQKxzPowoVTSFrTbjOpFNcMo9FSm9yMJpV2Zpn6XUvx0sS+Fgcboa2DFWMrpTNU60JfK6V0xILRq3c7abNsFnlKhOM4qUXlPcWNY2M8OXj/8AI8P7XS/OarWBU+qqSWXE4YoXak0skDIpNZzNWR2qGuuNosSNoW9dy/Mv6Rb8Oq/wKPcX1vbNKtNRb5yqg5bkWIRV37meZhuxHyV1X+FO5xmkbsQd4sQqvuUbvvY/ax6y7k58xYhFXb+gGbBuxCTxYjUBP6GZwG6vn8WJS/W5XLS1k/8ALHrKcnLmLEXS6rv/AEWzmN1bUn/eTj8r1z/oHOo3VVQf9vYfleru+dn9rH8SGpLmMXpV9lNR4VN5rGvhYDFYa5mLBuIOc+rDouFc+RsriDG3Uu4Eg97qrPqdGUZxUovKe5lm4wWKEmvpBya0Vh1zK3gVPMe1/TcPB34S0fB2tfX4Q6tvHZSnTaVMbwmdkWNU/DwSetqY2sY8jnYW2Y+w9qQ09KrlZxxBOCLw4LjVPWU8dRTSNlhlF2vb8bXDe1wOwg7QvcqgIiIAiIgCIiAIiIAiIgCiL0SPF1H2v7F6l1RF6JDi6j7X9i9ARzkLSBLhdqeqjeaSUCZmzv4w8AiSO/rmOFjbxjlBmPB8z0NYAaaoilJF9QOtIOtps4eRYTBcs0ddg+HsqYWyAUkOq/a17LsHrHDaOrctB0gaL4MPpjVwTykNkY3gpA1xGsd4c2263MtBrKy0hXcXmnUbxsWYt5x19Rko8pSjnejJ6XMo1PplmJQMMrGtjEzACXRmPc+w2lhFuq3StLGaorbWSB35ve2v13+pZ/KeS8aqqSKqpsR4GOUv1WGpq2OGpI5huGNI3tPKsrJo2zA71+IU8nTI+eT50RWatb6nZw+j1KsXq7OKezg9jI8qbqPWSe01nImGVWIYxTTxRERU88Mssm3UYyNwdYndrG1gOnmBKsdZQzHo5x9os2upGjfZoe0X59kC4fo7zEf9YQeKSZvyRLDaUVHSFVTdeEUlhLa/gelOMoL6rJnsllB79FmPk3NfFftNUPs0GifMPJXR+KsqvwLGd6rX71Hqf7lznNf2snCyWUIdyvMY/wD3M+G1P4Vz3Lsy+7h8Nqfwp3qtfvUOr5lOUl6JN1ksoR7l+Zfdw+HVP3L6j0aZmburW+Osmd8rU71W33qHV8xykvROnTBlmsixF2IsjMlO8REva0uETo42sIlt60HVvfdt51qMWar7OBJdzNde/wASkCLJebGiza6If45v9GuG5JzWNra2FpO8tlDb+SNbfY6QtrejGlUrQeqsJrZsRGnCTeUjV8r5RxLEsRppBSyRQRyRufO9jmxtjY/WO1wGs47QAOfrKsbjWXqatpX0tSwSRPFj+c13I9h9q4HlUOnKOcP0lbqq5B8jF1vyPm52/E3fD6gfI1XVL6ynUVTlo5SwtoUJJYwfWQ6uowDH3YVO8upax7WscdjS5+yCdo5CTZh+vVCn5VJzVgeI0NdS+np+GncI5I5eGknLWiUgC7xcWIJt0q2wWbpVI1IKcXlPieTWGERF6FAiIgCIiAIiIAiIgCiL0SHF1H2v7F6l1RF6JDi6j7X9i9AZbJHFVB2WH5gWE0xD1Hk6JofnrN5I4qoOyw/MCw2mAeo03vkH0gXLrbzlH3n6jMT8S+g7dE3EtJ1z+cyLb1qGiXiWl8KfziRbeo2kfK6vtS7WX0vqR6AiLugivtO7kUFvBe3gRQ8p8iw+cc50uFwCWa7nvuIadtteVw32/NaLi7juvykgLYFWXShjj6rFqoknUp5HU0TeRrInFpt1uDneNZTQ2j1f3GrU+qll/sQ61VxWT14/pexaqc7Um9KxE7I6fvHAdL/XE+MDoWvQZrxFj9dlZVNeTcuE8tz17dvjWKRdJpWVvSjqQgkuj+ZMe5N72StkzTdOyRsWI2licQPTTWhssf6zw3Y9vUAevcpsila5oc0hzXAOa4G4c0i4IPKLKnqsPoVxZ8+Ehjzc0sz4Gk7TwdmvaPFrkdTQtP7otFUqMFcUFjbhpbtvH1EmhUbeqzfkRFpZLCIgFyqpZeECFNO4tiuH9nj+ncrEhV60+j1Xoezs84crChdhsIalCMebPazFzeWERFNLQiIgCIiAIiIAiIgCiL0SHF1H2v7F6l1RF6JDi6j7X9i9AZbJHFVB2WH5gWI0vD1GqPDg+masvkjiqg7LD8wLE6XB6i1PhQfTsXLbfzlH3n6jMS8U+g50ScS03hT/AE71uC07RHxNT+HP9O9bivDSPldX2n2svpfUj0H1Gy5svWAuuBlhfnXasXJ5ZbJ5YVWc/UDoMWr43C3/ALmSQeBI7hGn914VplGGmHR9JVtbW0rC+oibqTQtF3SxDaHMHK5tzs3kbtwB2DudvYW1y41HhSWM+vh+xFrxco7CCUXLmkEgggg2IOwg8xXC6aQArBaDsPdHhJkcP/sVEkjfAa1sfyseobyjk2qxKdscLHCMOHDVBaeDibyknldbc3efjVncMw6OngigiGrHCxsbBy6rRa55zy35ytO7qL2CpK2i/Cby/UkSreDzrHqREWgkwLspm3e3rv5F1r00DdpPMLeVTdH0uVuYR9fZtLJvEWQhp+43oOzs84erCBV70/cb0HZ2ecPVhAutW3i1/vtZjZbwiIpBQIiIAiIgCIiAIiIAoi9EhxdR9r+xepdUReiQ4uo+1/YvQGWyRxVQdlh+YFi9LQ9Rarrg84jWUyRxVQdlh+YFjNK49Raz/A85jXLaHnGPvF+YzMvFPo+B16IuJqfw5/pnLdI23IC0vRFxNT+HP9M5bzTt3nxKPpN4uqvtPtFN4proO9ERYosC8uJ4gyngmnk2RwRvkf4LWk2HSbW8a9SjPTnmDgaGOkae/rH3eP7mIhx8ryzyFTLG2d1cQori9vRx/wCFs5asWyEMTxB9RPNPIbyTyPkf4TnEkDo2ryoi7FGKikluMWSfoKzDwVbLRuPeVbNaMHknjBOzrZr/ALoU7KouFYi+mqIZ4zZ8EjJG9bXA2PQbW8atjhteyoginjN4542SM8FzQQD07bLnvdRacnXjXjuktvSvljqJtvLKwelERamSQshRsszr2rwMbcgc6yrRYW5lsmgKGtUlVfBYXS/l2nhWezBAen/jag7Ozzl6sIFXzT/xtQdnZ5y9WDC6Jb+LRBe8IiL3KBERAEREAREQBERAFEXokOLqPtf2L1LqiL0SHF1H2v7F6Ay2SOKqDssPzAsdpV4lrOqHzmJZHJHFVB2WH5gWP0pj1FrfBi85iXLKPnGPvF+YzMvFPo+B59EPE0Hvk/0pW/xtsAFoOhwXwin99n+lKkBRdK+V1fafaWRfgRXqCIixoCrRpTzB6cxWdzTeKnPpeLm1YydZw63l56iFPGesf9I4bU1ANpAzUh9+f3rD4idbqaVVolbr3K2mXO5lw2LtfwIlxLdE4REW9EQKedBmYeGoZKRx7+jfdg/uJCSPI/X/AHgoGW2aL8w+ksVgc42inPpebm1JCAHHoDww+IrEaatPpVnOK3raulfLKPSlLVkWZRF9RsJIA5VymMXJqMd7Mkeihi2l3NsC9q+WMAAA5F9Lotjaq2oKnx49P82EGctZ5ID0/wDG1B2dnnL1YMKven/jeg7Ozzl6sIFsNv4tfzieD3hERe5QIiIAiIgCIiAIiIAoi9EhxdR9r+xepdWpaTsl/wClcOfA0gTxOE1M4mw4VoI1HdDmuc3ouDyIDC5I4qoOyw/MC8OlDiWt8CPziNaTo6z+aInDcR1oRC9zI5JARwLr7YZeZt72PJfbstbdNJcjXYJWOaQ5ro4y1zSHNI4ePaCNhXNqtpVttIwVRbHNNPg/CMsqinSeOY69C49SIeiSf6QrfVoWhNwODM6J5gf3gfrW+rFaV8tq+0+0sg/BXQERLLHF5C2nvMGtLT0LDsjHpiYA+3cC2MHpDdY/thRJZW/kpI3G7o2OJ5SxpPxhfBw2H+xi/hM+5bZYd0NOzoRoxpZxx1t76iNOi5POSodlwrdnCqf+wi/hM+5cHB6b3PD/AAY/uU7+rYfZP8XyLPo75yoq5CtucEpfc0H8CP8ACgy9SE29K05/wIvwq6PdXGTwqTz0/Ip9H9Zi8gZg9P4bTTk60urwU3KeGZ3rievY79oLcaan1Rt3nf0dC6cNwqGBto42R3NyI2NY29rXsBvsBtXtVljo2NOo7iUcNvwY+in8Ss6mVqhERZs8iAtP3G9B2dnnD1YQKvOns+q9F7wwf89ysMFkbOWtST9b7WWS3hERSi0IiIAiIgCIiAIiIAiIgNMz5osoMWGu+8FUBZtXEBrEDc2QbngeIjkIUVVugXG4mvigqoZYHnawTSwhwvca7CNXkB3lWIRUaT3grpQ6Hs0Qs1IagQsuXcHHXSRt1jvNm7L7B5F6O5Vmz3a7/iFQrBovN0abeXFdRXLK+9yXNfu7/qFR9y57kOavdw+H1P4VYFFTkKXorqGWV+7juaPd7Ph1V+Fc9xnM/u+P4dV/gVgEVeRp+iuoZZX/ALiuZfd8Xw2r/lp3Esye74PhlZ/LVgEVeSp+iuoZZX7uHZj93wfC6z+WncLzB7vp/hNX/LVgUTk4cy6hllfu4Pj/AOkKf4RV/wAtfQ0D49+kYP49X+BT+iu1Y8xQgIaCMd/SMH8er/Ah0DY4d+Iw/wAarP8A2qfUVcIEB0fod8QM8T562nLGvaXlvDPk1Q651dZoF+sqfERVAREQBERAEREAREQBERAEREAREQBERAEREAREQBERAEREAREQBERAEREAREQBERAEREAREQBERAEREAREQBERAEREAREQBERAEREAREQBERAEREAREQBERAERE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animalcrazekids.com/images/lock-security-ico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310758" y="3123506"/>
            <a:ext cx="640655" cy="640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0" name="Picture 16" descr="http://www.bits4beats.it/wp-content/uploads/2010/07/chronometer.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rot="19838837">
            <a:off x="5717673" y="3310415"/>
            <a:ext cx="760412" cy="76041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38896035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27"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(4)</a:t>
            </a:r>
            <a:endParaRPr lang="en-US" sz="3600" dirty="0" smtClean="0"/>
          </a:p>
        </p:txBody>
      </p:sp>
      <p:sp>
        <p:nvSpPr>
          <p:cNvPr id="717828"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4821"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0113" y="250348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8"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113" y="441801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33" name="Text Box 9"/>
          <p:cNvSpPr txBox="1">
            <a:spLocks noChangeArrowheads="1"/>
          </p:cNvSpPr>
          <p:nvPr/>
        </p:nvSpPr>
        <p:spPr bwMode="auto">
          <a:xfrm>
            <a:off x="2843213"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17834" name="Text Box 10"/>
          <p:cNvSpPr txBox="1">
            <a:spLocks noChangeArrowheads="1"/>
          </p:cNvSpPr>
          <p:nvPr/>
        </p:nvSpPr>
        <p:spPr bwMode="auto">
          <a:xfrm>
            <a:off x="381000" y="1401763"/>
            <a:ext cx="38267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commits </a:t>
            </a:r>
            <a:r>
              <a:rPr lang="en-US" b="1" dirty="0" smtClean="0"/>
              <a:t>his changes</a:t>
            </a:r>
            <a:br>
              <a:rPr lang="en-US" b="1" dirty="0" smtClean="0"/>
            </a:br>
            <a:r>
              <a:rPr lang="en-US" b="1" dirty="0" smtClean="0"/>
              <a:t>and </a:t>
            </a:r>
            <a:r>
              <a:rPr lang="en-US" b="1" dirty="0"/>
              <a:t>unlocks the file.</a:t>
            </a:r>
          </a:p>
        </p:txBody>
      </p:sp>
      <p:cxnSp>
        <p:nvCxnSpPr>
          <p:cNvPr id="34825" name="AutoShape 11"/>
          <p:cNvCxnSpPr>
            <a:cxnSpLocks noChangeShapeType="1"/>
          </p:cNvCxnSpPr>
          <p:nvPr/>
        </p:nvCxnSpPr>
        <p:spPr bwMode="auto">
          <a:xfrm rot="5400000">
            <a:off x="3808412" y="3117851"/>
            <a:ext cx="695325" cy="1905000"/>
          </a:xfrm>
          <a:prstGeom prst="curvedConnector3">
            <a:avLst>
              <a:gd name="adj1" fmla="val 50000"/>
            </a:avLst>
          </a:prstGeom>
          <a:noFill/>
          <a:ln w="9525">
            <a:solidFill>
              <a:schemeClr val="tx2">
                <a:lumMod val="20000"/>
                <a:lumOff val="80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836" name="Text Box 12"/>
          <p:cNvSpPr txBox="1">
            <a:spLocks noChangeArrowheads="1"/>
          </p:cNvSpPr>
          <p:nvPr/>
        </p:nvSpPr>
        <p:spPr bwMode="auto">
          <a:xfrm>
            <a:off x="3491880" y="3644900"/>
            <a:ext cx="1223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endParaRPr kumimoji="0" lang="en-US" sz="1800" b="1" noProof="1">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34827" name="Picture 13"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4828" name="Picture 1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1313" y="364648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46" name="Text Box 22"/>
          <p:cNvSpPr txBox="1">
            <a:spLocks noChangeArrowheads="1"/>
          </p:cNvSpPr>
          <p:nvPr/>
        </p:nvSpPr>
        <p:spPr bwMode="auto">
          <a:xfrm>
            <a:off x="4787900" y="25654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17847" name="Text Box 23"/>
          <p:cNvSpPr txBox="1">
            <a:spLocks noChangeArrowheads="1"/>
          </p:cNvSpPr>
          <p:nvPr/>
        </p:nvSpPr>
        <p:spPr bwMode="auto">
          <a:xfrm>
            <a:off x="6980037" y="3828256"/>
            <a:ext cx="3369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lang="en-US" sz="1800" b="1" dirty="0">
                <a:solidFill>
                  <a:schemeClr val="bg1"/>
                </a:solidFill>
                <a:cs typeface="Arial" charset="0"/>
              </a:rPr>
              <a:t>A</a:t>
            </a:r>
            <a:endParaRPr kumimoji="0" lang="en-US" sz="1800" b="1" dirty="0">
              <a:solidFill>
                <a:schemeClr val="bg1"/>
              </a:solidFill>
              <a:cs typeface="Arial" charset="0"/>
            </a:endParaRPr>
          </a:p>
        </p:txBody>
      </p:sp>
      <p:sp>
        <p:nvSpPr>
          <p:cNvPr id="17"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8"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839181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283"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(5)</a:t>
            </a:r>
            <a:endParaRPr lang="en-US" sz="3600" dirty="0" smtClean="0"/>
          </a:p>
        </p:txBody>
      </p:sp>
      <p:sp>
        <p:nvSpPr>
          <p:cNvPr id="737284"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000000">
                    <a:alpha val="43137"/>
                  </a:srgbClr>
                </a:outerShdw>
              </a:effectLst>
              <a:cs typeface="Arial" charset="0"/>
            </a:endParaRPr>
          </a:p>
        </p:txBody>
      </p:sp>
      <p:pic>
        <p:nvPicPr>
          <p:cNvPr id="35845" name="Picture 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0113" y="250348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113" y="441801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287" name="Text Box 7"/>
          <p:cNvSpPr txBox="1">
            <a:spLocks noChangeArrowheads="1"/>
          </p:cNvSpPr>
          <p:nvPr/>
        </p:nvSpPr>
        <p:spPr bwMode="auto">
          <a:xfrm>
            <a:off x="2843213"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37288" name="Text Box 8"/>
          <p:cNvSpPr txBox="1">
            <a:spLocks noChangeArrowheads="1"/>
          </p:cNvSpPr>
          <p:nvPr/>
        </p:nvSpPr>
        <p:spPr bwMode="auto">
          <a:xfrm>
            <a:off x="454025" y="1401763"/>
            <a:ext cx="347027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Now Bobby </a:t>
            </a:r>
            <a:r>
              <a:rPr lang="en-US" b="1" dirty="0" smtClean="0"/>
              <a:t>can take </a:t>
            </a:r>
            <a:r>
              <a:rPr lang="en-US" b="1" dirty="0"/>
              <a:t>the modified file and </a:t>
            </a:r>
            <a:r>
              <a:rPr lang="en-US" b="1" dirty="0" smtClean="0"/>
              <a:t>lock </a:t>
            </a:r>
            <a:r>
              <a:rPr lang="en-US" b="1" dirty="0"/>
              <a:t>it</a:t>
            </a:r>
            <a:r>
              <a:rPr lang="bg-BG" b="1" dirty="0" smtClean="0"/>
              <a:t>.</a:t>
            </a:r>
          </a:p>
          <a:p>
            <a:r>
              <a:rPr lang="en-US" b="1" dirty="0" smtClean="0"/>
              <a:t>Bobby edits her local copy of the file.</a:t>
            </a:r>
            <a:endParaRPr lang="bg-BG" b="1" dirty="0"/>
          </a:p>
        </p:txBody>
      </p:sp>
      <p:pic>
        <p:nvPicPr>
          <p:cNvPr id="35849" name="Picture 11"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5850" name="Picture 12"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1313" y="364648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851" name="AutoShape 13"/>
          <p:cNvCxnSpPr>
            <a:cxnSpLocks noChangeShapeType="1"/>
            <a:stCxn id="35845" idx="2"/>
            <a:endCxn id="35850" idx="0"/>
          </p:cNvCxnSpPr>
          <p:nvPr/>
        </p:nvCxnSpPr>
        <p:spPr bwMode="auto">
          <a:xfrm rot="5400000" flipH="1" flipV="1">
            <a:off x="6119813" y="2693988"/>
            <a:ext cx="76200" cy="1981200"/>
          </a:xfrm>
          <a:prstGeom prst="curvedConnector5">
            <a:avLst>
              <a:gd name="adj1" fmla="val -300000"/>
              <a:gd name="adj2" fmla="val 50000"/>
              <a:gd name="adj3" fmla="val 4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294" name="Text Box 14"/>
          <p:cNvSpPr txBox="1">
            <a:spLocks noChangeArrowheads="1"/>
          </p:cNvSpPr>
          <p:nvPr/>
        </p:nvSpPr>
        <p:spPr bwMode="auto">
          <a:xfrm>
            <a:off x="6169496" y="2996952"/>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Lock</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737297" name="Text Box 17"/>
          <p:cNvSpPr txBox="1">
            <a:spLocks noChangeArrowheads="1"/>
          </p:cNvSpPr>
          <p:nvPr/>
        </p:nvSpPr>
        <p:spPr bwMode="auto">
          <a:xfrm>
            <a:off x="4787900" y="25654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37298" name="Text Box 18"/>
          <p:cNvSpPr txBox="1">
            <a:spLocks noChangeArrowheads="1"/>
          </p:cNvSpPr>
          <p:nvPr/>
        </p:nvSpPr>
        <p:spPr bwMode="auto">
          <a:xfrm>
            <a:off x="6732588" y="3716338"/>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17"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8"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pic>
        <p:nvPicPr>
          <p:cNvPr id="19" name="Picture 8" descr="http://animalcrazekids.com/images/lock-security-ico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310758" y="3123506"/>
            <a:ext cx="640655" cy="640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0" name="Text Box 25"/>
          <p:cNvSpPr txBox="1">
            <a:spLocks noChangeArrowheads="1"/>
          </p:cNvSpPr>
          <p:nvPr/>
        </p:nvSpPr>
        <p:spPr bwMode="auto">
          <a:xfrm>
            <a:off x="5690617" y="4877832"/>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1623459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923"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(6)</a:t>
            </a:r>
            <a:endParaRPr lang="en-US" sz="3600" dirty="0" smtClean="0"/>
          </a:p>
        </p:txBody>
      </p:sp>
      <p:sp>
        <p:nvSpPr>
          <p:cNvPr id="721924"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6869" name="Picture 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900" y="2492375"/>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113" y="441801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927" name="Text Box 7"/>
          <p:cNvSpPr txBox="1">
            <a:spLocks noChangeArrowheads="1"/>
          </p:cNvSpPr>
          <p:nvPr/>
        </p:nvSpPr>
        <p:spPr bwMode="auto">
          <a:xfrm>
            <a:off x="2868060"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p:txBody>
      </p:sp>
      <p:sp>
        <p:nvSpPr>
          <p:cNvPr id="721928" name="Text Box 8"/>
          <p:cNvSpPr txBox="1">
            <a:spLocks noChangeArrowheads="1"/>
          </p:cNvSpPr>
          <p:nvPr/>
        </p:nvSpPr>
        <p:spPr bwMode="auto">
          <a:xfrm>
            <a:off x="454026" y="1401763"/>
            <a:ext cx="31509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Bobby </a:t>
            </a:r>
            <a:r>
              <a:rPr lang="en-US" b="1" dirty="0" smtClean="0"/>
              <a:t>finishes, commits </a:t>
            </a:r>
            <a:r>
              <a:rPr lang="en-US" b="1" dirty="0"/>
              <a:t>her </a:t>
            </a:r>
            <a:r>
              <a:rPr lang="en-US" b="1" dirty="0" smtClean="0"/>
              <a:t>changes and unlocks the file.</a:t>
            </a:r>
            <a:endParaRPr lang="bg-BG" b="1" dirty="0"/>
          </a:p>
        </p:txBody>
      </p:sp>
      <p:pic>
        <p:nvPicPr>
          <p:cNvPr id="36873" name="Picture 11"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874" name="Picture 12"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588" y="36449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875" name="AutoShape 13"/>
          <p:cNvCxnSpPr>
            <a:cxnSpLocks noChangeShapeType="1"/>
            <a:stCxn id="36869" idx="2"/>
            <a:endCxn id="36874" idx="0"/>
          </p:cNvCxnSpPr>
          <p:nvPr/>
        </p:nvCxnSpPr>
        <p:spPr bwMode="auto">
          <a:xfrm rot="5400000" flipH="1" flipV="1">
            <a:off x="6184106" y="2705894"/>
            <a:ext cx="66675" cy="1944688"/>
          </a:xfrm>
          <a:prstGeom prst="curvedConnector5">
            <a:avLst>
              <a:gd name="adj1" fmla="val -342856"/>
              <a:gd name="adj2" fmla="val 50042"/>
              <a:gd name="adj3" fmla="val 442856"/>
            </a:avLst>
          </a:prstGeom>
          <a:noFill/>
          <a:ln w="9525">
            <a:solidFill>
              <a:schemeClr val="tx2">
                <a:lumMod val="20000"/>
                <a:lumOff val="80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1934" name="Text Box 14"/>
          <p:cNvSpPr txBox="1">
            <a:spLocks noChangeArrowheads="1"/>
          </p:cNvSpPr>
          <p:nvPr/>
        </p:nvSpPr>
        <p:spPr bwMode="auto">
          <a:xfrm>
            <a:off x="6169496" y="2996952"/>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721937" name="Text Box 17"/>
          <p:cNvSpPr txBox="1">
            <a:spLocks noChangeArrowheads="1"/>
          </p:cNvSpPr>
          <p:nvPr/>
        </p:nvSpPr>
        <p:spPr bwMode="auto">
          <a:xfrm>
            <a:off x="4823166" y="2565400"/>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p>
        </p:txBody>
      </p:sp>
      <p:sp>
        <p:nvSpPr>
          <p:cNvPr id="721938" name="Text Box 18"/>
          <p:cNvSpPr txBox="1">
            <a:spLocks noChangeArrowheads="1"/>
          </p:cNvSpPr>
          <p:nvPr/>
        </p:nvSpPr>
        <p:spPr bwMode="auto">
          <a:xfrm>
            <a:off x="6767854" y="3716338"/>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Bobby</a:t>
            </a:r>
          </a:p>
        </p:txBody>
      </p:sp>
      <p:sp>
        <p:nvSpPr>
          <p:cNvPr id="17"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8"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28664482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971"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(7)</a:t>
            </a:r>
            <a:endParaRPr lang="en-US" sz="3600" dirty="0" smtClean="0"/>
          </a:p>
        </p:txBody>
      </p:sp>
      <p:sp>
        <p:nvSpPr>
          <p:cNvPr id="723972"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7893" name="Picture 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900" y="2492375"/>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213" y="443706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975" name="Text Box 7"/>
          <p:cNvSpPr txBox="1">
            <a:spLocks noChangeArrowheads="1"/>
          </p:cNvSpPr>
          <p:nvPr/>
        </p:nvSpPr>
        <p:spPr bwMode="auto">
          <a:xfrm>
            <a:off x="2878479" y="4508500"/>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p>
        </p:txBody>
      </p:sp>
      <p:sp>
        <p:nvSpPr>
          <p:cNvPr id="723976" name="Text Box 8"/>
          <p:cNvSpPr txBox="1">
            <a:spLocks noChangeArrowheads="1"/>
          </p:cNvSpPr>
          <p:nvPr/>
        </p:nvSpPr>
        <p:spPr bwMode="auto">
          <a:xfrm>
            <a:off x="454025" y="1401763"/>
            <a:ext cx="34702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updates the changes from the repository.</a:t>
            </a:r>
            <a:endParaRPr lang="bg-BG" b="1" dirty="0"/>
          </a:p>
        </p:txBody>
      </p:sp>
      <p:pic>
        <p:nvPicPr>
          <p:cNvPr id="37897" name="Picture 9"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8" name="Picture 10"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588" y="36449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983" name="Text Box 15"/>
          <p:cNvSpPr txBox="1">
            <a:spLocks noChangeArrowheads="1"/>
          </p:cNvSpPr>
          <p:nvPr/>
        </p:nvSpPr>
        <p:spPr bwMode="auto">
          <a:xfrm>
            <a:off x="4823166" y="2565400"/>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p>
        </p:txBody>
      </p:sp>
      <p:sp>
        <p:nvSpPr>
          <p:cNvPr id="723984" name="Text Box 16"/>
          <p:cNvSpPr txBox="1">
            <a:spLocks noChangeArrowheads="1"/>
          </p:cNvSpPr>
          <p:nvPr/>
        </p:nvSpPr>
        <p:spPr bwMode="auto">
          <a:xfrm>
            <a:off x="6767854" y="3716338"/>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Bobby</a:t>
            </a:r>
          </a:p>
        </p:txBody>
      </p:sp>
      <p:cxnSp>
        <p:nvCxnSpPr>
          <p:cNvPr id="37903" name="AutoShape 17"/>
          <p:cNvCxnSpPr>
            <a:cxnSpLocks noChangeShapeType="1"/>
          </p:cNvCxnSpPr>
          <p:nvPr/>
        </p:nvCxnSpPr>
        <p:spPr bwMode="auto">
          <a:xfrm rot="5400000">
            <a:off x="3867150" y="3117851"/>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3986" name="Text Box 18"/>
          <p:cNvSpPr txBox="1">
            <a:spLocks noChangeArrowheads="1"/>
          </p:cNvSpPr>
          <p:nvPr/>
        </p:nvSpPr>
        <p:spPr bwMode="auto">
          <a:xfrm>
            <a:off x="3635375" y="3645024"/>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Update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17"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8"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152723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ctrTitle"/>
          </p:nvPr>
        </p:nvSpPr>
        <p:spPr>
          <a:xfrm>
            <a:off x="1367265" y="622834"/>
            <a:ext cx="6264124" cy="2343150"/>
          </a:xfrm>
        </p:spPr>
        <p:txBody>
          <a:bodyPr/>
          <a:lstStyle/>
          <a:p>
            <a:pPr>
              <a:defRPr/>
            </a:pPr>
            <a:r>
              <a:rPr lang="en-US" sz="5400" dirty="0" smtClean="0"/>
              <a:t>The</a:t>
            </a:r>
            <a:r>
              <a:rPr lang="bg-BG" sz="5400" dirty="0" smtClean="0"/>
              <a:t/>
            </a:r>
            <a:br>
              <a:rPr lang="bg-BG" sz="5400" dirty="0" smtClean="0"/>
            </a:br>
            <a:r>
              <a:rPr lang="bg-BG" sz="5400" dirty="0" smtClean="0"/>
              <a:t>"Copy-Modify-Merge"</a:t>
            </a:r>
            <a:r>
              <a:rPr lang="en-US" sz="5400" dirty="0" smtClean="0"/>
              <a:t> Model</a:t>
            </a:r>
            <a:endParaRPr lang="bg-BG" sz="5400" dirty="0" smtClean="0"/>
          </a:p>
        </p:txBody>
      </p:sp>
      <p:pic>
        <p:nvPicPr>
          <p:cNvPr id="5122" name="Picture 2" descr="ImageFigure 5Workflow in a VCS utilizing optimistic versioni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88394" y="3094578"/>
            <a:ext cx="4615854" cy="3214742"/>
          </a:xfrm>
          <a:prstGeom prst="roundRect">
            <a:avLst>
              <a:gd name="adj" fmla="val 353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20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a:t>
            </a:r>
            <a:r>
              <a:rPr lang="bg-BG" sz="3600" dirty="0" smtClean="0"/>
              <a:t>(1)</a:t>
            </a:r>
            <a:endParaRPr lang="en-US" sz="3600" dirty="0" smtClean="0"/>
          </a:p>
        </p:txBody>
      </p:sp>
      <p:sp>
        <p:nvSpPr>
          <p:cNvPr id="711684"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9941" name="Group 5"/>
          <p:cNvGrpSpPr>
            <a:grpSpLocks/>
          </p:cNvGrpSpPr>
          <p:nvPr/>
        </p:nvGrpSpPr>
        <p:grpSpPr bwMode="auto">
          <a:xfrm>
            <a:off x="4710113" y="2503488"/>
            <a:ext cx="914400" cy="1219200"/>
            <a:chOff x="2400" y="1488"/>
            <a:chExt cx="576" cy="768"/>
          </a:xfrm>
        </p:grpSpPr>
        <p:pic>
          <p:nvPicPr>
            <p:cNvPr id="39956"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7" name="Text Box 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39942" name="Group 8"/>
          <p:cNvGrpSpPr>
            <a:grpSpLocks/>
          </p:cNvGrpSpPr>
          <p:nvPr/>
        </p:nvGrpSpPr>
        <p:grpSpPr bwMode="auto">
          <a:xfrm>
            <a:off x="2805113" y="4418013"/>
            <a:ext cx="969962" cy="1219200"/>
            <a:chOff x="2400" y="1488"/>
            <a:chExt cx="576" cy="768"/>
          </a:xfrm>
        </p:grpSpPr>
        <p:pic>
          <p:nvPicPr>
            <p:cNvPr id="39954"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90" name="Text Box 10"/>
            <p:cNvSpPr txBox="1">
              <a:spLocks noChangeArrowheads="1"/>
            </p:cNvSpPr>
            <p:nvPr/>
          </p:nvSpPr>
          <p:spPr bwMode="auto">
            <a:xfrm>
              <a:off x="2539" y="1632"/>
              <a:ext cx="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sp>
        <p:nvSpPr>
          <p:cNvPr id="711691" name="Text Box 11"/>
          <p:cNvSpPr txBox="1">
            <a:spLocks noChangeArrowheads="1"/>
          </p:cNvSpPr>
          <p:nvPr/>
        </p:nvSpPr>
        <p:spPr bwMode="auto">
          <a:xfrm>
            <a:off x="454025" y="1401763"/>
            <a:ext cx="283606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and Bobby check-out the file A.</a:t>
            </a:r>
            <a:endParaRPr lang="bg-BG" b="1" dirty="0"/>
          </a:p>
          <a:p>
            <a:r>
              <a:rPr lang="en-US" b="1" dirty="0"/>
              <a:t>The check-out is done without locking.</a:t>
            </a:r>
            <a:endParaRPr lang="bg-BG" b="1" dirty="0"/>
          </a:p>
        </p:txBody>
      </p:sp>
      <p:cxnSp>
        <p:nvCxnSpPr>
          <p:cNvPr id="39944" name="AutoShape 12"/>
          <p:cNvCxnSpPr>
            <a:cxnSpLocks noChangeShapeType="1"/>
            <a:stCxn id="39956" idx="2"/>
            <a:endCxn id="39954" idx="0"/>
          </p:cNvCxnSpPr>
          <p:nvPr/>
        </p:nvCxnSpPr>
        <p:spPr bwMode="auto">
          <a:xfrm rot="5400000">
            <a:off x="3867150" y="3117851"/>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945" name="Picture 14"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9946" name="Group 15"/>
          <p:cNvGrpSpPr>
            <a:grpSpLocks/>
          </p:cNvGrpSpPr>
          <p:nvPr/>
        </p:nvGrpSpPr>
        <p:grpSpPr bwMode="auto">
          <a:xfrm>
            <a:off x="6691313" y="3646488"/>
            <a:ext cx="914400" cy="1219200"/>
            <a:chOff x="2400" y="1488"/>
            <a:chExt cx="576" cy="768"/>
          </a:xfrm>
        </p:grpSpPr>
        <p:pic>
          <p:nvPicPr>
            <p:cNvPr id="39952" name="Picture 1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97" name="Text Box 1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cxnSp>
        <p:nvCxnSpPr>
          <p:cNvPr id="39947" name="AutoShape 18"/>
          <p:cNvCxnSpPr>
            <a:cxnSpLocks noChangeShapeType="1"/>
            <a:stCxn id="39956" idx="2"/>
            <a:endCxn id="39952" idx="0"/>
          </p:cNvCxnSpPr>
          <p:nvPr/>
        </p:nvCxnSpPr>
        <p:spPr bwMode="auto">
          <a:xfrm rot="5400000" flipH="1" flipV="1">
            <a:off x="6119813" y="2693988"/>
            <a:ext cx="76200" cy="1981200"/>
          </a:xfrm>
          <a:prstGeom prst="curvedConnector5">
            <a:avLst>
              <a:gd name="adj1" fmla="val -300000"/>
              <a:gd name="adj2" fmla="val 50000"/>
              <a:gd name="adj3" fmla="val 4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1705" name="Text Box 25"/>
          <p:cNvSpPr txBox="1">
            <a:spLocks noChangeArrowheads="1"/>
          </p:cNvSpPr>
          <p:nvPr/>
        </p:nvSpPr>
        <p:spPr bwMode="auto">
          <a:xfrm>
            <a:off x="3492500" y="3644900"/>
            <a:ext cx="1439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Check-out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711706" name="Text Box 26"/>
          <p:cNvSpPr txBox="1">
            <a:spLocks noChangeArrowheads="1"/>
          </p:cNvSpPr>
          <p:nvPr/>
        </p:nvSpPr>
        <p:spPr bwMode="auto">
          <a:xfrm>
            <a:off x="6012458" y="2996952"/>
            <a:ext cx="1439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Check-out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2"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596156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a:t>
            </a:r>
            <a:r>
              <a:rPr lang="bg-BG" sz="3600" dirty="0" smtClean="0"/>
              <a:t>(2)</a:t>
            </a:r>
            <a:endParaRPr lang="en-US" sz="3600" dirty="0" smtClean="0"/>
          </a:p>
        </p:txBody>
      </p:sp>
      <p:sp>
        <p:nvSpPr>
          <p:cNvPr id="611331" name="Text Box 3"/>
          <p:cNvSpPr txBox="1">
            <a:spLocks noChangeArrowheads="1"/>
          </p:cNvSpPr>
          <p:nvPr/>
        </p:nvSpPr>
        <p:spPr bwMode="auto">
          <a:xfrm>
            <a:off x="444500" y="1412875"/>
            <a:ext cx="26873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Both of them edit the local copies of the </a:t>
            </a:r>
            <a:r>
              <a:rPr lang="en-US" b="1" dirty="0" smtClean="0"/>
              <a:t>file (in the same time).</a:t>
            </a:r>
            <a:endParaRPr lang="en-US" b="1" dirty="0"/>
          </a:p>
        </p:txBody>
      </p:sp>
      <p:pic>
        <p:nvPicPr>
          <p:cNvPr id="40964" name="Picture 4"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96252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3" name="AutoShape 5"/>
          <p:cNvSpPr>
            <a:spLocks noChangeArrowheads="1"/>
          </p:cNvSpPr>
          <p:nvPr/>
        </p:nvSpPr>
        <p:spPr bwMode="auto">
          <a:xfrm>
            <a:off x="3733800" y="16002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en-US"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en-US" sz="1800" b="1" dirty="0">
              <a:solidFill>
                <a:schemeClr val="tx1"/>
              </a:solidFill>
              <a:effectLst>
                <a:outerShdw blurRad="38100" dist="38100" dir="2700000" algn="tl">
                  <a:srgbClr val="FFFFFF"/>
                </a:outerShdw>
              </a:effectLst>
              <a:cs typeface="Arial" charset="0"/>
            </a:endParaRPr>
          </a:p>
        </p:txBody>
      </p:sp>
      <p:grpSp>
        <p:nvGrpSpPr>
          <p:cNvPr id="40966" name="Group 6"/>
          <p:cNvGrpSpPr>
            <a:grpSpLocks/>
          </p:cNvGrpSpPr>
          <p:nvPr/>
        </p:nvGrpSpPr>
        <p:grpSpPr bwMode="auto">
          <a:xfrm>
            <a:off x="4038600" y="2362200"/>
            <a:ext cx="914400" cy="1219200"/>
            <a:chOff x="2400" y="1488"/>
            <a:chExt cx="576" cy="768"/>
          </a:xfrm>
        </p:grpSpPr>
        <p:pic>
          <p:nvPicPr>
            <p:cNvPr id="40972" name="Picture 7"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6"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pic>
        <p:nvPicPr>
          <p:cNvPr id="40967" name="Picture 10"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600" y="4276725"/>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9" name="Text Box 11"/>
          <p:cNvSpPr txBox="1">
            <a:spLocks noChangeArrowheads="1"/>
          </p:cNvSpPr>
          <p:nvPr/>
        </p:nvSpPr>
        <p:spPr bwMode="auto">
          <a:xfrm>
            <a:off x="2182813" y="4365625"/>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endParaRPr kumimoji="0" lang="en-US" sz="1800" b="1" noProof="1">
              <a:solidFill>
                <a:schemeClr val="bg1"/>
              </a:solidFill>
              <a:cs typeface="Arial" charset="0"/>
            </a:endParaRPr>
          </a:p>
        </p:txBody>
      </p:sp>
      <p:pic>
        <p:nvPicPr>
          <p:cNvPr id="40969" name="Picture 12"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553200" y="41148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0970" name="Picture 14"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798" y="3505200"/>
            <a:ext cx="114448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43" name="Text Box 15"/>
          <p:cNvSpPr txBox="1">
            <a:spLocks noChangeArrowheads="1"/>
          </p:cNvSpPr>
          <p:nvPr/>
        </p:nvSpPr>
        <p:spPr bwMode="auto">
          <a:xfrm>
            <a:off x="6076950" y="3594100"/>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en-US" sz="1800" b="1" noProof="1">
              <a:solidFill>
                <a:schemeClr val="bg1"/>
              </a:solidFill>
              <a:cs typeface="Arial" charset="0"/>
            </a:endParaRPr>
          </a:p>
        </p:txBody>
      </p:sp>
      <p:sp>
        <p:nvSpPr>
          <p:cNvPr id="14" name="Text Box 20"/>
          <p:cNvSpPr txBox="1">
            <a:spLocks noChangeArrowheads="1"/>
          </p:cNvSpPr>
          <p:nvPr/>
        </p:nvSpPr>
        <p:spPr bwMode="auto">
          <a:xfrm>
            <a:off x="971600"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5" name="Text Box 21"/>
          <p:cNvSpPr txBox="1">
            <a:spLocks noChangeArrowheads="1"/>
          </p:cNvSpPr>
          <p:nvPr/>
        </p:nvSpPr>
        <p:spPr bwMode="auto">
          <a:xfrm>
            <a:off x="6611771" y="5621178"/>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16" name="Text Box 25"/>
          <p:cNvSpPr txBox="1">
            <a:spLocks noChangeArrowheads="1"/>
          </p:cNvSpPr>
          <p:nvPr/>
        </p:nvSpPr>
        <p:spPr bwMode="auto">
          <a:xfrm>
            <a:off x="2500186" y="5495925"/>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17" name="Text Box 25"/>
          <p:cNvSpPr txBox="1">
            <a:spLocks noChangeArrowheads="1"/>
          </p:cNvSpPr>
          <p:nvPr/>
        </p:nvSpPr>
        <p:spPr bwMode="auto">
          <a:xfrm>
            <a:off x="5019659" y="4715852"/>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345399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ltGray">
          <a:xfrm rot="-5739108">
            <a:off x="2258218" y="1537092"/>
            <a:ext cx="4595813"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4035" name="Text Box 3"/>
          <p:cNvSpPr txBox="1">
            <a:spLocks noChangeArrowheads="1"/>
          </p:cNvSpPr>
          <p:nvPr/>
        </p:nvSpPr>
        <p:spPr bwMode="auto">
          <a:xfrm>
            <a:off x="3904438" y="5424085"/>
            <a:ext cx="12843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Source Code</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36" name="Text Box 4"/>
          <p:cNvSpPr txBox="1">
            <a:spLocks noChangeArrowheads="1"/>
          </p:cNvSpPr>
          <p:nvPr/>
        </p:nvSpPr>
        <p:spPr bwMode="auto">
          <a:xfrm>
            <a:off x="5468958" y="4653136"/>
            <a:ext cx="8258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Models</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37" name="Text Box 5"/>
          <p:cNvSpPr txBox="1">
            <a:spLocks noChangeArrowheads="1"/>
          </p:cNvSpPr>
          <p:nvPr/>
        </p:nvSpPr>
        <p:spPr bwMode="auto">
          <a:xfrm>
            <a:off x="2426006" y="3879125"/>
            <a:ext cx="88838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Build</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Scripts,</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Final</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Product</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38" name="Text Box 6"/>
          <p:cNvSpPr txBox="1">
            <a:spLocks noChangeArrowheads="1"/>
          </p:cNvSpPr>
          <p:nvPr/>
        </p:nvSpPr>
        <p:spPr bwMode="auto">
          <a:xfrm>
            <a:off x="2441416" y="2588810"/>
            <a:ext cx="9909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Text </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Scripts </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and Data</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39" name="Text Box 7"/>
          <p:cNvSpPr txBox="1">
            <a:spLocks noChangeArrowheads="1"/>
          </p:cNvSpPr>
          <p:nvPr/>
        </p:nvSpPr>
        <p:spPr bwMode="auto">
          <a:xfrm>
            <a:off x="4121644" y="1844824"/>
            <a:ext cx="10358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The Final </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Product</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40" name="Text Box 8"/>
          <p:cNvSpPr txBox="1">
            <a:spLocks noChangeArrowheads="1"/>
          </p:cNvSpPr>
          <p:nvPr/>
        </p:nvSpPr>
        <p:spPr bwMode="auto">
          <a:xfrm>
            <a:off x="5090817" y="2712635"/>
            <a:ext cx="14277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Requirements</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9225" name="Text Box 9"/>
          <p:cNvSpPr txBox="1">
            <a:spLocks noChangeArrowheads="1"/>
          </p:cNvSpPr>
          <p:nvPr/>
        </p:nvSpPr>
        <p:spPr bwMode="auto">
          <a:xfrm>
            <a:off x="3448013" y="6238473"/>
            <a:ext cx="227337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ct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Implementation</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26" name="Text Box 10"/>
          <p:cNvSpPr txBox="1">
            <a:spLocks noChangeArrowheads="1"/>
          </p:cNvSpPr>
          <p:nvPr/>
        </p:nvSpPr>
        <p:spPr bwMode="auto">
          <a:xfrm>
            <a:off x="6530975" y="4814485"/>
            <a:ext cx="112723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Design</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27" name="Text Box 11"/>
          <p:cNvSpPr txBox="1">
            <a:spLocks noChangeArrowheads="1"/>
          </p:cNvSpPr>
          <p:nvPr/>
        </p:nvSpPr>
        <p:spPr bwMode="auto">
          <a:xfrm>
            <a:off x="1469022" y="4814485"/>
            <a:ext cx="8915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Build</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28" name="Text Box 12"/>
          <p:cNvSpPr txBox="1">
            <a:spLocks noChangeArrowheads="1"/>
          </p:cNvSpPr>
          <p:nvPr/>
        </p:nvSpPr>
        <p:spPr bwMode="auto">
          <a:xfrm>
            <a:off x="1326753" y="2444348"/>
            <a:ext cx="11703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Testing</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29" name="Text Box 13"/>
          <p:cNvSpPr txBox="1">
            <a:spLocks noChangeArrowheads="1"/>
          </p:cNvSpPr>
          <p:nvPr/>
        </p:nvSpPr>
        <p:spPr bwMode="auto">
          <a:xfrm>
            <a:off x="6543675" y="2439585"/>
            <a:ext cx="134684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Analysis</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30" name="Text Box 14"/>
          <p:cNvSpPr txBox="1">
            <a:spLocks noChangeArrowheads="1"/>
          </p:cNvSpPr>
          <p:nvPr/>
        </p:nvSpPr>
        <p:spPr bwMode="auto">
          <a:xfrm>
            <a:off x="3903663" y="1180698"/>
            <a:ext cx="125226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Release</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684047" name="Text Box 15"/>
          <p:cNvSpPr txBox="1">
            <a:spLocks noChangeArrowheads="1"/>
          </p:cNvSpPr>
          <p:nvPr/>
        </p:nvSpPr>
        <p:spPr bwMode="auto">
          <a:xfrm>
            <a:off x="3917950" y="3563535"/>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ctr">
              <a:lnSpc>
                <a:spcPct val="100000"/>
              </a:lnSpc>
            </a:pPr>
            <a:r>
              <a:rPr kumimoji="0" lang="en-US" sz="3600" dirty="0">
                <a:solidFill>
                  <a:schemeClr val="tx1">
                    <a:lumMod val="40000"/>
                    <a:lumOff val="60000"/>
                  </a:schemeClr>
                </a:solidFill>
                <a:effectLst>
                  <a:outerShdw blurRad="38100" dist="38100" dir="2700000" algn="tl">
                    <a:srgbClr val="000000">
                      <a:alpha val="43137"/>
                    </a:srgbClr>
                  </a:outerShdw>
                </a:effectLst>
              </a:rPr>
              <a:t>SCM</a:t>
            </a:r>
          </a:p>
        </p:txBody>
      </p:sp>
      <p:sp>
        <p:nvSpPr>
          <p:cNvPr id="684048" name="Rectangle 16"/>
          <p:cNvSpPr>
            <a:spLocks noGrp="1" noChangeArrowheads="1"/>
          </p:cNvSpPr>
          <p:nvPr>
            <p:ph type="title"/>
          </p:nvPr>
        </p:nvSpPr>
        <p:spPr>
          <a:xfrm>
            <a:off x="1828800" y="138336"/>
            <a:ext cx="7086600" cy="914400"/>
          </a:xfrm>
        </p:spPr>
        <p:txBody>
          <a:bodyPr/>
          <a:lstStyle/>
          <a:p>
            <a:pPr>
              <a:defRPr/>
            </a:pPr>
            <a:r>
              <a:rPr lang="en-US" dirty="0" smtClean="0"/>
              <a:t>SCM</a:t>
            </a:r>
            <a:r>
              <a:rPr lang="bg-BG" dirty="0" smtClean="0"/>
              <a:t> </a:t>
            </a:r>
            <a:r>
              <a:rPr lang="en-US" dirty="0" smtClean="0"/>
              <a:t>and the Software Development Lifecycle</a:t>
            </a:r>
          </a:p>
        </p:txBody>
      </p:sp>
      <p:sp>
        <p:nvSpPr>
          <p:cNvPr id="17" name="Slide Number Placeholder 3"/>
          <p:cNvSpPr>
            <a:spLocks noGrp="1"/>
          </p:cNvSpPr>
          <p:nvPr>
            <p:ph type="sldNum" sz="quarter" idx="10"/>
          </p:nvPr>
        </p:nvSpPr>
        <p:spPr>
          <a:xfrm>
            <a:off x="8610600" y="6553200"/>
            <a:ext cx="457200" cy="228600"/>
          </a:xfrm>
        </p:spPr>
        <p:txBody>
          <a:bodyPr/>
          <a:lstStyle/>
          <a:p>
            <a:pPr>
              <a:defRPr/>
            </a:pPr>
            <a:fld id="{E3FDAD6A-C200-4F60-90B7-7029B6E4E876}" type="slidenum">
              <a:rPr lang="en-US" smtClean="0"/>
              <a:t>4</a:t>
            </a:fld>
            <a:endParaRPr lang="en-US" dirty="0"/>
          </a:p>
        </p:txBody>
      </p:sp>
    </p:spTree>
    <p:extLst>
      <p:ext uri="{BB962C8B-B14F-4D97-AF65-F5344CB8AC3E}">
        <p14:creationId xmlns:p14="http://schemas.microsoft.com/office/powerpoint/2010/main" val="1175532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4038"/>
                                        </p:tgtEl>
                                        <p:attrNameLst>
                                          <p:attrName>style.visibility</p:attrName>
                                        </p:attrNameLst>
                                      </p:cBhvr>
                                      <p:to>
                                        <p:strVal val="visible"/>
                                      </p:to>
                                    </p:set>
                                    <p:anim calcmode="lin" valueType="num">
                                      <p:cBhvr additive="base">
                                        <p:cTn id="7" dur="500" fill="hold"/>
                                        <p:tgtEl>
                                          <p:spTgt spid="684038"/>
                                        </p:tgtEl>
                                        <p:attrNameLst>
                                          <p:attrName>ppt_x</p:attrName>
                                        </p:attrNameLst>
                                      </p:cBhvr>
                                      <p:tavLst>
                                        <p:tav tm="0">
                                          <p:val>
                                            <p:strVal val="#ppt_x"/>
                                          </p:val>
                                        </p:tav>
                                        <p:tav tm="100000">
                                          <p:val>
                                            <p:strVal val="#ppt_x"/>
                                          </p:val>
                                        </p:tav>
                                      </p:tavLst>
                                    </p:anim>
                                    <p:anim calcmode="lin" valueType="num">
                                      <p:cBhvr additive="base">
                                        <p:cTn id="8" dur="500" fill="hold"/>
                                        <p:tgtEl>
                                          <p:spTgt spid="6840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84039"/>
                                        </p:tgtEl>
                                        <p:attrNameLst>
                                          <p:attrName>style.visibility</p:attrName>
                                        </p:attrNameLst>
                                      </p:cBhvr>
                                      <p:to>
                                        <p:strVal val="visible"/>
                                      </p:to>
                                    </p:set>
                                    <p:anim calcmode="lin" valueType="num">
                                      <p:cBhvr additive="base">
                                        <p:cTn id="11" dur="500" fill="hold"/>
                                        <p:tgtEl>
                                          <p:spTgt spid="684039"/>
                                        </p:tgtEl>
                                        <p:attrNameLst>
                                          <p:attrName>ppt_x</p:attrName>
                                        </p:attrNameLst>
                                      </p:cBhvr>
                                      <p:tavLst>
                                        <p:tav tm="0">
                                          <p:val>
                                            <p:strVal val="#ppt_x"/>
                                          </p:val>
                                        </p:tav>
                                        <p:tav tm="100000">
                                          <p:val>
                                            <p:strVal val="#ppt_x"/>
                                          </p:val>
                                        </p:tav>
                                      </p:tavLst>
                                    </p:anim>
                                    <p:anim calcmode="lin" valueType="num">
                                      <p:cBhvr additive="base">
                                        <p:cTn id="12" dur="500" fill="hold"/>
                                        <p:tgtEl>
                                          <p:spTgt spid="6840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84040"/>
                                        </p:tgtEl>
                                        <p:attrNameLst>
                                          <p:attrName>style.visibility</p:attrName>
                                        </p:attrNameLst>
                                      </p:cBhvr>
                                      <p:to>
                                        <p:strVal val="visible"/>
                                      </p:to>
                                    </p:set>
                                    <p:anim calcmode="lin" valueType="num">
                                      <p:cBhvr additive="base">
                                        <p:cTn id="15" dur="500" fill="hold"/>
                                        <p:tgtEl>
                                          <p:spTgt spid="684040"/>
                                        </p:tgtEl>
                                        <p:attrNameLst>
                                          <p:attrName>ppt_x</p:attrName>
                                        </p:attrNameLst>
                                      </p:cBhvr>
                                      <p:tavLst>
                                        <p:tav tm="0">
                                          <p:val>
                                            <p:strVal val="#ppt_x"/>
                                          </p:val>
                                        </p:tav>
                                        <p:tav tm="100000">
                                          <p:val>
                                            <p:strVal val="#ppt_x"/>
                                          </p:val>
                                        </p:tav>
                                      </p:tavLst>
                                    </p:anim>
                                    <p:anim calcmode="lin" valueType="num">
                                      <p:cBhvr additive="base">
                                        <p:cTn id="16" dur="500" fill="hold"/>
                                        <p:tgtEl>
                                          <p:spTgt spid="6840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4036"/>
                                        </p:tgtEl>
                                        <p:attrNameLst>
                                          <p:attrName>style.visibility</p:attrName>
                                        </p:attrNameLst>
                                      </p:cBhvr>
                                      <p:to>
                                        <p:strVal val="visible"/>
                                      </p:to>
                                    </p:set>
                                    <p:anim calcmode="lin" valueType="num">
                                      <p:cBhvr additive="base">
                                        <p:cTn id="19" dur="500" fill="hold"/>
                                        <p:tgtEl>
                                          <p:spTgt spid="684036"/>
                                        </p:tgtEl>
                                        <p:attrNameLst>
                                          <p:attrName>ppt_x</p:attrName>
                                        </p:attrNameLst>
                                      </p:cBhvr>
                                      <p:tavLst>
                                        <p:tav tm="0">
                                          <p:val>
                                            <p:strVal val="#ppt_x"/>
                                          </p:val>
                                        </p:tav>
                                        <p:tav tm="100000">
                                          <p:val>
                                            <p:strVal val="#ppt_x"/>
                                          </p:val>
                                        </p:tav>
                                      </p:tavLst>
                                    </p:anim>
                                    <p:anim calcmode="lin" valueType="num">
                                      <p:cBhvr additive="base">
                                        <p:cTn id="20" dur="500" fill="hold"/>
                                        <p:tgtEl>
                                          <p:spTgt spid="6840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84035"/>
                                        </p:tgtEl>
                                        <p:attrNameLst>
                                          <p:attrName>style.visibility</p:attrName>
                                        </p:attrNameLst>
                                      </p:cBhvr>
                                      <p:to>
                                        <p:strVal val="visible"/>
                                      </p:to>
                                    </p:set>
                                    <p:anim calcmode="lin" valueType="num">
                                      <p:cBhvr additive="base">
                                        <p:cTn id="23" dur="500" fill="hold"/>
                                        <p:tgtEl>
                                          <p:spTgt spid="684035"/>
                                        </p:tgtEl>
                                        <p:attrNameLst>
                                          <p:attrName>ppt_x</p:attrName>
                                        </p:attrNameLst>
                                      </p:cBhvr>
                                      <p:tavLst>
                                        <p:tav tm="0">
                                          <p:val>
                                            <p:strVal val="#ppt_x"/>
                                          </p:val>
                                        </p:tav>
                                        <p:tav tm="100000">
                                          <p:val>
                                            <p:strVal val="#ppt_x"/>
                                          </p:val>
                                        </p:tav>
                                      </p:tavLst>
                                    </p:anim>
                                    <p:anim calcmode="lin" valueType="num">
                                      <p:cBhvr additive="base">
                                        <p:cTn id="24" dur="500" fill="hold"/>
                                        <p:tgtEl>
                                          <p:spTgt spid="6840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84037"/>
                                        </p:tgtEl>
                                        <p:attrNameLst>
                                          <p:attrName>style.visibility</p:attrName>
                                        </p:attrNameLst>
                                      </p:cBhvr>
                                      <p:to>
                                        <p:strVal val="visible"/>
                                      </p:to>
                                    </p:set>
                                    <p:anim calcmode="lin" valueType="num">
                                      <p:cBhvr additive="base">
                                        <p:cTn id="27" dur="500" fill="hold"/>
                                        <p:tgtEl>
                                          <p:spTgt spid="684037"/>
                                        </p:tgtEl>
                                        <p:attrNameLst>
                                          <p:attrName>ppt_x</p:attrName>
                                        </p:attrNameLst>
                                      </p:cBhvr>
                                      <p:tavLst>
                                        <p:tav tm="0">
                                          <p:val>
                                            <p:strVal val="#ppt_x"/>
                                          </p:val>
                                        </p:tav>
                                        <p:tav tm="100000">
                                          <p:val>
                                            <p:strVal val="#ppt_x"/>
                                          </p:val>
                                        </p:tav>
                                      </p:tavLst>
                                    </p:anim>
                                    <p:anim calcmode="lin" valueType="num">
                                      <p:cBhvr additive="base">
                                        <p:cTn id="28" dur="500" fill="hold"/>
                                        <p:tgtEl>
                                          <p:spTgt spid="68403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84047"/>
                                        </p:tgtEl>
                                        <p:attrNameLst>
                                          <p:attrName>style.visibility</p:attrName>
                                        </p:attrNameLst>
                                      </p:cBhvr>
                                      <p:to>
                                        <p:strVal val="visible"/>
                                      </p:to>
                                    </p:set>
                                    <p:anim calcmode="lin" valueType="num">
                                      <p:cBhvr additive="base">
                                        <p:cTn id="33" dur="500" fill="hold"/>
                                        <p:tgtEl>
                                          <p:spTgt spid="684047"/>
                                        </p:tgtEl>
                                        <p:attrNameLst>
                                          <p:attrName>ppt_x</p:attrName>
                                        </p:attrNameLst>
                                      </p:cBhvr>
                                      <p:tavLst>
                                        <p:tav tm="0">
                                          <p:val>
                                            <p:strVal val="#ppt_x"/>
                                          </p:val>
                                        </p:tav>
                                        <p:tav tm="100000">
                                          <p:val>
                                            <p:strVal val="#ppt_x"/>
                                          </p:val>
                                        </p:tav>
                                      </p:tavLst>
                                    </p:anim>
                                    <p:anim calcmode="lin" valueType="num">
                                      <p:cBhvr additive="base">
                                        <p:cTn id="34" dur="500" fill="hold"/>
                                        <p:tgtEl>
                                          <p:spTgt spid="6840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5" grpId="0"/>
      <p:bldP spid="684036" grpId="0"/>
      <p:bldP spid="684037" grpId="0"/>
      <p:bldP spid="684038" grpId="0"/>
      <p:bldP spid="684039" grpId="0"/>
      <p:bldP spid="684040" grpId="0"/>
      <p:bldP spid="6840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4876800"/>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3379"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(3)</a:t>
            </a:r>
          </a:p>
        </p:txBody>
      </p:sp>
      <p:sp>
        <p:nvSpPr>
          <p:cNvPr id="613380" name="AutoShape 4"/>
          <p:cNvSpPr>
            <a:spLocks noChangeArrowheads="1"/>
          </p:cNvSpPr>
          <p:nvPr/>
        </p:nvSpPr>
        <p:spPr bwMode="auto">
          <a:xfrm>
            <a:off x="3733800" y="16002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en-US"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en-US" sz="1800" b="1" dirty="0">
              <a:solidFill>
                <a:schemeClr val="tx1"/>
              </a:solidFill>
              <a:effectLst>
                <a:outerShdw blurRad="38100" dist="38100" dir="2700000" algn="tl">
                  <a:srgbClr val="FFFFFF"/>
                </a:outerShdw>
              </a:effectLst>
              <a:cs typeface="Arial" charset="0"/>
            </a:endParaRPr>
          </a:p>
        </p:txBody>
      </p:sp>
      <p:pic>
        <p:nvPicPr>
          <p:cNvPr id="41989"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175" y="23495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3383" name="Text Box 7"/>
          <p:cNvSpPr txBox="1">
            <a:spLocks noChangeArrowheads="1"/>
          </p:cNvSpPr>
          <p:nvPr/>
        </p:nvSpPr>
        <p:spPr bwMode="auto">
          <a:xfrm>
            <a:off x="4067175" y="2565400"/>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1991"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41910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3386" name="Text Box 10"/>
          <p:cNvSpPr txBox="1">
            <a:spLocks noChangeArrowheads="1"/>
          </p:cNvSpPr>
          <p:nvPr/>
        </p:nvSpPr>
        <p:spPr bwMode="auto">
          <a:xfrm>
            <a:off x="2339975" y="42926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endParaRPr kumimoji="0" lang="bg-BG" sz="1800" b="1" dirty="0">
              <a:solidFill>
                <a:schemeClr val="bg1"/>
              </a:solidFill>
              <a:cs typeface="Arial" charset="0"/>
            </a:endParaRPr>
          </a:p>
        </p:txBody>
      </p:sp>
      <p:pic>
        <p:nvPicPr>
          <p:cNvPr id="41993" name="Picture 11"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629400" y="38862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1994" name="Picture 13"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325" y="328453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3390" name="Text Box 14"/>
          <p:cNvSpPr txBox="1">
            <a:spLocks noChangeArrowheads="1"/>
          </p:cNvSpPr>
          <p:nvPr/>
        </p:nvSpPr>
        <p:spPr bwMode="auto">
          <a:xfrm>
            <a:off x="6156325" y="3357563"/>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613391" name="Text Box 15"/>
          <p:cNvSpPr txBox="1">
            <a:spLocks noChangeArrowheads="1"/>
          </p:cNvSpPr>
          <p:nvPr/>
        </p:nvSpPr>
        <p:spPr bwMode="auto">
          <a:xfrm>
            <a:off x="452438" y="1412875"/>
            <a:ext cx="22684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Bobby commits her changes to the repository</a:t>
            </a:r>
            <a:r>
              <a:rPr lang="bg-BG" b="1" dirty="0"/>
              <a:t>.</a:t>
            </a:r>
          </a:p>
        </p:txBody>
      </p:sp>
      <p:cxnSp>
        <p:nvCxnSpPr>
          <p:cNvPr id="41997" name="AutoShape 16"/>
          <p:cNvCxnSpPr>
            <a:cxnSpLocks noChangeShapeType="1"/>
            <a:stCxn id="613390" idx="0"/>
            <a:endCxn id="41989" idx="2"/>
          </p:cNvCxnSpPr>
          <p:nvPr/>
        </p:nvCxnSpPr>
        <p:spPr bwMode="auto">
          <a:xfrm rot="16200000" flipH="1" flipV="1">
            <a:off x="5442851" y="2439086"/>
            <a:ext cx="211137" cy="2048090"/>
          </a:xfrm>
          <a:prstGeom prst="curvedConnector5">
            <a:avLst>
              <a:gd name="adj1" fmla="val -108271"/>
              <a:gd name="adj2" fmla="val 48998"/>
              <a:gd name="adj3" fmla="val 20827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3393" name="Text Box 17"/>
          <p:cNvSpPr txBox="1">
            <a:spLocks noChangeArrowheads="1"/>
          </p:cNvSpPr>
          <p:nvPr/>
        </p:nvSpPr>
        <p:spPr bwMode="auto">
          <a:xfrm>
            <a:off x="5508625" y="26304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p>
        </p:txBody>
      </p:sp>
      <p:sp>
        <p:nvSpPr>
          <p:cNvPr id="15" name="Text Box 20"/>
          <p:cNvSpPr txBox="1">
            <a:spLocks noChangeArrowheads="1"/>
          </p:cNvSpPr>
          <p:nvPr/>
        </p:nvSpPr>
        <p:spPr bwMode="auto">
          <a:xfrm>
            <a:off x="1080233" y="599588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6" name="Text Box 21"/>
          <p:cNvSpPr txBox="1">
            <a:spLocks noChangeArrowheads="1"/>
          </p:cNvSpPr>
          <p:nvPr/>
        </p:nvSpPr>
        <p:spPr bwMode="auto">
          <a:xfrm>
            <a:off x="6660232" y="540515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31747231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7"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(4)</a:t>
            </a:r>
          </a:p>
        </p:txBody>
      </p:sp>
      <p:sp>
        <p:nvSpPr>
          <p:cNvPr id="615439" name="Text Box 15"/>
          <p:cNvSpPr txBox="1">
            <a:spLocks noChangeArrowheads="1"/>
          </p:cNvSpPr>
          <p:nvPr/>
        </p:nvSpPr>
        <p:spPr bwMode="auto">
          <a:xfrm>
            <a:off x="452437" y="1412875"/>
            <a:ext cx="305395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tries to commit his changes</a:t>
            </a:r>
            <a:r>
              <a:rPr lang="bg-BG" b="1" dirty="0"/>
              <a:t>.</a:t>
            </a:r>
            <a:endParaRPr lang="en-US" b="1" dirty="0"/>
          </a:p>
          <a:p>
            <a:r>
              <a:rPr lang="en-US" b="1" dirty="0"/>
              <a:t>A version conflict occurs</a:t>
            </a:r>
            <a:r>
              <a:rPr lang="bg-BG" b="1" dirty="0"/>
              <a:t>.</a:t>
            </a:r>
            <a:endParaRPr lang="en-US" b="1" dirty="0"/>
          </a:p>
        </p:txBody>
      </p:sp>
      <p:cxnSp>
        <p:nvCxnSpPr>
          <p:cNvPr id="43012" name="AutoShape 16"/>
          <p:cNvCxnSpPr>
            <a:cxnSpLocks noChangeShapeType="1"/>
          </p:cNvCxnSpPr>
          <p:nvPr/>
        </p:nvCxnSpPr>
        <p:spPr bwMode="auto">
          <a:xfrm rot="-5400000">
            <a:off x="3363516" y="3009900"/>
            <a:ext cx="609600" cy="17526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441" name="Text Box 17"/>
          <p:cNvSpPr txBox="1">
            <a:spLocks noChangeArrowheads="1"/>
          </p:cNvSpPr>
          <p:nvPr/>
        </p:nvSpPr>
        <p:spPr bwMode="auto">
          <a:xfrm>
            <a:off x="2868216" y="3352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p>
        </p:txBody>
      </p:sp>
      <p:grpSp>
        <p:nvGrpSpPr>
          <p:cNvPr id="43014" name="Group 18"/>
          <p:cNvGrpSpPr>
            <a:grpSpLocks/>
          </p:cNvGrpSpPr>
          <p:nvPr/>
        </p:nvGrpSpPr>
        <p:grpSpPr bwMode="auto">
          <a:xfrm>
            <a:off x="3477816" y="3691880"/>
            <a:ext cx="685800" cy="457200"/>
            <a:chOff x="2160" y="2304"/>
            <a:chExt cx="432" cy="288"/>
          </a:xfrm>
        </p:grpSpPr>
        <p:sp>
          <p:nvSpPr>
            <p:cNvPr id="615443" name="Line 19"/>
            <p:cNvSpPr>
              <a:spLocks noChangeShapeType="1"/>
            </p:cNvSpPr>
            <p:nvPr/>
          </p:nvSpPr>
          <p:spPr bwMode="auto">
            <a:xfrm>
              <a:off x="2160" y="2304"/>
              <a:ext cx="432" cy="24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b="1">
                <a:effectLst>
                  <a:outerShdw blurRad="38100" dist="38100" dir="2700000" algn="tl">
                    <a:srgbClr val="000000">
                      <a:alpha val="43137"/>
                    </a:srgbClr>
                  </a:outerShdw>
                </a:effectLst>
              </a:endParaRPr>
            </a:p>
          </p:txBody>
        </p:sp>
        <p:sp>
          <p:nvSpPr>
            <p:cNvPr id="615444" name="Line 20"/>
            <p:cNvSpPr>
              <a:spLocks noChangeShapeType="1"/>
            </p:cNvSpPr>
            <p:nvPr/>
          </p:nvSpPr>
          <p:spPr bwMode="auto">
            <a:xfrm flipH="1">
              <a:off x="2208" y="2304"/>
              <a:ext cx="288" cy="288"/>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b="1">
                <a:effectLst>
                  <a:outerShdw blurRad="38100" dist="38100" dir="2700000" algn="tl">
                    <a:srgbClr val="000000">
                      <a:alpha val="43137"/>
                    </a:srgbClr>
                  </a:outerShdw>
                </a:effectLst>
              </a:endParaRPr>
            </a:p>
          </p:txBody>
        </p:sp>
      </p:grpSp>
      <p:sp>
        <p:nvSpPr>
          <p:cNvPr id="615445" name="AutoShape 21"/>
          <p:cNvSpPr>
            <a:spLocks noChangeArrowheads="1"/>
          </p:cNvSpPr>
          <p:nvPr/>
        </p:nvSpPr>
        <p:spPr bwMode="auto">
          <a:xfrm>
            <a:off x="3782616" y="1562125"/>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43016" name="Picture 22"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5991" y="2353816"/>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47" name="Text Box 23"/>
          <p:cNvSpPr txBox="1">
            <a:spLocks noChangeArrowheads="1"/>
          </p:cNvSpPr>
          <p:nvPr/>
        </p:nvSpPr>
        <p:spPr bwMode="auto">
          <a:xfrm>
            <a:off x="4136629" y="2569716"/>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3018" name="Picture 2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678216" y="38862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3019" name="Picture 25"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5141" y="328453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50" name="Text Box 26"/>
          <p:cNvSpPr txBox="1">
            <a:spLocks noChangeArrowheads="1"/>
          </p:cNvSpPr>
          <p:nvPr/>
        </p:nvSpPr>
        <p:spPr bwMode="auto">
          <a:xfrm>
            <a:off x="6205141" y="3429000"/>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3021" name="Picture 27" descr="MCj041147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616" y="4876800"/>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2" name="Picture 28"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4816" y="41910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53" name="Text Box 29"/>
          <p:cNvSpPr txBox="1">
            <a:spLocks noChangeArrowheads="1"/>
          </p:cNvSpPr>
          <p:nvPr/>
        </p:nvSpPr>
        <p:spPr bwMode="auto">
          <a:xfrm>
            <a:off x="2388791" y="4357688"/>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endParaRPr kumimoji="0" lang="bg-BG" sz="1800" b="1" dirty="0">
              <a:solidFill>
                <a:schemeClr val="bg1"/>
              </a:solidFill>
              <a:cs typeface="Arial" charset="0"/>
            </a:endParaRPr>
          </a:p>
        </p:txBody>
      </p:sp>
      <p:sp>
        <p:nvSpPr>
          <p:cNvPr id="18" name="Text Box 20"/>
          <p:cNvSpPr txBox="1">
            <a:spLocks noChangeArrowheads="1"/>
          </p:cNvSpPr>
          <p:nvPr/>
        </p:nvSpPr>
        <p:spPr bwMode="auto">
          <a:xfrm>
            <a:off x="1129049" y="599588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9" name="Text Box 21"/>
          <p:cNvSpPr txBox="1">
            <a:spLocks noChangeArrowheads="1"/>
          </p:cNvSpPr>
          <p:nvPr/>
        </p:nvSpPr>
        <p:spPr bwMode="auto">
          <a:xfrm>
            <a:off x="6709048" y="540515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0" name="Text Box 25"/>
          <p:cNvSpPr txBox="1">
            <a:spLocks noChangeArrowheads="1"/>
          </p:cNvSpPr>
          <p:nvPr/>
        </p:nvSpPr>
        <p:spPr bwMode="auto">
          <a:xfrm>
            <a:off x="2582414" y="5398616"/>
            <a:ext cx="1271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Conflict)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3313182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5"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a:t>
            </a:r>
            <a:r>
              <a:rPr lang="bg-BG" sz="3600" dirty="0" smtClean="0"/>
              <a:t>(5)</a:t>
            </a:r>
            <a:endParaRPr lang="en-US" sz="3600" dirty="0" smtClean="0"/>
          </a:p>
        </p:txBody>
      </p:sp>
      <p:sp>
        <p:nvSpPr>
          <p:cNvPr id="617488" name="Text Box 16"/>
          <p:cNvSpPr txBox="1">
            <a:spLocks noChangeArrowheads="1"/>
          </p:cNvSpPr>
          <p:nvPr/>
        </p:nvSpPr>
        <p:spPr bwMode="auto">
          <a:xfrm>
            <a:off x="452439" y="1268760"/>
            <a:ext cx="3457573"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updates his changes with the ones from the repository</a:t>
            </a:r>
            <a:r>
              <a:rPr lang="bg-BG" b="1" dirty="0"/>
              <a:t>.</a:t>
            </a:r>
            <a:endParaRPr lang="en-US" b="1" dirty="0"/>
          </a:p>
          <a:p>
            <a:r>
              <a:rPr lang="en-US" b="1" dirty="0"/>
              <a:t>The changes merge into his local copy</a:t>
            </a:r>
            <a:r>
              <a:rPr lang="bg-BG" b="1" dirty="0"/>
              <a:t>.</a:t>
            </a:r>
            <a:endParaRPr lang="en-US" b="1" dirty="0"/>
          </a:p>
          <a:p>
            <a:r>
              <a:rPr lang="en-US" b="1" dirty="0"/>
              <a:t>A merge conflict can occur.</a:t>
            </a:r>
          </a:p>
        </p:txBody>
      </p:sp>
      <p:sp>
        <p:nvSpPr>
          <p:cNvPr id="617490" name="Text Box 18"/>
          <p:cNvSpPr txBox="1">
            <a:spLocks noChangeArrowheads="1"/>
          </p:cNvSpPr>
          <p:nvPr/>
        </p:nvSpPr>
        <p:spPr bwMode="auto">
          <a:xfrm rot="-327827">
            <a:off x="3858976" y="3482864"/>
            <a:ext cx="1871663"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2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Update</a:t>
            </a:r>
          </a:p>
          <a:p>
            <a:pPr algn="ctr" eaLnBrk="1" hangingPunct="1">
              <a:lnSpc>
                <a:spcPct val="100000"/>
              </a:lnSpc>
              <a:spcBef>
                <a:spcPct val="2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(with merge)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617491" name="AutoShape 19"/>
          <p:cNvSpPr>
            <a:spLocks noChangeArrowheads="1"/>
          </p:cNvSpPr>
          <p:nvPr/>
        </p:nvSpPr>
        <p:spPr bwMode="auto">
          <a:xfrm>
            <a:off x="4740039" y="1574689"/>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000000">
                    <a:alpha val="43137"/>
                  </a:srgbClr>
                </a:outerShdw>
              </a:effectLst>
              <a:cs typeface="Arial" charset="0"/>
            </a:endParaRPr>
          </a:p>
        </p:txBody>
      </p:sp>
      <p:pic>
        <p:nvPicPr>
          <p:cNvPr id="44038" name="Picture 20"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1514" y="2366852"/>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493" name="Text Box 21"/>
          <p:cNvSpPr txBox="1">
            <a:spLocks noChangeArrowheads="1"/>
          </p:cNvSpPr>
          <p:nvPr/>
        </p:nvSpPr>
        <p:spPr bwMode="auto">
          <a:xfrm>
            <a:off x="5097226" y="2504964"/>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4040" name="Picture 22"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16526" y="3860689"/>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1" name="Picture 23"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4401" y="3230452"/>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496" name="Text Box 24"/>
          <p:cNvSpPr txBox="1">
            <a:spLocks noChangeArrowheads="1"/>
          </p:cNvSpPr>
          <p:nvPr/>
        </p:nvSpPr>
        <p:spPr bwMode="auto">
          <a:xfrm>
            <a:off x="6629164" y="3374914"/>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4043" name="Picture 25" descr="MCj041147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3039" y="4851289"/>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4" name="Picture 26"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2239" y="4165489"/>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499" name="Text Box 27"/>
          <p:cNvSpPr txBox="1">
            <a:spLocks noChangeArrowheads="1"/>
          </p:cNvSpPr>
          <p:nvPr/>
        </p:nvSpPr>
        <p:spPr bwMode="auto">
          <a:xfrm>
            <a:off x="3301549" y="4238514"/>
            <a:ext cx="8322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cxnSp>
        <p:nvCxnSpPr>
          <p:cNvPr id="44046" name="AutoShape 28"/>
          <p:cNvCxnSpPr>
            <a:cxnSpLocks noChangeShapeType="1"/>
          </p:cNvCxnSpPr>
          <p:nvPr/>
        </p:nvCxnSpPr>
        <p:spPr bwMode="auto">
          <a:xfrm rot="5400000">
            <a:off x="4262201" y="2914540"/>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20"/>
          <p:cNvSpPr txBox="1">
            <a:spLocks noChangeArrowheads="1"/>
          </p:cNvSpPr>
          <p:nvPr/>
        </p:nvSpPr>
        <p:spPr bwMode="auto">
          <a:xfrm>
            <a:off x="2051720" y="598121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6" name="Text Box 21"/>
          <p:cNvSpPr txBox="1">
            <a:spLocks noChangeArrowheads="1"/>
          </p:cNvSpPr>
          <p:nvPr/>
        </p:nvSpPr>
        <p:spPr bwMode="auto">
          <a:xfrm>
            <a:off x="7091038" y="538313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17" name="Text Box 25"/>
          <p:cNvSpPr txBox="1">
            <a:spLocks noChangeArrowheads="1"/>
          </p:cNvSpPr>
          <p:nvPr/>
        </p:nvSpPr>
        <p:spPr bwMode="auto">
          <a:xfrm>
            <a:off x="3599271" y="5354903"/>
            <a:ext cx="10464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Merge)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17348570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824" y="4876800"/>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571"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(6)</a:t>
            </a:r>
          </a:p>
        </p:txBody>
      </p:sp>
      <p:sp>
        <p:nvSpPr>
          <p:cNvPr id="621572" name="AutoShape 4"/>
          <p:cNvSpPr>
            <a:spLocks noChangeArrowheads="1"/>
          </p:cNvSpPr>
          <p:nvPr/>
        </p:nvSpPr>
        <p:spPr bwMode="auto">
          <a:xfrm>
            <a:off x="3968824" y="16002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45061"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3624" y="23622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4999" y="422116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583" name="Text Box 15"/>
          <p:cNvSpPr txBox="1">
            <a:spLocks noChangeArrowheads="1"/>
          </p:cNvSpPr>
          <p:nvPr/>
        </p:nvSpPr>
        <p:spPr bwMode="auto">
          <a:xfrm>
            <a:off x="468313" y="1196752"/>
            <a:ext cx="2684965"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commits the </a:t>
            </a:r>
            <a:r>
              <a:rPr lang="en-US" b="1" dirty="0" smtClean="0"/>
              <a:t>merged changes </a:t>
            </a:r>
            <a:r>
              <a:rPr lang="en-US" b="1" dirty="0"/>
              <a:t>to the repository</a:t>
            </a:r>
            <a:r>
              <a:rPr lang="bg-BG" b="1" dirty="0"/>
              <a:t>.</a:t>
            </a:r>
          </a:p>
          <a:p>
            <a:r>
              <a:rPr lang="en-US" b="1" dirty="0"/>
              <a:t>A common version with the changes of Andy and Bobby is inserted.</a:t>
            </a:r>
          </a:p>
        </p:txBody>
      </p:sp>
      <p:cxnSp>
        <p:nvCxnSpPr>
          <p:cNvPr id="45064" name="AutoShape 16"/>
          <p:cNvCxnSpPr>
            <a:cxnSpLocks noChangeShapeType="1"/>
            <a:stCxn id="45062" idx="0"/>
            <a:endCxn id="45061" idx="2"/>
          </p:cNvCxnSpPr>
          <p:nvPr/>
        </p:nvCxnSpPr>
        <p:spPr bwMode="auto">
          <a:xfrm rot="-5400000">
            <a:off x="3561630" y="3051969"/>
            <a:ext cx="639763" cy="1698625"/>
          </a:xfrm>
          <a:prstGeom prst="curvedConnector3">
            <a:avLst>
              <a:gd name="adj1" fmla="val 49875"/>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1585" name="Text Box 17"/>
          <p:cNvSpPr txBox="1">
            <a:spLocks noChangeArrowheads="1"/>
          </p:cNvSpPr>
          <p:nvPr/>
        </p:nvSpPr>
        <p:spPr bwMode="auto">
          <a:xfrm>
            <a:off x="3235399" y="34940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p>
        </p:txBody>
      </p:sp>
      <p:pic>
        <p:nvPicPr>
          <p:cNvPr id="45066" name="Picture 18"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64424" y="38862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5067" name="Picture 1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49" y="328453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588" name="Text Box 20"/>
          <p:cNvSpPr txBox="1">
            <a:spLocks noChangeArrowheads="1"/>
          </p:cNvSpPr>
          <p:nvPr/>
        </p:nvSpPr>
        <p:spPr bwMode="auto">
          <a:xfrm>
            <a:off x="6391349" y="3429000"/>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621589" name="Text Box 21"/>
          <p:cNvSpPr txBox="1">
            <a:spLocks noChangeArrowheads="1"/>
          </p:cNvSpPr>
          <p:nvPr/>
        </p:nvSpPr>
        <p:spPr bwMode="auto">
          <a:xfrm>
            <a:off x="2606534" y="4221163"/>
            <a:ext cx="832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621590" name="Text Box 22"/>
          <p:cNvSpPr txBox="1">
            <a:spLocks noChangeArrowheads="1"/>
          </p:cNvSpPr>
          <p:nvPr/>
        </p:nvSpPr>
        <p:spPr bwMode="auto">
          <a:xfrm>
            <a:off x="4300397" y="2420938"/>
            <a:ext cx="832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15" name="Text Box 20"/>
          <p:cNvSpPr txBox="1">
            <a:spLocks noChangeArrowheads="1"/>
          </p:cNvSpPr>
          <p:nvPr/>
        </p:nvSpPr>
        <p:spPr bwMode="auto">
          <a:xfrm>
            <a:off x="1315257" y="602128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6" name="Text Box 21"/>
          <p:cNvSpPr txBox="1">
            <a:spLocks noChangeArrowheads="1"/>
          </p:cNvSpPr>
          <p:nvPr/>
        </p:nvSpPr>
        <p:spPr bwMode="auto">
          <a:xfrm>
            <a:off x="6895256" y="540515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21881570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9" name="Rectangle 3"/>
          <p:cNvSpPr>
            <a:spLocks noGrp="1" noChangeArrowheads="1"/>
          </p:cNvSpPr>
          <p:nvPr>
            <p:ph type="title"/>
          </p:nvPr>
        </p:nvSpPr>
        <p:spPr/>
        <p:txBody>
          <a:bodyPr/>
          <a:lstStyle/>
          <a:p>
            <a:pPr>
              <a:defRPr/>
            </a:pPr>
            <a:r>
              <a:rPr lang="en-US" sz="3600" dirty="0" smtClean="0"/>
              <a:t>The </a:t>
            </a:r>
            <a:r>
              <a:rPr lang="en-US" sz="3600" smtClean="0"/>
              <a:t>Copy-Modify-Merge</a:t>
            </a:r>
            <a:r>
              <a:rPr lang="bg-BG" sz="3600" dirty="0" smtClean="0"/>
              <a:t> </a:t>
            </a:r>
            <a:r>
              <a:rPr lang="en-US" sz="3600" dirty="0" smtClean="0"/>
              <a:t>Model </a:t>
            </a:r>
            <a:r>
              <a:rPr lang="bg-BG" sz="3600" dirty="0" smtClean="0"/>
              <a:t>(7)</a:t>
            </a:r>
            <a:endParaRPr lang="en-US" sz="3600" dirty="0" smtClean="0"/>
          </a:p>
        </p:txBody>
      </p:sp>
      <p:sp>
        <p:nvSpPr>
          <p:cNvPr id="623631" name="Text Box 15"/>
          <p:cNvSpPr txBox="1">
            <a:spLocks noChangeArrowheads="1"/>
          </p:cNvSpPr>
          <p:nvPr/>
        </p:nvSpPr>
        <p:spPr bwMode="auto">
          <a:xfrm>
            <a:off x="468312" y="1268760"/>
            <a:ext cx="3119511"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Bobby updates the changes from the repository</a:t>
            </a:r>
            <a:r>
              <a:rPr lang="bg-BG" b="1" dirty="0"/>
              <a:t>.</a:t>
            </a:r>
          </a:p>
          <a:p>
            <a:r>
              <a:rPr lang="en-US" b="1" dirty="0"/>
              <a:t>She gets the common version with </a:t>
            </a:r>
            <a:r>
              <a:rPr lang="en-US" b="1" dirty="0" smtClean="0"/>
              <a:t>both changes from Andy </a:t>
            </a:r>
            <a:r>
              <a:rPr lang="en-US" b="1" dirty="0"/>
              <a:t>and Bobby</a:t>
            </a:r>
            <a:r>
              <a:rPr lang="ru-RU" b="1" dirty="0"/>
              <a:t>.</a:t>
            </a:r>
            <a:endParaRPr lang="en-US" b="1" dirty="0"/>
          </a:p>
        </p:txBody>
      </p:sp>
      <p:cxnSp>
        <p:nvCxnSpPr>
          <p:cNvPr id="46084" name="AutoShape 16"/>
          <p:cNvCxnSpPr>
            <a:cxnSpLocks noChangeShapeType="1"/>
          </p:cNvCxnSpPr>
          <p:nvPr/>
        </p:nvCxnSpPr>
        <p:spPr bwMode="auto">
          <a:xfrm rot="5400000" flipH="1" flipV="1">
            <a:off x="5683324" y="2400300"/>
            <a:ext cx="228600" cy="2133600"/>
          </a:xfrm>
          <a:prstGeom prst="curvedConnector5">
            <a:avLst>
              <a:gd name="adj1" fmla="val -100000"/>
              <a:gd name="adj2" fmla="val 50000"/>
              <a:gd name="adj3" fmla="val 2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3633" name="Text Box 17"/>
          <p:cNvSpPr txBox="1">
            <a:spLocks noChangeArrowheads="1"/>
          </p:cNvSpPr>
          <p:nvPr/>
        </p:nvSpPr>
        <p:spPr bwMode="auto">
          <a:xfrm>
            <a:off x="5743649" y="270192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Update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46086" name="Picture 29"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824" y="4876800"/>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3646" name="AutoShape 30"/>
          <p:cNvSpPr>
            <a:spLocks noChangeArrowheads="1"/>
          </p:cNvSpPr>
          <p:nvPr/>
        </p:nvSpPr>
        <p:spPr bwMode="auto">
          <a:xfrm>
            <a:off x="3968824" y="16002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46088" name="Picture 31"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3624" y="23622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32"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2808" y="4586064"/>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35"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64424" y="38862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6091" name="Picture 3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1024" y="32766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3654" name="Text Box 38"/>
          <p:cNvSpPr txBox="1">
            <a:spLocks noChangeArrowheads="1"/>
          </p:cNvSpPr>
          <p:nvPr/>
        </p:nvSpPr>
        <p:spPr bwMode="auto">
          <a:xfrm>
            <a:off x="2859077" y="4657501"/>
            <a:ext cx="9069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eaLnBrk="1" hangingPunct="1">
              <a:lnSpc>
                <a:spcPct val="100000"/>
              </a:lnSpc>
              <a:spcBef>
                <a:spcPct val="50000"/>
              </a:spcBef>
              <a:defRPr kumimoji="0" sz="1800">
                <a:solidFill>
                  <a:schemeClr val="bg1"/>
                </a:solidFill>
                <a:effectLst/>
                <a:cs typeface="Arial" charset="0"/>
              </a:defRPr>
            </a:lvl1pPr>
          </a:lstStyle>
          <a:p>
            <a:pPr algn="ctr">
              <a:spcBef>
                <a:spcPts val="0"/>
              </a:spcBef>
            </a:pPr>
            <a:r>
              <a:rPr lang="en-US" b="1" dirty="0"/>
              <a:t>Andy</a:t>
            </a:r>
          </a:p>
          <a:p>
            <a:pPr algn="ctr">
              <a:spcBef>
                <a:spcPts val="0"/>
              </a:spcBef>
            </a:pPr>
            <a:r>
              <a:rPr lang="en-US" b="1" dirty="0"/>
              <a:t>&amp;</a:t>
            </a:r>
            <a:endParaRPr lang="bg-BG" b="1" dirty="0"/>
          </a:p>
          <a:p>
            <a:pPr algn="ctr">
              <a:spcBef>
                <a:spcPts val="0"/>
              </a:spcBef>
            </a:pPr>
            <a:r>
              <a:rPr lang="en-US" b="1" dirty="0"/>
              <a:t>Bobby</a:t>
            </a:r>
            <a:endParaRPr lang="bg-BG" b="1" dirty="0"/>
          </a:p>
        </p:txBody>
      </p:sp>
      <p:sp>
        <p:nvSpPr>
          <p:cNvPr id="623655" name="Text Box 39"/>
          <p:cNvSpPr txBox="1">
            <a:spLocks noChangeArrowheads="1"/>
          </p:cNvSpPr>
          <p:nvPr/>
        </p:nvSpPr>
        <p:spPr bwMode="auto">
          <a:xfrm>
            <a:off x="4300397" y="2420938"/>
            <a:ext cx="832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623656" name="Text Box 40"/>
          <p:cNvSpPr txBox="1">
            <a:spLocks noChangeArrowheads="1"/>
          </p:cNvSpPr>
          <p:nvPr/>
        </p:nvSpPr>
        <p:spPr bwMode="auto">
          <a:xfrm>
            <a:off x="6360972" y="3327400"/>
            <a:ext cx="832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15" name="Text Box 20"/>
          <p:cNvSpPr txBox="1">
            <a:spLocks noChangeArrowheads="1"/>
          </p:cNvSpPr>
          <p:nvPr/>
        </p:nvSpPr>
        <p:spPr bwMode="auto">
          <a:xfrm>
            <a:off x="1315257" y="602128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6" name="Text Box 21"/>
          <p:cNvSpPr txBox="1">
            <a:spLocks noChangeArrowheads="1"/>
          </p:cNvSpPr>
          <p:nvPr/>
        </p:nvSpPr>
        <p:spPr bwMode="auto">
          <a:xfrm>
            <a:off x="6895256" y="540515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111202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914400"/>
            <a:ext cx="7924800" cy="1507436"/>
          </a:xfrm>
        </p:spPr>
        <p:txBody>
          <a:bodyPr/>
          <a:lstStyle/>
          <a:p>
            <a:r>
              <a:rPr lang="en-US" dirty="0" smtClean="0"/>
              <a:t>The "Distributed </a:t>
            </a:r>
            <a:r>
              <a:rPr lang="en-US" dirty="0"/>
              <a:t>Version </a:t>
            </a:r>
            <a:r>
              <a:rPr lang="en-US" dirty="0" smtClean="0"/>
              <a:t>Control" Versioning Model</a:t>
            </a:r>
            <a:endParaRPr lang="en-US" dirty="0"/>
          </a:p>
        </p:txBody>
      </p:sp>
      <p:pic>
        <p:nvPicPr>
          <p:cNvPr id="6" name="Picture 2" descr="Distributed version control"/>
          <p:cNvPicPr>
            <a:picLocks noChangeAspect="1" noChangeArrowheads="1"/>
          </p:cNvPicPr>
          <p:nvPr/>
        </p:nvPicPr>
        <p:blipFill rotWithShape="1">
          <a:blip r:embed="rId2">
            <a:extLst>
              <a:ext uri="{28A0092B-C50C-407E-A947-70E740481C1C}">
                <a14:useLocalDpi xmlns:a14="http://schemas.microsoft.com/office/drawing/2010/main" val="0"/>
              </a:ext>
            </a:extLst>
          </a:blip>
          <a:srcRect l="-2071" t="-1474" r="-2269" b="-3131"/>
          <a:stretch/>
        </p:blipFill>
        <p:spPr bwMode="auto">
          <a:xfrm>
            <a:off x="2294586" y="2726636"/>
            <a:ext cx="4563414" cy="3521764"/>
          </a:xfrm>
          <a:prstGeom prst="roundRect">
            <a:avLst>
              <a:gd name="adj" fmla="val 1320"/>
            </a:avLst>
          </a:prstGeom>
          <a:solidFill>
            <a:srgbClr val="FFFFFF"/>
          </a:solidFill>
          <a:extLst/>
        </p:spPr>
      </p:pic>
    </p:spTree>
    <p:extLst>
      <p:ext uri="{BB962C8B-B14F-4D97-AF65-F5344CB8AC3E}">
        <p14:creationId xmlns:p14="http://schemas.microsoft.com/office/powerpoint/2010/main" val="40801104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(1)</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83606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and Bobby </a:t>
            </a:r>
            <a:r>
              <a:rPr lang="en-US" b="1" dirty="0" smtClean="0"/>
              <a:t>clone the master repository locally.</a:t>
            </a:r>
            <a:endParaRPr lang="bg-BG" b="1" dirty="0"/>
          </a:p>
          <a:p>
            <a:r>
              <a:rPr lang="en-US" b="1" dirty="0" smtClean="0"/>
              <a:t>They both have the same files in their local repositories.</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cxnSp>
        <p:nvCxnSpPr>
          <p:cNvPr id="26" name="AutoShape 12"/>
          <p:cNvCxnSpPr>
            <a:cxnSpLocks noChangeShapeType="1"/>
            <a:stCxn id="711684" idx="3"/>
            <a:endCxn id="24" idx="1"/>
          </p:cNvCxnSpPr>
          <p:nvPr/>
        </p:nvCxnSpPr>
        <p:spPr bwMode="auto">
          <a:xfrm rot="5400000">
            <a:off x="3172820" y="3304190"/>
            <a:ext cx="1752590" cy="108783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2"/>
          <p:cNvCxnSpPr>
            <a:cxnSpLocks noChangeShapeType="1"/>
            <a:stCxn id="711684" idx="3"/>
            <a:endCxn id="25" idx="1"/>
          </p:cNvCxnSpPr>
          <p:nvPr/>
        </p:nvCxnSpPr>
        <p:spPr bwMode="auto">
          <a:xfrm rot="16200000" flipH="1">
            <a:off x="4239620" y="3325220"/>
            <a:ext cx="1752590" cy="104577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 Box 17"/>
          <p:cNvSpPr txBox="1">
            <a:spLocks noChangeArrowheads="1"/>
          </p:cNvSpPr>
          <p:nvPr/>
        </p:nvSpPr>
        <p:spPr bwMode="auto">
          <a:xfrm>
            <a:off x="4800600" y="3443287"/>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Clone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104" name="Text Box 17"/>
          <p:cNvSpPr txBox="1">
            <a:spLocks noChangeArrowheads="1"/>
          </p:cNvSpPr>
          <p:nvPr/>
        </p:nvSpPr>
        <p:spPr bwMode="auto">
          <a:xfrm>
            <a:off x="3276600" y="3443287"/>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Clone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grpSp>
        <p:nvGrpSpPr>
          <p:cNvPr id="105" name="Group 6"/>
          <p:cNvGrpSpPr>
            <a:grpSpLocks/>
          </p:cNvGrpSpPr>
          <p:nvPr/>
        </p:nvGrpSpPr>
        <p:grpSpPr bwMode="auto">
          <a:xfrm>
            <a:off x="5029199" y="2514600"/>
            <a:ext cx="659081" cy="857992"/>
            <a:chOff x="2400" y="1488"/>
            <a:chExt cx="576" cy="768"/>
          </a:xfrm>
        </p:grpSpPr>
        <p:pic>
          <p:nvPicPr>
            <p:cNvPr id="106"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108" name="Group 6"/>
          <p:cNvGrpSpPr>
            <a:grpSpLocks/>
          </p:cNvGrpSpPr>
          <p:nvPr/>
        </p:nvGrpSpPr>
        <p:grpSpPr bwMode="auto">
          <a:xfrm>
            <a:off x="3760519" y="4322392"/>
            <a:ext cx="659081" cy="857992"/>
            <a:chOff x="2400" y="1488"/>
            <a:chExt cx="576" cy="768"/>
          </a:xfrm>
        </p:grpSpPr>
        <p:pic>
          <p:nvPicPr>
            <p:cNvPr id="10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111" name="Group 6"/>
          <p:cNvGrpSpPr>
            <a:grpSpLocks/>
          </p:cNvGrpSpPr>
          <p:nvPr/>
        </p:nvGrpSpPr>
        <p:grpSpPr bwMode="auto">
          <a:xfrm>
            <a:off x="5894119" y="4320907"/>
            <a:ext cx="659081" cy="857992"/>
            <a:chOff x="2400" y="1488"/>
            <a:chExt cx="576" cy="768"/>
          </a:xfrm>
        </p:grpSpPr>
        <p:pic>
          <p:nvPicPr>
            <p:cNvPr id="112"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spTree>
    <p:extLst>
      <p:ext uri="{BB962C8B-B14F-4D97-AF65-F5344CB8AC3E}">
        <p14:creationId xmlns:p14="http://schemas.microsoft.com/office/powerpoint/2010/main" val="2127737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(2)</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8360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and Bobby </a:t>
            </a:r>
            <a:r>
              <a:rPr lang="en-US" b="1" dirty="0" smtClean="0"/>
              <a:t>work locally on a certain file A.</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1" name="Text Box 25"/>
          <p:cNvSpPr txBox="1">
            <a:spLocks noChangeArrowheads="1"/>
          </p:cNvSpPr>
          <p:nvPr/>
        </p:nvSpPr>
        <p:spPr bwMode="auto">
          <a:xfrm>
            <a:off x="381000" y="4355068"/>
            <a:ext cx="139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7" name="Text Box 25"/>
          <p:cNvSpPr txBox="1">
            <a:spLocks noChangeArrowheads="1"/>
          </p:cNvSpPr>
          <p:nvPr/>
        </p:nvSpPr>
        <p:spPr bwMode="auto">
          <a:xfrm>
            <a:off x="7457504" y="4186953"/>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grpSp>
        <p:nvGrpSpPr>
          <p:cNvPr id="30" name="Group 6"/>
          <p:cNvGrpSpPr>
            <a:grpSpLocks/>
          </p:cNvGrpSpPr>
          <p:nvPr/>
        </p:nvGrpSpPr>
        <p:grpSpPr bwMode="auto">
          <a:xfrm>
            <a:off x="5029199" y="2514600"/>
            <a:ext cx="659081" cy="857992"/>
            <a:chOff x="2400" y="1488"/>
            <a:chExt cx="576"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33" name="Group 6"/>
          <p:cNvGrpSpPr>
            <a:grpSpLocks/>
          </p:cNvGrpSpPr>
          <p:nvPr/>
        </p:nvGrpSpPr>
        <p:grpSpPr bwMode="auto">
          <a:xfrm>
            <a:off x="3760519" y="4322392"/>
            <a:ext cx="659081" cy="857992"/>
            <a:chOff x="2400" y="1488"/>
            <a:chExt cx="576" cy="768"/>
          </a:xfrm>
        </p:grpSpPr>
        <p:pic>
          <p:nvPicPr>
            <p:cNvPr id="3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36" name="Group 6"/>
          <p:cNvGrpSpPr>
            <a:grpSpLocks/>
          </p:cNvGrpSpPr>
          <p:nvPr/>
        </p:nvGrpSpPr>
        <p:grpSpPr bwMode="auto">
          <a:xfrm>
            <a:off x="5894119" y="4320907"/>
            <a:ext cx="659081" cy="857992"/>
            <a:chOff x="2400" y="1488"/>
            <a:chExt cx="576" cy="768"/>
          </a:xfrm>
        </p:grpSpPr>
        <p:pic>
          <p:nvPicPr>
            <p:cNvPr id="3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47" name="Group 6"/>
          <p:cNvGrpSpPr>
            <a:grpSpLocks/>
          </p:cNvGrpSpPr>
          <p:nvPr/>
        </p:nvGrpSpPr>
        <p:grpSpPr bwMode="auto">
          <a:xfrm>
            <a:off x="6784026" y="4323608"/>
            <a:ext cx="835974" cy="857992"/>
            <a:chOff x="2341" y="1488"/>
            <a:chExt cx="664" cy="768"/>
          </a:xfrm>
        </p:grpSpPr>
        <p:pic>
          <p:nvPicPr>
            <p:cNvPr id="48"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spTree>
    <p:extLst>
      <p:ext uri="{BB962C8B-B14F-4D97-AF65-F5344CB8AC3E}">
        <p14:creationId xmlns:p14="http://schemas.microsoft.com/office/powerpoint/2010/main" val="2862628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(3)</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5939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and Bobby </a:t>
            </a:r>
            <a:r>
              <a:rPr lang="en-US" b="1" dirty="0" smtClean="0"/>
              <a:t>commit locally the modified file A into their local repositories.</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0" name="Group 6"/>
          <p:cNvGrpSpPr>
            <a:grpSpLocks/>
          </p:cNvGrpSpPr>
          <p:nvPr/>
        </p:nvGrpSpPr>
        <p:grpSpPr bwMode="auto">
          <a:xfrm>
            <a:off x="5029199" y="2514600"/>
            <a:ext cx="659081" cy="857992"/>
            <a:chOff x="2400" y="1488"/>
            <a:chExt cx="576"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784026" y="4323608"/>
            <a:ext cx="835974" cy="857992"/>
            <a:chOff x="2341" y="1488"/>
            <a:chExt cx="664"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0" name="Group 6"/>
          <p:cNvGrpSpPr>
            <a:grpSpLocks/>
          </p:cNvGrpSpPr>
          <p:nvPr/>
        </p:nvGrpSpPr>
        <p:grpSpPr bwMode="auto">
          <a:xfrm>
            <a:off x="5715000" y="4319650"/>
            <a:ext cx="835974" cy="857992"/>
            <a:chOff x="2341" y="1488"/>
            <a:chExt cx="664" cy="768"/>
          </a:xfrm>
        </p:grpSpPr>
        <p:pic>
          <p:nvPicPr>
            <p:cNvPr id="5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cxnSp>
        <p:nvCxnSpPr>
          <p:cNvPr id="53" name="AutoShape 12"/>
          <p:cNvCxnSpPr>
            <a:cxnSpLocks noChangeShapeType="1"/>
            <a:stCxn id="41" idx="0"/>
            <a:endCxn id="24" idx="1"/>
          </p:cNvCxnSpPr>
          <p:nvPr/>
        </p:nvCxnSpPr>
        <p:spPr bwMode="auto">
          <a:xfrm rot="16200000" flipH="1">
            <a:off x="2554185" y="3773386"/>
            <a:ext cx="402772" cy="1499257"/>
          </a:xfrm>
          <a:prstGeom prst="curvedConnector3">
            <a:avLst>
              <a:gd name="adj1" fmla="val -56757"/>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12"/>
          <p:cNvCxnSpPr>
            <a:cxnSpLocks noChangeShapeType="1"/>
            <a:stCxn id="39" idx="0"/>
            <a:endCxn id="25" idx="1"/>
          </p:cNvCxnSpPr>
          <p:nvPr/>
        </p:nvCxnSpPr>
        <p:spPr bwMode="auto">
          <a:xfrm rot="16200000" flipH="1" flipV="1">
            <a:off x="6229453" y="3732955"/>
            <a:ext cx="400792" cy="1582098"/>
          </a:xfrm>
          <a:prstGeom prst="curvedConnector3">
            <a:avLst>
              <a:gd name="adj1" fmla="val -57037"/>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17"/>
          <p:cNvSpPr txBox="1">
            <a:spLocks noChangeArrowheads="1"/>
          </p:cNvSpPr>
          <p:nvPr/>
        </p:nvSpPr>
        <p:spPr bwMode="auto">
          <a:xfrm>
            <a:off x="1752600" y="3657600"/>
            <a:ext cx="185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 (locally</a:t>
            </a: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56" name="Text Box 17"/>
          <p:cNvSpPr txBox="1">
            <a:spLocks noChangeArrowheads="1"/>
          </p:cNvSpPr>
          <p:nvPr/>
        </p:nvSpPr>
        <p:spPr bwMode="auto">
          <a:xfrm>
            <a:off x="5410200" y="3657600"/>
            <a:ext cx="21348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Commit (locally)</a:t>
            </a:r>
            <a:endPar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1679743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(4)</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5939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t>
            </a:r>
            <a:r>
              <a:rPr lang="en-US" b="1" dirty="0" smtClean="0"/>
              <a:t>pushes the file A to the remote (master) repository.</a:t>
            </a:r>
          </a:p>
          <a:p>
            <a:r>
              <a:rPr lang="en-US" b="1" dirty="0" smtClean="0"/>
              <a:t>Still no conflicts occur.</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0" name="Group 6"/>
          <p:cNvGrpSpPr>
            <a:grpSpLocks/>
          </p:cNvGrpSpPr>
          <p:nvPr/>
        </p:nvGrpSpPr>
        <p:grpSpPr bwMode="auto">
          <a:xfrm>
            <a:off x="5028058" y="2514600"/>
            <a:ext cx="660226" cy="857992"/>
            <a:chOff x="2399" y="1488"/>
            <a:chExt cx="577"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39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784026" y="4323608"/>
            <a:ext cx="835974" cy="857992"/>
            <a:chOff x="2341" y="1488"/>
            <a:chExt cx="664"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0" name="Group 6"/>
          <p:cNvGrpSpPr>
            <a:grpSpLocks/>
          </p:cNvGrpSpPr>
          <p:nvPr/>
        </p:nvGrpSpPr>
        <p:grpSpPr bwMode="auto">
          <a:xfrm>
            <a:off x="5715000" y="4319650"/>
            <a:ext cx="835974" cy="857992"/>
            <a:chOff x="2341" y="1488"/>
            <a:chExt cx="664" cy="768"/>
          </a:xfrm>
        </p:grpSpPr>
        <p:pic>
          <p:nvPicPr>
            <p:cNvPr id="5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cxnSp>
        <p:nvCxnSpPr>
          <p:cNvPr id="53" name="AutoShape 12"/>
          <p:cNvCxnSpPr>
            <a:cxnSpLocks noChangeShapeType="1"/>
            <a:stCxn id="24" idx="1"/>
            <a:endCxn id="711684" idx="3"/>
          </p:cNvCxnSpPr>
          <p:nvPr/>
        </p:nvCxnSpPr>
        <p:spPr bwMode="auto">
          <a:xfrm rot="5400000" flipH="1" flipV="1">
            <a:off x="3172820" y="3304190"/>
            <a:ext cx="1752590" cy="108783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3200400" y="3429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Push</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1845291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ctrTitle"/>
          </p:nvPr>
        </p:nvSpPr>
        <p:spPr>
          <a:xfrm>
            <a:off x="3202458" y="764704"/>
            <a:ext cx="5762029" cy="973832"/>
          </a:xfrm>
        </p:spPr>
        <p:txBody>
          <a:bodyPr/>
          <a:lstStyle/>
          <a:p>
            <a:pPr>
              <a:defRPr/>
            </a:pPr>
            <a:r>
              <a:rPr lang="en-US" sz="5400" dirty="0" smtClean="0"/>
              <a:t>Version Control</a:t>
            </a:r>
            <a:endParaRPr lang="bg-BG" sz="5400" dirty="0" smtClean="0"/>
          </a:p>
        </p:txBody>
      </p:sp>
      <p:sp>
        <p:nvSpPr>
          <p:cNvPr id="2" name="Subtitle 1"/>
          <p:cNvSpPr>
            <a:spLocks noGrp="1"/>
          </p:cNvSpPr>
          <p:nvPr>
            <p:ph type="subTitle" idx="1"/>
          </p:nvPr>
        </p:nvSpPr>
        <p:spPr>
          <a:xfrm>
            <a:off x="3203847" y="1463229"/>
            <a:ext cx="5759179" cy="1421652"/>
          </a:xfrm>
        </p:spPr>
        <p:txBody>
          <a:bodyPr/>
          <a:lstStyle/>
          <a:p>
            <a:r>
              <a:rPr lang="en-US" dirty="0" smtClean="0"/>
              <a:t>Managing Different Version of</a:t>
            </a:r>
            <a:br>
              <a:rPr lang="en-US" dirty="0" smtClean="0"/>
            </a:br>
            <a:r>
              <a:rPr lang="en-US" dirty="0" smtClean="0"/>
              <a:t>the Same File / Document</a:t>
            </a:r>
            <a:endParaRPr lang="en-US" dirty="0"/>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 y="3051851"/>
            <a:ext cx="3737992" cy="3272749"/>
          </a:xfrm>
          <a:prstGeom prst="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359519">
            <a:off x="4885537" y="3309766"/>
            <a:ext cx="3375167" cy="269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descr="http://im.videosearch.rediff.com/thumbImage/videoImages/videoImages1/blip/rdhash791/Jpalardy-TakingControlOfTheCommandline997.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5800" y="1006876"/>
            <a:ext cx="2374032" cy="1583924"/>
          </a:xfrm>
          <a:prstGeom prst="roundRect">
            <a:avLst>
              <a:gd name="adj" fmla="val 912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99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(5)</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0" name="Group 6"/>
          <p:cNvGrpSpPr>
            <a:grpSpLocks/>
          </p:cNvGrpSpPr>
          <p:nvPr/>
        </p:nvGrpSpPr>
        <p:grpSpPr bwMode="auto">
          <a:xfrm>
            <a:off x="5028058" y="2514600"/>
            <a:ext cx="660226" cy="857992"/>
            <a:chOff x="2399" y="1488"/>
            <a:chExt cx="577"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39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784026" y="4323608"/>
            <a:ext cx="835974" cy="857992"/>
            <a:chOff x="2341" y="1488"/>
            <a:chExt cx="664"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0" name="Group 6"/>
          <p:cNvGrpSpPr>
            <a:grpSpLocks/>
          </p:cNvGrpSpPr>
          <p:nvPr/>
        </p:nvGrpSpPr>
        <p:grpSpPr bwMode="auto">
          <a:xfrm>
            <a:off x="5715000" y="4319650"/>
            <a:ext cx="835974" cy="857992"/>
            <a:chOff x="2341" y="1488"/>
            <a:chExt cx="664" cy="768"/>
          </a:xfrm>
        </p:grpSpPr>
        <p:pic>
          <p:nvPicPr>
            <p:cNvPr id="5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cxnSp>
        <p:nvCxnSpPr>
          <p:cNvPr id="53" name="AutoShape 12"/>
          <p:cNvCxnSpPr>
            <a:cxnSpLocks noChangeShapeType="1"/>
            <a:stCxn id="25" idx="1"/>
            <a:endCxn id="711684" idx="3"/>
          </p:cNvCxnSpPr>
          <p:nvPr/>
        </p:nvCxnSpPr>
        <p:spPr bwMode="auto">
          <a:xfrm rot="16200000" flipV="1">
            <a:off x="4239620" y="3325220"/>
            <a:ext cx="1752590" cy="104577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5550724" y="3607562"/>
            <a:ext cx="1840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Push (conflict)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33" name="Text Box 15"/>
          <p:cNvSpPr txBox="1">
            <a:spLocks noChangeArrowheads="1"/>
          </p:cNvSpPr>
          <p:nvPr/>
        </p:nvSpPr>
        <p:spPr bwMode="auto">
          <a:xfrm>
            <a:off x="452437" y="1412875"/>
            <a:ext cx="305395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smtClean="0"/>
              <a:t>Bobby tries </a:t>
            </a:r>
            <a:r>
              <a:rPr lang="en-US" b="1" dirty="0"/>
              <a:t>to commit his changes</a:t>
            </a:r>
            <a:r>
              <a:rPr lang="bg-BG" b="1" dirty="0"/>
              <a:t>.</a:t>
            </a:r>
            <a:endParaRPr lang="en-US" b="1" dirty="0"/>
          </a:p>
          <a:p>
            <a:r>
              <a:rPr lang="en-US" b="1" dirty="0"/>
              <a:t>A </a:t>
            </a:r>
            <a:r>
              <a:rPr lang="en-US" b="1" dirty="0" smtClean="0"/>
              <a:t>versioning </a:t>
            </a:r>
            <a:r>
              <a:rPr lang="en-US" b="1" dirty="0"/>
              <a:t>conflict occurs</a:t>
            </a:r>
            <a:r>
              <a:rPr lang="bg-BG" b="1" dirty="0"/>
              <a:t>.</a:t>
            </a:r>
            <a:endParaRPr lang="en-US" b="1" dirty="0"/>
          </a:p>
        </p:txBody>
      </p:sp>
      <p:grpSp>
        <p:nvGrpSpPr>
          <p:cNvPr id="35" name="Group 18"/>
          <p:cNvGrpSpPr>
            <a:grpSpLocks/>
          </p:cNvGrpSpPr>
          <p:nvPr/>
        </p:nvGrpSpPr>
        <p:grpSpPr bwMode="auto">
          <a:xfrm>
            <a:off x="4953000" y="3657600"/>
            <a:ext cx="685800" cy="457200"/>
            <a:chOff x="2160" y="2304"/>
            <a:chExt cx="432" cy="288"/>
          </a:xfrm>
        </p:grpSpPr>
        <p:sp>
          <p:nvSpPr>
            <p:cNvPr id="36" name="Line 19"/>
            <p:cNvSpPr>
              <a:spLocks noChangeShapeType="1"/>
            </p:cNvSpPr>
            <p:nvPr/>
          </p:nvSpPr>
          <p:spPr bwMode="auto">
            <a:xfrm>
              <a:off x="2160" y="2304"/>
              <a:ext cx="432" cy="24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b="1">
                <a:effectLst>
                  <a:outerShdw blurRad="38100" dist="38100" dir="2700000" algn="tl">
                    <a:srgbClr val="000000">
                      <a:alpha val="43137"/>
                    </a:srgbClr>
                  </a:outerShdw>
                </a:effectLst>
              </a:endParaRPr>
            </a:p>
          </p:txBody>
        </p:sp>
        <p:sp>
          <p:nvSpPr>
            <p:cNvPr id="37" name="Line 20"/>
            <p:cNvSpPr>
              <a:spLocks noChangeShapeType="1"/>
            </p:cNvSpPr>
            <p:nvPr/>
          </p:nvSpPr>
          <p:spPr bwMode="auto">
            <a:xfrm flipH="1">
              <a:off x="2208" y="2304"/>
              <a:ext cx="288" cy="288"/>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b="1">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1723749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(6)</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7463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smtClean="0"/>
              <a:t>Bobby </a:t>
            </a:r>
            <a:r>
              <a:rPr lang="en-US" b="1" dirty="0" smtClean="0">
                <a:solidFill>
                  <a:schemeClr val="accent5">
                    <a:lumMod val="20000"/>
                    <a:lumOff val="80000"/>
                  </a:schemeClr>
                </a:solidFill>
              </a:rPr>
              <a:t>merges</a:t>
            </a:r>
            <a:r>
              <a:rPr lang="en-US" b="1" dirty="0" smtClean="0"/>
              <a:t> the her local files with the files from the remote repository.</a:t>
            </a:r>
          </a:p>
          <a:p>
            <a:r>
              <a:rPr lang="en-US" b="1" dirty="0" smtClean="0"/>
              <a:t>Conflicts are locally </a:t>
            </a:r>
            <a:r>
              <a:rPr lang="en-US" b="1" dirty="0" smtClean="0">
                <a:solidFill>
                  <a:schemeClr val="accent5">
                    <a:lumMod val="20000"/>
                    <a:lumOff val="80000"/>
                  </a:schemeClr>
                </a:solidFill>
              </a:rPr>
              <a:t>resolved</a:t>
            </a:r>
            <a:r>
              <a:rPr lang="en-US" b="1" dirty="0" smtClean="0"/>
              <a:t>.</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0" name="Group 6"/>
          <p:cNvGrpSpPr>
            <a:grpSpLocks/>
          </p:cNvGrpSpPr>
          <p:nvPr/>
        </p:nvGrpSpPr>
        <p:grpSpPr bwMode="auto">
          <a:xfrm>
            <a:off x="5028058" y="2514600"/>
            <a:ext cx="660226" cy="857992"/>
            <a:chOff x="2399" y="1488"/>
            <a:chExt cx="577"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39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820536" y="4323608"/>
            <a:ext cx="762952" cy="906030"/>
            <a:chOff x="2370" y="1488"/>
            <a:chExt cx="606" cy="811"/>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70" y="1555"/>
              <a:ext cx="605" cy="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+Andy</a:t>
              </a:r>
            </a:p>
            <a:p>
              <a:pPr algn="ctr" eaLnBrk="1" hangingPunct="1">
                <a:lnSpc>
                  <a:spcPct val="100000"/>
                </a:lnSpc>
                <a:spcBef>
                  <a:spcPts val="0"/>
                </a:spcBef>
                <a:defRPr/>
              </a:pPr>
              <a:endParaRPr kumimoji="0" lang="en-US" sz="1600" b="1" dirty="0">
                <a:solidFill>
                  <a:schemeClr val="bg1"/>
                </a:solidFill>
                <a:cs typeface="Arial" charset="0"/>
              </a:endParaRP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0" name="Group 6"/>
          <p:cNvGrpSpPr>
            <a:grpSpLocks/>
          </p:cNvGrpSpPr>
          <p:nvPr/>
        </p:nvGrpSpPr>
        <p:grpSpPr bwMode="auto">
          <a:xfrm>
            <a:off x="5752769" y="4319650"/>
            <a:ext cx="761693" cy="857992"/>
            <a:chOff x="2371" y="1488"/>
            <a:chExt cx="605" cy="768"/>
          </a:xfrm>
        </p:grpSpPr>
        <p:pic>
          <p:nvPicPr>
            <p:cNvPr id="5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cxnSp>
        <p:nvCxnSpPr>
          <p:cNvPr id="53" name="AutoShape 12"/>
          <p:cNvCxnSpPr>
            <a:cxnSpLocks noChangeShapeType="1"/>
            <a:stCxn id="711684" idx="3"/>
            <a:endCxn id="25" idx="1"/>
          </p:cNvCxnSpPr>
          <p:nvPr/>
        </p:nvCxnSpPr>
        <p:spPr bwMode="auto">
          <a:xfrm rot="16200000" flipH="1">
            <a:off x="4239620" y="3325220"/>
            <a:ext cx="1752590" cy="104577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4910450" y="3520919"/>
            <a:ext cx="1066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ts val="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Fetch +</a:t>
            </a:r>
          </a:p>
          <a:p>
            <a:pPr eaLnBrk="1" hangingPunct="1">
              <a:lnSpc>
                <a:spcPct val="100000"/>
              </a:lnSpc>
              <a:spcBef>
                <a:spcPts val="0"/>
              </a:spcBef>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Merge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10888547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(7)</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32" name="Text Box 8"/>
          <p:cNvSpPr txBox="1">
            <a:spLocks noChangeArrowheads="1"/>
          </p:cNvSpPr>
          <p:nvPr/>
        </p:nvSpPr>
        <p:spPr bwMode="auto">
          <a:xfrm>
            <a:off x="5028057" y="2675475"/>
            <a:ext cx="652216" cy="33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820536" y="4323608"/>
            <a:ext cx="762952" cy="857992"/>
            <a:chOff x="2370" y="1488"/>
            <a:chExt cx="606"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70" y="1555"/>
              <a:ext cx="60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+Andy</a:t>
              </a: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cxnSp>
        <p:nvCxnSpPr>
          <p:cNvPr id="53" name="AutoShape 12"/>
          <p:cNvCxnSpPr>
            <a:cxnSpLocks noChangeShapeType="1"/>
            <a:stCxn id="25" idx="1"/>
            <a:endCxn id="711684" idx="3"/>
          </p:cNvCxnSpPr>
          <p:nvPr/>
        </p:nvCxnSpPr>
        <p:spPr bwMode="auto">
          <a:xfrm rot="16200000" flipV="1">
            <a:off x="4239620" y="3325220"/>
            <a:ext cx="1752590" cy="104577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5550724" y="3607562"/>
            <a:ext cx="20327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Push (no conflict)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33" name="Text Box 15"/>
          <p:cNvSpPr txBox="1">
            <a:spLocks noChangeArrowheads="1"/>
          </p:cNvSpPr>
          <p:nvPr/>
        </p:nvSpPr>
        <p:spPr bwMode="auto">
          <a:xfrm>
            <a:off x="452437" y="1412875"/>
            <a:ext cx="3053954"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smtClean="0"/>
              <a:t>Bobby commits her merged changes</a:t>
            </a:r>
            <a:r>
              <a:rPr lang="bg-BG" b="1" dirty="0"/>
              <a:t>.</a:t>
            </a:r>
            <a:endParaRPr lang="en-US" b="1" dirty="0"/>
          </a:p>
          <a:p>
            <a:r>
              <a:rPr lang="en-US" b="1" dirty="0" smtClean="0"/>
              <a:t>No </a:t>
            </a:r>
            <a:r>
              <a:rPr lang="en-US" b="1" dirty="0"/>
              <a:t>version </a:t>
            </a:r>
            <a:r>
              <a:rPr lang="en-US" b="1" dirty="0" smtClean="0"/>
              <a:t>conflict</a:t>
            </a:r>
            <a:r>
              <a:rPr lang="bg-BG" b="1" dirty="0" smtClean="0"/>
              <a:t>.</a:t>
            </a:r>
            <a:endParaRPr lang="en-US" b="1" dirty="0"/>
          </a:p>
        </p:txBody>
      </p:sp>
      <p:grpSp>
        <p:nvGrpSpPr>
          <p:cNvPr id="38" name="Group 6"/>
          <p:cNvGrpSpPr>
            <a:grpSpLocks/>
          </p:cNvGrpSpPr>
          <p:nvPr/>
        </p:nvGrpSpPr>
        <p:grpSpPr bwMode="auto">
          <a:xfrm>
            <a:off x="5752769" y="4319650"/>
            <a:ext cx="761693" cy="857992"/>
            <a:chOff x="2371" y="1488"/>
            <a:chExt cx="605" cy="768"/>
          </a:xfrm>
        </p:grpSpPr>
        <p:pic>
          <p:nvPicPr>
            <p:cNvPr id="4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6" name="Group 6"/>
          <p:cNvGrpSpPr>
            <a:grpSpLocks/>
          </p:cNvGrpSpPr>
          <p:nvPr/>
        </p:nvGrpSpPr>
        <p:grpSpPr bwMode="auto">
          <a:xfrm>
            <a:off x="5015703" y="2526412"/>
            <a:ext cx="761693" cy="857992"/>
            <a:chOff x="2371" y="1488"/>
            <a:chExt cx="605" cy="768"/>
          </a:xfrm>
        </p:grpSpPr>
        <p:pic>
          <p:nvPicPr>
            <p:cNvPr id="5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spTree>
    <p:extLst>
      <p:ext uri="{BB962C8B-B14F-4D97-AF65-F5344CB8AC3E}">
        <p14:creationId xmlns:p14="http://schemas.microsoft.com/office/powerpoint/2010/main" val="9997827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(8)</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32" name="Text Box 8"/>
          <p:cNvSpPr txBox="1">
            <a:spLocks noChangeArrowheads="1"/>
          </p:cNvSpPr>
          <p:nvPr/>
        </p:nvSpPr>
        <p:spPr bwMode="auto">
          <a:xfrm>
            <a:off x="5028057" y="2675475"/>
            <a:ext cx="652216" cy="33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nvGrpSpPr>
          <p:cNvPr id="40" name="Group 6"/>
          <p:cNvGrpSpPr>
            <a:grpSpLocks/>
          </p:cNvGrpSpPr>
          <p:nvPr/>
        </p:nvGrpSpPr>
        <p:grpSpPr bwMode="auto">
          <a:xfrm>
            <a:off x="1608892" y="4321628"/>
            <a:ext cx="762063" cy="857992"/>
            <a:chOff x="2341" y="1488"/>
            <a:chExt cx="666"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41" y="1555"/>
              <a:ext cx="66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+Andy</a:t>
              </a:r>
            </a:p>
          </p:txBody>
        </p:sp>
      </p:grpSp>
      <p:grpSp>
        <p:nvGrpSpPr>
          <p:cNvPr id="29" name="Group 6"/>
          <p:cNvGrpSpPr>
            <a:grpSpLocks/>
          </p:cNvGrpSpPr>
          <p:nvPr/>
        </p:nvGrpSpPr>
        <p:grpSpPr bwMode="auto">
          <a:xfrm>
            <a:off x="6820536" y="4323608"/>
            <a:ext cx="762952" cy="857992"/>
            <a:chOff x="2370" y="1488"/>
            <a:chExt cx="606"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70" y="1555"/>
              <a:ext cx="60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+Andy</a:t>
              </a:r>
            </a:p>
          </p:txBody>
        </p:sp>
      </p:grpSp>
      <p:grpSp>
        <p:nvGrpSpPr>
          <p:cNvPr id="43" name="Group 6"/>
          <p:cNvGrpSpPr>
            <a:grpSpLocks/>
          </p:cNvGrpSpPr>
          <p:nvPr/>
        </p:nvGrpSpPr>
        <p:grpSpPr bwMode="auto">
          <a:xfrm>
            <a:off x="3690752" y="4319650"/>
            <a:ext cx="762063" cy="857992"/>
            <a:chOff x="2341" y="1488"/>
            <a:chExt cx="666"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41" y="1555"/>
              <a:ext cx="66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t>
              </a:r>
              <a:r>
                <a:rPr lang="en-US" sz="1600" b="1" dirty="0" smtClean="0">
                  <a:solidFill>
                    <a:schemeClr val="bg1"/>
                  </a:solidFill>
                  <a:cs typeface="Arial" charset="0"/>
                </a:rPr>
                <a:t>Andy</a:t>
              </a:r>
              <a:endParaRPr kumimoji="0" lang="en-US" sz="1600" b="1" dirty="0">
                <a:solidFill>
                  <a:schemeClr val="bg1"/>
                </a:solidFill>
                <a:cs typeface="Arial" charset="0"/>
              </a:endParaRPr>
            </a:p>
          </p:txBody>
        </p:sp>
      </p:grpSp>
      <p:cxnSp>
        <p:nvCxnSpPr>
          <p:cNvPr id="53" name="AutoShape 12"/>
          <p:cNvCxnSpPr>
            <a:cxnSpLocks noChangeShapeType="1"/>
            <a:stCxn id="711684" idx="3"/>
            <a:endCxn id="24" idx="1"/>
          </p:cNvCxnSpPr>
          <p:nvPr/>
        </p:nvCxnSpPr>
        <p:spPr bwMode="auto">
          <a:xfrm rot="5400000">
            <a:off x="3172820" y="3304190"/>
            <a:ext cx="1752590" cy="108783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3581400" y="3440668"/>
            <a:ext cx="7373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Fetch</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33" name="Text Box 15"/>
          <p:cNvSpPr txBox="1">
            <a:spLocks noChangeArrowheads="1"/>
          </p:cNvSpPr>
          <p:nvPr/>
        </p:nvSpPr>
        <p:spPr bwMode="auto">
          <a:xfrm>
            <a:off x="452437" y="1412875"/>
            <a:ext cx="244316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smtClean="0"/>
              <a:t>Andy fetches (updates) the updated files from the remote repository</a:t>
            </a:r>
            <a:r>
              <a:rPr lang="bg-BG" b="1" dirty="0" smtClean="0"/>
              <a:t>.</a:t>
            </a:r>
            <a:endParaRPr lang="en-US" b="1" dirty="0"/>
          </a:p>
        </p:txBody>
      </p:sp>
      <p:grpSp>
        <p:nvGrpSpPr>
          <p:cNvPr id="38" name="Group 6"/>
          <p:cNvGrpSpPr>
            <a:grpSpLocks/>
          </p:cNvGrpSpPr>
          <p:nvPr/>
        </p:nvGrpSpPr>
        <p:grpSpPr bwMode="auto">
          <a:xfrm>
            <a:off x="5752769" y="4319650"/>
            <a:ext cx="761693" cy="857992"/>
            <a:chOff x="2371" y="1488"/>
            <a:chExt cx="605" cy="768"/>
          </a:xfrm>
        </p:grpSpPr>
        <p:pic>
          <p:nvPicPr>
            <p:cNvPr id="4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6" name="Group 6"/>
          <p:cNvGrpSpPr>
            <a:grpSpLocks/>
          </p:cNvGrpSpPr>
          <p:nvPr/>
        </p:nvGrpSpPr>
        <p:grpSpPr bwMode="auto">
          <a:xfrm>
            <a:off x="5015703" y="2526412"/>
            <a:ext cx="761693" cy="857992"/>
            <a:chOff x="2371" y="1488"/>
            <a:chExt cx="605" cy="768"/>
          </a:xfrm>
        </p:grpSpPr>
        <p:pic>
          <p:nvPicPr>
            <p:cNvPr id="5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spTree>
    <p:extLst>
      <p:ext uri="{BB962C8B-B14F-4D97-AF65-F5344CB8AC3E}">
        <p14:creationId xmlns:p14="http://schemas.microsoft.com/office/powerpoint/2010/main" val="3931322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ctrTitle"/>
          </p:nvPr>
        </p:nvSpPr>
        <p:spPr>
          <a:xfrm>
            <a:off x="457200" y="5334000"/>
            <a:ext cx="8229600" cy="685800"/>
          </a:xfrm>
        </p:spPr>
        <p:txBody>
          <a:bodyPr/>
          <a:lstStyle/>
          <a:p>
            <a:r>
              <a:rPr lang="en-US" sz="5400" dirty="0"/>
              <a:t>Tags and Branches</a:t>
            </a:r>
            <a:endParaRPr lang="bg-BG" sz="5400" dirty="0"/>
          </a:p>
        </p:txBody>
      </p:sp>
      <p:pic>
        <p:nvPicPr>
          <p:cNvPr id="5" name="Picture 2" descr="http://fineartamerica.com/images-medium/branching-out-dina-dargo.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84894" y="1077278"/>
            <a:ext cx="4942184" cy="3723322"/>
          </a:xfrm>
          <a:prstGeom prst="roundRect">
            <a:avLst>
              <a:gd name="adj" fmla="val 3888"/>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5576" y="1371600"/>
            <a:ext cx="3007006" cy="27426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943560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dirty="0"/>
              <a:t>Tags</a:t>
            </a:r>
          </a:p>
        </p:txBody>
      </p:sp>
      <p:sp>
        <p:nvSpPr>
          <p:cNvPr id="640003" name="Rectangle 3"/>
          <p:cNvSpPr>
            <a:spLocks noGrp="1" noChangeArrowheads="1"/>
          </p:cNvSpPr>
          <p:nvPr>
            <p:ph idx="1"/>
          </p:nvPr>
        </p:nvSpPr>
        <p:spPr/>
        <p:txBody>
          <a:bodyPr/>
          <a:lstStyle/>
          <a:p>
            <a:pPr>
              <a:lnSpc>
                <a:spcPct val="90000"/>
              </a:lnSpc>
            </a:pPr>
            <a:r>
              <a:rPr lang="en-US" dirty="0"/>
              <a:t>Allows us to give a name to a group of files in a certain version</a:t>
            </a:r>
            <a:endParaRPr lang="bg-BG" dirty="0"/>
          </a:p>
        </p:txBody>
      </p:sp>
      <p:sp>
        <p:nvSpPr>
          <p:cNvPr id="31"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640004" name="Picture 4"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0600" y="2746375"/>
            <a:ext cx="989013" cy="969963"/>
          </a:xfrm>
          <a:prstGeom prst="rect">
            <a:avLst/>
          </a:prstGeom>
          <a:noFill/>
        </p:spPr>
      </p:pic>
      <p:sp>
        <p:nvSpPr>
          <p:cNvPr id="640005" name="Text Box 5"/>
          <p:cNvSpPr txBox="1">
            <a:spLocks noChangeArrowheads="1"/>
          </p:cNvSpPr>
          <p:nvPr/>
        </p:nvSpPr>
        <p:spPr bwMode="auto">
          <a:xfrm>
            <a:off x="1119250" y="2997963"/>
            <a:ext cx="814113" cy="366712"/>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A</a:t>
            </a:r>
            <a:endParaRPr kumimoji="0" lang="en-US" sz="1800" b="1" noProof="1">
              <a:solidFill>
                <a:schemeClr val="bg1"/>
              </a:solidFill>
              <a:cs typeface="Arial" charset="0"/>
            </a:endParaRPr>
          </a:p>
        </p:txBody>
      </p:sp>
      <p:pic>
        <p:nvPicPr>
          <p:cNvPr id="640006" name="Picture 6"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0600" y="3965575"/>
            <a:ext cx="989013" cy="903288"/>
          </a:xfrm>
          <a:prstGeom prst="rect">
            <a:avLst/>
          </a:prstGeom>
          <a:noFill/>
          <a:ln w="9525" algn="ctr">
            <a:noFill/>
            <a:miter lim="800000"/>
            <a:headEnd/>
            <a:tailEnd/>
          </a:ln>
          <a:effectLst/>
        </p:spPr>
      </p:pic>
      <p:sp>
        <p:nvSpPr>
          <p:cNvPr id="640007" name="Text Box 7"/>
          <p:cNvSpPr txBox="1">
            <a:spLocks noChangeArrowheads="1"/>
          </p:cNvSpPr>
          <p:nvPr/>
        </p:nvSpPr>
        <p:spPr bwMode="auto">
          <a:xfrm>
            <a:off x="1124012" y="4188588"/>
            <a:ext cx="809351" cy="366712"/>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B</a:t>
            </a:r>
            <a:endParaRPr kumimoji="0" lang="en-US" sz="1800" b="1" noProof="1">
              <a:solidFill>
                <a:schemeClr val="bg1"/>
              </a:solidFill>
              <a:cs typeface="Arial" charset="0"/>
            </a:endParaRPr>
          </a:p>
        </p:txBody>
      </p:sp>
      <p:sp>
        <p:nvSpPr>
          <p:cNvPr id="640008" name="Rectangle 8"/>
          <p:cNvSpPr>
            <a:spLocks noChangeArrowheads="1"/>
          </p:cNvSpPr>
          <p:nvPr/>
        </p:nvSpPr>
        <p:spPr bwMode="auto">
          <a:xfrm>
            <a:off x="2555875" y="29527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0010" name="Rectangle 10"/>
          <p:cNvSpPr>
            <a:spLocks noChangeArrowheads="1"/>
          </p:cNvSpPr>
          <p:nvPr/>
        </p:nvSpPr>
        <p:spPr bwMode="auto">
          <a:xfrm>
            <a:off x="5334000" y="29527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1.3</a:t>
            </a:r>
          </a:p>
        </p:txBody>
      </p:sp>
      <p:sp>
        <p:nvSpPr>
          <p:cNvPr id="640011" name="Rectangle 11"/>
          <p:cNvSpPr>
            <a:spLocks noChangeArrowheads="1"/>
          </p:cNvSpPr>
          <p:nvPr/>
        </p:nvSpPr>
        <p:spPr bwMode="auto">
          <a:xfrm>
            <a:off x="6781800" y="29527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1.4</a:t>
            </a:r>
          </a:p>
        </p:txBody>
      </p:sp>
      <p:sp>
        <p:nvSpPr>
          <p:cNvPr id="640012" name="Line 12"/>
          <p:cNvSpPr>
            <a:spLocks noChangeShapeType="1"/>
          </p:cNvSpPr>
          <p:nvPr/>
        </p:nvSpPr>
        <p:spPr bwMode="auto">
          <a:xfrm>
            <a:off x="3505200" y="3124200"/>
            <a:ext cx="217488" cy="158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13" name="Line 13"/>
          <p:cNvSpPr>
            <a:spLocks noChangeShapeType="1"/>
          </p:cNvSpPr>
          <p:nvPr/>
        </p:nvSpPr>
        <p:spPr bwMode="auto">
          <a:xfrm>
            <a:off x="4876800" y="3124200"/>
            <a:ext cx="273050" cy="158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14" name="Line 14"/>
          <p:cNvSpPr>
            <a:spLocks noChangeShapeType="1"/>
          </p:cNvSpPr>
          <p:nvPr/>
        </p:nvSpPr>
        <p:spPr bwMode="auto">
          <a:xfrm>
            <a:off x="6324600" y="3124200"/>
            <a:ext cx="273050" cy="158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16" name="Rectangle 16"/>
          <p:cNvSpPr>
            <a:spLocks noChangeArrowheads="1"/>
          </p:cNvSpPr>
          <p:nvPr/>
        </p:nvSpPr>
        <p:spPr bwMode="auto">
          <a:xfrm>
            <a:off x="3886200" y="41719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algn="ct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pic>
        <p:nvPicPr>
          <p:cNvPr id="640017" name="Picture 17"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0600" y="5184775"/>
            <a:ext cx="989013" cy="981075"/>
          </a:xfrm>
          <a:prstGeom prst="rect">
            <a:avLst/>
          </a:prstGeom>
          <a:noFill/>
        </p:spPr>
      </p:pic>
      <p:sp>
        <p:nvSpPr>
          <p:cNvPr id="640018" name="Text Box 18"/>
          <p:cNvSpPr txBox="1">
            <a:spLocks noChangeArrowheads="1"/>
          </p:cNvSpPr>
          <p:nvPr/>
        </p:nvSpPr>
        <p:spPr bwMode="auto">
          <a:xfrm>
            <a:off x="1114487" y="5436363"/>
            <a:ext cx="818876" cy="366712"/>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C</a:t>
            </a:r>
            <a:endParaRPr kumimoji="0" lang="en-US" sz="1800" b="1" noProof="1">
              <a:solidFill>
                <a:schemeClr val="bg1"/>
              </a:solidFill>
              <a:cs typeface="Arial" charset="0"/>
            </a:endParaRPr>
          </a:p>
        </p:txBody>
      </p:sp>
      <p:sp>
        <p:nvSpPr>
          <p:cNvPr id="640019" name="Rectangle 19"/>
          <p:cNvSpPr>
            <a:spLocks noChangeArrowheads="1"/>
          </p:cNvSpPr>
          <p:nvPr/>
        </p:nvSpPr>
        <p:spPr bwMode="auto">
          <a:xfrm>
            <a:off x="2514600" y="53911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0020" name="Rectangle 20"/>
          <p:cNvSpPr>
            <a:spLocks noChangeArrowheads="1"/>
          </p:cNvSpPr>
          <p:nvPr/>
        </p:nvSpPr>
        <p:spPr bwMode="auto">
          <a:xfrm>
            <a:off x="3886200" y="53911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sp>
        <p:nvSpPr>
          <p:cNvPr id="640022" name="Line 22"/>
          <p:cNvSpPr>
            <a:spLocks noChangeShapeType="1"/>
          </p:cNvSpPr>
          <p:nvPr/>
        </p:nvSpPr>
        <p:spPr bwMode="auto">
          <a:xfrm>
            <a:off x="4876800" y="55626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23" name="Line 23"/>
          <p:cNvSpPr>
            <a:spLocks noChangeShapeType="1"/>
          </p:cNvSpPr>
          <p:nvPr/>
        </p:nvSpPr>
        <p:spPr bwMode="auto">
          <a:xfrm>
            <a:off x="4343400" y="3200400"/>
            <a:ext cx="0" cy="762000"/>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4" name="Line 24"/>
          <p:cNvSpPr>
            <a:spLocks noChangeShapeType="1"/>
          </p:cNvSpPr>
          <p:nvPr/>
        </p:nvSpPr>
        <p:spPr bwMode="auto">
          <a:xfrm flipH="1">
            <a:off x="3124200" y="3962400"/>
            <a:ext cx="1219200" cy="228600"/>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5" name="Line 25"/>
          <p:cNvSpPr>
            <a:spLocks noChangeShapeType="1"/>
          </p:cNvSpPr>
          <p:nvPr/>
        </p:nvSpPr>
        <p:spPr bwMode="auto">
          <a:xfrm>
            <a:off x="3124200" y="4508500"/>
            <a:ext cx="0" cy="596900"/>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6" name="Line 26"/>
          <p:cNvSpPr>
            <a:spLocks noChangeShapeType="1"/>
          </p:cNvSpPr>
          <p:nvPr/>
        </p:nvSpPr>
        <p:spPr bwMode="auto">
          <a:xfrm>
            <a:off x="3124200" y="5105400"/>
            <a:ext cx="2438400" cy="76200"/>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7" name="Line 27"/>
          <p:cNvSpPr>
            <a:spLocks noChangeShapeType="1"/>
          </p:cNvSpPr>
          <p:nvPr/>
        </p:nvSpPr>
        <p:spPr bwMode="auto">
          <a:xfrm>
            <a:off x="5562600" y="5181600"/>
            <a:ext cx="1588" cy="238125"/>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8" name="Text Box 28"/>
          <p:cNvSpPr txBox="1">
            <a:spLocks noChangeArrowheads="1"/>
          </p:cNvSpPr>
          <p:nvPr/>
        </p:nvSpPr>
        <p:spPr bwMode="auto">
          <a:xfrm>
            <a:off x="4500563" y="3505200"/>
            <a:ext cx="172085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Tag "Beta 2"</a:t>
            </a:r>
          </a:p>
        </p:txBody>
      </p:sp>
      <p:sp>
        <p:nvSpPr>
          <p:cNvPr id="640029" name="Line 29"/>
          <p:cNvSpPr>
            <a:spLocks noChangeShapeType="1"/>
          </p:cNvSpPr>
          <p:nvPr/>
        </p:nvSpPr>
        <p:spPr bwMode="auto">
          <a:xfrm>
            <a:off x="3460750" y="5562600"/>
            <a:ext cx="27305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30" name="Line 30"/>
          <p:cNvSpPr>
            <a:spLocks noChangeShapeType="1"/>
          </p:cNvSpPr>
          <p:nvPr/>
        </p:nvSpPr>
        <p:spPr bwMode="auto">
          <a:xfrm>
            <a:off x="3505200" y="4343400"/>
            <a:ext cx="273050" cy="158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15" name="Rectangle 15"/>
          <p:cNvSpPr>
            <a:spLocks noChangeArrowheads="1"/>
          </p:cNvSpPr>
          <p:nvPr/>
        </p:nvSpPr>
        <p:spPr bwMode="auto">
          <a:xfrm>
            <a:off x="2590800" y="4171950"/>
            <a:ext cx="762000" cy="347663"/>
          </a:xfrm>
          <a:prstGeom prst="rect">
            <a:avLst/>
          </a:prstGeom>
          <a:solidFill>
            <a:schemeClr val="bg1"/>
          </a:solidFill>
          <a:ln w="9525" algn="ctr">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0021" name="Rectangle 21"/>
          <p:cNvSpPr>
            <a:spLocks noChangeArrowheads="1"/>
          </p:cNvSpPr>
          <p:nvPr/>
        </p:nvSpPr>
        <p:spPr bwMode="auto">
          <a:xfrm>
            <a:off x="5334000" y="5391150"/>
            <a:ext cx="762000" cy="347663"/>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1.3</a:t>
            </a:r>
          </a:p>
        </p:txBody>
      </p:sp>
      <p:sp>
        <p:nvSpPr>
          <p:cNvPr id="640009" name="Rectangle 9"/>
          <p:cNvSpPr>
            <a:spLocks noChangeArrowheads="1"/>
          </p:cNvSpPr>
          <p:nvPr/>
        </p:nvSpPr>
        <p:spPr bwMode="auto">
          <a:xfrm>
            <a:off x="3886200" y="2952750"/>
            <a:ext cx="762000" cy="347663"/>
          </a:xfrm>
          <a:prstGeom prst="rect">
            <a:avLst/>
          </a:prstGeom>
          <a:solidFill>
            <a:schemeClr val="bg1"/>
          </a:solidFill>
          <a:ln w="9525" algn="ctr">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spTree>
    <p:extLst>
      <p:ext uri="{BB962C8B-B14F-4D97-AF65-F5344CB8AC3E}">
        <p14:creationId xmlns:p14="http://schemas.microsoft.com/office/powerpoint/2010/main" val="2162033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a:t>B</a:t>
            </a:r>
            <a:r>
              <a:rPr lang="bg-BG" dirty="0"/>
              <a:t>ranching</a:t>
            </a:r>
            <a:endParaRPr lang="en-US" dirty="0"/>
          </a:p>
        </p:txBody>
      </p:sp>
      <p:sp>
        <p:nvSpPr>
          <p:cNvPr id="64205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Branching</a:t>
            </a:r>
            <a:r>
              <a:rPr lang="en-US" dirty="0"/>
              <a:t> allows </a:t>
            </a:r>
            <a:r>
              <a:rPr lang="en-US" dirty="0" smtClean="0"/>
              <a:t>a </a:t>
            </a:r>
            <a:r>
              <a:rPr lang="en-US" dirty="0"/>
              <a:t>group of changes to be </a:t>
            </a:r>
            <a:r>
              <a:rPr lang="en-US" dirty="0" smtClean="0"/>
              <a:t>separated </a:t>
            </a:r>
            <a:r>
              <a:rPr lang="en-US" dirty="0"/>
              <a:t>in </a:t>
            </a:r>
            <a:r>
              <a:rPr lang="en-US" dirty="0" smtClean="0"/>
              <a:t>a development line</a:t>
            </a:r>
          </a:p>
          <a:p>
            <a:pPr lvl="1">
              <a:lnSpc>
                <a:spcPct val="100000"/>
              </a:lnSpc>
            </a:pPr>
            <a:r>
              <a:rPr lang="en-US" dirty="0" smtClean="0"/>
              <a:t>Different developers work in different branches</a:t>
            </a:r>
            <a:endParaRPr lang="bg-BG" dirty="0"/>
          </a:p>
          <a:p>
            <a:pPr>
              <a:lnSpc>
                <a:spcPct val="100000"/>
              </a:lnSpc>
            </a:pPr>
            <a:r>
              <a:rPr lang="en-US" dirty="0"/>
              <a:t>Branching is suitable for</a:t>
            </a:r>
            <a:r>
              <a:rPr lang="bg-BG" dirty="0"/>
              <a:t>:</a:t>
            </a:r>
          </a:p>
          <a:p>
            <a:pPr lvl="1">
              <a:lnSpc>
                <a:spcPct val="100000"/>
              </a:lnSpc>
            </a:pPr>
            <a:r>
              <a:rPr lang="en-US" dirty="0"/>
              <a:t>Development of </a:t>
            </a:r>
            <a:r>
              <a:rPr lang="en-US" dirty="0" smtClean="0">
                <a:solidFill>
                  <a:schemeClr val="accent5">
                    <a:lumMod val="20000"/>
                    <a:lumOff val="80000"/>
                  </a:schemeClr>
                </a:solidFill>
              </a:rPr>
              <a:t>new feature or fix </a:t>
            </a:r>
            <a:r>
              <a:rPr lang="en-US" dirty="0" smtClean="0"/>
              <a:t>in a new version of the product</a:t>
            </a:r>
            <a:r>
              <a:rPr lang="bg-BG" dirty="0" smtClean="0"/>
              <a:t> </a:t>
            </a:r>
            <a:r>
              <a:rPr lang="en-US" dirty="0" smtClean="0"/>
              <a:t>(for example version 2.0)</a:t>
            </a:r>
          </a:p>
          <a:p>
            <a:pPr lvl="2">
              <a:lnSpc>
                <a:spcPct val="100000"/>
              </a:lnSpc>
            </a:pPr>
            <a:r>
              <a:rPr lang="en-US" dirty="0" smtClean="0"/>
              <a:t>Features are invisible in the main development line until merged with it</a:t>
            </a:r>
            <a:endParaRPr lang="bg-BG" dirty="0" smtClean="0"/>
          </a:p>
          <a:p>
            <a:pPr lvl="1">
              <a:lnSpc>
                <a:spcPct val="100000"/>
              </a:lnSpc>
            </a:pPr>
            <a:r>
              <a:rPr lang="en-US" dirty="0" smtClean="0"/>
              <a:t>You </a:t>
            </a:r>
            <a:r>
              <a:rPr lang="en-US" dirty="0"/>
              <a:t>can still make changes in the older version</a:t>
            </a:r>
            <a:r>
              <a:rPr lang="bg-BG" dirty="0"/>
              <a:t> (</a:t>
            </a:r>
            <a:r>
              <a:rPr lang="en-US" dirty="0"/>
              <a:t>for example version</a:t>
            </a:r>
            <a:r>
              <a:rPr lang="bg-BG" dirty="0"/>
              <a:t> 1.0.1)</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27967611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smtClean="0"/>
              <a:t>Merging Branches</a:t>
            </a:r>
            <a:endParaRPr lang="en-US" dirty="0"/>
          </a:p>
        </p:txBody>
      </p:sp>
      <p:sp>
        <p:nvSpPr>
          <p:cNvPr id="642051" name="Rectangle 3"/>
          <p:cNvSpPr>
            <a:spLocks noGrp="1" noChangeArrowheads="1"/>
          </p:cNvSpPr>
          <p:nvPr>
            <p:ph idx="1"/>
          </p:nvPr>
        </p:nvSpPr>
        <p:spPr>
          <a:xfrm>
            <a:off x="228600" y="814450"/>
            <a:ext cx="8686800" cy="5791200"/>
          </a:xfrm>
        </p:spPr>
        <p:txBody>
          <a:bodyPr/>
          <a:lstStyle/>
          <a:p>
            <a:pPr>
              <a:lnSpc>
                <a:spcPct val="100000"/>
              </a:lnSpc>
            </a:pPr>
            <a:r>
              <a:rPr lang="en-US" dirty="0" smtClean="0"/>
              <a:t>Some companies work in separate branches</a:t>
            </a:r>
          </a:p>
          <a:p>
            <a:pPr lvl="1">
              <a:lnSpc>
                <a:spcPct val="100000"/>
              </a:lnSpc>
            </a:pPr>
            <a:r>
              <a:rPr lang="en-US" dirty="0" smtClean="0"/>
              <a:t>For each new feature / fix / task</a:t>
            </a:r>
          </a:p>
          <a:p>
            <a:pPr>
              <a:lnSpc>
                <a:spcPct val="100000"/>
              </a:lnSpc>
            </a:pPr>
            <a:r>
              <a:rPr lang="en-US" dirty="0" smtClean="0"/>
              <a:t>Once a feature / fix / task is completed</a:t>
            </a:r>
          </a:p>
          <a:p>
            <a:pPr lvl="1">
              <a:lnSpc>
                <a:spcPct val="100000"/>
              </a:lnSpc>
            </a:pPr>
            <a:r>
              <a:rPr lang="en-US" dirty="0" smtClean="0"/>
              <a:t>It is </a:t>
            </a:r>
            <a:r>
              <a:rPr lang="en-US" dirty="0" smtClean="0">
                <a:solidFill>
                  <a:schemeClr val="accent5">
                    <a:lumMod val="20000"/>
                    <a:lumOff val="80000"/>
                  </a:schemeClr>
                </a:solidFill>
              </a:rPr>
              <a:t>tested</a:t>
            </a:r>
            <a:r>
              <a:rPr lang="en-US" dirty="0" smtClean="0"/>
              <a:t> locally and </a:t>
            </a:r>
            <a:r>
              <a:rPr lang="en-US" dirty="0" smtClean="0">
                <a:solidFill>
                  <a:schemeClr val="accent5">
                    <a:lumMod val="20000"/>
                    <a:lumOff val="80000"/>
                  </a:schemeClr>
                </a:solidFill>
              </a:rPr>
              <a:t>committed</a:t>
            </a:r>
            <a:r>
              <a:rPr lang="en-US" dirty="0" smtClean="0"/>
              <a:t> in its branch</a:t>
            </a:r>
          </a:p>
          <a:p>
            <a:pPr>
              <a:lnSpc>
                <a:spcPct val="100000"/>
              </a:lnSpc>
            </a:pPr>
            <a:r>
              <a:rPr lang="en-US" dirty="0" smtClean="0"/>
              <a:t>Finally it should be </a:t>
            </a:r>
            <a:r>
              <a:rPr lang="en-US" dirty="0" smtClean="0">
                <a:solidFill>
                  <a:schemeClr val="accent5">
                    <a:lumMod val="20000"/>
                    <a:lumOff val="80000"/>
                  </a:schemeClr>
                </a:solidFill>
              </a:rPr>
              <a:t>merged</a:t>
            </a:r>
            <a:r>
              <a:rPr lang="en-US" dirty="0" smtClean="0"/>
              <a:t> into the main development line</a:t>
            </a:r>
          </a:p>
          <a:p>
            <a:pPr lvl="1">
              <a:lnSpc>
                <a:spcPct val="100000"/>
              </a:lnSpc>
            </a:pPr>
            <a:r>
              <a:rPr lang="en-US" dirty="0" smtClean="0"/>
              <a:t>Merging is done locally</a:t>
            </a:r>
          </a:p>
          <a:p>
            <a:pPr lvl="1">
              <a:lnSpc>
                <a:spcPct val="100000"/>
              </a:lnSpc>
            </a:pPr>
            <a:r>
              <a:rPr lang="en-US" dirty="0" smtClean="0"/>
              <a:t>Conflicts are resolved locally</a:t>
            </a:r>
          </a:p>
          <a:p>
            <a:pPr lvl="1">
              <a:lnSpc>
                <a:spcPct val="100000"/>
              </a:lnSpc>
            </a:pPr>
            <a:r>
              <a:rPr lang="en-US" dirty="0" smtClean="0"/>
              <a:t>If the merge is tested and works well, it is </a:t>
            </a:r>
            <a:r>
              <a:rPr lang="en-US" dirty="0" smtClean="0">
                <a:solidFill>
                  <a:schemeClr val="accent5">
                    <a:lumMod val="20000"/>
                    <a:lumOff val="80000"/>
                  </a:schemeClr>
                </a:solidFill>
              </a:rPr>
              <a:t>integrated</a:t>
            </a:r>
            <a:r>
              <a:rPr lang="en-US" dirty="0" smtClean="0"/>
              <a:t> back in the main development line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6170809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dirty="0"/>
              <a:t>Branching</a:t>
            </a:r>
            <a:r>
              <a:rPr lang="bg-BG" dirty="0"/>
              <a:t> – </a:t>
            </a:r>
            <a:r>
              <a:rPr lang="en-US" dirty="0"/>
              <a:t>Example</a:t>
            </a:r>
          </a:p>
        </p:txBody>
      </p:sp>
      <p:sp>
        <p:nvSpPr>
          <p:cNvPr id="30"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pic>
        <p:nvPicPr>
          <p:cNvPr id="645123" name="Picture 3"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4800" y="3657600"/>
            <a:ext cx="1079500" cy="1069975"/>
          </a:xfrm>
          <a:prstGeom prst="rect">
            <a:avLst/>
          </a:prstGeom>
          <a:noFill/>
        </p:spPr>
      </p:pic>
      <p:sp>
        <p:nvSpPr>
          <p:cNvPr id="645124" name="Text Box 4"/>
          <p:cNvSpPr txBox="1">
            <a:spLocks noChangeArrowheads="1"/>
          </p:cNvSpPr>
          <p:nvPr/>
        </p:nvSpPr>
        <p:spPr bwMode="auto">
          <a:xfrm>
            <a:off x="381000" y="3962400"/>
            <a:ext cx="993775" cy="366713"/>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A</a:t>
            </a:r>
            <a:endParaRPr kumimoji="0" lang="en-US" sz="1800" b="1" noProof="1">
              <a:solidFill>
                <a:schemeClr val="bg1"/>
              </a:solidFill>
              <a:cs typeface="Arial" charset="0"/>
            </a:endParaRPr>
          </a:p>
        </p:txBody>
      </p:sp>
      <p:sp>
        <p:nvSpPr>
          <p:cNvPr id="645125" name="Rectangle 5"/>
          <p:cNvSpPr>
            <a:spLocks noChangeArrowheads="1"/>
          </p:cNvSpPr>
          <p:nvPr/>
        </p:nvSpPr>
        <p:spPr bwMode="auto">
          <a:xfrm>
            <a:off x="16795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5126" name="Rectangle 6"/>
          <p:cNvSpPr>
            <a:spLocks noChangeArrowheads="1"/>
          </p:cNvSpPr>
          <p:nvPr/>
        </p:nvSpPr>
        <p:spPr bwMode="auto">
          <a:xfrm>
            <a:off x="30511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sp>
        <p:nvSpPr>
          <p:cNvPr id="645127" name="Rectangle 7"/>
          <p:cNvSpPr>
            <a:spLocks noChangeArrowheads="1"/>
          </p:cNvSpPr>
          <p:nvPr/>
        </p:nvSpPr>
        <p:spPr bwMode="auto">
          <a:xfrm>
            <a:off x="44989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1.3</a:t>
            </a:r>
          </a:p>
        </p:txBody>
      </p:sp>
      <p:sp>
        <p:nvSpPr>
          <p:cNvPr id="645128" name="Rectangle 8"/>
          <p:cNvSpPr>
            <a:spLocks noChangeArrowheads="1"/>
          </p:cNvSpPr>
          <p:nvPr/>
        </p:nvSpPr>
        <p:spPr bwMode="auto">
          <a:xfrm>
            <a:off x="59467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1.4</a:t>
            </a:r>
          </a:p>
        </p:txBody>
      </p:sp>
      <p:sp>
        <p:nvSpPr>
          <p:cNvPr id="645129" name="Line 9"/>
          <p:cNvSpPr>
            <a:spLocks noChangeShapeType="1"/>
          </p:cNvSpPr>
          <p:nvPr/>
        </p:nvSpPr>
        <p:spPr bwMode="auto">
          <a:xfrm>
            <a:off x="2746375" y="4114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0" name="Line 10"/>
          <p:cNvSpPr>
            <a:spLocks noChangeShapeType="1"/>
          </p:cNvSpPr>
          <p:nvPr/>
        </p:nvSpPr>
        <p:spPr bwMode="auto">
          <a:xfrm>
            <a:off x="4117975" y="4114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1" name="Line 11"/>
          <p:cNvSpPr>
            <a:spLocks noChangeShapeType="1"/>
          </p:cNvSpPr>
          <p:nvPr/>
        </p:nvSpPr>
        <p:spPr bwMode="auto">
          <a:xfrm>
            <a:off x="5565775" y="4114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2" name="Rectangle 12"/>
          <p:cNvSpPr>
            <a:spLocks noChangeArrowheads="1"/>
          </p:cNvSpPr>
          <p:nvPr/>
        </p:nvSpPr>
        <p:spPr bwMode="auto">
          <a:xfrm>
            <a:off x="3584575" y="2667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1.2.2.1</a:t>
            </a:r>
          </a:p>
        </p:txBody>
      </p:sp>
      <p:sp>
        <p:nvSpPr>
          <p:cNvPr id="645133" name="Rectangle 13"/>
          <p:cNvSpPr>
            <a:spLocks noChangeArrowheads="1"/>
          </p:cNvSpPr>
          <p:nvPr/>
        </p:nvSpPr>
        <p:spPr bwMode="auto">
          <a:xfrm>
            <a:off x="4956175" y="2667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a:t>
            </a:r>
          </a:p>
        </p:txBody>
      </p:sp>
      <p:sp>
        <p:nvSpPr>
          <p:cNvPr id="645134" name="Line 14"/>
          <p:cNvSpPr>
            <a:spLocks noChangeShapeType="1"/>
          </p:cNvSpPr>
          <p:nvPr/>
        </p:nvSpPr>
        <p:spPr bwMode="auto">
          <a:xfrm>
            <a:off x="4651375" y="2971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5" name="Rectangle 15"/>
          <p:cNvSpPr>
            <a:spLocks noChangeArrowheads="1"/>
          </p:cNvSpPr>
          <p:nvPr/>
        </p:nvSpPr>
        <p:spPr bwMode="auto">
          <a:xfrm>
            <a:off x="36607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1.2.4.1</a:t>
            </a:r>
          </a:p>
        </p:txBody>
      </p:sp>
      <p:sp>
        <p:nvSpPr>
          <p:cNvPr id="645136" name="Rectangle 16"/>
          <p:cNvSpPr>
            <a:spLocks noChangeArrowheads="1"/>
          </p:cNvSpPr>
          <p:nvPr/>
        </p:nvSpPr>
        <p:spPr bwMode="auto">
          <a:xfrm>
            <a:off x="50323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1.2.4.2</a:t>
            </a:r>
          </a:p>
        </p:txBody>
      </p:sp>
      <p:sp>
        <p:nvSpPr>
          <p:cNvPr id="645137" name="Rectangle 17"/>
          <p:cNvSpPr>
            <a:spLocks noChangeArrowheads="1"/>
          </p:cNvSpPr>
          <p:nvPr/>
        </p:nvSpPr>
        <p:spPr bwMode="auto">
          <a:xfrm>
            <a:off x="64801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1.2.4.3</a:t>
            </a:r>
          </a:p>
        </p:txBody>
      </p:sp>
      <p:sp>
        <p:nvSpPr>
          <p:cNvPr id="645138" name="Line 18"/>
          <p:cNvSpPr>
            <a:spLocks noChangeShapeType="1"/>
          </p:cNvSpPr>
          <p:nvPr/>
        </p:nvSpPr>
        <p:spPr bwMode="auto">
          <a:xfrm>
            <a:off x="4727575" y="5257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9" name="Line 19"/>
          <p:cNvSpPr>
            <a:spLocks noChangeShapeType="1"/>
          </p:cNvSpPr>
          <p:nvPr/>
        </p:nvSpPr>
        <p:spPr bwMode="auto">
          <a:xfrm>
            <a:off x="6099175" y="5257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0" name="Line 20"/>
          <p:cNvSpPr>
            <a:spLocks noChangeShapeType="1"/>
          </p:cNvSpPr>
          <p:nvPr/>
        </p:nvSpPr>
        <p:spPr bwMode="auto">
          <a:xfrm flipV="1">
            <a:off x="3279775" y="3048000"/>
            <a:ext cx="304800" cy="7620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1" name="Line 21"/>
          <p:cNvSpPr>
            <a:spLocks noChangeShapeType="1"/>
          </p:cNvSpPr>
          <p:nvPr/>
        </p:nvSpPr>
        <p:spPr bwMode="auto">
          <a:xfrm>
            <a:off x="3203575" y="4419600"/>
            <a:ext cx="457200" cy="8382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2" name="Rectangle 22"/>
          <p:cNvSpPr>
            <a:spLocks noChangeArrowheads="1"/>
          </p:cNvSpPr>
          <p:nvPr/>
        </p:nvSpPr>
        <p:spPr bwMode="auto">
          <a:xfrm>
            <a:off x="5794375" y="1752600"/>
            <a:ext cx="1208088" cy="609600"/>
          </a:xfrm>
          <a:prstGeom prst="rect">
            <a:avLst/>
          </a:prstGeom>
          <a:solidFill>
            <a:srgbClr val="00CC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1.2.2.2.2.1</a:t>
            </a:r>
          </a:p>
        </p:txBody>
      </p:sp>
      <p:sp>
        <p:nvSpPr>
          <p:cNvPr id="645143" name="Rectangle 23"/>
          <p:cNvSpPr>
            <a:spLocks noChangeArrowheads="1"/>
          </p:cNvSpPr>
          <p:nvPr/>
        </p:nvSpPr>
        <p:spPr bwMode="auto">
          <a:xfrm>
            <a:off x="7394575" y="1752600"/>
            <a:ext cx="1257300" cy="609600"/>
          </a:xfrm>
          <a:prstGeom prst="rect">
            <a:avLst/>
          </a:prstGeom>
          <a:solidFill>
            <a:srgbClr val="00CC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1.2.2.2.2.2</a:t>
            </a:r>
          </a:p>
        </p:txBody>
      </p:sp>
      <p:sp>
        <p:nvSpPr>
          <p:cNvPr id="645144" name="Line 24"/>
          <p:cNvSpPr>
            <a:spLocks noChangeShapeType="1"/>
          </p:cNvSpPr>
          <p:nvPr/>
        </p:nvSpPr>
        <p:spPr bwMode="auto">
          <a:xfrm>
            <a:off x="7058025" y="20574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5" name="Line 25"/>
          <p:cNvSpPr>
            <a:spLocks noChangeShapeType="1"/>
          </p:cNvSpPr>
          <p:nvPr/>
        </p:nvSpPr>
        <p:spPr bwMode="auto">
          <a:xfrm flipV="1">
            <a:off x="5413375" y="2057400"/>
            <a:ext cx="381000" cy="6096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6" name="Text Box 26"/>
          <p:cNvSpPr txBox="1">
            <a:spLocks noChangeArrowheads="1"/>
          </p:cNvSpPr>
          <p:nvPr/>
        </p:nvSpPr>
        <p:spPr bwMode="auto">
          <a:xfrm>
            <a:off x="3251200" y="1838325"/>
            <a:ext cx="228600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1.2.2.2.2 -&gt;</a:t>
            </a:r>
          </a:p>
        </p:txBody>
      </p:sp>
      <p:sp>
        <p:nvSpPr>
          <p:cNvPr id="645147" name="Text Box 27"/>
          <p:cNvSpPr txBox="1">
            <a:spLocks noChangeArrowheads="1"/>
          </p:cNvSpPr>
          <p:nvPr/>
        </p:nvSpPr>
        <p:spPr bwMode="auto">
          <a:xfrm>
            <a:off x="1450975" y="2774950"/>
            <a:ext cx="228600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1.2.2. -&gt;</a:t>
            </a:r>
          </a:p>
        </p:txBody>
      </p:sp>
      <p:sp>
        <p:nvSpPr>
          <p:cNvPr id="645148" name="Text Box 28"/>
          <p:cNvSpPr txBox="1">
            <a:spLocks noChangeArrowheads="1"/>
          </p:cNvSpPr>
          <p:nvPr/>
        </p:nvSpPr>
        <p:spPr bwMode="auto">
          <a:xfrm>
            <a:off x="1470025" y="5078413"/>
            <a:ext cx="2286000" cy="366712"/>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1.2.4. -&gt;</a:t>
            </a:r>
          </a:p>
        </p:txBody>
      </p:sp>
      <p:sp>
        <p:nvSpPr>
          <p:cNvPr id="645149" name="Text Box 29"/>
          <p:cNvSpPr txBox="1">
            <a:spLocks noChangeArrowheads="1"/>
          </p:cNvSpPr>
          <p:nvPr/>
        </p:nvSpPr>
        <p:spPr bwMode="auto">
          <a:xfrm>
            <a:off x="7081775" y="3798125"/>
            <a:ext cx="1841500" cy="646331"/>
          </a:xfrm>
          <a:prstGeom prst="rect">
            <a:avLst/>
          </a:prstGeom>
          <a:noFill/>
          <a:ln w="9525">
            <a:noFill/>
            <a:miter lim="800000"/>
            <a:headEnd/>
            <a:tailEnd/>
          </a:ln>
          <a:effectLst/>
        </p:spPr>
        <p:txBody>
          <a:bodyPr wrap="square">
            <a:spAutoFit/>
          </a:bodyPr>
          <a:lstStyle/>
          <a:p>
            <a:pPr eaLnBrk="1" hangingPunct="1">
              <a:lnSpc>
                <a:spcPct val="100000"/>
              </a:lnSpc>
              <a:spcBef>
                <a:spcPts val="0"/>
              </a:spcBef>
            </a:pPr>
            <a:r>
              <a:rPr kumimoji="0" lang="en-US" sz="1800" b="1" dirty="0" smtClean="0">
                <a:solidFill>
                  <a:srgbClr val="EBFFD2"/>
                </a:solidFill>
                <a:effectLst>
                  <a:outerShdw blurRad="38100" dist="38100" dir="2700000" algn="tl">
                    <a:srgbClr val="000000">
                      <a:alpha val="43137"/>
                    </a:srgbClr>
                  </a:outerShdw>
                </a:effectLst>
                <a:cs typeface="Arial" charset="0"/>
              </a:rPr>
              <a:t>Main Trunk</a:t>
            </a:r>
          </a:p>
          <a:p>
            <a:pPr eaLnBrk="1" hangingPunct="1">
              <a:lnSpc>
                <a:spcPct val="100000"/>
              </a:lnSpc>
              <a:spcBef>
                <a:spcPts val="0"/>
              </a:spcBef>
            </a:pPr>
            <a:r>
              <a:rPr lang="en-US" sz="1800" b="1" dirty="0" smtClean="0">
                <a:solidFill>
                  <a:srgbClr val="EBFFD2"/>
                </a:solidFill>
                <a:effectLst>
                  <a:outerShdw blurRad="38100" dist="38100" dir="2700000" algn="tl">
                    <a:srgbClr val="000000">
                      <a:alpha val="43137"/>
                    </a:srgbClr>
                  </a:outerShdw>
                </a:effectLst>
                <a:cs typeface="Arial" charset="0"/>
              </a:rPr>
              <a:t>(remote master)</a:t>
            </a:r>
            <a:endParaRPr kumimoji="0" lang="en-US" sz="1800" b="1" dirty="0">
              <a:solidFill>
                <a:srgbClr val="EBFFD2"/>
              </a:solidFill>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36552548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dirty="0" smtClean="0"/>
              <a:t>Merging Branches</a:t>
            </a:r>
            <a:r>
              <a:rPr lang="bg-BG" dirty="0" smtClean="0"/>
              <a:t> </a:t>
            </a:r>
            <a:r>
              <a:rPr lang="bg-BG" dirty="0"/>
              <a:t>– </a:t>
            </a:r>
            <a:r>
              <a:rPr lang="en-US" dirty="0"/>
              <a:t>Example</a:t>
            </a:r>
          </a:p>
        </p:txBody>
      </p:sp>
      <p:sp>
        <p:nvSpPr>
          <p:cNvPr id="30"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pic>
        <p:nvPicPr>
          <p:cNvPr id="645123" name="Picture 3"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4800" y="3657600"/>
            <a:ext cx="1079500" cy="1069975"/>
          </a:xfrm>
          <a:prstGeom prst="rect">
            <a:avLst/>
          </a:prstGeom>
          <a:noFill/>
        </p:spPr>
      </p:pic>
      <p:sp>
        <p:nvSpPr>
          <p:cNvPr id="645124" name="Text Box 4"/>
          <p:cNvSpPr txBox="1">
            <a:spLocks noChangeArrowheads="1"/>
          </p:cNvSpPr>
          <p:nvPr/>
        </p:nvSpPr>
        <p:spPr bwMode="auto">
          <a:xfrm>
            <a:off x="381000" y="3962400"/>
            <a:ext cx="993775" cy="366713"/>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A</a:t>
            </a:r>
            <a:endParaRPr kumimoji="0" lang="en-US" sz="1800" b="1" noProof="1">
              <a:solidFill>
                <a:schemeClr val="bg1"/>
              </a:solidFill>
              <a:cs typeface="Arial" charset="0"/>
            </a:endParaRPr>
          </a:p>
        </p:txBody>
      </p:sp>
      <p:sp>
        <p:nvSpPr>
          <p:cNvPr id="645125" name="Rectangle 5"/>
          <p:cNvSpPr>
            <a:spLocks noChangeArrowheads="1"/>
          </p:cNvSpPr>
          <p:nvPr/>
        </p:nvSpPr>
        <p:spPr bwMode="auto">
          <a:xfrm>
            <a:off x="16795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5126" name="Rectangle 6"/>
          <p:cNvSpPr>
            <a:spLocks noChangeArrowheads="1"/>
          </p:cNvSpPr>
          <p:nvPr/>
        </p:nvSpPr>
        <p:spPr bwMode="auto">
          <a:xfrm>
            <a:off x="30511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sp>
        <p:nvSpPr>
          <p:cNvPr id="645127" name="Rectangle 7"/>
          <p:cNvSpPr>
            <a:spLocks noChangeArrowheads="1"/>
          </p:cNvSpPr>
          <p:nvPr/>
        </p:nvSpPr>
        <p:spPr bwMode="auto">
          <a:xfrm>
            <a:off x="44989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1.3</a:t>
            </a:r>
          </a:p>
        </p:txBody>
      </p:sp>
      <p:sp>
        <p:nvSpPr>
          <p:cNvPr id="645128" name="Rectangle 8"/>
          <p:cNvSpPr>
            <a:spLocks noChangeArrowheads="1"/>
          </p:cNvSpPr>
          <p:nvPr/>
        </p:nvSpPr>
        <p:spPr bwMode="auto">
          <a:xfrm>
            <a:off x="59467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1.4</a:t>
            </a:r>
          </a:p>
        </p:txBody>
      </p:sp>
      <p:sp>
        <p:nvSpPr>
          <p:cNvPr id="645129" name="Line 9"/>
          <p:cNvSpPr>
            <a:spLocks noChangeShapeType="1"/>
          </p:cNvSpPr>
          <p:nvPr/>
        </p:nvSpPr>
        <p:spPr bwMode="auto">
          <a:xfrm>
            <a:off x="2746375" y="4114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0" name="Line 10"/>
          <p:cNvSpPr>
            <a:spLocks noChangeShapeType="1"/>
          </p:cNvSpPr>
          <p:nvPr/>
        </p:nvSpPr>
        <p:spPr bwMode="auto">
          <a:xfrm>
            <a:off x="4117975" y="4114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1" name="Line 11"/>
          <p:cNvSpPr>
            <a:spLocks noChangeShapeType="1"/>
          </p:cNvSpPr>
          <p:nvPr/>
        </p:nvSpPr>
        <p:spPr bwMode="auto">
          <a:xfrm>
            <a:off x="5565775" y="4114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2" name="Rectangle 12"/>
          <p:cNvSpPr>
            <a:spLocks noChangeArrowheads="1"/>
          </p:cNvSpPr>
          <p:nvPr/>
        </p:nvSpPr>
        <p:spPr bwMode="auto">
          <a:xfrm>
            <a:off x="3584575" y="2667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1.2.2.1</a:t>
            </a:r>
          </a:p>
        </p:txBody>
      </p:sp>
      <p:sp>
        <p:nvSpPr>
          <p:cNvPr id="645133" name="Rectangle 13"/>
          <p:cNvSpPr>
            <a:spLocks noChangeArrowheads="1"/>
          </p:cNvSpPr>
          <p:nvPr/>
        </p:nvSpPr>
        <p:spPr bwMode="auto">
          <a:xfrm>
            <a:off x="4956175" y="2667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a:t>
            </a:r>
          </a:p>
        </p:txBody>
      </p:sp>
      <p:sp>
        <p:nvSpPr>
          <p:cNvPr id="645134" name="Line 14"/>
          <p:cNvSpPr>
            <a:spLocks noChangeShapeType="1"/>
          </p:cNvSpPr>
          <p:nvPr/>
        </p:nvSpPr>
        <p:spPr bwMode="auto">
          <a:xfrm>
            <a:off x="4651375" y="2971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5" name="Rectangle 15"/>
          <p:cNvSpPr>
            <a:spLocks noChangeArrowheads="1"/>
          </p:cNvSpPr>
          <p:nvPr/>
        </p:nvSpPr>
        <p:spPr bwMode="auto">
          <a:xfrm>
            <a:off x="36607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1.2.4.1</a:t>
            </a:r>
          </a:p>
        </p:txBody>
      </p:sp>
      <p:sp>
        <p:nvSpPr>
          <p:cNvPr id="645136" name="Rectangle 16"/>
          <p:cNvSpPr>
            <a:spLocks noChangeArrowheads="1"/>
          </p:cNvSpPr>
          <p:nvPr/>
        </p:nvSpPr>
        <p:spPr bwMode="auto">
          <a:xfrm>
            <a:off x="50323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1.2.4.2</a:t>
            </a:r>
          </a:p>
        </p:txBody>
      </p:sp>
      <p:sp>
        <p:nvSpPr>
          <p:cNvPr id="645137" name="Rectangle 17"/>
          <p:cNvSpPr>
            <a:spLocks noChangeArrowheads="1"/>
          </p:cNvSpPr>
          <p:nvPr/>
        </p:nvSpPr>
        <p:spPr bwMode="auto">
          <a:xfrm>
            <a:off x="64801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1.2.4.3</a:t>
            </a:r>
          </a:p>
        </p:txBody>
      </p:sp>
      <p:sp>
        <p:nvSpPr>
          <p:cNvPr id="645138" name="Line 18"/>
          <p:cNvSpPr>
            <a:spLocks noChangeShapeType="1"/>
          </p:cNvSpPr>
          <p:nvPr/>
        </p:nvSpPr>
        <p:spPr bwMode="auto">
          <a:xfrm>
            <a:off x="4727575" y="5257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9" name="Line 19"/>
          <p:cNvSpPr>
            <a:spLocks noChangeShapeType="1"/>
          </p:cNvSpPr>
          <p:nvPr/>
        </p:nvSpPr>
        <p:spPr bwMode="auto">
          <a:xfrm>
            <a:off x="6099175" y="5257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0" name="Line 20"/>
          <p:cNvSpPr>
            <a:spLocks noChangeShapeType="1"/>
          </p:cNvSpPr>
          <p:nvPr/>
        </p:nvSpPr>
        <p:spPr bwMode="auto">
          <a:xfrm flipV="1">
            <a:off x="3279775" y="3048000"/>
            <a:ext cx="304800" cy="7620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1" name="Line 21"/>
          <p:cNvSpPr>
            <a:spLocks noChangeShapeType="1"/>
          </p:cNvSpPr>
          <p:nvPr/>
        </p:nvSpPr>
        <p:spPr bwMode="auto">
          <a:xfrm>
            <a:off x="3203575" y="4419600"/>
            <a:ext cx="457200" cy="8382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2" name="Rectangle 22"/>
          <p:cNvSpPr>
            <a:spLocks noChangeArrowheads="1"/>
          </p:cNvSpPr>
          <p:nvPr/>
        </p:nvSpPr>
        <p:spPr bwMode="auto">
          <a:xfrm>
            <a:off x="5794375" y="1752600"/>
            <a:ext cx="1208088" cy="609600"/>
          </a:xfrm>
          <a:prstGeom prst="rect">
            <a:avLst/>
          </a:prstGeom>
          <a:solidFill>
            <a:srgbClr val="00CC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1.2.2.2.2.1</a:t>
            </a:r>
          </a:p>
        </p:txBody>
      </p:sp>
      <p:sp>
        <p:nvSpPr>
          <p:cNvPr id="645143" name="Rectangle 23"/>
          <p:cNvSpPr>
            <a:spLocks noChangeArrowheads="1"/>
          </p:cNvSpPr>
          <p:nvPr/>
        </p:nvSpPr>
        <p:spPr bwMode="auto">
          <a:xfrm>
            <a:off x="7394575" y="1752600"/>
            <a:ext cx="1257300" cy="609600"/>
          </a:xfrm>
          <a:prstGeom prst="rect">
            <a:avLst/>
          </a:prstGeom>
          <a:solidFill>
            <a:srgbClr val="00CC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1.2.2.2.2.2</a:t>
            </a:r>
          </a:p>
        </p:txBody>
      </p:sp>
      <p:sp>
        <p:nvSpPr>
          <p:cNvPr id="645144" name="Line 24"/>
          <p:cNvSpPr>
            <a:spLocks noChangeShapeType="1"/>
          </p:cNvSpPr>
          <p:nvPr/>
        </p:nvSpPr>
        <p:spPr bwMode="auto">
          <a:xfrm>
            <a:off x="7058025" y="20574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5" name="Line 25"/>
          <p:cNvSpPr>
            <a:spLocks noChangeShapeType="1"/>
          </p:cNvSpPr>
          <p:nvPr/>
        </p:nvSpPr>
        <p:spPr bwMode="auto">
          <a:xfrm flipV="1">
            <a:off x="5413375" y="2057400"/>
            <a:ext cx="381000" cy="6096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6" name="Text Box 26"/>
          <p:cNvSpPr txBox="1">
            <a:spLocks noChangeArrowheads="1"/>
          </p:cNvSpPr>
          <p:nvPr/>
        </p:nvSpPr>
        <p:spPr bwMode="auto">
          <a:xfrm>
            <a:off x="3251200" y="1838325"/>
            <a:ext cx="228600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1.2.2.2.2 -&gt;</a:t>
            </a:r>
          </a:p>
        </p:txBody>
      </p:sp>
      <p:sp>
        <p:nvSpPr>
          <p:cNvPr id="645147" name="Text Box 27"/>
          <p:cNvSpPr txBox="1">
            <a:spLocks noChangeArrowheads="1"/>
          </p:cNvSpPr>
          <p:nvPr/>
        </p:nvSpPr>
        <p:spPr bwMode="auto">
          <a:xfrm>
            <a:off x="1450975" y="2774950"/>
            <a:ext cx="228600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1.2.2. -&gt;</a:t>
            </a:r>
          </a:p>
        </p:txBody>
      </p:sp>
      <p:sp>
        <p:nvSpPr>
          <p:cNvPr id="645148" name="Text Box 28"/>
          <p:cNvSpPr txBox="1">
            <a:spLocks noChangeArrowheads="1"/>
          </p:cNvSpPr>
          <p:nvPr/>
        </p:nvSpPr>
        <p:spPr bwMode="auto">
          <a:xfrm>
            <a:off x="1470025" y="5078413"/>
            <a:ext cx="2286000" cy="366712"/>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1.2.4. -&gt;</a:t>
            </a:r>
          </a:p>
        </p:txBody>
      </p:sp>
      <p:sp>
        <p:nvSpPr>
          <p:cNvPr id="645149" name="Text Box 29"/>
          <p:cNvSpPr txBox="1">
            <a:spLocks noChangeArrowheads="1"/>
          </p:cNvSpPr>
          <p:nvPr/>
        </p:nvSpPr>
        <p:spPr bwMode="auto">
          <a:xfrm>
            <a:off x="6137275" y="3163668"/>
            <a:ext cx="1841500" cy="646331"/>
          </a:xfrm>
          <a:prstGeom prst="rect">
            <a:avLst/>
          </a:prstGeom>
          <a:noFill/>
          <a:ln w="9525">
            <a:noFill/>
            <a:miter lim="800000"/>
            <a:headEnd/>
            <a:tailEnd/>
          </a:ln>
          <a:effectLst/>
        </p:spPr>
        <p:txBody>
          <a:bodyPr wrap="square">
            <a:spAutoFit/>
          </a:bodyPr>
          <a:lstStyle/>
          <a:p>
            <a:pPr eaLnBrk="1" hangingPunct="1">
              <a:lnSpc>
                <a:spcPct val="100000"/>
              </a:lnSpc>
              <a:spcBef>
                <a:spcPts val="0"/>
              </a:spcBef>
            </a:pPr>
            <a:r>
              <a:rPr kumimoji="0" lang="en-US" sz="1800" b="1" dirty="0" smtClean="0">
                <a:solidFill>
                  <a:srgbClr val="EBFFD2"/>
                </a:solidFill>
                <a:effectLst>
                  <a:outerShdw blurRad="38100" dist="38100" dir="2700000" algn="tl">
                    <a:srgbClr val="000000">
                      <a:alpha val="43137"/>
                    </a:srgbClr>
                  </a:outerShdw>
                </a:effectLst>
                <a:cs typeface="Arial" charset="0"/>
              </a:rPr>
              <a:t>Main Trunk</a:t>
            </a:r>
          </a:p>
          <a:p>
            <a:pPr eaLnBrk="1" hangingPunct="1">
              <a:lnSpc>
                <a:spcPct val="100000"/>
              </a:lnSpc>
              <a:spcBef>
                <a:spcPts val="0"/>
              </a:spcBef>
            </a:pPr>
            <a:r>
              <a:rPr lang="en-US" sz="1800" b="1" dirty="0" smtClean="0">
                <a:solidFill>
                  <a:srgbClr val="EBFFD2"/>
                </a:solidFill>
                <a:effectLst>
                  <a:outerShdw blurRad="38100" dist="38100" dir="2700000" algn="tl">
                    <a:srgbClr val="000000">
                      <a:alpha val="43137"/>
                    </a:srgbClr>
                  </a:outerShdw>
                </a:effectLst>
                <a:cs typeface="Arial" charset="0"/>
              </a:rPr>
              <a:t>(remote master)</a:t>
            </a:r>
            <a:endParaRPr kumimoji="0" lang="en-US" sz="1800" b="1" dirty="0">
              <a:solidFill>
                <a:srgbClr val="EBFFD2"/>
              </a:solidFill>
              <a:effectLst>
                <a:outerShdw blurRad="38100" dist="38100" dir="2700000" algn="tl">
                  <a:srgbClr val="000000">
                    <a:alpha val="43137"/>
                  </a:srgbClr>
                </a:outerShdw>
              </a:effectLst>
              <a:cs typeface="Arial" charset="0"/>
            </a:endParaRPr>
          </a:p>
        </p:txBody>
      </p:sp>
      <p:sp>
        <p:nvSpPr>
          <p:cNvPr id="31" name="Line 25"/>
          <p:cNvSpPr>
            <a:spLocks noChangeShapeType="1"/>
          </p:cNvSpPr>
          <p:nvPr/>
        </p:nvSpPr>
        <p:spPr bwMode="auto">
          <a:xfrm flipH="1">
            <a:off x="7956549" y="2362200"/>
            <a:ext cx="0" cy="1447799"/>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32" name="Rectangle 8"/>
          <p:cNvSpPr>
            <a:spLocks noChangeArrowheads="1"/>
          </p:cNvSpPr>
          <p:nvPr/>
        </p:nvSpPr>
        <p:spPr bwMode="auto">
          <a:xfrm>
            <a:off x="7362825" y="3798125"/>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smtClean="0">
                <a:solidFill>
                  <a:schemeClr val="tx1"/>
                </a:solidFill>
                <a:effectLst>
                  <a:outerShdw blurRad="38100" dist="38100" dir="2700000" algn="tl">
                    <a:srgbClr val="000000">
                      <a:alpha val="43137"/>
                    </a:srgbClr>
                  </a:outerShdw>
                </a:effectLst>
                <a:cs typeface="Arial" charset="0"/>
              </a:rPr>
              <a:t>1.5</a:t>
            </a:r>
            <a:endParaRPr kumimoji="0" lang="en-US" sz="1800" b="1" dirty="0">
              <a:solidFill>
                <a:schemeClr val="tx1"/>
              </a:solidFill>
              <a:effectLst>
                <a:outerShdw blurRad="38100" dist="38100" dir="2700000" algn="tl">
                  <a:srgbClr val="000000">
                    <a:alpha val="43137"/>
                  </a:srgbClr>
                </a:outerShdw>
              </a:effectLst>
              <a:cs typeface="Arial" charset="0"/>
            </a:endParaRPr>
          </a:p>
        </p:txBody>
      </p:sp>
      <p:sp>
        <p:nvSpPr>
          <p:cNvPr id="33" name="Line 11"/>
          <p:cNvSpPr>
            <a:spLocks noChangeShapeType="1"/>
          </p:cNvSpPr>
          <p:nvPr/>
        </p:nvSpPr>
        <p:spPr bwMode="auto">
          <a:xfrm flipV="1">
            <a:off x="7013575" y="4114800"/>
            <a:ext cx="349250" cy="395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Tree>
    <p:extLst>
      <p:ext uri="{BB962C8B-B14F-4D97-AF65-F5344CB8AC3E}">
        <p14:creationId xmlns:p14="http://schemas.microsoft.com/office/powerpoint/2010/main" val="3413135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defRPr/>
            </a:pPr>
            <a:r>
              <a:rPr lang="en-US" dirty="0" smtClean="0"/>
              <a:t>Version Control Systems (VCS)</a:t>
            </a:r>
            <a:endParaRPr lang="bg-BG" dirty="0" smtClean="0"/>
          </a:p>
        </p:txBody>
      </p:sp>
      <p:sp>
        <p:nvSpPr>
          <p:cNvPr id="701443" name="Rectangle 3"/>
          <p:cNvSpPr>
            <a:spLocks noGrp="1" noChangeArrowheads="1"/>
          </p:cNvSpPr>
          <p:nvPr>
            <p:ph idx="1"/>
          </p:nvPr>
        </p:nvSpPr>
        <p:spPr>
          <a:xfrm>
            <a:off x="228600" y="980728"/>
            <a:ext cx="8686800" cy="5688632"/>
          </a:xfrm>
        </p:spPr>
        <p:txBody>
          <a:bodyPr/>
          <a:lstStyle/>
          <a:p>
            <a:pPr>
              <a:lnSpc>
                <a:spcPct val="95000"/>
              </a:lnSpc>
              <a:defRPr/>
            </a:pPr>
            <a:r>
              <a:rPr lang="en-US" sz="3000" dirty="0"/>
              <a:t>Functionality</a:t>
            </a:r>
            <a:endParaRPr lang="bg-BG" sz="3000" dirty="0"/>
          </a:p>
          <a:p>
            <a:pPr lvl="1">
              <a:lnSpc>
                <a:spcPct val="95000"/>
              </a:lnSpc>
              <a:defRPr/>
            </a:pPr>
            <a:r>
              <a:rPr lang="en-US" sz="2800" dirty="0"/>
              <a:t>File versions control</a:t>
            </a:r>
          </a:p>
          <a:p>
            <a:pPr lvl="1">
              <a:lnSpc>
                <a:spcPct val="95000"/>
              </a:lnSpc>
              <a:defRPr/>
            </a:pPr>
            <a:r>
              <a:rPr lang="en-US" sz="2800" dirty="0" smtClean="0"/>
              <a:t>Merge </a:t>
            </a:r>
            <a:r>
              <a:rPr lang="en-US" sz="2800" dirty="0"/>
              <a:t>and differences search</a:t>
            </a:r>
          </a:p>
          <a:p>
            <a:pPr lvl="1">
              <a:lnSpc>
                <a:spcPct val="95000"/>
              </a:lnSpc>
              <a:defRPr/>
            </a:pPr>
            <a:r>
              <a:rPr lang="en-US" sz="2800" dirty="0"/>
              <a:t>Branching</a:t>
            </a:r>
          </a:p>
          <a:p>
            <a:pPr lvl="1">
              <a:lnSpc>
                <a:spcPct val="95000"/>
              </a:lnSpc>
              <a:defRPr/>
            </a:pPr>
            <a:r>
              <a:rPr lang="en-US" sz="2800" dirty="0"/>
              <a:t>File locking</a:t>
            </a:r>
          </a:p>
          <a:p>
            <a:pPr lvl="1">
              <a:lnSpc>
                <a:spcPct val="95000"/>
              </a:lnSpc>
              <a:defRPr/>
            </a:pPr>
            <a:r>
              <a:rPr lang="en-US" sz="2800" dirty="0"/>
              <a:t>Console and GUI clients</a:t>
            </a:r>
          </a:p>
          <a:p>
            <a:pPr>
              <a:lnSpc>
                <a:spcPct val="95000"/>
              </a:lnSpc>
              <a:defRPr/>
            </a:pPr>
            <a:r>
              <a:rPr lang="en-US" sz="3000" dirty="0" smtClean="0"/>
              <a:t>Well known products</a:t>
            </a:r>
          </a:p>
          <a:p>
            <a:pPr lvl="1">
              <a:lnSpc>
                <a:spcPct val="95000"/>
              </a:lnSpc>
              <a:defRPr/>
            </a:pPr>
            <a:r>
              <a:rPr lang="en-US" sz="2800" dirty="0" smtClean="0"/>
              <a:t>CVS, Subversion (SVN) – free, open source</a:t>
            </a:r>
            <a:endParaRPr lang="en-US" sz="2800" dirty="0"/>
          </a:p>
          <a:p>
            <a:pPr lvl="1">
              <a:lnSpc>
                <a:spcPct val="95000"/>
              </a:lnSpc>
              <a:defRPr/>
            </a:pPr>
            <a:r>
              <a:rPr lang="en-US" sz="2800" dirty="0" smtClean="0"/>
              <a:t>Git, Mercurial – distributed, free, open source</a:t>
            </a:r>
            <a:endParaRPr lang="en-US" sz="2800" dirty="0"/>
          </a:p>
          <a:p>
            <a:pPr lvl="1">
              <a:lnSpc>
                <a:spcPct val="95000"/>
              </a:lnSpc>
              <a:defRPr/>
            </a:pPr>
            <a:r>
              <a:rPr lang="en-US" sz="2800" dirty="0" smtClean="0"/>
              <a:t>Perforce, Microsoft TFS – </a:t>
            </a:r>
            <a:r>
              <a:rPr lang="en-US" sz="2800" dirty="0" smtClean="0"/>
              <a:t>free</a:t>
            </a:r>
            <a:endParaRPr lang="bg-BG" sz="28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293874">
            <a:off x="5661055" y="2608735"/>
            <a:ext cx="2799686" cy="2015772"/>
          </a:xfrm>
          <a:prstGeom prst="rect">
            <a:avLst/>
          </a:prstGeom>
          <a:noFill/>
          <a:ln>
            <a:noFill/>
          </a:ln>
          <a:effectLst>
            <a:glow rad="635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F7553F0E-7EDC-4769-B5AB-5E175CE44BD7}" type="slidenum">
              <a:rPr lang="en-US" smtClean="0"/>
              <a:t>6</a:t>
            </a:fld>
            <a:endParaRPr lang="en-US" dirty="0"/>
          </a:p>
        </p:txBody>
      </p:sp>
    </p:spTree>
    <p:extLst>
      <p:ext uri="{BB962C8B-B14F-4D97-AF65-F5344CB8AC3E}">
        <p14:creationId xmlns:p14="http://schemas.microsoft.com/office/powerpoint/2010/main" val="4130751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ctrTitle"/>
          </p:nvPr>
        </p:nvSpPr>
        <p:spPr>
          <a:xfrm>
            <a:off x="457200" y="4953000"/>
            <a:ext cx="8229600" cy="685800"/>
          </a:xfrm>
        </p:spPr>
        <p:txBody>
          <a:bodyPr/>
          <a:lstStyle/>
          <a:p>
            <a:r>
              <a:rPr lang="en-US" dirty="0"/>
              <a:t>Team Foundation</a:t>
            </a:r>
            <a:br>
              <a:rPr lang="en-US" dirty="0"/>
            </a:br>
            <a:r>
              <a:rPr lang="en-US" dirty="0"/>
              <a:t>Server (TFS)</a:t>
            </a:r>
            <a:endParaRPr lang="bg-BG" dirty="0"/>
          </a:p>
        </p:txBody>
      </p:sp>
      <p:pic>
        <p:nvPicPr>
          <p:cNvPr id="10242" name="Picture 2" descr="http://online-tfs.com/images/tfsOverview.png"/>
          <p:cNvPicPr>
            <a:picLocks noChangeAspect="1" noChangeArrowheads="1"/>
          </p:cNvPicPr>
          <p:nvPr/>
        </p:nvPicPr>
        <p:blipFill>
          <a:blip r:embed="rId3"/>
          <a:srcRect/>
          <a:stretch>
            <a:fillRect/>
          </a:stretch>
        </p:blipFill>
        <p:spPr bwMode="auto">
          <a:xfrm>
            <a:off x="1981200" y="995510"/>
            <a:ext cx="5095876" cy="2890690"/>
          </a:xfrm>
          <a:prstGeom prst="roundRect">
            <a:avLst>
              <a:gd name="adj" fmla="val 4969"/>
            </a:avLst>
          </a:prstGeom>
          <a:solidFill>
            <a:srgbClr val="FFFFFF">
              <a:shade val="85000"/>
            </a:srgbClr>
          </a:solidFill>
          <a:ln>
            <a:noFill/>
          </a:ln>
          <a:effectLst>
            <a:reflection blurRad="12700" stA="38000" endPos="28000" dist="5000" dir="5400000" sy="-100000" algn="bl" rotWithShape="0"/>
          </a:effectLst>
          <a:scene3d>
            <a:camera prst="perspectiveRelaxedModerately"/>
            <a:lightRig rig="threePt" dir="t"/>
          </a:scene3d>
        </p:spPr>
      </p:pic>
      <p:pic>
        <p:nvPicPr>
          <p:cNvPr id="10244" name="Picture 4" descr="http://www.evospace.co.uk/img/server_icon.gif"/>
          <p:cNvPicPr>
            <a:picLocks noChangeAspect="1" noChangeArrowheads="1"/>
          </p:cNvPicPr>
          <p:nvPr/>
        </p:nvPicPr>
        <p:blipFill>
          <a:blip r:embed="rId4"/>
          <a:srcRect/>
          <a:stretch>
            <a:fillRect/>
          </a:stretch>
        </p:blipFill>
        <p:spPr bwMode="auto">
          <a:xfrm>
            <a:off x="914400" y="2514600"/>
            <a:ext cx="1438275" cy="1457326"/>
          </a:xfrm>
          <a:prstGeom prst="rect">
            <a:avLst/>
          </a:prstGeom>
          <a:ln>
            <a:noFill/>
          </a:ln>
          <a:effectLst>
            <a:softEdge rad="112500"/>
          </a:effectLst>
        </p:spPr>
      </p:pic>
    </p:spTree>
    <p:extLst>
      <p:ext uri="{BB962C8B-B14F-4D97-AF65-F5344CB8AC3E}">
        <p14:creationId xmlns:p14="http://schemas.microsoft.com/office/powerpoint/2010/main" val="82772327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dirty="0"/>
              <a:t>Team Foundation Server (TFS)</a:t>
            </a:r>
            <a:endParaRPr lang="bg-BG" dirty="0"/>
          </a:p>
        </p:txBody>
      </p:sp>
      <p:sp>
        <p:nvSpPr>
          <p:cNvPr id="759811" name="Rectangle 3"/>
          <p:cNvSpPr>
            <a:spLocks noGrp="1" noChangeArrowheads="1"/>
          </p:cNvSpPr>
          <p:nvPr>
            <p:ph idx="1"/>
          </p:nvPr>
        </p:nvSpPr>
        <p:spPr>
          <a:xfrm>
            <a:off x="228600" y="990600"/>
            <a:ext cx="8686800" cy="5715000"/>
          </a:xfrm>
        </p:spPr>
        <p:txBody>
          <a:bodyPr/>
          <a:lstStyle/>
          <a:p>
            <a:pPr>
              <a:lnSpc>
                <a:spcPct val="100000"/>
              </a:lnSpc>
            </a:pPr>
            <a:r>
              <a:rPr lang="en-US" dirty="0">
                <a:solidFill>
                  <a:schemeClr val="accent5">
                    <a:lumMod val="20000"/>
                    <a:lumOff val="80000"/>
                  </a:schemeClr>
                </a:solidFill>
              </a:rPr>
              <a:t>Team Foundation </a:t>
            </a:r>
            <a:r>
              <a:rPr lang="en-US" dirty="0" smtClean="0">
                <a:solidFill>
                  <a:schemeClr val="accent5">
                    <a:lumMod val="20000"/>
                    <a:lumOff val="80000"/>
                  </a:schemeClr>
                </a:solidFill>
              </a:rPr>
              <a:t>Server (TFS)</a:t>
            </a:r>
            <a:endParaRPr lang="en-US" dirty="0">
              <a:solidFill>
                <a:schemeClr val="accent5">
                  <a:lumMod val="20000"/>
                  <a:lumOff val="80000"/>
                </a:schemeClr>
              </a:solidFill>
            </a:endParaRPr>
          </a:p>
          <a:p>
            <a:pPr lvl="1">
              <a:lnSpc>
                <a:spcPct val="100000"/>
              </a:lnSpc>
            </a:pPr>
            <a:r>
              <a:rPr lang="en-US" dirty="0"/>
              <a:t>SCM repository from Microsoft</a:t>
            </a:r>
          </a:p>
          <a:p>
            <a:pPr lvl="1">
              <a:lnSpc>
                <a:spcPct val="100000"/>
              </a:lnSpc>
            </a:pPr>
            <a:r>
              <a:rPr lang="en-US" dirty="0"/>
              <a:t>Integrated source control, team collaboration and project tracking system</a:t>
            </a:r>
          </a:p>
          <a:p>
            <a:pPr lvl="1">
              <a:lnSpc>
                <a:spcPct val="100000"/>
              </a:lnSpc>
            </a:pPr>
            <a:r>
              <a:rPr lang="en-US" dirty="0"/>
              <a:t>Deep integration with Visual Studio</a:t>
            </a:r>
          </a:p>
          <a:p>
            <a:pPr>
              <a:lnSpc>
                <a:spcPct val="100000"/>
              </a:lnSpc>
            </a:pPr>
            <a:r>
              <a:rPr lang="en-US" dirty="0">
                <a:solidFill>
                  <a:schemeClr val="accent5">
                    <a:lumMod val="20000"/>
                    <a:lumOff val="80000"/>
                  </a:schemeClr>
                </a:solidFill>
              </a:rPr>
              <a:t>Team Explorer</a:t>
            </a:r>
          </a:p>
          <a:p>
            <a:pPr lvl="1">
              <a:lnSpc>
                <a:spcPct val="100000"/>
              </a:lnSpc>
            </a:pPr>
            <a:r>
              <a:rPr lang="en-US" dirty="0"/>
              <a:t>TFS </a:t>
            </a:r>
            <a:r>
              <a:rPr lang="en-US" dirty="0" smtClean="0"/>
              <a:t>client – free download from Microsoft</a:t>
            </a:r>
          </a:p>
          <a:p>
            <a:pPr lvl="1">
              <a:lnSpc>
                <a:spcPct val="100000"/>
              </a:lnSpc>
            </a:pPr>
            <a:r>
              <a:rPr lang="en-US" dirty="0" smtClean="0"/>
              <a:t>Fully integrated into Visual Studio</a:t>
            </a:r>
          </a:p>
          <a:p>
            <a:pPr lvl="2">
              <a:lnSpc>
                <a:spcPct val="100000"/>
              </a:lnSpc>
            </a:pPr>
            <a:r>
              <a:rPr lang="en-US" dirty="0" smtClean="0"/>
              <a:t>Part of VS 2012, additional download in VS 2010</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Tree>
    <p:extLst>
      <p:ext uri="{BB962C8B-B14F-4D97-AF65-F5344CB8AC3E}">
        <p14:creationId xmlns:p14="http://schemas.microsoft.com/office/powerpoint/2010/main" val="402901693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1828800" y="76200"/>
            <a:ext cx="7086600" cy="1219200"/>
          </a:xfrm>
        </p:spPr>
        <p:txBody>
          <a:bodyPr/>
          <a:lstStyle/>
          <a:p>
            <a:pPr>
              <a:lnSpc>
                <a:spcPts val="4400"/>
              </a:lnSpc>
            </a:pPr>
            <a:r>
              <a:rPr lang="en-US" dirty="0"/>
              <a:t>CodePlex – Open Source </a:t>
            </a:r>
            <a:r>
              <a:rPr lang="en-US" dirty="0" smtClean="0"/>
              <a:t>Project Hosting with TFS</a:t>
            </a:r>
            <a:endParaRPr lang="bg-BG" dirty="0"/>
          </a:p>
        </p:txBody>
      </p:sp>
      <p:sp>
        <p:nvSpPr>
          <p:cNvPr id="776195" name="Rectangle 3"/>
          <p:cNvSpPr>
            <a:spLocks noGrp="1" noChangeArrowheads="1"/>
          </p:cNvSpPr>
          <p:nvPr>
            <p:ph idx="1"/>
          </p:nvPr>
        </p:nvSpPr>
        <p:spPr>
          <a:xfrm>
            <a:off x="228600" y="1295400"/>
            <a:ext cx="8686800" cy="5410200"/>
          </a:xfrm>
        </p:spPr>
        <p:txBody>
          <a:bodyPr/>
          <a:lstStyle/>
          <a:p>
            <a:pPr>
              <a:lnSpc>
                <a:spcPct val="100000"/>
              </a:lnSpc>
            </a:pPr>
            <a:r>
              <a:rPr lang="en-US" dirty="0"/>
              <a:t>CodePlex</a:t>
            </a:r>
          </a:p>
          <a:p>
            <a:pPr lvl="1">
              <a:lnSpc>
                <a:spcPct val="100000"/>
              </a:lnSpc>
            </a:pPr>
            <a:r>
              <a:rPr lang="en-US" dirty="0"/>
              <a:t>Community site for </a:t>
            </a:r>
            <a:r>
              <a:rPr lang="en-US" dirty="0">
                <a:solidFill>
                  <a:schemeClr val="accent5">
                    <a:lumMod val="20000"/>
                    <a:lumOff val="80000"/>
                  </a:schemeClr>
                </a:solidFill>
              </a:rPr>
              <a:t>open source projects </a:t>
            </a:r>
            <a:r>
              <a:rPr lang="en-US" dirty="0"/>
              <a:t>(mostly .NET projects)</a:t>
            </a:r>
          </a:p>
          <a:p>
            <a:pPr lvl="1">
              <a:lnSpc>
                <a:spcPct val="100000"/>
              </a:lnSpc>
            </a:pPr>
            <a:r>
              <a:rPr lang="en-US" dirty="0"/>
              <a:t>Operated and supported by Microsoft</a:t>
            </a:r>
          </a:p>
          <a:p>
            <a:pPr lvl="1">
              <a:lnSpc>
                <a:spcPct val="100000"/>
              </a:lnSpc>
            </a:pPr>
            <a:r>
              <a:rPr lang="en-US" dirty="0"/>
              <a:t>Provides free </a:t>
            </a:r>
            <a:r>
              <a:rPr lang="en-US" dirty="0" smtClean="0">
                <a:solidFill>
                  <a:schemeClr val="accent5">
                    <a:lumMod val="20000"/>
                    <a:lumOff val="80000"/>
                  </a:schemeClr>
                </a:solidFill>
              </a:rPr>
              <a:t>public</a:t>
            </a:r>
            <a:r>
              <a:rPr lang="en-US" dirty="0" smtClean="0"/>
              <a:t> TFS </a:t>
            </a:r>
            <a:r>
              <a:rPr lang="en-US" dirty="0"/>
              <a:t>repository for open source projects</a:t>
            </a:r>
          </a:p>
          <a:p>
            <a:pPr lvl="1">
              <a:lnSpc>
                <a:spcPct val="100000"/>
              </a:lnSpc>
            </a:pPr>
            <a:r>
              <a:rPr lang="en-US" dirty="0"/>
              <a:t>Anyone can register as developer, join existing projects and create own projects</a:t>
            </a:r>
          </a:p>
          <a:p>
            <a:pPr lvl="1">
              <a:lnSpc>
                <a:spcPct val="100000"/>
              </a:lnSpc>
            </a:pPr>
            <a:r>
              <a:rPr lang="en-US" dirty="0"/>
              <a:t>Web site: </a:t>
            </a:r>
            <a:r>
              <a:rPr lang="en-US" noProof="1">
                <a:hlinkClick r:id="rId3"/>
              </a:rPr>
              <a:t>http://</a:t>
            </a:r>
            <a:r>
              <a:rPr lang="en-US" noProof="1" smtClean="0">
                <a:hlinkClick r:id="rId3"/>
              </a:rPr>
              <a:t>codeplex.com</a:t>
            </a:r>
            <a:endParaRPr lang="en-US"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Tree>
    <p:extLst>
      <p:ext uri="{BB962C8B-B14F-4D97-AF65-F5344CB8AC3E}">
        <p14:creationId xmlns:p14="http://schemas.microsoft.com/office/powerpoint/2010/main" val="366055637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1828800" y="228600"/>
            <a:ext cx="7086600" cy="914400"/>
          </a:xfrm>
        </p:spPr>
        <p:txBody>
          <a:bodyPr/>
          <a:lstStyle/>
          <a:p>
            <a:pPr>
              <a:lnSpc>
                <a:spcPts val="4400"/>
              </a:lnSpc>
            </a:pPr>
            <a:r>
              <a:rPr lang="en-US" dirty="0" smtClean="0"/>
              <a:t>MS Team Foundation Service –TFS Hosting from Microsoft</a:t>
            </a:r>
            <a:endParaRPr lang="bg-BG" dirty="0"/>
          </a:p>
        </p:txBody>
      </p:sp>
      <p:sp>
        <p:nvSpPr>
          <p:cNvPr id="776195" name="Rectangle 3"/>
          <p:cNvSpPr>
            <a:spLocks noGrp="1" noChangeArrowheads="1"/>
          </p:cNvSpPr>
          <p:nvPr>
            <p:ph idx="1"/>
          </p:nvPr>
        </p:nvSpPr>
        <p:spPr>
          <a:xfrm>
            <a:off x="228600" y="1447800"/>
            <a:ext cx="8686800" cy="5257800"/>
          </a:xfrm>
        </p:spPr>
        <p:txBody>
          <a:bodyPr/>
          <a:lstStyle/>
          <a:p>
            <a:pPr>
              <a:lnSpc>
                <a:spcPct val="100000"/>
              </a:lnSpc>
            </a:pPr>
            <a:r>
              <a:rPr lang="en-US" dirty="0"/>
              <a:t>MS Team Foundation </a:t>
            </a:r>
            <a:r>
              <a:rPr lang="en-US" dirty="0" smtClean="0"/>
              <a:t>Service</a:t>
            </a:r>
          </a:p>
          <a:p>
            <a:pPr lvl="1">
              <a:lnSpc>
                <a:spcPct val="100000"/>
              </a:lnSpc>
            </a:pPr>
            <a:r>
              <a:rPr lang="en-US" dirty="0">
                <a:solidFill>
                  <a:schemeClr val="accent5">
                    <a:lumMod val="20000"/>
                    <a:lumOff val="80000"/>
                  </a:schemeClr>
                </a:solidFill>
              </a:rPr>
              <a:t>Private</a:t>
            </a:r>
            <a:r>
              <a:rPr lang="en-US" dirty="0"/>
              <a:t> TFS server infrastructure in the cloud</a:t>
            </a:r>
          </a:p>
          <a:p>
            <a:pPr lvl="1">
              <a:lnSpc>
                <a:spcPct val="100000"/>
              </a:lnSpc>
            </a:pPr>
            <a:r>
              <a:rPr lang="en-US" dirty="0" smtClean="0"/>
              <a:t>Operated </a:t>
            </a:r>
            <a:r>
              <a:rPr lang="en-US" dirty="0"/>
              <a:t>and supported by Microsoft</a:t>
            </a:r>
          </a:p>
          <a:p>
            <a:pPr lvl="1">
              <a:lnSpc>
                <a:spcPct val="100000"/>
              </a:lnSpc>
            </a:pPr>
            <a:r>
              <a:rPr lang="en-US" dirty="0" smtClean="0"/>
              <a:t>Free </a:t>
            </a:r>
            <a:r>
              <a:rPr lang="en-US" dirty="0"/>
              <a:t>TFS repository for </a:t>
            </a:r>
            <a:r>
              <a:rPr lang="en-US" dirty="0" smtClean="0"/>
              <a:t>5 users</a:t>
            </a:r>
          </a:p>
          <a:p>
            <a:pPr lvl="2">
              <a:lnSpc>
                <a:spcPct val="100000"/>
              </a:lnSpc>
            </a:pPr>
            <a:r>
              <a:rPr lang="en-US" dirty="0" smtClean="0"/>
              <a:t>Paid plans for bigger projects</a:t>
            </a:r>
            <a:endParaRPr lang="en-US" dirty="0"/>
          </a:p>
          <a:p>
            <a:pPr lvl="1">
              <a:lnSpc>
                <a:spcPct val="100000"/>
              </a:lnSpc>
            </a:pPr>
            <a:r>
              <a:rPr lang="en-US" dirty="0"/>
              <a:t>Anyone can register as developer, join existing projects and create own projects</a:t>
            </a:r>
          </a:p>
          <a:p>
            <a:pPr lvl="1">
              <a:lnSpc>
                <a:spcPct val="100000"/>
              </a:lnSpc>
            </a:pPr>
            <a:r>
              <a:rPr lang="en-US" dirty="0"/>
              <a:t>Web site: </a:t>
            </a:r>
            <a:r>
              <a:rPr lang="en-US" dirty="0">
                <a:hlinkClick r:id="rId3"/>
              </a:rPr>
              <a:t>http://tfs.visualstudio.com</a:t>
            </a:r>
            <a:endParaRPr lang="en-US"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Tree>
    <p:extLst>
      <p:ext uri="{BB962C8B-B14F-4D97-AF65-F5344CB8AC3E}">
        <p14:creationId xmlns:p14="http://schemas.microsoft.com/office/powerpoint/2010/main" val="171986662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ctrTitle"/>
          </p:nvPr>
        </p:nvSpPr>
        <p:spPr>
          <a:xfrm>
            <a:off x="457200" y="838200"/>
            <a:ext cx="8229600" cy="1600200"/>
          </a:xfrm>
        </p:spPr>
        <p:txBody>
          <a:bodyPr/>
          <a:lstStyle/>
          <a:p>
            <a:r>
              <a:rPr lang="en-US" dirty="0"/>
              <a:t>Team Foundation Server</a:t>
            </a:r>
            <a:br>
              <a:rPr lang="en-US" dirty="0"/>
            </a:br>
            <a:r>
              <a:rPr lang="en-US" dirty="0" smtClean="0"/>
              <a:t>at tfs.visualstudio.com</a:t>
            </a:r>
            <a:endParaRPr lang="bg-BG" dirty="0"/>
          </a:p>
        </p:txBody>
      </p:sp>
      <p:sp>
        <p:nvSpPr>
          <p:cNvPr id="4" name="Subtitle 3"/>
          <p:cNvSpPr>
            <a:spLocks noGrp="1"/>
          </p:cNvSpPr>
          <p:nvPr>
            <p:ph type="subTitle" idx="1"/>
          </p:nvPr>
        </p:nvSpPr>
        <p:spPr>
          <a:xfrm>
            <a:off x="457200" y="2438400"/>
            <a:ext cx="8229600" cy="569120"/>
          </a:xfrm>
        </p:spPr>
        <p:txBody>
          <a:bodyPr/>
          <a:lstStyle/>
          <a:p>
            <a:r>
              <a:rPr dirty="0" smtClean="0"/>
              <a:t>Live Demo</a:t>
            </a:r>
            <a:endParaRPr lang="bg-BG" dirty="0"/>
          </a:p>
        </p:txBody>
      </p:sp>
      <p:pic>
        <p:nvPicPr>
          <p:cNvPr id="2" name="Picture 1"/>
          <p:cNvPicPr>
            <a:picLocks noChangeAspect="1"/>
          </p:cNvPicPr>
          <p:nvPr/>
        </p:nvPicPr>
        <p:blipFill>
          <a:blip r:embed="rId3"/>
          <a:stretch>
            <a:fillRect/>
          </a:stretch>
        </p:blipFill>
        <p:spPr>
          <a:xfrm>
            <a:off x="1363579" y="3312320"/>
            <a:ext cx="6416842" cy="3048000"/>
          </a:xfrm>
          <a:prstGeom prst="rect">
            <a:avLst/>
          </a:prstGeom>
        </p:spPr>
      </p:pic>
    </p:spTree>
    <p:extLst>
      <p:ext uri="{BB962C8B-B14F-4D97-AF65-F5344CB8AC3E}">
        <p14:creationId xmlns:p14="http://schemas.microsoft.com/office/powerpoint/2010/main" val="43450843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383880"/>
            <a:ext cx="7924800" cy="685800"/>
          </a:xfrm>
        </p:spPr>
        <p:txBody>
          <a:bodyPr/>
          <a:lstStyle/>
          <a:p>
            <a:r>
              <a:rPr lang="en-US" dirty="0" smtClean="0"/>
              <a:t>Git Crash Course</a:t>
            </a:r>
            <a:endParaRPr lang="en-US" dirty="0"/>
          </a:p>
        </p:txBody>
      </p:sp>
      <p:pic>
        <p:nvPicPr>
          <p:cNvPr id="8194" name="Picture 2" descr="http://www.dikant.de/wp-content/uploads/2011/04/750px-Git-logo-jengelh.svg_.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99" t="4000" r="4177" b="10667"/>
          <a:stretch/>
        </p:blipFill>
        <p:spPr bwMode="auto">
          <a:xfrm>
            <a:off x="1193800" y="1447800"/>
            <a:ext cx="6731000" cy="2438400"/>
          </a:xfrm>
          <a:prstGeom prst="roundRect">
            <a:avLst>
              <a:gd name="adj" fmla="val 1041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075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Crash Course</a:t>
            </a:r>
            <a:endParaRPr lang="en-US" dirty="0"/>
          </a:p>
        </p:txBody>
      </p:sp>
      <p:sp>
        <p:nvSpPr>
          <p:cNvPr id="3" name="Content Placeholder 2"/>
          <p:cNvSpPr>
            <a:spLocks noGrp="1"/>
          </p:cNvSpPr>
          <p:nvPr>
            <p:ph idx="1"/>
          </p:nvPr>
        </p:nvSpPr>
        <p:spPr/>
        <p:txBody>
          <a:bodyPr/>
          <a:lstStyle/>
          <a:p>
            <a:r>
              <a:rPr lang="en-US" dirty="0" err="1" smtClean="0"/>
              <a:t>Git</a:t>
            </a:r>
            <a:endParaRPr lang="en-US" dirty="0" smtClean="0"/>
          </a:p>
          <a:p>
            <a:pPr lvl="1"/>
            <a:r>
              <a:rPr lang="en-US" dirty="0" smtClean="0"/>
              <a:t>Distributed source-control system</a:t>
            </a:r>
          </a:p>
          <a:p>
            <a:pPr lvl="1"/>
            <a:r>
              <a:rPr lang="en-US" dirty="0" smtClean="0"/>
              <a:t>Work with local and remote repositories</a:t>
            </a:r>
          </a:p>
          <a:p>
            <a:pPr lvl="1"/>
            <a:r>
              <a:rPr lang="en-US" dirty="0" smtClean="0"/>
              <a:t>Git bash – command line interface for Git</a:t>
            </a:r>
          </a:p>
          <a:p>
            <a:pPr lvl="1"/>
            <a:r>
              <a:rPr lang="en-US" dirty="0" smtClean="0"/>
              <a:t>Free, open-source</a:t>
            </a:r>
          </a:p>
          <a:p>
            <a:pPr lvl="1"/>
            <a:r>
              <a:rPr lang="en-US" dirty="0" smtClean="0"/>
              <a:t>Has Windows version (</a:t>
            </a:r>
            <a:r>
              <a:rPr lang="en-US" noProof="1">
                <a:solidFill>
                  <a:schemeClr val="accent5">
                    <a:lumMod val="20000"/>
                    <a:lumOff val="80000"/>
                  </a:schemeClr>
                </a:solidFill>
                <a:latin typeface="Consolas" panose="020B0609020204030204" pitchFamily="49" charset="0"/>
                <a:cs typeface="Consolas" panose="020B0609020204030204" pitchFamily="49" charset="0"/>
              </a:rPr>
              <a:t>msysGit</a:t>
            </a:r>
            <a:r>
              <a:rPr lang="en-US" dirty="0" smtClean="0"/>
              <a:t>)</a:t>
            </a:r>
          </a:p>
          <a:p>
            <a:pPr lvl="2"/>
            <a:r>
              <a:rPr lang="en-US" dirty="0">
                <a:hlinkClick r:id="rId2"/>
              </a:rPr>
              <a:t>http://</a:t>
            </a:r>
            <a:r>
              <a:rPr lang="en-US" dirty="0" smtClean="0">
                <a:hlinkClick r:id="rId2"/>
              </a:rPr>
              <a:t>msysgit.github.com</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66</a:t>
            </a:fld>
            <a:endParaRPr lang="en-US" dirty="0"/>
          </a:p>
        </p:txBody>
      </p:sp>
    </p:spTree>
    <p:extLst>
      <p:ext uri="{BB962C8B-B14F-4D97-AF65-F5344CB8AC3E}">
        <p14:creationId xmlns:p14="http://schemas.microsoft.com/office/powerpoint/2010/main" val="23128959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Crash </a:t>
            </a:r>
            <a:r>
              <a:rPr lang="en-US" smtClean="0"/>
              <a:t>Course (2)</a:t>
            </a:r>
            <a:endParaRPr lang="en-US" dirty="0"/>
          </a:p>
        </p:txBody>
      </p:sp>
      <p:sp>
        <p:nvSpPr>
          <p:cNvPr id="3" name="Content Placeholder 2"/>
          <p:cNvSpPr>
            <a:spLocks noGrp="1"/>
          </p:cNvSpPr>
          <p:nvPr>
            <p:ph idx="1"/>
          </p:nvPr>
        </p:nvSpPr>
        <p:spPr/>
        <p:txBody>
          <a:bodyPr/>
          <a:lstStyle/>
          <a:p>
            <a:r>
              <a:rPr lang="en-US" dirty="0">
                <a:effectLst/>
              </a:rPr>
              <a:t>msysGit </a:t>
            </a:r>
            <a:r>
              <a:rPr lang="en-US" dirty="0" smtClean="0"/>
              <a:t>Installation </a:t>
            </a:r>
          </a:p>
          <a:p>
            <a:pPr lvl="1"/>
            <a:r>
              <a:rPr lang="en-US" dirty="0" smtClean="0"/>
              <a:t>“Next</a:t>
            </a:r>
            <a:r>
              <a:rPr lang="en-US" dirty="0"/>
              <a:t>, </a:t>
            </a:r>
            <a:r>
              <a:rPr lang="en-US" dirty="0" smtClean="0"/>
              <a:t>Next</a:t>
            </a:r>
            <a:r>
              <a:rPr lang="en-US" dirty="0"/>
              <a:t>, </a:t>
            </a:r>
            <a:r>
              <a:rPr lang="en-US" dirty="0" smtClean="0"/>
              <a:t>Next</a:t>
            </a:r>
            <a:r>
              <a:rPr lang="en-US" dirty="0"/>
              <a:t>” does the trick</a:t>
            </a:r>
          </a:p>
          <a:p>
            <a:pPr lvl="1"/>
            <a:r>
              <a:rPr lang="en-US" dirty="0" smtClean="0"/>
              <a:t>Options to select (they should be selected by default)</a:t>
            </a:r>
          </a:p>
          <a:p>
            <a:pPr lvl="2"/>
            <a:r>
              <a:rPr lang="en-US" dirty="0" smtClean="0"/>
              <a:t>“Use </a:t>
            </a:r>
            <a:r>
              <a:rPr lang="en-US" dirty="0" err="1" smtClean="0"/>
              <a:t>Git</a:t>
            </a:r>
            <a:r>
              <a:rPr lang="en-US" dirty="0" smtClean="0"/>
              <a:t> Bash only”</a:t>
            </a:r>
          </a:p>
          <a:p>
            <a:pPr lvl="2"/>
            <a:r>
              <a:rPr lang="en-US" dirty="0" smtClean="0"/>
              <a:t>“Checkout Windows-style, commit Unix-style endings”</a:t>
            </a:r>
          </a:p>
          <a:p>
            <a:pPr marL="649288" lvl="2" indent="0">
              <a:buNone/>
            </a:pPr>
            <a:endParaRPr lang="en-US" dirty="0"/>
          </a:p>
          <a:p>
            <a:pPr lvl="2"/>
            <a:r>
              <a:rPr lang="en-US" dirty="0" smtClean="0"/>
              <a:t>Note: this concerns only beginners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spTree>
    <p:extLst>
      <p:ext uri="{BB962C8B-B14F-4D97-AF65-F5344CB8AC3E}">
        <p14:creationId xmlns:p14="http://schemas.microsoft.com/office/powerpoint/2010/main" val="32532579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Crash </a:t>
            </a:r>
            <a:r>
              <a:rPr lang="en-US" dirty="0" smtClean="0"/>
              <a:t>Course (3)</a:t>
            </a:r>
            <a:endParaRPr lang="en-US" dirty="0"/>
          </a:p>
        </p:txBody>
      </p:sp>
      <p:sp>
        <p:nvSpPr>
          <p:cNvPr id="3" name="Content Placeholder 2"/>
          <p:cNvSpPr>
            <a:spLocks noGrp="1"/>
          </p:cNvSpPr>
          <p:nvPr>
            <p:ph idx="1"/>
          </p:nvPr>
        </p:nvSpPr>
        <p:spPr>
          <a:xfrm>
            <a:off x="228600" y="914400"/>
            <a:ext cx="8686800" cy="5715000"/>
          </a:xfrm>
        </p:spPr>
        <p:txBody>
          <a:bodyPr/>
          <a:lstStyle/>
          <a:p>
            <a:r>
              <a:rPr lang="en-US" dirty="0" smtClean="0"/>
              <a:t>Using </a:t>
            </a:r>
            <a:r>
              <a:rPr lang="en-US" dirty="0" err="1" smtClean="0"/>
              <a:t>Git</a:t>
            </a:r>
            <a:r>
              <a:rPr lang="en-US" dirty="0" smtClean="0"/>
              <a:t> Bash</a:t>
            </a:r>
          </a:p>
          <a:p>
            <a:pPr lvl="1"/>
            <a:r>
              <a:rPr lang="en-US" dirty="0" smtClean="0"/>
              <a:t>Standard command prompt with added features</a:t>
            </a:r>
          </a:p>
          <a:p>
            <a:pPr lvl="1"/>
            <a:r>
              <a:rPr lang="en-US" dirty="0" smtClean="0"/>
              <a:t>Creating a local repository</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init</a:t>
            </a:r>
          </a:p>
          <a:p>
            <a:pPr lvl="1"/>
            <a:r>
              <a:rPr lang="en-US" dirty="0" smtClean="0"/>
              <a:t>Preparing (adding/choosing) files for a commit</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add [filename] </a:t>
            </a:r>
            <a:r>
              <a:rPr lang="en-US" sz="2600" noProof="1" smtClean="0"/>
              <a:t>("git add ." </a:t>
            </a:r>
            <a:r>
              <a:rPr lang="en-US" sz="2600" dirty="0" smtClean="0"/>
              <a:t>adds everything)</a:t>
            </a:r>
          </a:p>
          <a:p>
            <a:pPr lvl="1"/>
            <a:r>
              <a:rPr lang="en-US" dirty="0" smtClean="0"/>
              <a:t>Committing to a local repository</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commit –m "[your message here]"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extLst>
      <p:ext uri="{BB962C8B-B14F-4D97-AF65-F5344CB8AC3E}">
        <p14:creationId xmlns:p14="http://schemas.microsoft.com/office/powerpoint/2010/main" val="38314993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Crash Course </a:t>
            </a:r>
            <a:r>
              <a:rPr lang="en-US" dirty="0" smtClean="0"/>
              <a:t>(4)</a:t>
            </a:r>
            <a:endParaRPr lang="en-US" dirty="0"/>
          </a:p>
        </p:txBody>
      </p:sp>
      <p:sp>
        <p:nvSpPr>
          <p:cNvPr id="3" name="Content Placeholder 2"/>
          <p:cNvSpPr>
            <a:spLocks noGrp="1"/>
          </p:cNvSpPr>
          <p:nvPr>
            <p:ph idx="1"/>
          </p:nvPr>
        </p:nvSpPr>
        <p:spPr/>
        <p:txBody>
          <a:bodyPr/>
          <a:lstStyle/>
          <a:p>
            <a:r>
              <a:rPr lang="en-US" dirty="0" smtClean="0"/>
              <a:t>Using Git Bash (2)</a:t>
            </a:r>
          </a:p>
          <a:p>
            <a:pPr lvl="1"/>
            <a:r>
              <a:rPr lang="en-US" dirty="0" smtClean="0"/>
              <a:t>Git “remote”– name for a repository URL</a:t>
            </a:r>
          </a:p>
          <a:p>
            <a:pPr lvl="1"/>
            <a:r>
              <a:rPr lang="en-US" dirty="0" smtClean="0"/>
              <a:t>Git “master” – the current local branch (think of it as “where you have committed”)</a:t>
            </a:r>
          </a:p>
          <a:p>
            <a:pPr lvl="1"/>
            <a:r>
              <a:rPr lang="en-US" dirty="0" smtClean="0"/>
              <a:t>Creating a remote</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add remote [remote name] [remote url]</a:t>
            </a:r>
          </a:p>
          <a:p>
            <a:pPr lvl="1"/>
            <a:r>
              <a:rPr lang="en-US" dirty="0" smtClean="0"/>
              <a:t>Pushing to a remote (sending to a remote repository)</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push [remote name] master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extLst>
      <p:ext uri="{BB962C8B-B14F-4D97-AF65-F5344CB8AC3E}">
        <p14:creationId xmlns:p14="http://schemas.microsoft.com/office/powerpoint/2010/main" val="2603964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a:defRPr/>
            </a:pPr>
            <a:r>
              <a:rPr lang="en-US" sz="4200" dirty="0" smtClean="0"/>
              <a:t>Version Control</a:t>
            </a:r>
          </a:p>
        </p:txBody>
      </p:sp>
      <p:sp>
        <p:nvSpPr>
          <p:cNvPr id="588803" name="Rectangle 3"/>
          <p:cNvSpPr>
            <a:spLocks noGrp="1" noChangeArrowheads="1"/>
          </p:cNvSpPr>
          <p:nvPr>
            <p:ph idx="1"/>
          </p:nvPr>
        </p:nvSpPr>
        <p:spPr>
          <a:noFill/>
          <a:ln/>
          <a:effectLst/>
        </p:spPr>
        <p:txBody>
          <a:bodyPr/>
          <a:lstStyle/>
          <a:p>
            <a:pPr>
              <a:lnSpc>
                <a:spcPct val="100000"/>
              </a:lnSpc>
            </a:pPr>
            <a:r>
              <a:rPr lang="en-US" dirty="0"/>
              <a:t>Constantly used in software engineering</a:t>
            </a:r>
            <a:endParaRPr lang="bg-BG" dirty="0"/>
          </a:p>
          <a:p>
            <a:pPr lvl="1">
              <a:lnSpc>
                <a:spcPct val="100000"/>
              </a:lnSpc>
            </a:pPr>
            <a:r>
              <a:rPr lang="en-US" dirty="0"/>
              <a:t>During </a:t>
            </a:r>
            <a:r>
              <a:rPr lang="en-US" dirty="0" smtClean="0"/>
              <a:t>the software </a:t>
            </a:r>
            <a:r>
              <a:rPr lang="en-US" dirty="0"/>
              <a:t>development</a:t>
            </a:r>
            <a:endParaRPr lang="bg-BG" dirty="0"/>
          </a:p>
          <a:p>
            <a:pPr lvl="1">
              <a:lnSpc>
                <a:spcPct val="100000"/>
              </a:lnSpc>
            </a:pPr>
            <a:r>
              <a:rPr lang="en-US" dirty="0" smtClean="0"/>
              <a:t>While </a:t>
            </a:r>
            <a:r>
              <a:rPr lang="en-US" dirty="0"/>
              <a:t>working with documents</a:t>
            </a:r>
            <a:endParaRPr lang="bg-BG" dirty="0"/>
          </a:p>
          <a:p>
            <a:pPr>
              <a:lnSpc>
                <a:spcPct val="100000"/>
              </a:lnSpc>
            </a:pPr>
            <a:r>
              <a:rPr lang="en-US" dirty="0" smtClean="0"/>
              <a:t>Changes are identified with an increment of the </a:t>
            </a:r>
            <a:r>
              <a:rPr lang="en-US" dirty="0" smtClean="0">
                <a:solidFill>
                  <a:schemeClr val="accent5">
                    <a:lumMod val="20000"/>
                    <a:lumOff val="80000"/>
                  </a:schemeClr>
                </a:solidFill>
              </a:rPr>
              <a:t>version number</a:t>
            </a:r>
          </a:p>
          <a:p>
            <a:pPr lvl="1">
              <a:lnSpc>
                <a:spcPct val="100000"/>
              </a:lnSpc>
            </a:pPr>
            <a:r>
              <a:rPr lang="en-US" dirty="0" smtClean="0"/>
              <a:t>for </a:t>
            </a:r>
            <a:r>
              <a:rPr lang="en-US" dirty="0"/>
              <a:t>example</a:t>
            </a:r>
            <a:r>
              <a:rPr lang="bg-BG" dirty="0"/>
              <a:t> 1.0, 2.0, 2.17</a:t>
            </a:r>
            <a:endParaRPr lang="en-US" dirty="0"/>
          </a:p>
          <a:p>
            <a:pPr>
              <a:lnSpc>
                <a:spcPct val="100000"/>
              </a:lnSpc>
            </a:pPr>
            <a:r>
              <a:rPr lang="en-US" dirty="0"/>
              <a:t>Version numbers are historically linked with the person who created </a:t>
            </a:r>
            <a:r>
              <a:rPr lang="en-US" dirty="0" smtClean="0"/>
              <a:t>them</a:t>
            </a:r>
          </a:p>
          <a:p>
            <a:pPr lvl="1">
              <a:lnSpc>
                <a:spcPct val="100000"/>
              </a:lnSpc>
            </a:pPr>
            <a:r>
              <a:rPr lang="en-US" dirty="0" smtClean="0"/>
              <a:t>Full change logs are kept</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4176433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924800" cy="685800"/>
          </a:xfrm>
        </p:spPr>
        <p:txBody>
          <a:bodyPr/>
          <a:lstStyle/>
          <a:p>
            <a:r>
              <a:rPr lang="en-US" dirty="0" smtClean="0"/>
              <a:t>Using Git Bash</a:t>
            </a:r>
            <a:endParaRPr lang="en-US" dirty="0"/>
          </a:p>
        </p:txBody>
      </p:sp>
      <p:sp>
        <p:nvSpPr>
          <p:cNvPr id="3" name="Subtitle 2"/>
          <p:cNvSpPr>
            <a:spLocks noGrp="1"/>
          </p:cNvSpPr>
          <p:nvPr>
            <p:ph type="subTitle" idx="1"/>
          </p:nvPr>
        </p:nvSpPr>
        <p:spPr>
          <a:xfrm>
            <a:off x="609600" y="2555080"/>
            <a:ext cx="7924800" cy="569120"/>
          </a:xfrm>
        </p:spPr>
        <p:txBody>
          <a:bodyPr/>
          <a:lstStyle/>
          <a:p>
            <a:r>
              <a:rPr lang="en-US" dirty="0" smtClean="0"/>
              <a:t>Live Demo</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276600" y="3552825"/>
            <a:ext cx="2538674" cy="2543175"/>
          </a:xfrm>
          <a:prstGeom prst="rect">
            <a:avLst/>
          </a:prstGeom>
          <a:ln>
            <a:noFill/>
          </a:ln>
          <a:effectLst>
            <a:outerShdw blurRad="292100" dist="139700" dir="2700000" algn="tl" rotWithShape="0">
              <a:srgbClr val="333333">
                <a:alpha val="65000"/>
              </a:srgbClr>
            </a:outerShdw>
          </a:effectLst>
        </p:spPr>
      </p:pic>
      <p:pic>
        <p:nvPicPr>
          <p:cNvPr id="2050" name="Picture 2" descr="http://msysgit.github.com/img/gi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00400"/>
            <a:ext cx="12573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msysgit.github.com/img/msysgit-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8900" y="3200400"/>
            <a:ext cx="2095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381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733800"/>
            <a:ext cx="8229600" cy="1295401"/>
          </a:xfrm>
        </p:spPr>
        <p:txBody>
          <a:bodyPr/>
          <a:lstStyle/>
          <a:p>
            <a:pPr>
              <a:lnSpc>
                <a:spcPts val="5000"/>
              </a:lnSpc>
            </a:pPr>
            <a:r>
              <a:rPr lang="en-US" dirty="0" smtClean="0"/>
              <a:t>Project Hosting and Team Collaboration Sites</a:t>
            </a:r>
            <a:endParaRPr lang="en-US" dirty="0"/>
          </a:p>
        </p:txBody>
      </p:sp>
      <p:sp>
        <p:nvSpPr>
          <p:cNvPr id="3" name="Subtitle 2"/>
          <p:cNvSpPr>
            <a:spLocks noGrp="1"/>
          </p:cNvSpPr>
          <p:nvPr>
            <p:ph type="subTitle" idx="1"/>
          </p:nvPr>
        </p:nvSpPr>
        <p:spPr>
          <a:xfrm>
            <a:off x="2057400" y="5145880"/>
            <a:ext cx="5029200" cy="1026320"/>
          </a:xfrm>
        </p:spPr>
        <p:txBody>
          <a:bodyPr/>
          <a:lstStyle/>
          <a:p>
            <a:r>
              <a:rPr lang="en-US" dirty="0" smtClean="0"/>
              <a:t>SourceForge, Google Code, CodePlex, Project Locker</a:t>
            </a:r>
            <a:endParaRPr lang="en-US" dirty="0"/>
          </a:p>
        </p:txBody>
      </p:sp>
      <p:pic>
        <p:nvPicPr>
          <p:cNvPr id="7170" name="Picture 2" descr="http://ik.my/blog/wp-content/uploads/2009/04/web_hosting.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048000" y="685800"/>
            <a:ext cx="3200400" cy="2400300"/>
          </a:xfrm>
          <a:prstGeom prst="roundRect">
            <a:avLst>
              <a:gd name="adj" fmla="val 3435"/>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43189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Hosting Sites</a:t>
            </a:r>
            <a:endParaRPr lang="en-US" dirty="0"/>
          </a:p>
        </p:txBody>
      </p:sp>
      <p:sp>
        <p:nvSpPr>
          <p:cNvPr id="3" name="Content Placeholder 2"/>
          <p:cNvSpPr>
            <a:spLocks noGrp="1"/>
          </p:cNvSpPr>
          <p:nvPr>
            <p:ph idx="1"/>
          </p:nvPr>
        </p:nvSpPr>
        <p:spPr>
          <a:xfrm>
            <a:off x="228600" y="980728"/>
            <a:ext cx="8686800" cy="5638800"/>
          </a:xfrm>
        </p:spPr>
        <p:txBody>
          <a:bodyPr/>
          <a:lstStyle/>
          <a:p>
            <a:pPr>
              <a:lnSpc>
                <a:spcPct val="100000"/>
              </a:lnSpc>
            </a:pPr>
            <a:r>
              <a:rPr lang="en-US" dirty="0" err="1" smtClean="0"/>
              <a:t>GitHub</a:t>
            </a:r>
            <a:r>
              <a:rPr lang="en-US" dirty="0" smtClean="0"/>
              <a:t> – </a:t>
            </a:r>
            <a:r>
              <a:rPr lang="en-US" dirty="0">
                <a:hlinkClick r:id="rId2"/>
              </a:rPr>
              <a:t>https://</a:t>
            </a:r>
            <a:r>
              <a:rPr lang="en-US" dirty="0" smtClean="0">
                <a:hlinkClick r:id="rId2"/>
              </a:rPr>
              <a:t>github.com</a:t>
            </a:r>
            <a:endParaRPr lang="en-US" dirty="0" smtClean="0"/>
          </a:p>
          <a:p>
            <a:pPr lvl="1">
              <a:lnSpc>
                <a:spcPct val="100000"/>
              </a:lnSpc>
            </a:pPr>
            <a:r>
              <a:rPr lang="en-US" dirty="0" smtClean="0"/>
              <a:t>The #1 project hosting site in the world</a:t>
            </a:r>
          </a:p>
          <a:p>
            <a:pPr lvl="1">
              <a:lnSpc>
                <a:spcPct val="100000"/>
              </a:lnSpc>
            </a:pPr>
            <a:r>
              <a:rPr lang="en-US" dirty="0" smtClean="0"/>
              <a:t>Free for open-source projects</a:t>
            </a:r>
          </a:p>
          <a:p>
            <a:pPr lvl="1">
              <a:lnSpc>
                <a:spcPct val="100000"/>
              </a:lnSpc>
            </a:pPr>
            <a:r>
              <a:rPr lang="en-US" dirty="0" smtClean="0"/>
              <a:t>Has paid plans for private projects</a:t>
            </a:r>
          </a:p>
          <a:p>
            <a:pPr>
              <a:lnSpc>
                <a:spcPct val="100000"/>
              </a:lnSpc>
            </a:pPr>
            <a:r>
              <a:rPr lang="en-US" dirty="0" err="1" smtClean="0"/>
              <a:t>TourtoiseGit</a:t>
            </a:r>
            <a:r>
              <a:rPr lang="en-US" dirty="0" smtClean="0"/>
              <a:t> exists for </a:t>
            </a:r>
            <a:r>
              <a:rPr lang="en-US" dirty="0" err="1" smtClean="0"/>
              <a:t>Git</a:t>
            </a:r>
            <a:r>
              <a:rPr lang="en-US" dirty="0" smtClean="0"/>
              <a:t> source controls</a:t>
            </a:r>
            <a:endParaRPr lang="en-US" dirty="0" smtClean="0"/>
          </a:p>
          <a:p>
            <a:pPr lvl="1">
              <a:lnSpc>
                <a:spcPct val="100000"/>
              </a:lnSpc>
            </a:pPr>
            <a:r>
              <a:rPr lang="en-US" sz="2800" dirty="0">
                <a:hlinkClick r:id="rId3"/>
              </a:rPr>
              <a:t>https://code.google.com/p/tortoisegit</a:t>
            </a:r>
            <a:r>
              <a:rPr lang="en-US" sz="2800" dirty="0" smtClean="0">
                <a:hlinkClick r:id="rId3"/>
              </a:rPr>
              <a:t>/</a:t>
            </a:r>
            <a:r>
              <a:rPr lang="en-US" sz="2800" dirty="0" smtClean="0"/>
              <a:t> </a:t>
            </a:r>
          </a:p>
          <a:p>
            <a:pPr lvl="1">
              <a:lnSpc>
                <a:spcPct val="100000"/>
              </a:lnSpc>
            </a:pPr>
            <a:r>
              <a:rPr lang="en-US" sz="2800" dirty="0" smtClean="0"/>
              <a:t>Dramatically </a:t>
            </a:r>
            <a:r>
              <a:rPr lang="en-US" sz="2800" dirty="0" smtClean="0"/>
              <a:t>simplifies Git</a:t>
            </a:r>
          </a:p>
          <a:p>
            <a:pPr lvl="1">
              <a:lnSpc>
                <a:spcPct val="100000"/>
              </a:lnSpc>
            </a:pPr>
            <a:r>
              <a:rPr lang="en-US" sz="2800" dirty="0" smtClean="0"/>
              <a:t>Perfect for </a:t>
            </a:r>
            <a:r>
              <a:rPr lang="en-US" sz="2800" dirty="0" smtClean="0"/>
              <a:t>beginners</a:t>
            </a:r>
          </a:p>
          <a:p>
            <a:pPr lvl="1">
              <a:lnSpc>
                <a:spcPct val="100000"/>
              </a:lnSpc>
            </a:pPr>
            <a:r>
              <a:rPr lang="en-US" sz="2800" dirty="0" smtClean="0"/>
              <a:t>Same as the SVN version</a:t>
            </a:r>
            <a:endParaRPr lang="en-US" sz="2800" dirty="0" smtClean="0"/>
          </a:p>
          <a:p>
            <a:pPr lvl="1">
              <a:lnSpc>
                <a:spcPct val="100000"/>
              </a:lnSpc>
            </a:pPr>
            <a:endParaRPr lang="en-US" dirty="0" smtClean="0"/>
          </a:p>
          <a:p>
            <a:pPr lvl="1">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0824" y="4724400"/>
            <a:ext cx="2577000" cy="1814856"/>
          </a:xfrm>
          <a:prstGeom prst="roundRect">
            <a:avLst>
              <a:gd name="adj" fmla="val 4318"/>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85756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Hosting Sites</a:t>
            </a:r>
            <a:endParaRPr lang="en-US" dirty="0"/>
          </a:p>
        </p:txBody>
      </p:sp>
      <p:sp>
        <p:nvSpPr>
          <p:cNvPr id="3" name="Content Placeholder 2"/>
          <p:cNvSpPr>
            <a:spLocks noGrp="1"/>
          </p:cNvSpPr>
          <p:nvPr>
            <p:ph idx="1"/>
          </p:nvPr>
        </p:nvSpPr>
        <p:spPr>
          <a:xfrm>
            <a:off x="228600" y="980728"/>
            <a:ext cx="8686800" cy="5638800"/>
          </a:xfrm>
        </p:spPr>
        <p:txBody>
          <a:bodyPr/>
          <a:lstStyle/>
          <a:p>
            <a:pPr>
              <a:lnSpc>
                <a:spcPct val="100000"/>
              </a:lnSpc>
            </a:pPr>
            <a:r>
              <a:rPr lang="en-US" dirty="0" smtClean="0"/>
              <a:t>SourceForge – </a:t>
            </a:r>
            <a:r>
              <a:rPr lang="en-US" dirty="0" smtClean="0">
                <a:hlinkClick r:id="rId2"/>
              </a:rPr>
              <a:t>http://www.sourceforge.net</a:t>
            </a:r>
            <a:endParaRPr lang="en-US" dirty="0" smtClean="0"/>
          </a:p>
          <a:p>
            <a:pPr lvl="1">
              <a:lnSpc>
                <a:spcPct val="100000"/>
              </a:lnSpc>
            </a:pPr>
            <a:r>
              <a:rPr lang="en-US" sz="2800" dirty="0" smtClean="0"/>
              <a:t>Source control (SVN, Git, …), web hosting, tracker, wiki, blog, mailing lists, file release, statistics, etc.</a:t>
            </a:r>
          </a:p>
          <a:p>
            <a:pPr lvl="1">
              <a:lnSpc>
                <a:spcPct val="100000"/>
              </a:lnSpc>
            </a:pPr>
            <a:r>
              <a:rPr lang="en-US" sz="2800" dirty="0" smtClean="0"/>
              <a:t>Free, all projects are public and open source</a:t>
            </a:r>
          </a:p>
          <a:p>
            <a:pPr>
              <a:lnSpc>
                <a:spcPct val="100000"/>
              </a:lnSpc>
            </a:pPr>
            <a:r>
              <a:rPr lang="en-US" dirty="0" smtClean="0"/>
              <a:t>Google Code – </a:t>
            </a:r>
            <a:r>
              <a:rPr lang="en-US" dirty="0" smtClean="0">
                <a:hlinkClick r:id="rId3"/>
              </a:rPr>
              <a:t>http://code.google.com/projecthosting/</a:t>
            </a:r>
            <a:endParaRPr lang="en-US" dirty="0" smtClean="0"/>
          </a:p>
          <a:p>
            <a:pPr lvl="1">
              <a:lnSpc>
                <a:spcPct val="100000"/>
              </a:lnSpc>
            </a:pPr>
            <a:r>
              <a:rPr lang="en-US" sz="2800" dirty="0" smtClean="0"/>
              <a:t>Source control (SVN), file release, wiki, tracker</a:t>
            </a:r>
          </a:p>
          <a:p>
            <a:pPr lvl="2">
              <a:lnSpc>
                <a:spcPct val="100000"/>
              </a:lnSpc>
            </a:pPr>
            <a:r>
              <a:rPr lang="en-US" sz="2600" dirty="0" smtClean="0"/>
              <a:t>Very simple, basic functions only, not feature-rich</a:t>
            </a:r>
          </a:p>
          <a:p>
            <a:pPr lvl="1">
              <a:lnSpc>
                <a:spcPct val="100000"/>
              </a:lnSpc>
            </a:pPr>
            <a:r>
              <a:rPr lang="en-US" sz="2800" dirty="0" smtClean="0"/>
              <a:t>Free, all projects are public and open source</a:t>
            </a:r>
          </a:p>
          <a:p>
            <a:pPr lvl="1">
              <a:lnSpc>
                <a:spcPct val="100000"/>
              </a:lnSpc>
            </a:pPr>
            <a:r>
              <a:rPr lang="en-US" sz="2800" dirty="0" smtClean="0"/>
              <a:t>1-minute signup, without heavy approval process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Tree>
    <p:extLst>
      <p:ext uri="{BB962C8B-B14F-4D97-AF65-F5344CB8AC3E}">
        <p14:creationId xmlns:p14="http://schemas.microsoft.com/office/powerpoint/2010/main" val="24953367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Hosting Sites (2)</a:t>
            </a:r>
            <a:endParaRPr lang="en-US" dirty="0"/>
          </a:p>
        </p:txBody>
      </p:sp>
      <p:sp>
        <p:nvSpPr>
          <p:cNvPr id="3" name="Content Placeholder 2"/>
          <p:cNvSpPr>
            <a:spLocks noGrp="1"/>
          </p:cNvSpPr>
          <p:nvPr>
            <p:ph idx="1"/>
          </p:nvPr>
        </p:nvSpPr>
        <p:spPr>
          <a:xfrm>
            <a:off x="228600" y="914400"/>
            <a:ext cx="8686800" cy="5791200"/>
          </a:xfrm>
        </p:spPr>
        <p:txBody>
          <a:bodyPr/>
          <a:lstStyle/>
          <a:p>
            <a:pPr>
              <a:lnSpc>
                <a:spcPct val="100000"/>
              </a:lnSpc>
            </a:pPr>
            <a:r>
              <a:rPr lang="en-US" dirty="0" smtClean="0"/>
              <a:t>CodePlex – </a:t>
            </a:r>
            <a:r>
              <a:rPr lang="en-US" dirty="0" smtClean="0">
                <a:hlinkClick r:id="rId2"/>
              </a:rPr>
              <a:t>http://www.codeplex.com</a:t>
            </a:r>
            <a:endParaRPr lang="en-US" dirty="0" smtClean="0"/>
          </a:p>
          <a:p>
            <a:pPr lvl="1">
              <a:lnSpc>
                <a:spcPct val="100000"/>
              </a:lnSpc>
            </a:pPr>
            <a:r>
              <a:rPr lang="en-US" sz="2800" dirty="0" smtClean="0"/>
              <a:t>Microsoft's open source projects site</a:t>
            </a:r>
          </a:p>
          <a:p>
            <a:pPr lvl="1">
              <a:lnSpc>
                <a:spcPct val="100000"/>
              </a:lnSpc>
            </a:pPr>
            <a:r>
              <a:rPr lang="en-US" sz="2800" dirty="0" smtClean="0"/>
              <a:t>Team Foundation Server (TFS) infrastructure</a:t>
            </a:r>
          </a:p>
          <a:p>
            <a:pPr lvl="1">
              <a:lnSpc>
                <a:spcPct val="100000"/>
              </a:lnSpc>
            </a:pPr>
            <a:r>
              <a:rPr lang="en-US" sz="2800" dirty="0" smtClean="0"/>
              <a:t>Source control (TFS), issue tracker, downloads, discussions, wiki, etc.</a:t>
            </a:r>
          </a:p>
          <a:p>
            <a:pPr lvl="1">
              <a:lnSpc>
                <a:spcPct val="100000"/>
              </a:lnSpc>
            </a:pPr>
            <a:r>
              <a:rPr lang="en-US" sz="2800" dirty="0" smtClean="0"/>
              <a:t>Free, all projects are public and open source</a:t>
            </a:r>
          </a:p>
          <a:p>
            <a:pPr>
              <a:lnSpc>
                <a:spcPct val="100000"/>
              </a:lnSpc>
            </a:pPr>
            <a:r>
              <a:rPr lang="en-US" dirty="0" smtClean="0"/>
              <a:t>Project Locker – </a:t>
            </a:r>
            <a:r>
              <a:rPr lang="en-US" dirty="0" smtClean="0">
                <a:hlinkClick r:id="rId3"/>
              </a:rPr>
              <a:t>http://www.projectlocker.com</a:t>
            </a:r>
            <a:endParaRPr lang="en-US" dirty="0" smtClean="0"/>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Source control (SVN), TRAC, CI system, wiki, etc.</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Private projects (not open source)</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Free and paid editions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Tree>
    <p:extLst>
      <p:ext uri="{BB962C8B-B14F-4D97-AF65-F5344CB8AC3E}">
        <p14:creationId xmlns:p14="http://schemas.microsoft.com/office/powerpoint/2010/main" val="827566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Hosting Sites (3)</a:t>
            </a:r>
            <a:endParaRPr lang="en-US" dirty="0"/>
          </a:p>
        </p:txBody>
      </p:sp>
      <p:sp>
        <p:nvSpPr>
          <p:cNvPr id="3" name="Content Placeholder 2"/>
          <p:cNvSpPr>
            <a:spLocks noGrp="1"/>
          </p:cNvSpPr>
          <p:nvPr>
            <p:ph idx="1"/>
          </p:nvPr>
        </p:nvSpPr>
        <p:spPr/>
        <p:txBody>
          <a:bodyPr/>
          <a:lstStyle/>
          <a:p>
            <a:pPr>
              <a:lnSpc>
                <a:spcPct val="100000"/>
              </a:lnSpc>
            </a:pPr>
            <a:r>
              <a:rPr lang="en-US" dirty="0" smtClean="0"/>
              <a:t>Assembla – </a:t>
            </a:r>
            <a:r>
              <a:rPr lang="en-US" dirty="0" smtClean="0">
                <a:hlinkClick r:id="rId2"/>
              </a:rPr>
              <a:t>http://www.assembla.com</a:t>
            </a:r>
            <a:endParaRPr lang="en-US" dirty="0" smtClean="0"/>
          </a:p>
          <a:p>
            <a:pPr lvl="1">
              <a:lnSpc>
                <a:spcPct val="100000"/>
              </a:lnSpc>
            </a:pPr>
            <a:r>
              <a:rPr lang="en-US" dirty="0" smtClean="0"/>
              <a:t>Source control (SVN, Git), issue tracker, wiki, chats, files, messages, time tracking, etc.</a:t>
            </a:r>
          </a:p>
          <a:p>
            <a:pPr lvl="1">
              <a:lnSpc>
                <a:spcPct val="100000"/>
              </a:lnSpc>
            </a:pPr>
            <a:r>
              <a:rPr lang="en-US" dirty="0" smtClean="0"/>
              <a:t>Private / public projects, free and paid editions</a:t>
            </a:r>
          </a:p>
          <a:p>
            <a:pPr>
              <a:lnSpc>
                <a:spcPct val="100000"/>
              </a:lnSpc>
            </a:pPr>
            <a:r>
              <a:rPr lang="en-US" dirty="0" smtClean="0"/>
              <a:t>Bitbucket – </a:t>
            </a:r>
            <a:r>
              <a:rPr lang="en-US" dirty="0" smtClean="0">
                <a:hlinkClick r:id="rId3"/>
              </a:rPr>
              <a:t>http://bitbucket.org</a:t>
            </a:r>
            <a:endParaRPr lang="en-US" dirty="0" smtClean="0"/>
          </a:p>
          <a:p>
            <a:pPr lvl="1">
              <a:lnSpc>
                <a:spcPct val="100000"/>
              </a:lnSpc>
            </a:pPr>
            <a:r>
              <a:rPr lang="en-US" dirty="0" smtClean="0"/>
              <a:t>Source control (Mercurial), issue tracker, wiki, management tools</a:t>
            </a:r>
          </a:p>
          <a:p>
            <a:pPr lvl="1">
              <a:lnSpc>
                <a:spcPct val="100000"/>
              </a:lnSpc>
            </a:pPr>
            <a:r>
              <a:rPr lang="en-US" dirty="0" smtClean="0"/>
              <a:t>Private projects, free and paid editions</a:t>
            </a:r>
          </a:p>
          <a:p>
            <a:pPr>
              <a:lnSpc>
                <a:spcPct val="100000"/>
              </a:lnSpc>
            </a:pPr>
            <a:r>
              <a:rPr lang="en-US" dirty="0" smtClean="0"/>
              <a:t>Others: </a:t>
            </a:r>
            <a:r>
              <a:rPr lang="en-US" dirty="0" err="1" smtClean="0">
                <a:hlinkClick r:id="rId4"/>
              </a:rPr>
              <a:t>Unfuddle</a:t>
            </a:r>
            <a:r>
              <a:rPr lang="en-US" dirty="0" smtClean="0"/>
              <a:t>, </a:t>
            </a:r>
            <a:r>
              <a:rPr lang="en-US" dirty="0" smtClean="0">
                <a:hlinkClick r:id="rId5"/>
              </a:rPr>
              <a:t>XP-Dev</a:t>
            </a:r>
            <a:r>
              <a:rPr lang="en-US" dirty="0" smtClean="0"/>
              <a:t>, </a:t>
            </a:r>
            <a:r>
              <a:rPr lang="en-US" dirty="0" smtClean="0">
                <a:hlinkClick r:id="rId6"/>
              </a:rPr>
              <a:t>Beanstalk</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7365305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800601"/>
            <a:ext cx="8229600" cy="685800"/>
          </a:xfrm>
        </p:spPr>
        <p:txBody>
          <a:bodyPr/>
          <a:lstStyle/>
          <a:p>
            <a:r>
              <a:rPr lang="en-US" dirty="0" smtClean="0"/>
              <a:t>Google Code</a:t>
            </a:r>
            <a:endParaRPr lang="en-US" dirty="0"/>
          </a:p>
        </p:txBody>
      </p:sp>
      <p:sp>
        <p:nvSpPr>
          <p:cNvPr id="6" name="Subtitle 5"/>
          <p:cNvSpPr>
            <a:spLocks noGrp="1"/>
          </p:cNvSpPr>
          <p:nvPr>
            <p:ph type="subTitle" idx="1"/>
          </p:nvPr>
        </p:nvSpPr>
        <p:spPr>
          <a:xfrm>
            <a:off x="457200" y="5526880"/>
            <a:ext cx="8229600" cy="569120"/>
          </a:xfrm>
        </p:spPr>
        <p:txBody>
          <a:bodyPr/>
          <a:lstStyle/>
          <a:p>
            <a:r>
              <a:rPr lang="en-US" dirty="0" smtClean="0"/>
              <a:t>Live Demo</a:t>
            </a:r>
            <a:endParaRPr lang="en-US" dirty="0"/>
          </a:p>
        </p:txBody>
      </p:sp>
      <p:pic>
        <p:nvPicPr>
          <p:cNvPr id="3074" name="Picture 2" descr="http://farm1.static.flickr.com/82/256622412_3279115264.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2286000" y="1066800"/>
            <a:ext cx="4762500" cy="3076575"/>
          </a:xfrm>
          <a:prstGeom prst="roundRect">
            <a:avLst>
              <a:gd name="adj" fmla="val 426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46218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1828800"/>
            <a:ext cx="7924800" cy="685800"/>
          </a:xfrm>
        </p:spPr>
        <p:txBody>
          <a:bodyPr/>
          <a:lstStyle/>
          <a:p>
            <a:r>
              <a:rPr lang="en-US" noProof="1" smtClean="0"/>
              <a:t>GitHub</a:t>
            </a:r>
            <a:endParaRPr lang="en-US" noProof="1"/>
          </a:p>
        </p:txBody>
      </p:sp>
      <p:sp>
        <p:nvSpPr>
          <p:cNvPr id="7" name="Subtitle 6"/>
          <p:cNvSpPr>
            <a:spLocks noGrp="1"/>
          </p:cNvSpPr>
          <p:nvPr>
            <p:ph type="subTitle" idx="1"/>
          </p:nvPr>
        </p:nvSpPr>
        <p:spPr>
          <a:xfrm>
            <a:off x="609600" y="2631280"/>
            <a:ext cx="7924800" cy="569120"/>
          </a:xfrm>
        </p:spPr>
        <p:txBody>
          <a:bodyPr/>
          <a:lstStyle/>
          <a:p>
            <a:r>
              <a:rPr lang="en-US" dirty="0" smtClean="0"/>
              <a:t>Live Demo</a:t>
            </a:r>
            <a:endParaRPr lang="en-US" dirty="0"/>
          </a:p>
        </p:txBody>
      </p:sp>
      <p:pic>
        <p:nvPicPr>
          <p:cNvPr id="1026" name="Picture 2" descr="http://gregrickaby.com/wp-content/uploads/2012/03/github-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914" y="3524250"/>
            <a:ext cx="5524500" cy="2190750"/>
          </a:xfrm>
          <a:prstGeom prst="roundRect">
            <a:avLst>
              <a:gd name="adj" fmla="val 176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6025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1828800" y="210344"/>
            <a:ext cx="7086600" cy="914400"/>
          </a:xfrm>
        </p:spPr>
        <p:txBody>
          <a:bodyPr/>
          <a:lstStyle/>
          <a:p>
            <a:pPr>
              <a:defRPr/>
            </a:pPr>
            <a:r>
              <a:rPr lang="en-US" dirty="0" smtClean="0"/>
              <a:t>Software Configuration Management (SCM)</a:t>
            </a:r>
            <a:endParaRPr lang="bg-BG" dirty="0" smtClean="0"/>
          </a:p>
        </p:txBody>
      </p:sp>
      <p:sp>
        <p:nvSpPr>
          <p:cNvPr id="514051" name="Rectangle 3"/>
          <p:cNvSpPr>
            <a:spLocks noGrp="1" noChangeArrowheads="1"/>
          </p:cNvSpPr>
          <p:nvPr>
            <p:ph idx="1"/>
          </p:nvPr>
        </p:nvSpPr>
        <p:spPr>
          <a:xfrm>
            <a:off x="3131840" y="2204914"/>
            <a:ext cx="5386074" cy="1008062"/>
          </a:xfrm>
        </p:spPr>
        <p:txBody>
          <a:bodyPr/>
          <a:lstStyle/>
          <a:p>
            <a:pPr algn="ctr">
              <a:lnSpc>
                <a:spcPct val="85000"/>
              </a:lnSpc>
              <a:buFontTx/>
              <a:buNone/>
              <a:defRPr/>
            </a:pPr>
            <a:r>
              <a:rPr lang="en-US" sz="8000" dirty="0" smtClean="0"/>
              <a:t>Questions?</a:t>
            </a:r>
            <a:endParaRPr lang="bg-BG" sz="8000" dirty="0" smtClean="0"/>
          </a:p>
        </p:txBody>
      </p:sp>
      <p:pic>
        <p:nvPicPr>
          <p:cNvPr id="7170" name="Picture 2" descr="http://www.canberra.edu.au/__data/assets/image/0009/686070/questions.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8278" y="4140615"/>
            <a:ext cx="2915610" cy="2186708"/>
          </a:xfrm>
          <a:prstGeom prst="roundRect">
            <a:avLst>
              <a:gd name="adj" fmla="val 10315"/>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78" y="1169055"/>
            <a:ext cx="1748287"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860032" y="4194620"/>
            <a:ext cx="3329966" cy="218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78</a:t>
            </a:fld>
            <a:endParaRPr lang="en-US" dirty="0"/>
          </a:p>
        </p:txBody>
      </p:sp>
    </p:spTree>
    <p:extLst>
      <p:ext uri="{BB962C8B-B14F-4D97-AF65-F5344CB8AC3E}">
        <p14:creationId xmlns:p14="http://schemas.microsoft.com/office/powerpoint/2010/main" val="3107038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355600" indent="-355600">
              <a:buFont typeface="+mj-lt"/>
              <a:buAutoNum type="arabicPeriod"/>
              <a:tabLst/>
            </a:pPr>
            <a:r>
              <a:rPr lang="en-US" sz="2800" dirty="0" smtClean="0"/>
              <a:t>Play with Subversion. Work in teams of 3-10 people.</a:t>
            </a:r>
          </a:p>
          <a:p>
            <a:pPr marL="712788" lvl="1" indent="-365125"/>
            <a:r>
              <a:rPr lang="en-US" sz="2600" dirty="0" smtClean="0"/>
              <a:t>Register a SVN repository in Google Code (one per team). Add your teammates to the project.</a:t>
            </a:r>
          </a:p>
          <a:p>
            <a:pPr marL="712788" lvl="1" indent="-365125"/>
            <a:r>
              <a:rPr lang="en-US" sz="2600" dirty="0" smtClean="0"/>
              <a:t>Upload a few of your projects (C# / HTML code / etc.).</a:t>
            </a:r>
          </a:p>
          <a:p>
            <a:pPr marL="712788" lvl="1" indent="-365125"/>
            <a:r>
              <a:rPr lang="en-US" sz="2600" dirty="0" smtClean="0"/>
              <a:t>Each team member: change something locally. Commit your changes into the SVN repository.</a:t>
            </a:r>
          </a:p>
          <a:p>
            <a:pPr marL="712788" lvl="1" indent="-365125"/>
            <a:r>
              <a:rPr lang="en-US" sz="2600" dirty="0" smtClean="0"/>
              <a:t>Intentionally make a conflict: each team member simultaneously edits one of the files and tries to commit. In case of conflict merge locally and commit.</a:t>
            </a:r>
          </a:p>
          <a:p>
            <a:pPr marL="712788" lvl="1" indent="-365125"/>
            <a:r>
              <a:rPr lang="en-US" sz="2600" dirty="0" smtClean="0"/>
              <a:t>Review the Subversion history (change log).</a:t>
            </a:r>
          </a:p>
          <a:p>
            <a:pPr marL="712788" lvl="1" indent="-365125"/>
            <a:r>
              <a:rPr lang="en-US" sz="2600" dirty="0" smtClean="0"/>
              <a:t>Revert to a previous version and commit.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79</a:t>
            </a:fld>
            <a:endParaRPr lang="en-US" dirty="0"/>
          </a:p>
        </p:txBody>
      </p:sp>
    </p:spTree>
    <p:extLst>
      <p:ext uri="{BB962C8B-B14F-4D97-AF65-F5344CB8AC3E}">
        <p14:creationId xmlns:p14="http://schemas.microsoft.com/office/powerpoint/2010/main" val="2765124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pPr>
              <a:defRPr/>
            </a:pPr>
            <a:r>
              <a:rPr lang="en-US" dirty="0" smtClean="0"/>
              <a:t>Change Log</a:t>
            </a:r>
          </a:p>
        </p:txBody>
      </p:sp>
      <p:sp>
        <p:nvSpPr>
          <p:cNvPr id="710659" name="Rectangle 3"/>
          <p:cNvSpPr>
            <a:spLocks noGrp="1" noChangeArrowheads="1"/>
          </p:cNvSpPr>
          <p:nvPr>
            <p:ph idx="1"/>
          </p:nvPr>
        </p:nvSpPr>
        <p:spPr>
          <a:xfrm>
            <a:off x="323528" y="1066800"/>
            <a:ext cx="8496944" cy="5638800"/>
          </a:xfrm>
          <a:noFill/>
          <a:ln/>
          <a:effectLst/>
        </p:spPr>
        <p:txBody>
          <a:bodyPr/>
          <a:lstStyle/>
          <a:p>
            <a:pPr>
              <a:lnSpc>
                <a:spcPct val="100000"/>
              </a:lnSpc>
            </a:pPr>
            <a:r>
              <a:rPr lang="en-US" dirty="0"/>
              <a:t>Systems for version control keep a </a:t>
            </a:r>
            <a:r>
              <a:rPr lang="en-US" dirty="0" smtClean="0"/>
              <a:t>complete </a:t>
            </a:r>
            <a:r>
              <a:rPr lang="en-US" dirty="0" smtClean="0">
                <a:solidFill>
                  <a:schemeClr val="accent5">
                    <a:lumMod val="20000"/>
                    <a:lumOff val="80000"/>
                  </a:schemeClr>
                </a:solidFill>
              </a:rPr>
              <a:t>change log </a:t>
            </a:r>
            <a:r>
              <a:rPr lang="en-US" dirty="0" smtClean="0"/>
              <a:t>(history)</a:t>
            </a:r>
            <a:endParaRPr lang="bg-BG" dirty="0"/>
          </a:p>
          <a:p>
            <a:pPr lvl="1">
              <a:lnSpc>
                <a:spcPct val="100000"/>
              </a:lnSpc>
            </a:pPr>
            <a:r>
              <a:rPr lang="en-US" dirty="0"/>
              <a:t>The date and hour of every </a:t>
            </a:r>
            <a:r>
              <a:rPr lang="en-US" dirty="0" smtClean="0"/>
              <a:t>change</a:t>
            </a:r>
          </a:p>
          <a:p>
            <a:pPr lvl="1">
              <a:lnSpc>
                <a:spcPct val="100000"/>
              </a:lnSpc>
            </a:pPr>
            <a:r>
              <a:rPr lang="en-US" dirty="0" smtClean="0"/>
              <a:t>The </a:t>
            </a:r>
            <a:r>
              <a:rPr lang="en-US" dirty="0"/>
              <a:t>user who made the </a:t>
            </a:r>
            <a:r>
              <a:rPr lang="en-US" dirty="0" smtClean="0"/>
              <a:t>change</a:t>
            </a:r>
          </a:p>
          <a:p>
            <a:pPr lvl="1">
              <a:lnSpc>
                <a:spcPct val="100000"/>
              </a:lnSpc>
            </a:pPr>
            <a:r>
              <a:rPr lang="en-US" dirty="0" smtClean="0"/>
              <a:t>The files changed + old and new version</a:t>
            </a:r>
            <a:endParaRPr lang="bg-BG" dirty="0"/>
          </a:p>
          <a:p>
            <a:pPr>
              <a:lnSpc>
                <a:spcPct val="100000"/>
              </a:lnSpc>
            </a:pPr>
            <a:r>
              <a:rPr lang="en-US" dirty="0"/>
              <a:t>Old versions can be retrieved, examined and compared </a:t>
            </a:r>
            <a:endParaRPr lang="bg-BG" dirty="0"/>
          </a:p>
          <a:p>
            <a:pPr>
              <a:lnSpc>
                <a:spcPct val="100000"/>
              </a:lnSpc>
            </a:pPr>
            <a:r>
              <a:rPr lang="en-US" dirty="0"/>
              <a:t>It is possible to return to an old version</a:t>
            </a:r>
            <a:r>
              <a:rPr lang="bg-BG" dirty="0"/>
              <a:t> (</a:t>
            </a:r>
            <a:r>
              <a:rPr lang="en-US" dirty="0"/>
              <a:t>revert)</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7630714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57188" indent="-357188">
              <a:buFont typeface="+mj-lt"/>
              <a:buAutoNum type="arabicPeriod" startAt="2"/>
              <a:tabLst/>
            </a:pPr>
            <a:r>
              <a:rPr lang="en-US" sz="2800" dirty="0" smtClean="0"/>
              <a:t>Play with </a:t>
            </a:r>
            <a:r>
              <a:rPr lang="en-US" sz="2800" noProof="1" smtClean="0"/>
              <a:t>GitHub</a:t>
            </a:r>
            <a:r>
              <a:rPr lang="en-US" sz="2800" dirty="0" smtClean="0"/>
              <a:t>. Work in teams of </a:t>
            </a:r>
            <a:r>
              <a:rPr lang="en-US" sz="2800" dirty="0"/>
              <a:t>3-10 </a:t>
            </a:r>
            <a:r>
              <a:rPr lang="en-US" sz="2800" dirty="0" smtClean="0"/>
              <a:t>people.</a:t>
            </a:r>
          </a:p>
          <a:p>
            <a:pPr marL="714375" lvl="1" indent="-366713"/>
            <a:r>
              <a:rPr lang="en-US" sz="2600" dirty="0" smtClean="0"/>
              <a:t>Register a </a:t>
            </a:r>
            <a:r>
              <a:rPr lang="en-US" sz="2600" noProof="1" smtClean="0"/>
              <a:t>Git</a:t>
            </a:r>
            <a:r>
              <a:rPr lang="en-US" sz="2600" dirty="0" smtClean="0"/>
              <a:t> repository in </a:t>
            </a:r>
            <a:r>
              <a:rPr lang="en-US" sz="2600" noProof="1" smtClean="0"/>
              <a:t>GitHub</a:t>
            </a:r>
            <a:r>
              <a:rPr lang="en-US" sz="2600" dirty="0" smtClean="0"/>
              <a:t> (one per team</a:t>
            </a:r>
            <a:r>
              <a:rPr lang="en-US" sz="2600" dirty="0"/>
              <a:t>). Add your teammates to the project</a:t>
            </a:r>
            <a:r>
              <a:rPr lang="en-US" sz="2600" dirty="0" smtClean="0"/>
              <a:t>.</a:t>
            </a:r>
          </a:p>
          <a:p>
            <a:pPr marL="714375" lvl="1" indent="-366713"/>
            <a:r>
              <a:rPr lang="en-US" sz="2600" dirty="0" smtClean="0"/>
              <a:t>Upload a few of your projects (C# / HTML code / etc.).</a:t>
            </a:r>
          </a:p>
          <a:p>
            <a:pPr marL="714375" lvl="1" indent="-366713"/>
            <a:r>
              <a:rPr lang="en-US" sz="2600" dirty="0" smtClean="0"/>
              <a:t>Each team member: change something locally. Commit and push your changes into </a:t>
            </a:r>
            <a:r>
              <a:rPr lang="en-US" sz="2600" noProof="1" smtClean="0"/>
              <a:t>GitHub</a:t>
            </a:r>
            <a:r>
              <a:rPr lang="en-US" sz="2600" dirty="0" smtClean="0"/>
              <a:t>.</a:t>
            </a:r>
          </a:p>
          <a:p>
            <a:pPr marL="714375" lvl="1" indent="-366713"/>
            <a:r>
              <a:rPr lang="en-US" sz="2600" dirty="0" smtClean="0"/>
              <a:t>Intentionally make a conflict: each team member simultaneously edits one of the files and tries to commit. In case of conflict merge locally and commit.</a:t>
            </a:r>
          </a:p>
          <a:p>
            <a:pPr marL="714375" lvl="1" indent="-366713"/>
            <a:r>
              <a:rPr lang="en-US" sz="2600" dirty="0" smtClean="0"/>
              <a:t>Review the project history (change log) at </a:t>
            </a:r>
            <a:r>
              <a:rPr lang="en-US" sz="2600" noProof="1" smtClean="0"/>
              <a:t>GitHub</a:t>
            </a:r>
            <a:r>
              <a:rPr lang="en-US" sz="2600" dirty="0" smtClean="0"/>
              <a:t>.</a:t>
            </a:r>
          </a:p>
          <a:p>
            <a:pPr marL="714375" lvl="1" indent="-366713"/>
            <a:r>
              <a:rPr lang="en-US" sz="2600" dirty="0" smtClean="0"/>
              <a:t>Revert to a previous version and commit.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80</a:t>
            </a:fld>
            <a:endParaRPr lang="en-US" dirty="0"/>
          </a:p>
        </p:txBody>
      </p:sp>
    </p:spTree>
    <p:extLst>
      <p:ext uri="{BB962C8B-B14F-4D97-AF65-F5344CB8AC3E}">
        <p14:creationId xmlns:p14="http://schemas.microsoft.com/office/powerpoint/2010/main" val="6477862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(3)</a:t>
            </a:r>
            <a:endParaRPr lang="en-US" dirty="0"/>
          </a:p>
        </p:txBody>
      </p:sp>
      <p:sp>
        <p:nvSpPr>
          <p:cNvPr id="3" name="Content Placeholder 2"/>
          <p:cNvSpPr>
            <a:spLocks noGrp="1"/>
          </p:cNvSpPr>
          <p:nvPr>
            <p:ph idx="1"/>
          </p:nvPr>
        </p:nvSpPr>
        <p:spPr/>
        <p:txBody>
          <a:bodyPr/>
          <a:lstStyle/>
          <a:p>
            <a:pPr marL="355600" indent="-355600">
              <a:buFont typeface="+mj-lt"/>
              <a:buAutoNum type="arabicPeriod" startAt="3"/>
              <a:tabLst/>
            </a:pPr>
            <a:r>
              <a:rPr lang="en-US" sz="2800" dirty="0" smtClean="0"/>
              <a:t>Play with TFS. Work in teams of </a:t>
            </a:r>
            <a:r>
              <a:rPr lang="en-US" sz="2800" dirty="0"/>
              <a:t>3-10 </a:t>
            </a:r>
            <a:r>
              <a:rPr lang="en-US" sz="2800" dirty="0" smtClean="0"/>
              <a:t>people.</a:t>
            </a:r>
          </a:p>
          <a:p>
            <a:pPr marL="712788" lvl="1" indent="-365125"/>
            <a:r>
              <a:rPr lang="en-US" sz="2600" dirty="0" smtClean="0"/>
              <a:t>Register a TFS account and project repository at </a:t>
            </a:r>
            <a:r>
              <a:rPr lang="en-US" sz="2600" dirty="0" smtClean="0">
                <a:hlinkClick r:id="rId2"/>
              </a:rPr>
              <a:t>http://tfs.visualstudio.com</a:t>
            </a:r>
            <a:r>
              <a:rPr lang="en-US" sz="2600" dirty="0" smtClean="0"/>
              <a:t> (one per team).</a:t>
            </a:r>
          </a:p>
          <a:p>
            <a:pPr marL="712788" lvl="1" indent="-365125"/>
            <a:r>
              <a:rPr lang="en-US" sz="2600" dirty="0" smtClean="0"/>
              <a:t>Upload a few of your projects (C# / HTML code / etc.).</a:t>
            </a:r>
          </a:p>
          <a:p>
            <a:pPr marL="712788" lvl="1" indent="-365125"/>
            <a:r>
              <a:rPr lang="en-US" sz="2600" dirty="0" smtClean="0"/>
              <a:t>Each team member: change something locally. Check-in your changes into the TFS repository.</a:t>
            </a:r>
          </a:p>
          <a:p>
            <a:pPr marL="712788" lvl="1" indent="-365125"/>
            <a:r>
              <a:rPr lang="en-US" sz="2600" dirty="0" smtClean="0"/>
              <a:t>Intentionally make a conflict: each team member simultaneously edits a file and tries to check-in. In case of conflict merge locally and check-in.</a:t>
            </a:r>
          </a:p>
          <a:p>
            <a:pPr marL="712788" lvl="1" indent="-365125"/>
            <a:r>
              <a:rPr lang="en-US" sz="2600" dirty="0" smtClean="0"/>
              <a:t>Review the TFS history </a:t>
            </a:r>
            <a:r>
              <a:rPr lang="en-US" sz="2600" dirty="0"/>
              <a:t>(change log</a:t>
            </a:r>
            <a:r>
              <a:rPr lang="en-US" sz="2600" dirty="0" smtClean="0"/>
              <a:t>) for </a:t>
            </a:r>
            <a:r>
              <a:rPr lang="en-US" sz="2600" dirty="0"/>
              <a:t>the project.</a:t>
            </a:r>
            <a:endParaRPr lang="en-US" sz="2600" dirty="0" smtClean="0"/>
          </a:p>
          <a:p>
            <a:pPr marL="712788" lvl="1" indent="-365125"/>
            <a:r>
              <a:rPr lang="en-US" sz="2600" dirty="0" smtClean="0"/>
              <a:t>Revert to a previous version and check-in.</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81</a:t>
            </a:fld>
            <a:endParaRPr lang="en-US" dirty="0"/>
          </a:p>
        </p:txBody>
      </p:sp>
    </p:spTree>
    <p:extLst>
      <p:ext uri="{BB962C8B-B14F-4D97-AF65-F5344CB8AC3E}">
        <p14:creationId xmlns:p14="http://schemas.microsoft.com/office/powerpoint/2010/main" val="41336516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355600" indent="-355600">
              <a:buFont typeface="+mj-lt"/>
              <a:buAutoNum type="arabicPeriod" startAt="4"/>
              <a:tabLst/>
            </a:pPr>
            <a:r>
              <a:rPr lang="en-US" sz="2800" dirty="0" smtClean="0"/>
              <a:t>Create a </a:t>
            </a:r>
            <a:r>
              <a:rPr lang="en-US" sz="2800" dirty="0" smtClean="0">
                <a:solidFill>
                  <a:schemeClr val="accent5">
                    <a:lumMod val="20000"/>
                    <a:lumOff val="80000"/>
                  </a:schemeClr>
                </a:solidFill>
              </a:rPr>
              <a:t>pubic repository for your personal projects </a:t>
            </a:r>
            <a:r>
              <a:rPr lang="en-US" sz="2800" dirty="0" smtClean="0"/>
              <a:t>(developer profile) in </a:t>
            </a:r>
            <a:r>
              <a:rPr lang="en-US" sz="2800" noProof="1" smtClean="0"/>
              <a:t>GitHub</a:t>
            </a:r>
            <a:r>
              <a:rPr lang="en-US" sz="2800" dirty="0" smtClean="0"/>
              <a:t> or </a:t>
            </a:r>
            <a:r>
              <a:rPr lang="en-US" sz="2800" noProof="1" smtClean="0"/>
              <a:t>CodePlex</a:t>
            </a:r>
            <a:r>
              <a:rPr lang="en-US" sz="2800" dirty="0" smtClean="0"/>
              <a:t> or Google Code or somewhere else. Upload a few of your best projects in it. These project will serve as part of your CV, so select good projects only. Send as homework the link to your public repository (e.g. in a text file).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82</a:t>
            </a:fld>
            <a:endParaRPr lang="en-US" dirty="0"/>
          </a:p>
        </p:txBody>
      </p:sp>
    </p:spTree>
    <p:extLst>
      <p:ext uri="{BB962C8B-B14F-4D97-AF65-F5344CB8AC3E}">
        <p14:creationId xmlns:p14="http://schemas.microsoft.com/office/powerpoint/2010/main" val="4133651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defRPr/>
            </a:pPr>
            <a:r>
              <a:rPr lang="en-US" dirty="0" smtClean="0"/>
              <a:t>Vocabulary</a:t>
            </a:r>
          </a:p>
        </p:txBody>
      </p:sp>
      <p:sp>
        <p:nvSpPr>
          <p:cNvPr id="589827" name="Rectangle 3"/>
          <p:cNvSpPr>
            <a:spLocks noGrp="1" noChangeArrowheads="1"/>
          </p:cNvSpPr>
          <p:nvPr>
            <p:ph idx="1"/>
          </p:nvPr>
        </p:nvSpPr>
        <p:spPr>
          <a:xfrm>
            <a:off x="250825" y="836712"/>
            <a:ext cx="8496300" cy="5760640"/>
          </a:xfrm>
          <a:noFill/>
          <a:ln/>
          <a:effectLst/>
        </p:spPr>
        <p:txBody>
          <a:bodyPr/>
          <a:lstStyle/>
          <a:p>
            <a:pPr>
              <a:lnSpc>
                <a:spcPct val="100000"/>
              </a:lnSpc>
            </a:pPr>
            <a:r>
              <a:rPr lang="en-US" dirty="0" smtClean="0">
                <a:solidFill>
                  <a:schemeClr val="accent5">
                    <a:lumMod val="20000"/>
                    <a:lumOff val="80000"/>
                  </a:schemeClr>
                </a:solidFill>
              </a:rPr>
              <a:t>Repository </a:t>
            </a:r>
            <a:r>
              <a:rPr lang="en-US" dirty="0" smtClean="0"/>
              <a:t>(source control repository)</a:t>
            </a:r>
            <a:endParaRPr lang="en-US" dirty="0">
              <a:solidFill>
                <a:schemeClr val="accent5">
                  <a:lumMod val="20000"/>
                  <a:lumOff val="80000"/>
                </a:schemeClr>
              </a:solidFill>
            </a:endParaRPr>
          </a:p>
          <a:p>
            <a:pPr lvl="1">
              <a:lnSpc>
                <a:spcPct val="100000"/>
              </a:lnSpc>
            </a:pPr>
            <a:r>
              <a:rPr lang="en-US" dirty="0"/>
              <a:t>A server that stores the files (documents)</a:t>
            </a:r>
            <a:endParaRPr lang="bg-BG" dirty="0"/>
          </a:p>
          <a:p>
            <a:pPr lvl="1">
              <a:lnSpc>
                <a:spcPct val="100000"/>
              </a:lnSpc>
            </a:pPr>
            <a:r>
              <a:rPr lang="en-US" dirty="0"/>
              <a:t>Keeps a change log</a:t>
            </a:r>
          </a:p>
          <a:p>
            <a:pPr>
              <a:lnSpc>
                <a:spcPct val="100000"/>
              </a:lnSpc>
            </a:pPr>
            <a:r>
              <a:rPr lang="en-US" dirty="0">
                <a:solidFill>
                  <a:schemeClr val="accent5">
                    <a:lumMod val="20000"/>
                    <a:lumOff val="80000"/>
                  </a:schemeClr>
                </a:solidFill>
              </a:rPr>
              <a:t>Revision</a:t>
            </a:r>
            <a:r>
              <a:rPr lang="en-US" dirty="0"/>
              <a:t>, </a:t>
            </a:r>
            <a:r>
              <a:rPr lang="en-US" dirty="0" smtClean="0">
                <a:solidFill>
                  <a:schemeClr val="accent5">
                    <a:lumMod val="20000"/>
                    <a:lumOff val="80000"/>
                  </a:schemeClr>
                </a:solidFill>
              </a:rPr>
              <a:t>Version</a:t>
            </a:r>
            <a:endParaRPr lang="en-US" dirty="0">
              <a:solidFill>
                <a:schemeClr val="accent5">
                  <a:lumMod val="20000"/>
                  <a:lumOff val="80000"/>
                </a:schemeClr>
              </a:solidFill>
            </a:endParaRPr>
          </a:p>
          <a:p>
            <a:pPr lvl="1">
              <a:lnSpc>
                <a:spcPct val="100000"/>
              </a:lnSpc>
            </a:pPr>
            <a:r>
              <a:rPr lang="en-US" dirty="0"/>
              <a:t>Individual version (state) of a document that is a result of multiple changes</a:t>
            </a:r>
            <a:endParaRPr lang="bg-BG" dirty="0"/>
          </a:p>
          <a:p>
            <a:pPr>
              <a:lnSpc>
                <a:spcPct val="100000"/>
              </a:lnSpc>
            </a:pPr>
            <a:r>
              <a:rPr lang="en-US" dirty="0" smtClean="0">
                <a:solidFill>
                  <a:schemeClr val="accent5">
                    <a:lumMod val="20000"/>
                    <a:lumOff val="80000"/>
                  </a:schemeClr>
                </a:solidFill>
              </a:rPr>
              <a:t>Check-Out</a:t>
            </a:r>
            <a:r>
              <a:rPr lang="en-US" dirty="0" smtClean="0"/>
              <a:t>, </a:t>
            </a:r>
            <a:r>
              <a:rPr lang="en-US" dirty="0" smtClean="0">
                <a:solidFill>
                  <a:schemeClr val="accent5">
                    <a:lumMod val="20000"/>
                    <a:lumOff val="80000"/>
                  </a:schemeClr>
                </a:solidFill>
              </a:rPr>
              <a:t>Clone</a:t>
            </a:r>
            <a:endParaRPr lang="en-US" dirty="0">
              <a:solidFill>
                <a:schemeClr val="accent5">
                  <a:lumMod val="20000"/>
                  <a:lumOff val="80000"/>
                </a:schemeClr>
              </a:solidFill>
            </a:endParaRPr>
          </a:p>
          <a:p>
            <a:pPr lvl="1">
              <a:lnSpc>
                <a:spcPct val="100000"/>
              </a:lnSpc>
            </a:pPr>
            <a:r>
              <a:rPr lang="en-US" dirty="0"/>
              <a:t>Retrieves a working copy of the files from </a:t>
            </a:r>
            <a:r>
              <a:rPr lang="en-US" dirty="0" smtClean="0"/>
              <a:t>a remote repository </a:t>
            </a:r>
            <a:r>
              <a:rPr lang="en-US" dirty="0"/>
              <a:t>into a local </a:t>
            </a:r>
            <a:r>
              <a:rPr lang="en-US" dirty="0" smtClean="0"/>
              <a:t>directory</a:t>
            </a:r>
            <a:endParaRPr lang="en-US" dirty="0"/>
          </a:p>
          <a:p>
            <a:pPr lvl="1">
              <a:lnSpc>
                <a:spcPct val="100000"/>
              </a:lnSpc>
            </a:pPr>
            <a:r>
              <a:rPr lang="en-US" dirty="0"/>
              <a:t>It is possible to lock the files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473163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11819</TotalTime>
  <Words>3643</Words>
  <Application>Microsoft Office PowerPoint</Application>
  <PresentationFormat>On-screen Show (4:3)</PresentationFormat>
  <Paragraphs>977</Paragraphs>
  <Slides>82</Slides>
  <Notes>50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Telerik Academy</vt:lpstr>
      <vt:lpstr>Source Control Systems</vt:lpstr>
      <vt:lpstr>Table of Contents</vt:lpstr>
      <vt:lpstr>Software Configuration Management (SCM)</vt:lpstr>
      <vt:lpstr>SCM and the Software Development Lifecycle</vt:lpstr>
      <vt:lpstr>Version Control</vt:lpstr>
      <vt:lpstr>Version Control Systems (VCS)</vt:lpstr>
      <vt:lpstr>Version Control</vt:lpstr>
      <vt:lpstr>Change Log</vt:lpstr>
      <vt:lpstr>Vocabulary</vt:lpstr>
      <vt:lpstr>Vocabulary (2)</vt:lpstr>
      <vt:lpstr>Vocabulary (3)</vt:lpstr>
      <vt:lpstr>Vocabulary (4)</vt:lpstr>
      <vt:lpstr>Version Control: Typical Scenario</vt:lpstr>
      <vt:lpstr>Subversion</vt:lpstr>
      <vt:lpstr>Subversion (SVN)</vt:lpstr>
      <vt:lpstr>Subversion – Features</vt:lpstr>
      <vt:lpstr>TortoiseSVN</vt:lpstr>
      <vt:lpstr>Subversion &amp; TortoiseSVN</vt:lpstr>
      <vt:lpstr>Versioning Models</vt:lpstr>
      <vt:lpstr>Centralized Version Control</vt:lpstr>
      <vt:lpstr>Distributed Version Control</vt:lpstr>
      <vt:lpstr>Versioning Models</vt:lpstr>
      <vt:lpstr>Versioning Models (2)</vt:lpstr>
      <vt:lpstr>Versioning Models (3)</vt:lpstr>
      <vt:lpstr>Problems with Locking </vt:lpstr>
      <vt:lpstr>Merging Problems</vt:lpstr>
      <vt:lpstr>File Comparison / Merge Tools</vt:lpstr>
      <vt:lpstr>File Comparison – Example</vt:lpstr>
      <vt:lpstr>The "Lock-Modify-Unlock" Model</vt:lpstr>
      <vt:lpstr>The Lock-Modify-Unlock Model (1)</vt:lpstr>
      <vt:lpstr>The Lock-Modify-Unlock Model (2)</vt:lpstr>
      <vt:lpstr>The Lock-Modify-Unlock Model (3)</vt:lpstr>
      <vt:lpstr>The Lock-Modify-Unlock Model (4)</vt:lpstr>
      <vt:lpstr>The Lock-Modify-Unlock Model (5)</vt:lpstr>
      <vt:lpstr>The Lock-Modify-Unlock Model (6)</vt:lpstr>
      <vt:lpstr>The Lock-Modify-Unlock Model (7)</vt:lpstr>
      <vt:lpstr>The "Copy-Modify-Merge" Model</vt:lpstr>
      <vt:lpstr>The Copy-Modify-Merge Model (1)</vt:lpstr>
      <vt:lpstr>The Copy-Modify-Merge Model (2)</vt:lpstr>
      <vt:lpstr>The Copy-Modify-Merge Model (3)</vt:lpstr>
      <vt:lpstr>The Copy-Modify-Merge Model (4)</vt:lpstr>
      <vt:lpstr>The Copy-Modify-Merge Model (5)</vt:lpstr>
      <vt:lpstr>The Copy-Modify-Merge Model (6)</vt:lpstr>
      <vt:lpstr>The Copy-Modify-Merge Model (7)</vt:lpstr>
      <vt:lpstr>The "Distributed Version Control" Versioning Model</vt:lpstr>
      <vt:lpstr>Distributed Version Control (1)</vt:lpstr>
      <vt:lpstr>Distributed Version Control (2)</vt:lpstr>
      <vt:lpstr>Distributed Version Control (3)</vt:lpstr>
      <vt:lpstr>Distributed Version Control (4)</vt:lpstr>
      <vt:lpstr>Distributed Version Control (5)</vt:lpstr>
      <vt:lpstr>Distributed Version Control (6)</vt:lpstr>
      <vt:lpstr>Distributed Version Control (7)</vt:lpstr>
      <vt:lpstr>Distributed Version Control (8)</vt:lpstr>
      <vt:lpstr>Tags and Branches</vt:lpstr>
      <vt:lpstr>Tags</vt:lpstr>
      <vt:lpstr>Branching</vt:lpstr>
      <vt:lpstr>Merging Branches</vt:lpstr>
      <vt:lpstr>Branching – Example</vt:lpstr>
      <vt:lpstr>Merging Branches – Example</vt:lpstr>
      <vt:lpstr>Team Foundation Server (TFS)</vt:lpstr>
      <vt:lpstr>Team Foundation Server (TFS)</vt:lpstr>
      <vt:lpstr>CodePlex – Open Source Project Hosting with TFS</vt:lpstr>
      <vt:lpstr>MS Team Foundation Service –TFS Hosting from Microsoft</vt:lpstr>
      <vt:lpstr>Team Foundation Server at tfs.visualstudio.com</vt:lpstr>
      <vt:lpstr>Git Crash Course</vt:lpstr>
      <vt:lpstr>Git Crash Course</vt:lpstr>
      <vt:lpstr>Git Crash Course (2)</vt:lpstr>
      <vt:lpstr>Git Crash Course (3)</vt:lpstr>
      <vt:lpstr>Git Crash Course (4)</vt:lpstr>
      <vt:lpstr>Using Git Bash</vt:lpstr>
      <vt:lpstr>Project Hosting and Team Collaboration Sites</vt:lpstr>
      <vt:lpstr>Project Hosting Sites</vt:lpstr>
      <vt:lpstr>Project Hosting Sites</vt:lpstr>
      <vt:lpstr>Project Hosting Sites (2)</vt:lpstr>
      <vt:lpstr>Project Hosting Sites (3)</vt:lpstr>
      <vt:lpstr>Google Code</vt:lpstr>
      <vt:lpstr>GitHub</vt:lpstr>
      <vt:lpstr>Software Configuration Management (SCM)</vt:lpstr>
      <vt:lpstr>Exercises</vt:lpstr>
      <vt:lpstr>Exercises (2)</vt:lpstr>
      <vt:lpstr>Exercises (3)</vt:lpstr>
      <vt:lpstr>Exercises (4)</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Sharing</dc:title>
  <dc:subject>Fundamentals of C# Programming Course @ Telerik Academy</dc:subject>
  <dc:creator>Svetlin Nakov</dc:creator>
  <cp:keywords>telerik, academy, education, free, course, course, knowledge sharing, team work</cp:keywords>
  <dc:description>Fundamentals of C# Programming Course @ Telerik Software Academy: 
http://csharpfundamentals.telerik.com
The website and all video materials are in Bulgarian</dc:description>
  <cp:lastModifiedBy>Ivaylo Kenov</cp:lastModifiedBy>
  <cp:revision>841</cp:revision>
  <dcterms:created xsi:type="dcterms:W3CDTF">2007-12-08T16:03:35Z</dcterms:created>
  <dcterms:modified xsi:type="dcterms:W3CDTF">2015-01-12T10:03:30Z</dcterms:modified>
  <cp:category>Soft Skills</cp:category>
</cp:coreProperties>
</file>