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312" r:id="rId3"/>
    <p:sldId id="300" r:id="rId4"/>
    <p:sldId id="361" r:id="rId5"/>
    <p:sldId id="362" r:id="rId6"/>
    <p:sldId id="363" r:id="rId7"/>
    <p:sldId id="364" r:id="rId8"/>
    <p:sldId id="365" r:id="rId9"/>
    <p:sldId id="366" r:id="rId10"/>
    <p:sldId id="369" r:id="rId11"/>
    <p:sldId id="370" r:id="rId12"/>
    <p:sldId id="368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298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>
      <p:cViewPr varScale="1">
        <p:scale>
          <a:sx n="75" d="100"/>
          <a:sy n="75" d="100"/>
        </p:scale>
        <p:origin x="336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E624-E48B-4577-A6F4-31E70C663259}" type="datetime1">
              <a:rPr lang="en-US" smtClean="0"/>
              <a:t>4/24/2016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278F-2F0F-4AAA-93D8-D44064BD0F8C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FD71-AD9D-4396-AD31-DBB269498E50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388D-4F77-45EF-AF12-5E2F0BEF1824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69BE-F8D0-4920-AC87-F803E439A405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AB54-3C13-49E0-A772-4D7039CFFEAA}" type="datetime1">
              <a:rPr lang="en-US" smtClean="0"/>
              <a:t>4/24/2016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D729-0C1E-4055-9AFA-E659A6DDCB6D}" type="datetime1">
              <a:rPr lang="en-US" smtClean="0"/>
              <a:t>4/24/2016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754C-5C6C-46DF-9904-A3D7BE5F301F}" type="datetime1">
              <a:rPr lang="en-US" smtClean="0"/>
              <a:t>4/24/2016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B267-2144-43FF-8F9C-5A71B52924E4}" type="datetime1">
              <a:rPr lang="en-US" smtClean="0"/>
              <a:t>4/24/2016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051-DF9C-49D2-AD36-6B9BDE1DE3ED}" type="datetime1">
              <a:rPr lang="en-US" smtClean="0"/>
              <a:t>4/24/2016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4/24/2016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bg-BG" smtClean="0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3BF-D25D-4A04-A755-9F4B82F5573B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1041/Basic-Game-Theor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Bitwise Magic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It's Actually Pretty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Power of XOR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Effects of Exclusive Or on values and </a:t>
            </a:r>
            <a:br>
              <a:rPr lang="en-US" dirty="0" smtClean="0"/>
            </a:br>
            <a:r>
              <a:rPr lang="en-US" dirty="0" smtClean="0"/>
              <a:t>How To Use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eXclusive</a:t>
            </a:r>
            <a:r>
              <a:rPr lang="en-US" dirty="0" smtClean="0"/>
              <a:t> OR is arguably the most useful bitwise operation</a:t>
            </a:r>
          </a:p>
          <a:p>
            <a:pPr lvl="1"/>
            <a:r>
              <a:rPr lang="en-US" dirty="0" smtClean="0"/>
              <a:t>When it comes to working with values, as opposed to just their bits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 err="1" smtClean="0"/>
              <a:t>ing</a:t>
            </a:r>
            <a:r>
              <a:rPr lang="en-US" dirty="0" smtClean="0"/>
              <a:t> two values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/>
              <a:t> "combines" them</a:t>
            </a:r>
          </a:p>
          <a:p>
            <a:pPr lvl="1"/>
            <a:r>
              <a:rPr lang="en-US" dirty="0" smtClean="0"/>
              <a:t>Later we can "extract" B, by </a:t>
            </a:r>
            <a:r>
              <a:rPr lang="en-US" dirty="0" err="1" smtClean="0"/>
              <a:t>XORing</a:t>
            </a:r>
            <a:r>
              <a:rPr lang="en-US" dirty="0" smtClean="0"/>
              <a:t> with A, and vice-versa</a:t>
            </a:r>
          </a:p>
          <a:p>
            <a:pPr lvl="1"/>
            <a:r>
              <a:rPr lang="en-US" dirty="0" smtClean="0"/>
              <a:t>Note that this extends to more than two values as well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 smtClean="0"/>
              <a:t> also neatly gives 0s for equalities and 1s for differences</a:t>
            </a:r>
          </a:p>
          <a:p>
            <a:pPr lvl="1"/>
            <a:r>
              <a:rPr lang="en-US" dirty="0" smtClean="0"/>
              <a:t>Both bitwise and value-wise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Swapping with XOR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apply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 smtClean="0"/>
              <a:t>'s ability to "combine" and "extract" in swapping</a:t>
            </a:r>
          </a:p>
          <a:p>
            <a:pPr lvl="1"/>
            <a:r>
              <a:rPr lang="en-US" dirty="0" smtClean="0"/>
              <a:t>Without the need for "buffer" memory</a:t>
            </a:r>
          </a:p>
          <a:p>
            <a:pPr lvl="1"/>
            <a:r>
              <a:rPr lang="en-US" dirty="0" smtClean="0"/>
              <a:t>That this might seem mundane for two variables, but consider large series of bytes on systems which don't have much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91895" y="3581400"/>
            <a:ext cx="10363200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^= b;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 now combines both a's and b's value, so a=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a^b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^= a;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//now we are providing b, hence we'll get b^(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a^b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a and assign that to b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^= b;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 still contains (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oldA^oldB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and b =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so b ^ (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oldA^oldB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oldB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we assign that to a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In-Place Swapping with XOR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if Integers Have Opposite 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 with opposite signs will differ by the highest-order bit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 smtClean="0"/>
              <a:t> of 2 opposite-sign values should:</a:t>
            </a:r>
          </a:p>
          <a:p>
            <a:pPr lvl="1"/>
            <a:r>
              <a:rPr lang="en-US" dirty="0" smtClean="0"/>
              <a:t>Have 1 in the highest-order bit, as the highest-order bits of the values differ</a:t>
            </a:r>
          </a:p>
          <a:p>
            <a:pPr lvl="1"/>
            <a:r>
              <a:rPr lang="en-US" dirty="0" smtClean="0"/>
              <a:t>i.e.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 smtClean="0"/>
              <a:t> of two opposite sign numbers is always negative</a:t>
            </a:r>
          </a:p>
          <a:p>
            <a:pPr lvl="1"/>
            <a:r>
              <a:rPr lang="en-US" dirty="0" smtClean="0"/>
              <a:t>Note: this is similar to multiplication, but multiplication is more expensive</a:t>
            </a:r>
          </a:p>
          <a:p>
            <a:r>
              <a:rPr lang="en-US" dirty="0" smtClean="0"/>
              <a:t>Conversely,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 smtClean="0"/>
              <a:t> of 2 equal-sign values should be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98612" y="4724400"/>
            <a:ext cx="9372600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((a ^ b) &lt; 0);</a:t>
            </a:r>
          </a:p>
        </p:txBody>
      </p:sp>
    </p:spTree>
    <p:extLst>
      <p:ext uri="{BB962C8B-B14F-4D97-AF65-F5344CB8AC3E}">
        <p14:creationId xmlns:p14="http://schemas.microsoft.com/office/powerpoint/2010/main" val="34195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Detecting Integer Sign Differences with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XOR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Checking If a Power of 2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Fast &amp; Easy Check If Integer is a Power of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If a Power of 2 – Examining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if a number is a power of 10?</a:t>
            </a:r>
          </a:p>
          <a:p>
            <a:pPr lvl="1"/>
            <a:r>
              <a:rPr lang="en-US" dirty="0" smtClean="0"/>
              <a:t>It has a single digit 1, all other digits are 0s</a:t>
            </a:r>
          </a:p>
          <a:p>
            <a:pPr lvl="1"/>
            <a:r>
              <a:rPr lang="en-US" dirty="0" smtClean="0"/>
              <a:t>This is true for any (positional) numeral system</a:t>
            </a:r>
          </a:p>
          <a:p>
            <a:r>
              <a:rPr lang="en-US" dirty="0" smtClean="0"/>
              <a:t>An integer is a power of 2 if it has exactly a single bit with value 1</a:t>
            </a:r>
          </a:p>
          <a:p>
            <a:pPr lvl="1"/>
            <a:r>
              <a:rPr lang="en-US" dirty="0" smtClean="0"/>
              <a:t>Unless it is the smallest negative number</a:t>
            </a:r>
          </a:p>
          <a:p>
            <a:r>
              <a:rPr lang="en-US" dirty="0" smtClean="0"/>
              <a:t>Anything interesting about a power of 10 and the number before it?</a:t>
            </a:r>
          </a:p>
          <a:p>
            <a:pPr lvl="1"/>
            <a:r>
              <a:rPr lang="en-US" dirty="0" smtClean="0"/>
              <a:t>The power has 0s where the number before it has non-0s and vice-versa</a:t>
            </a:r>
          </a:p>
          <a:p>
            <a:pPr lvl="1"/>
            <a:r>
              <a:rPr lang="en-US" dirty="0" smtClean="0"/>
              <a:t>E.g. 100 and 99, 1000 and 999, etc.</a:t>
            </a:r>
          </a:p>
          <a:p>
            <a:pPr lvl="1"/>
            <a:r>
              <a:rPr lang="en-US" dirty="0" smtClean="0"/>
              <a:t>The same holds true for binary: e.g. 1000</a:t>
            </a:r>
            <a:r>
              <a:rPr lang="en-US" baseline="-25000" dirty="0"/>
              <a:t>(2)</a:t>
            </a:r>
            <a:r>
              <a:rPr lang="en-US" dirty="0" smtClean="0"/>
              <a:t> = 8 and 111</a:t>
            </a:r>
            <a:r>
              <a:rPr lang="en-US" baseline="-25000" dirty="0" smtClean="0"/>
              <a:t>(2)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If a Power of 2 –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power of 2 called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and the value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P-1</a:t>
            </a:r>
            <a:r>
              <a:rPr lang="en-US" dirty="0"/>
              <a:t> </a:t>
            </a:r>
            <a:r>
              <a:rPr lang="en-US" dirty="0" smtClean="0"/>
              <a:t>have no matching bit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What operation can show us if two values have no matching bits?</a:t>
            </a:r>
          </a:p>
          <a:p>
            <a:pPr lvl="1"/>
            <a:r>
              <a:rPr lang="en-US" dirty="0" smtClean="0"/>
              <a:t>Bitwise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 smtClean="0"/>
              <a:t> will return 0 for such numbers and non-zero otherwise</a:t>
            </a:r>
          </a:p>
          <a:p>
            <a:r>
              <a:rPr lang="en-US" dirty="0" smtClean="0"/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(P &amp; (P-1))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then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is a power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3962400"/>
            <a:ext cx="6781800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isPowerOf2 = (number &amp; (number - 1)) == 0;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(isPowerOf2);</a:t>
            </a:r>
          </a:p>
        </p:txBody>
      </p:sp>
    </p:spTree>
    <p:extLst>
      <p:ext uri="{BB962C8B-B14F-4D97-AF65-F5344CB8AC3E}">
        <p14:creationId xmlns:p14="http://schemas.microsoft.com/office/powerpoint/2010/main" val="364978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Checking If an Integer is a Power of 2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2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Контейнер за номер н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Storing Integers in Memory 101</a:t>
            </a:r>
          </a:p>
          <a:p>
            <a:r>
              <a:rPr lang="en-US" dirty="0" smtClean="0"/>
              <a:t>Bitwise Operations 101</a:t>
            </a:r>
          </a:p>
          <a:p>
            <a:r>
              <a:rPr lang="en-US" dirty="0" smtClean="0"/>
              <a:t>The Power of XOR</a:t>
            </a:r>
          </a:p>
          <a:p>
            <a:r>
              <a:rPr lang="en-US" dirty="0" smtClean="0"/>
              <a:t>Checking if Power of 2</a:t>
            </a:r>
          </a:p>
          <a:p>
            <a:r>
              <a:rPr lang="en-US" dirty="0" smtClean="0"/>
              <a:t>Finding Next Power of 2</a:t>
            </a:r>
          </a:p>
          <a:p>
            <a:r>
              <a:rPr lang="en-US" dirty="0" smtClean="0"/>
              <a:t>Finding A Unique Value Among Duplicated</a:t>
            </a:r>
          </a:p>
          <a:p>
            <a:r>
              <a:rPr lang="en-US" dirty="0" smtClean="0"/>
              <a:t>Finding Two Unique </a:t>
            </a:r>
            <a:r>
              <a:rPr lang="en-US" dirty="0"/>
              <a:t>Value Among Duplicated</a:t>
            </a:r>
          </a:p>
          <a:p>
            <a:r>
              <a:rPr lang="en-US" strike="sngStrike" dirty="0" smtClean="0"/>
              <a:t>Beating Nim (probably won't have time, but </a:t>
            </a:r>
            <a:r>
              <a:rPr lang="en-US" strike="sngStrike" dirty="0" smtClean="0">
                <a:hlinkClick r:id="rId2"/>
              </a:rPr>
              <a:t>check this out</a:t>
            </a:r>
            <a:r>
              <a:rPr lang="en-US" strike="sngStrik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0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Computing the </a:t>
            </a:r>
            <a:br>
              <a:rPr lang="en-US" dirty="0" smtClean="0"/>
            </a:br>
            <a:r>
              <a:rPr lang="en-US" dirty="0" smtClean="0"/>
              <a:t>Next Power of 2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Find the Next Power Of 2 Without Loops and Conditionals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7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Next Power of 2 – 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any numeral system, the next power of the base:</a:t>
            </a:r>
          </a:p>
          <a:p>
            <a:pPr lvl="1"/>
            <a:r>
              <a:rPr lang="en-US" dirty="0" smtClean="0"/>
              <a:t>Has a single higher-order digit, than the number from which we start</a:t>
            </a:r>
          </a:p>
          <a:p>
            <a:pPr lvl="1"/>
            <a:r>
              <a:rPr lang="en-US" dirty="0" smtClean="0"/>
              <a:t>Has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s where the number has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s and vice-versa</a:t>
            </a:r>
          </a:p>
          <a:p>
            <a:pPr lvl="1"/>
            <a:r>
              <a:rPr lang="en-US" dirty="0" smtClean="0"/>
              <a:t>E.g. the next power of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 from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 is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/>
              <a:t>, from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101</a:t>
            </a:r>
            <a:r>
              <a:rPr lang="en-US" dirty="0" smtClean="0"/>
              <a:t> is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Easy to compute the next power of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 from a number with only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s</a:t>
            </a:r>
          </a:p>
          <a:p>
            <a:pPr lvl="1"/>
            <a:r>
              <a:rPr lang="en-US" dirty="0" smtClean="0"/>
              <a:t>Just 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/>
            <a:r>
              <a:rPr lang="en-US" dirty="0" smtClean="0"/>
              <a:t>The same goes for binary, note: Binary has only a single non-zero digit</a:t>
            </a:r>
          </a:p>
          <a:p>
            <a:r>
              <a:rPr lang="en-US" dirty="0"/>
              <a:t>I</a:t>
            </a:r>
            <a:r>
              <a:rPr lang="en-US" dirty="0" smtClean="0"/>
              <a:t>f we can fill all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positions of a number with the highest digit, we can then simply 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will get the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Next Power of 2 – Finding 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fill 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s with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s in a number, and then increment by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/>
            <a:r>
              <a:rPr lang="en-US" dirty="0" smtClean="0"/>
              <a:t>By moving right from the leftmost significant digit</a:t>
            </a:r>
          </a:p>
          <a:p>
            <a:pPr lvl="1"/>
            <a:r>
              <a:rPr lang="en-US" dirty="0" smtClean="0"/>
              <a:t>E.g. we want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00100111</a:t>
            </a:r>
            <a:r>
              <a:rPr lang="en-US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 smtClean="0"/>
              <a:t> to become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00111111</a:t>
            </a:r>
            <a:r>
              <a:rPr lang="en-US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 smtClean="0"/>
              <a:t>, and add 1 to it</a:t>
            </a:r>
          </a:p>
          <a:p>
            <a:pPr lvl="1"/>
            <a:r>
              <a:rPr lang="en-US" dirty="0" smtClean="0"/>
              <a:t>How can we do that without a loop?</a:t>
            </a:r>
          </a:p>
          <a:p>
            <a:r>
              <a:rPr lang="en-US" dirty="0" smtClean="0"/>
              <a:t>Let's look at just the leftmost significant digit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…01???…</a:t>
            </a:r>
            <a:r>
              <a:rPr lang="en-US" dirty="0" smtClean="0"/>
              <a:t> - to the left we have zeroes, to the right we're unaware</a:t>
            </a:r>
          </a:p>
          <a:p>
            <a:pPr lvl="1"/>
            <a:r>
              <a:rPr lang="en-US" dirty="0" smtClean="0"/>
              <a:t>Start small – what can we do to make the first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 smtClean="0"/>
              <a:t> to the right of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become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Next Power of 2 – The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 smtClean="0"/>
              <a:t> an unknown position with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to make it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/>
            <a:r>
              <a:rPr lang="en-US" dirty="0" smtClean="0"/>
              <a:t>We don't know the position of the leftmost significant digit (requires a loop)</a:t>
            </a:r>
          </a:p>
          <a:p>
            <a:pPr lvl="1"/>
            <a:r>
              <a:rPr lang="en-US" dirty="0" smtClean="0"/>
              <a:t>But we DO know there IS such a digit (or the value is just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can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 smtClean="0"/>
              <a:t> the value with itself, shifted right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position</a:t>
            </a:r>
          </a:p>
          <a:p>
            <a:pPr lvl="1"/>
            <a:r>
              <a:rPr lang="en-US" dirty="0" smtClean="0"/>
              <a:t>We set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smtClean="0"/>
              <a:t>right of the </a:t>
            </a:r>
            <a:br>
              <a:rPr lang="en-US" dirty="0" smtClean="0"/>
            </a:br>
            <a:r>
              <a:rPr lang="en-US" dirty="0" smtClean="0"/>
              <a:t>leftmost significant digit</a:t>
            </a:r>
          </a:p>
          <a:p>
            <a:pPr lvl="1"/>
            <a:r>
              <a:rPr lang="en-US" dirty="0" smtClean="0"/>
              <a:t>We can do this again, but this </a:t>
            </a:r>
            <a:br>
              <a:rPr lang="en-US" dirty="0" smtClean="0"/>
            </a:br>
            <a:r>
              <a:rPr lang="en-US" dirty="0" smtClean="0"/>
              <a:t>time shift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positions, because </a:t>
            </a:r>
            <a:br>
              <a:rPr lang="en-US" dirty="0" smtClean="0"/>
            </a:br>
            <a:r>
              <a:rPr lang="en-US" dirty="0" smtClean="0"/>
              <a:t>we have two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s, after that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positions, etc.</a:t>
            </a:r>
          </a:p>
          <a:p>
            <a:pPr lvl="1"/>
            <a:r>
              <a:rPr lang="en-US" dirty="0" smtClean="0"/>
              <a:t>Last shift will be with half the total positions (e.g.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 for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 smtClean="0"/>
              <a:t>-bit number)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975"/>
              </p:ext>
            </p:extLst>
          </p:nvPr>
        </p:nvGraphicFramePr>
        <p:xfrm>
          <a:off x="5865812" y="3662680"/>
          <a:ext cx="5228908" cy="1371600"/>
        </p:xfrm>
        <a:graphic>
          <a:graphicData uri="http://schemas.openxmlformats.org/drawingml/2006/table">
            <a:tbl>
              <a:tblPr firstCol="1" lastRow="1" bandRow="1">
                <a:tableStyleId>{5C22544A-7EE6-4342-B048-85BDC9FD1C3A}</a:tableStyleId>
              </a:tblPr>
              <a:tblGrid>
                <a:gridCol w="2683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&gt;&gt;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| (value &gt;&gt;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9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Next Power of 2 for 32-bit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</a:t>
            </a:r>
            <a:r>
              <a:rPr lang="en-US" dirty="0"/>
              <a:t>32</a:t>
            </a:r>
            <a:r>
              <a:rPr lang="en-US" dirty="0" smtClean="0"/>
              <a:t>-bit integer, we need shifts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 smtClean="0"/>
              <a:t>s up to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 positions</a:t>
            </a:r>
          </a:p>
          <a:p>
            <a:r>
              <a:rPr lang="en-US" dirty="0" smtClean="0"/>
              <a:t>Then we increment by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to get the power</a:t>
            </a:r>
          </a:p>
          <a:p>
            <a:r>
              <a:rPr lang="en-US" dirty="0" smtClean="0"/>
              <a:t>We also need to handle an edge-case - if the start value is a power</a:t>
            </a:r>
          </a:p>
          <a:p>
            <a:pPr lvl="1"/>
            <a:r>
              <a:rPr lang="en-US" dirty="0" smtClean="0"/>
              <a:t>Always decrement the start value – if it’s a power, we get it, else same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3931883"/>
            <a:ext cx="96774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number--;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1;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2;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4;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8;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16;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7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Computing The </a:t>
            </a:r>
            <a:br>
              <a:rPr lang="en-US" dirty="0" smtClean="0"/>
            </a:br>
            <a:r>
              <a:rPr lang="en-US" dirty="0" smtClean="0"/>
              <a:t>Next Power of 2 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5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a Unique Value Among Duplicates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Detect Which Value Is Unique, in a Series of Duplicate Values, with Very Limited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Unique Value Among Duplicates –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 list of numbers, each of the numbers appears twice</a:t>
            </a:r>
          </a:p>
          <a:p>
            <a:r>
              <a:rPr lang="en-US" dirty="0" smtClean="0"/>
              <a:t>Only one number appears exactly once – we have to print its value</a:t>
            </a:r>
          </a:p>
          <a:p>
            <a:r>
              <a:rPr lang="en-US" dirty="0" smtClean="0"/>
              <a:t>The numbers are not in any specific order</a:t>
            </a:r>
          </a:p>
          <a:p>
            <a:r>
              <a:rPr lang="en-US" dirty="0" smtClean="0"/>
              <a:t>The numbers may be a very long list – e.g. 50 million numbers</a:t>
            </a:r>
          </a:p>
          <a:p>
            <a:r>
              <a:rPr lang="en-US" dirty="0" smtClean="0"/>
              <a:t>We are heavily restricted on RAM – e.g. we can use no more than 500 KB of RAM for our own variables (not allowed to write to disk)</a:t>
            </a:r>
          </a:p>
          <a:p>
            <a:r>
              <a:rPr lang="en-US" dirty="0" smtClean="0"/>
              <a:t>The program should be fast – e.g. work no more than 100 </a:t>
            </a:r>
            <a:r>
              <a:rPr lang="en-US" dirty="0" err="1" smtClean="0"/>
              <a:t>ms</a:t>
            </a:r>
            <a:r>
              <a:rPr lang="en-US" dirty="0" smtClean="0"/>
              <a:t> after reading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5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Unique Value Among Duplicates –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we can't store the values in a List – we don't have enough RAM</a:t>
            </a:r>
          </a:p>
          <a:p>
            <a:r>
              <a:rPr lang="en-US" dirty="0" smtClean="0"/>
              <a:t>We can't use a Set either, it will only halve the RAM</a:t>
            </a:r>
          </a:p>
          <a:p>
            <a:r>
              <a:rPr lang="en-US" dirty="0" smtClean="0"/>
              <a:t>Each number (except  for the unique value) has exactly 1 duplicate</a:t>
            </a:r>
          </a:p>
          <a:p>
            <a:pPr lvl="1"/>
            <a:r>
              <a:rPr lang="en-US" dirty="0" smtClean="0"/>
              <a:t>Could we somehow make duplicate numbers null themselves out?</a:t>
            </a:r>
          </a:p>
          <a:p>
            <a:pPr lvl="1"/>
            <a:r>
              <a:rPr lang="en-US" dirty="0" smtClean="0"/>
              <a:t>Is there an operation which does something similar</a:t>
            </a:r>
          </a:p>
          <a:p>
            <a:r>
              <a:rPr lang="en-US" dirty="0" smtClean="0"/>
              <a:t>We already know XOR gives 0 for equal values</a:t>
            </a:r>
          </a:p>
          <a:p>
            <a:pPr lvl="1"/>
            <a:r>
              <a:rPr lang="en-US" dirty="0" smtClean="0"/>
              <a:t>We also mentioned that we can continuously XOR into a value</a:t>
            </a:r>
          </a:p>
          <a:p>
            <a:pPr lvl="1"/>
            <a:r>
              <a:rPr lang="en-US" dirty="0" smtClean="0"/>
              <a:t>XOR characteristics stay the same, regardless of the number of values </a:t>
            </a:r>
            <a:r>
              <a:rPr lang="en-US" dirty="0" err="1" smtClean="0"/>
              <a:t>XORed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Unique Value Among Duplicates –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XOR the input into a variable</a:t>
            </a:r>
          </a:p>
          <a:p>
            <a:r>
              <a:rPr lang="en-US" dirty="0" smtClean="0"/>
              <a:t>At the end of the input, the variable would contain the unique value</a:t>
            </a:r>
          </a:p>
          <a:p>
            <a:pPr lvl="1"/>
            <a:r>
              <a:rPr lang="en-US" dirty="0" smtClean="0"/>
              <a:t>Because all other values have nulled themselves out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40176" y="3429000"/>
            <a:ext cx="9331036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allXored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allXored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^=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allXored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2435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Storing Integers in Memory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Bits, Bytes and Two's Compliment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8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a Unique Value Among Duplicates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8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TWO Unique Values Among Duplicates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Extending the Previous Problem To Two Unique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dirty="0" smtClean="0"/>
              <a:t>TWO </a:t>
            </a:r>
            <a:r>
              <a:rPr lang="en-US" dirty="0"/>
              <a:t>Unique Values Among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exact same </a:t>
            </a:r>
            <a:br>
              <a:rPr lang="en-US" dirty="0" smtClean="0"/>
            </a:br>
            <a:r>
              <a:rPr lang="en-US" dirty="0" smtClean="0"/>
              <a:t>conditions as the last problem</a:t>
            </a:r>
          </a:p>
          <a:p>
            <a:r>
              <a:rPr lang="en-US" dirty="0" smtClean="0"/>
              <a:t>However, instead of 1 unique </a:t>
            </a:r>
            <a:br>
              <a:rPr lang="en-US" dirty="0" smtClean="0"/>
            </a:br>
            <a:r>
              <a:rPr lang="en-US" dirty="0" smtClean="0"/>
              <a:t>value, we have 2 </a:t>
            </a:r>
            <a:r>
              <a:rPr lang="en-US" dirty="0" err="1" smtClean="0"/>
              <a:t>uniques</a:t>
            </a:r>
            <a:endParaRPr lang="en-US" dirty="0" smtClean="0"/>
          </a:p>
          <a:p>
            <a:r>
              <a:rPr lang="en-US" dirty="0" smtClean="0"/>
              <a:t>We need to print out the two </a:t>
            </a:r>
            <a:br>
              <a:rPr lang="en-US" dirty="0" smtClean="0"/>
            </a:br>
            <a:r>
              <a:rPr lang="en-US" dirty="0" smtClean="0"/>
              <a:t>unique values</a:t>
            </a:r>
          </a:p>
          <a:p>
            <a:endParaRPr lang="en-US" dirty="0"/>
          </a:p>
          <a:p>
            <a:r>
              <a:rPr lang="en-US" dirty="0" smtClean="0"/>
              <a:t>Note: Let's call this "Two </a:t>
            </a:r>
            <a:r>
              <a:rPr lang="en-US" dirty="0" err="1" smtClean="0"/>
              <a:t>Uniques</a:t>
            </a:r>
            <a:r>
              <a:rPr lang="en-US" dirty="0" smtClean="0"/>
              <a:t>" so its shorter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9" y="1676400"/>
            <a:ext cx="4265744" cy="319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34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"Two </a:t>
            </a:r>
            <a:r>
              <a:rPr lang="en-US" dirty="0" err="1" smtClean="0"/>
              <a:t>Uniques</a:t>
            </a:r>
            <a:r>
              <a:rPr lang="en-US" dirty="0" smtClean="0"/>
              <a:t>" – What Can we Reuse?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extension of the simpler problem</a:t>
            </a:r>
          </a:p>
          <a:p>
            <a:r>
              <a:rPr lang="en-US" dirty="0" smtClean="0"/>
              <a:t>There should be some reusable logic</a:t>
            </a:r>
          </a:p>
          <a:p>
            <a:r>
              <a:rPr lang="en-US" dirty="0" err="1" smtClean="0"/>
              <a:t>XORing</a:t>
            </a:r>
            <a:r>
              <a:rPr lang="en-US" dirty="0" smtClean="0"/>
              <a:t> will NOT give us the 2 </a:t>
            </a:r>
            <a:r>
              <a:rPr lang="en-US" dirty="0" err="1" smtClean="0"/>
              <a:t>uniques</a:t>
            </a:r>
            <a:endParaRPr lang="en-US" dirty="0" smtClean="0"/>
          </a:p>
          <a:p>
            <a:r>
              <a:rPr lang="en-US" dirty="0" smtClean="0"/>
              <a:t>However, </a:t>
            </a:r>
            <a:r>
              <a:rPr lang="en-US" dirty="0" err="1" smtClean="0"/>
              <a:t>XORing</a:t>
            </a:r>
            <a:r>
              <a:rPr lang="en-US" dirty="0" smtClean="0"/>
              <a:t> WILL give us the XOR of the two </a:t>
            </a:r>
            <a:r>
              <a:rPr lang="en-US" dirty="0" err="1" smtClean="0"/>
              <a:t>uniques</a:t>
            </a:r>
            <a:endParaRPr lang="en-US" dirty="0" smtClean="0"/>
          </a:p>
          <a:p>
            <a:r>
              <a:rPr lang="en-US" dirty="0" smtClean="0"/>
              <a:t>We can extract each value from the XOR, if we know the other</a:t>
            </a:r>
          </a:p>
          <a:p>
            <a:pPr lvl="1"/>
            <a:r>
              <a:rPr lang="en-US" dirty="0" smtClean="0"/>
              <a:t>But we don't know either of them</a:t>
            </a:r>
          </a:p>
          <a:p>
            <a:pPr lvl="1"/>
            <a:r>
              <a:rPr lang="en-US" dirty="0" smtClean="0"/>
              <a:t>We need a way to find one of the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"Two </a:t>
            </a:r>
            <a:r>
              <a:rPr lang="en-US" dirty="0" err="1" smtClean="0"/>
              <a:t>Uniques</a:t>
            </a:r>
            <a:r>
              <a:rPr lang="en-US" dirty="0" smtClean="0"/>
              <a:t>" – Looking for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XOR of the two unique values tell us about them?</a:t>
            </a:r>
          </a:p>
          <a:p>
            <a:r>
              <a:rPr lang="en-US" dirty="0" smtClean="0"/>
              <a:t>A XOR of any two numbers shows us at which bits they differ</a:t>
            </a:r>
          </a:p>
          <a:p>
            <a:pPr lvl="1"/>
            <a:r>
              <a:rPr lang="en-US" dirty="0" smtClean="0"/>
              <a:t>Such bits are 1s in the </a:t>
            </a:r>
            <a:r>
              <a:rPr lang="en-US" dirty="0" err="1" smtClean="0"/>
              <a:t>XORed</a:t>
            </a:r>
            <a:r>
              <a:rPr lang="en-US" dirty="0" smtClean="0"/>
              <a:t> result</a:t>
            </a:r>
          </a:p>
          <a:p>
            <a:pPr lvl="1"/>
            <a:r>
              <a:rPr lang="en-US" dirty="0" smtClean="0"/>
              <a:t>Bits with equal values are 0s</a:t>
            </a:r>
          </a:p>
          <a:p>
            <a:r>
              <a:rPr lang="en-US" dirty="0" smtClean="0"/>
              <a:t>How can we use this information?</a:t>
            </a:r>
          </a:p>
          <a:p>
            <a:r>
              <a:rPr lang="en-US" dirty="0" smtClean="0"/>
              <a:t>If only we had some data structure, which tells us one of the two numbers, based on the bit at which they differ…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"Two </a:t>
            </a:r>
            <a:r>
              <a:rPr lang="en-US" dirty="0" err="1" smtClean="0"/>
              <a:t>Uniques</a:t>
            </a:r>
            <a:r>
              <a:rPr lang="en-US" dirty="0" smtClean="0"/>
              <a:t>" – The Table of XORs by Bits Equal to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integer has 32 bits</a:t>
            </a:r>
          </a:p>
          <a:p>
            <a:r>
              <a:rPr lang="en-US" dirty="0" smtClean="0"/>
              <a:t>This means we can make a data structure with 32 indexed entries, such that:</a:t>
            </a:r>
          </a:p>
          <a:p>
            <a:pPr lvl="1"/>
            <a:r>
              <a:rPr lang="en-US" dirty="0" smtClean="0"/>
              <a:t>An entry at an index contains the XOR of all numbers which have 1 at the bit at that position in their binary representation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if(has1AtPosition(number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)) {table[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] ^= number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;}</a:t>
            </a:r>
          </a:p>
          <a:p>
            <a:r>
              <a:rPr lang="en-US" dirty="0" smtClean="0"/>
              <a:t>We can "store" all our numbers in that data structure</a:t>
            </a:r>
          </a:p>
          <a:p>
            <a:pPr lvl="1"/>
            <a:r>
              <a:rPr lang="en-US" dirty="0" smtClean="0"/>
              <a:t>Not really the numbers themselves</a:t>
            </a:r>
          </a:p>
          <a:p>
            <a:pPr lvl="1"/>
            <a:r>
              <a:rPr lang="en-US" dirty="0" smtClean="0"/>
              <a:t>Actually XORs of numbers, which have 1s at the same positions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7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"Two </a:t>
            </a:r>
            <a:r>
              <a:rPr lang="en-US" dirty="0" err="1" smtClean="0"/>
              <a:t>Uniques</a:t>
            </a:r>
            <a:r>
              <a:rPr lang="en-US" dirty="0" smtClean="0"/>
              <a:t>" – Nearly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with the table if we exclude the two unique values?</a:t>
            </a:r>
          </a:p>
          <a:p>
            <a:pPr lvl="1"/>
            <a:r>
              <a:rPr lang="en-US" dirty="0" smtClean="0"/>
              <a:t>It will have only 0s – if a number is </a:t>
            </a:r>
            <a:r>
              <a:rPr lang="en-US" dirty="0" err="1" smtClean="0"/>
              <a:t>XORed</a:t>
            </a:r>
            <a:r>
              <a:rPr lang="en-US" dirty="0" smtClean="0"/>
              <a:t> to a index, its duplicate will be too</a:t>
            </a:r>
          </a:p>
          <a:p>
            <a:r>
              <a:rPr lang="en-US" dirty="0" smtClean="0"/>
              <a:t>But what will the table contain if we include the two unique values?</a:t>
            </a:r>
          </a:p>
          <a:p>
            <a:r>
              <a:rPr lang="en-US" dirty="0" smtClean="0"/>
              <a:t>Indexes, at which the 2 unique values' bits are the same:</a:t>
            </a:r>
          </a:p>
          <a:p>
            <a:pPr lvl="1"/>
            <a:r>
              <a:rPr lang="en-US" dirty="0" smtClean="0"/>
              <a:t>Contain the XOR of the two values – not very helpful</a:t>
            </a:r>
          </a:p>
          <a:p>
            <a:r>
              <a:rPr lang="en-US" dirty="0" smtClean="0"/>
              <a:t>However, indexes, at which the 2 unique values' bits DIFFER:</a:t>
            </a:r>
          </a:p>
          <a:p>
            <a:pPr lvl="1"/>
            <a:r>
              <a:rPr lang="en-US" dirty="0" smtClean="0"/>
              <a:t>Contain the exact value of one of the two unique numbers</a:t>
            </a:r>
          </a:p>
          <a:p>
            <a:pPr lvl="1"/>
            <a:r>
              <a:rPr lang="en-US" dirty="0" smtClean="0"/>
              <a:t>Depending on which of the 2 values has a 1 at that index in its binary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"Two </a:t>
            </a:r>
            <a:r>
              <a:rPr lang="en-US" dirty="0" err="1" smtClean="0"/>
              <a:t>Uniques</a:t>
            </a:r>
            <a:r>
              <a:rPr lang="en-US" dirty="0" smtClean="0"/>
              <a:t>" –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we know at which bits the two </a:t>
            </a:r>
            <a:r>
              <a:rPr lang="en-US" dirty="0" err="1" smtClean="0"/>
              <a:t>uniques</a:t>
            </a:r>
            <a:r>
              <a:rPr lang="en-US" dirty="0" smtClean="0"/>
              <a:t> differ</a:t>
            </a:r>
          </a:p>
          <a:p>
            <a:pPr lvl="1"/>
            <a:r>
              <a:rPr lang="en-US" dirty="0" smtClean="0"/>
              <a:t>From the XOR of all the numbers, which is actually the XOR of the </a:t>
            </a:r>
            <a:r>
              <a:rPr lang="en-US" dirty="0" err="1" smtClean="0"/>
              <a:t>uniques</a:t>
            </a:r>
            <a:endParaRPr lang="en-US" dirty="0" smtClean="0"/>
          </a:p>
          <a:p>
            <a:r>
              <a:rPr lang="en-US" dirty="0" smtClean="0"/>
              <a:t>We also have a table, which can give us one of the numbers</a:t>
            </a:r>
          </a:p>
          <a:p>
            <a:pPr lvl="1"/>
            <a:r>
              <a:rPr lang="en-US" dirty="0" smtClean="0"/>
              <a:t>As long as we know at which bits the two </a:t>
            </a:r>
            <a:r>
              <a:rPr lang="en-US" dirty="0" err="1" smtClean="0"/>
              <a:t>uniques</a:t>
            </a:r>
            <a:r>
              <a:rPr lang="en-US" dirty="0" smtClean="0"/>
              <a:t> differ</a:t>
            </a:r>
          </a:p>
          <a:p>
            <a:r>
              <a:rPr lang="en-US" dirty="0" smtClean="0"/>
              <a:t>So we have everything we need:</a:t>
            </a:r>
          </a:p>
          <a:p>
            <a:pPr lvl="1"/>
            <a:r>
              <a:rPr lang="en-US" dirty="0" smtClean="0"/>
              <a:t>XOR all the numbers &amp; compute the table of 32 values the way we discussed</a:t>
            </a:r>
          </a:p>
          <a:p>
            <a:pPr lvl="1"/>
            <a:r>
              <a:rPr lang="en-US" dirty="0" smtClean="0"/>
              <a:t>Get one of the unique values from the table at the first index where the XOR has a value 1 in its binary representation</a:t>
            </a:r>
          </a:p>
          <a:p>
            <a:pPr lvl="1"/>
            <a:r>
              <a:rPr lang="en-US" dirty="0" smtClean="0"/>
              <a:t>Get the other unique value by </a:t>
            </a:r>
            <a:r>
              <a:rPr lang="en-US" dirty="0" err="1" smtClean="0"/>
              <a:t>XORing</a:t>
            </a:r>
            <a:r>
              <a:rPr lang="en-US" dirty="0" smtClean="0"/>
              <a:t> the XOR with the value from the last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Two Unique Values </a:t>
            </a:r>
            <a:r>
              <a:rPr lang="en-US" smtClean="0"/>
              <a:t>Among Duplicated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Unsigned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in binary, each digit (0 or 1) occupies a single bit</a:t>
            </a:r>
          </a:p>
          <a:p>
            <a:r>
              <a:rPr lang="en-US" dirty="0" smtClean="0"/>
              <a:t>Bits are grouped in octets – Bytes (the smallest addressable unit)</a:t>
            </a:r>
          </a:p>
          <a:p>
            <a:r>
              <a:rPr lang="en-US" dirty="0" smtClean="0"/>
              <a:t>You can ask for a byte from memory, but you can NOT ask for a bit</a:t>
            </a:r>
          </a:p>
          <a:p>
            <a:pPr lvl="1"/>
            <a:r>
              <a:rPr lang="en-US" dirty="0" smtClean="0"/>
              <a:t>At least not directly – that's where bitwise operations come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91320"/>
              </p:ext>
            </p:extLst>
          </p:nvPr>
        </p:nvGraphicFramePr>
        <p:xfrm>
          <a:off x="1979612" y="4715369"/>
          <a:ext cx="81258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2812" y="5786735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217 =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79612" y="57821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7</a:t>
            </a:r>
            <a:endParaRPr lang="en-US" baseline="30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00356" y="57821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6</a:t>
            </a:r>
            <a:endParaRPr lang="en-US" baseline="30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995228" y="57821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015972" y="57821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4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036716" y="578012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3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057460" y="578012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95205" y="5786250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115949" y="5786250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0</a:t>
            </a:r>
          </a:p>
        </p:txBody>
      </p:sp>
      <p:sp>
        <p:nvSpPr>
          <p:cNvPr id="15" name="Left-Right Arrow 14"/>
          <p:cNvSpPr/>
          <p:nvPr/>
        </p:nvSpPr>
        <p:spPr>
          <a:xfrm>
            <a:off x="1979612" y="3886200"/>
            <a:ext cx="8229600" cy="685800"/>
          </a:xfrm>
          <a:prstGeom prst="leftRightArrow">
            <a:avLst>
              <a:gd name="adj1" fmla="val 50000"/>
              <a:gd name="adj2" fmla="val 47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High-order bits			Low-order 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842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Signed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as unsigned, however </a:t>
            </a:r>
          </a:p>
          <a:p>
            <a:pPr lvl="1"/>
            <a:r>
              <a:rPr lang="en-US" dirty="0" smtClean="0"/>
              <a:t>Highest-order bit determines the sign (actually a bit more than that)</a:t>
            </a:r>
          </a:p>
          <a:p>
            <a:pPr lvl="1"/>
            <a:r>
              <a:rPr lang="en-US" dirty="0" smtClean="0"/>
              <a:t>If the highest order bit is 1, the number is negative, else it is positive</a:t>
            </a:r>
          </a:p>
          <a:p>
            <a:r>
              <a:rPr lang="en-US" dirty="0" smtClean="0"/>
              <a:t>This DOES NOT mean, that 1 and 0 simply mean a minus/plus sign</a:t>
            </a:r>
          </a:p>
          <a:p>
            <a:r>
              <a:rPr lang="en-US" dirty="0" smtClean="0"/>
              <a:t>Modern systems use the "Two's Compliment" approach</a:t>
            </a:r>
          </a:p>
          <a:p>
            <a:r>
              <a:rPr lang="en-US" dirty="0" smtClean="0"/>
              <a:t>If the highest order bit is 1, use it in the sum (like any other 1 bit) </a:t>
            </a:r>
          </a:p>
          <a:p>
            <a:pPr lvl="1"/>
            <a:r>
              <a:rPr lang="en-US" dirty="0" smtClean="0"/>
              <a:t>But with a MINUS sign!</a:t>
            </a:r>
          </a:p>
          <a:p>
            <a:pPr lvl="1"/>
            <a:r>
              <a:rPr lang="en-US" dirty="0" smtClean="0"/>
              <a:t>If the highest order bit is 0, exclude from the sum (like any other 0 bit)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4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Signed Integers – Example &amp; Consequences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single representation of the number zero</a:t>
            </a:r>
          </a:p>
          <a:p>
            <a:r>
              <a:rPr lang="en-US" dirty="0" smtClean="0"/>
              <a:t>The absolute value of the maximum number is less than the absolute value of the minimum number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(-128) &gt; abs(127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82807"/>
              </p:ext>
            </p:extLst>
          </p:nvPr>
        </p:nvGraphicFramePr>
        <p:xfrm>
          <a:off x="2132012" y="4639169"/>
          <a:ext cx="81258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5212" y="5710535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-39 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32012" y="57059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-(2</a:t>
            </a:r>
            <a:r>
              <a:rPr lang="en-US" baseline="30000" dirty="0"/>
              <a:t>7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152756" y="57059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6</a:t>
            </a:r>
            <a:endParaRPr lang="en-US" baseline="300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47628" y="57059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168372" y="57059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4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189116" y="5695383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3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209860" y="5695383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8247605" y="5701504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9268349" y="5701504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baseline="30000" dirty="0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132012" y="3810000"/>
            <a:ext cx="8229600" cy="685800"/>
          </a:xfrm>
          <a:prstGeom prst="leftRightArrow">
            <a:avLst>
              <a:gd name="adj1" fmla="val 50000"/>
              <a:gd name="adj2" fmla="val 47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High-order bits			Low-order 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68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Bitwise Operations 101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AND, OR, XOR, Shifts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Operations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bitwise operations work on 2 values with 1 or more bytes</a:t>
            </a:r>
          </a:p>
          <a:p>
            <a:pPr lvl="1"/>
            <a:r>
              <a:rPr lang="en-US" dirty="0" smtClean="0"/>
              <a:t>Except for shifts and the negation operator, operating on a single value</a:t>
            </a:r>
          </a:p>
          <a:p>
            <a:r>
              <a:rPr lang="en-US" dirty="0" smtClean="0"/>
              <a:t>Bitwise operations operate on each corresponding pair of bits in the bytes of the 2 values bytes (hence the name)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35762"/>
              </p:ext>
            </p:extLst>
          </p:nvPr>
        </p:nvGraphicFramePr>
        <p:xfrm>
          <a:off x="1369532" y="3810000"/>
          <a:ext cx="10228584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0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B1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B0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Operation 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A7 ? B7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A6 ? B6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A5 ? B5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A4</a:t>
                      </a:r>
                      <a:r>
                        <a:rPr lang="en-US" sz="1800" baseline="0" dirty="0" smtClean="0"/>
                        <a:t> ? B4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A3 ? B3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A2 ? B2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A1 ? B1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A0 ? B0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47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Operations – Result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Shifts – move all the bits of the value left or right by a given offset</a:t>
            </a:r>
          </a:p>
          <a:p>
            <a:pPr lvl="1"/>
            <a:r>
              <a:rPr lang="en-US" dirty="0" smtClean="0"/>
              <a:t>Bits ending up "outside" the value's bytes are discarded</a:t>
            </a:r>
          </a:p>
          <a:p>
            <a:pPr lvl="1"/>
            <a:r>
              <a:rPr lang="en-US" dirty="0" smtClean="0"/>
              <a:t>In arithmetic terms, this is like integer division by 2</a:t>
            </a:r>
            <a:r>
              <a:rPr lang="en-US" baseline="30000" dirty="0" smtClean="0"/>
              <a:t>offset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530103"/>
              </p:ext>
            </p:extLst>
          </p:nvPr>
        </p:nvGraphicFramePr>
        <p:xfrm>
          <a:off x="1442190" y="1544320"/>
          <a:ext cx="3433022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 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39611"/>
              </p:ext>
            </p:extLst>
          </p:nvPr>
        </p:nvGraphicFramePr>
        <p:xfrm>
          <a:off x="5099790" y="1518920"/>
          <a:ext cx="3433022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 (OR)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802359"/>
              </p:ext>
            </p:extLst>
          </p:nvPr>
        </p:nvGraphicFramePr>
        <p:xfrm>
          <a:off x="1441873" y="3144520"/>
          <a:ext cx="3433022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 (XOR)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90000"/>
              </p:ext>
            </p:extLst>
          </p:nvPr>
        </p:nvGraphicFramePr>
        <p:xfrm>
          <a:off x="5099790" y="3144520"/>
          <a:ext cx="34290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 </a:t>
                      </a:r>
                      <a:r>
                        <a:rPr lang="en-US" sz="2000" dirty="0" smtClean="0"/>
                        <a:t>(NEGATE)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22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TS102787990</Template>
  <TotalTime>0</TotalTime>
  <Words>2410</Words>
  <Application>Microsoft Office PowerPoint</Application>
  <PresentationFormat>Custom</PresentationFormat>
  <Paragraphs>399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Consolas</vt:lpstr>
      <vt:lpstr>TS102787990</vt:lpstr>
      <vt:lpstr>Bitwise Magic</vt:lpstr>
      <vt:lpstr>Table of Contents</vt:lpstr>
      <vt:lpstr>Storing Integers in Memory</vt:lpstr>
      <vt:lpstr>Storing Unsigned Integers</vt:lpstr>
      <vt:lpstr>Storing Signed Integers</vt:lpstr>
      <vt:lpstr>Storing Signed Integers – Example &amp; Consequences</vt:lpstr>
      <vt:lpstr>Bitwise Operations 101</vt:lpstr>
      <vt:lpstr>Bitwise Operations 101</vt:lpstr>
      <vt:lpstr>Bitwise Operations – Result Tables</vt:lpstr>
      <vt:lpstr>The Power of XOR</vt:lpstr>
      <vt:lpstr>The Power of XOR</vt:lpstr>
      <vt:lpstr>In-Place Swapping with XOR</vt:lpstr>
      <vt:lpstr>In-Place Swapping with XOR</vt:lpstr>
      <vt:lpstr>Detect if Integers Have Opposite Signs</vt:lpstr>
      <vt:lpstr>Detecting Integer Sign Differences with XOR</vt:lpstr>
      <vt:lpstr>Checking If a Power of 2</vt:lpstr>
      <vt:lpstr>Checking If a Power of 2 – Examining the Problem</vt:lpstr>
      <vt:lpstr>Checking If a Power of 2 – How it Works</vt:lpstr>
      <vt:lpstr>Checking If an Integer is a Power of 2</vt:lpstr>
      <vt:lpstr>Computing the  Next Power of 2</vt:lpstr>
      <vt:lpstr>Computing the Next Power of 2 – Starting Point</vt:lpstr>
      <vt:lpstr>Computing the Next Power of 2 – Finding an Approach</vt:lpstr>
      <vt:lpstr>Computing the Next Power of 2 – The Approach </vt:lpstr>
      <vt:lpstr>Computing the Next Power of 2 for 32-bit Integers</vt:lpstr>
      <vt:lpstr>Computing The  Next Power of 2 </vt:lpstr>
      <vt:lpstr>Finding a Unique Value Among Duplicates</vt:lpstr>
      <vt:lpstr>Finding a Unique Value Among Duplicates – Problem</vt:lpstr>
      <vt:lpstr>Finding a Unique Value Among Duplicates – Analysis</vt:lpstr>
      <vt:lpstr>Finding a Unique Value Among Duplicates – Solution</vt:lpstr>
      <vt:lpstr>Finding a Unique Value Among Duplicates</vt:lpstr>
      <vt:lpstr>Finding TWO Unique Values Among Duplicates</vt:lpstr>
      <vt:lpstr>Finding TWO Unique Values Among Duplicates</vt:lpstr>
      <vt:lpstr>"Two Uniques" – What Can we Reuse?</vt:lpstr>
      <vt:lpstr>"Two Uniques" – Looking for a Solution</vt:lpstr>
      <vt:lpstr>"Two Uniques" – The Table of XORs by Bits Equal to 1</vt:lpstr>
      <vt:lpstr>"Two Uniques" – Nearly There</vt:lpstr>
      <vt:lpstr>"Two Uniques" – The Solution</vt:lpstr>
      <vt:lpstr>Finding Two Unique Values Among Duplicated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2014-04-29T08:23:38Z</dcterms:created>
  <dcterms:modified xsi:type="dcterms:W3CDTF">2016-04-24T13:43:23Z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