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62" r:id="rId4"/>
    <p:sldId id="257" r:id="rId5"/>
    <p:sldId id="260" r:id="rId6"/>
    <p:sldId id="263" r:id="rId7"/>
    <p:sldId id="261" r:id="rId8"/>
    <p:sldId id="265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9215"/>
    <a:srgbClr val="FFF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57B5-2A9A-43FF-9BE6-71DEE52D0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anchers" panose="020B09030302020500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25E5-1D2E-B598-4EDA-C481AA79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26C1-B029-CCBE-2F60-5F40B6CC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DA13-D7A4-C320-7294-4DD74AAE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02E8-CE5A-0AD9-5803-7A4AA189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7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2F23-A82F-6016-1642-24D4ED9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BA373-24FB-BB2E-DD9E-8D3EC3B7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9FB6-1EAB-A6A2-A121-126291CD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1736-FE93-307B-947A-7B7C5227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EB0A-7E7E-E081-BDDE-D6F82384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155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030A8-AF5D-18C4-C26F-B5E8F7F09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D1753-F584-D869-E012-7ADA70C83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E3C06-6762-EE9D-327E-F820B57C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78969-5C0C-509B-9B2E-6455D008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7B113-5D76-E4E7-E95F-6A04CE94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74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C4D3-4E0E-63B4-1694-65E56068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8361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78044-D4F6-9E16-BC19-9EA19B08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A45F-894F-7C32-89BB-D514996A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8DB8E-267E-D33F-7B3A-82D20F7A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F9C8-F718-A226-4B1D-DDA9F393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FEA382-A384-9EE5-D4D4-FB5F5B7D5B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930" y="-47489"/>
            <a:ext cx="1467070" cy="8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6B69-6ED8-EDDD-4C5F-81E40BD5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7A8A7-BC0C-EBF0-2580-405DB6F88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8B68-D3B3-A3CF-BAB3-D64A2B13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85D9-1363-D9A4-47AE-ED5FE8A9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5E388-D41B-8530-6462-D6A3FB43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42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C1FB-9691-B515-D203-D4D32983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DC86-133D-5788-59C8-B1A66991F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067FE-8525-071A-4497-8C76B25EA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4DFDB-D260-12F7-29AA-16561771A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46ABC-15F1-9ACB-70F9-18A08CDD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2994-F9AB-0F89-DB73-1F1A0498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919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F831-053F-4020-ED45-92D51975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3F050-002C-22AC-5076-64E3A5F6D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25E28-F6CE-7AE5-6BF3-C28D90BE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C5D1E-649B-3F49-8A42-57841CEDF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D6CF2-BEFE-BA1A-E7F2-D26CC124D6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1F948-E388-F8E9-AE59-4C14B984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FE1BA-DC72-0244-7139-EA31534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973A2-3EBF-D8F5-6DE7-5D4E5D11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41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DAB4-7262-F5FC-E2A5-43F1DC76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D3E72-0FD3-01BA-39AF-FC7B0684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F7B91-9096-04AD-09BD-D1F11258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DB41-D25D-551E-AAE1-F5613458E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88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1CE08-E82C-BC4E-1474-AB5DBD05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273B-B690-81AE-5834-72527EFA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0358B-3EF1-323A-6501-30586ED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908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9EBB-E694-AE62-D8E5-8419F46C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DB1B-DB46-2355-D098-B62F1AD8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49665-B530-11A9-03C1-B3A5334BF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6F0DF-074D-1AD3-4061-C64E69CC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8790F-81E9-AF6C-97B8-56CFBC59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636CF-624B-F04A-889B-71507589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52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CB05-BD19-5BE7-6F08-E83215B9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5D7C72-0A33-676E-525E-FAC72A03E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ABAE1-6DBD-C900-BE22-D59A4B92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9E74-606C-9C51-2A2B-1E295A04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2100-2F77-241B-D850-8747A48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4318A-7A7D-F5D4-6F8A-A5A7E5B3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3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911EA-0ECB-F2C5-B2F2-416D1602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83A3-0198-4FA0-0596-4DAE645B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5E058-D552-921F-9E17-29E76DECF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FD23D-920E-44C3-A0D8-AAFCF7085718}" type="datetimeFigureOut">
              <a:rPr lang="hu-HU" smtClean="0"/>
              <a:t>2025. 10. 11.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9F42-128A-4F8E-4B40-7A95AC957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B76F-860F-963A-9EAD-D324EF0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FA363-28A8-4CCE-8F65-683789AB7EA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46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69215"/>
          </a:solidFill>
          <a:latin typeface="Ranchers" panose="020B090303020205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69215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69215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69215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69215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69215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69E1-9C37-E2DA-6D93-7FF448613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Avalon Mozi e-J</a:t>
            </a:r>
            <a:r>
              <a:rPr lang="hu-HU" dirty="0"/>
              <a:t>egyrendszer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BF622-D42F-64E7-F8AC-9034D1FD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9812"/>
            <a:ext cx="9144000" cy="1487988"/>
          </a:xfrm>
        </p:spPr>
        <p:txBody>
          <a:bodyPr/>
          <a:lstStyle/>
          <a:p>
            <a:r>
              <a:rPr lang="en-US" sz="2800" b="1" dirty="0"/>
              <a:t>Ruzsa Gergely Gábor</a:t>
            </a:r>
          </a:p>
          <a:p>
            <a:r>
              <a:rPr lang="en-US" sz="2000" u="sng" dirty="0"/>
              <a:t>BMSZC Petrik Lajos </a:t>
            </a:r>
            <a:r>
              <a:rPr lang="hu-HU" sz="2000" u="sng" dirty="0"/>
              <a:t>Petrik Lajos Két Tanítási Nyelvű Technikum</a:t>
            </a:r>
            <a:endParaRPr lang="en-US" sz="2000" u="sng" dirty="0"/>
          </a:p>
          <a:p>
            <a:r>
              <a:rPr lang="hu-HU" sz="2000" i="1" dirty="0"/>
              <a:t>Szoftverfejlesztő- és tesztelő képzés</a:t>
            </a:r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FC9A7F5-6A2D-2D24-75D2-83CD49C88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58" y="862514"/>
            <a:ext cx="2622884" cy="14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58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29FF-0CD8-B7B9-93FB-81AB2785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3289-1417-E9ED-CF67-B821D4205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actually working </a:t>
            </a:r>
            <a:r>
              <a:rPr lang="en-US" b="1" dirty="0"/>
              <a:t>admin dashboard</a:t>
            </a:r>
            <a:r>
              <a:rPr lang="en-US" dirty="0"/>
              <a:t>.</a:t>
            </a:r>
          </a:p>
          <a:p>
            <a:r>
              <a:rPr lang="en-US" dirty="0"/>
              <a:t>Management of </a:t>
            </a:r>
            <a:r>
              <a:rPr lang="en-US" b="1" dirty="0"/>
              <a:t>multiple theatre rooms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row and seat selector </a:t>
            </a:r>
            <a:r>
              <a:rPr lang="en-US" dirty="0"/>
              <a:t>during checkout.</a:t>
            </a:r>
          </a:p>
          <a:p>
            <a:r>
              <a:rPr lang="en-US" dirty="0"/>
              <a:t>Proper </a:t>
            </a:r>
            <a:r>
              <a:rPr lang="en-US" b="1" dirty="0"/>
              <a:t>error handling </a:t>
            </a:r>
            <a:r>
              <a:rPr lang="en-US" dirty="0"/>
              <a:t>on the UI.</a:t>
            </a:r>
          </a:p>
          <a:p>
            <a:r>
              <a:rPr lang="en-US" b="1" dirty="0"/>
              <a:t>User profile </a:t>
            </a:r>
            <a:r>
              <a:rPr lang="en-US" dirty="0"/>
              <a:t>management.</a:t>
            </a:r>
          </a:p>
          <a:p>
            <a:r>
              <a:rPr lang="en-US" b="1" dirty="0"/>
              <a:t>Email notification </a:t>
            </a:r>
            <a:r>
              <a:rPr lang="en-US" dirty="0"/>
              <a:t>system. </a:t>
            </a:r>
            <a:r>
              <a:rPr lang="en-US" sz="2400" dirty="0"/>
              <a:t>// For registration and ticket purchases</a:t>
            </a:r>
          </a:p>
          <a:p>
            <a:r>
              <a:rPr lang="en-US" b="1" dirty="0"/>
              <a:t>MFA</a:t>
            </a:r>
            <a:r>
              <a:rPr lang="en-US" dirty="0"/>
              <a:t> for the authentication flow. </a:t>
            </a:r>
            <a:r>
              <a:rPr lang="en-US" sz="2400" dirty="0"/>
              <a:t>// Via authenticator app or email</a:t>
            </a:r>
          </a:p>
          <a:p>
            <a:r>
              <a:rPr lang="en-US" dirty="0"/>
              <a:t>Enforcing a proper </a:t>
            </a:r>
            <a:r>
              <a:rPr lang="en-US" b="1" dirty="0"/>
              <a:t>password policy</a:t>
            </a:r>
            <a:r>
              <a:rPr lang="en-US" dirty="0"/>
              <a:t>. </a:t>
            </a:r>
            <a:r>
              <a:rPr lang="en-US" sz="2400" dirty="0"/>
              <a:t>// According to CISA guidelines</a:t>
            </a:r>
          </a:p>
          <a:p>
            <a:r>
              <a:rPr lang="en-US" b="1" dirty="0"/>
              <a:t>Adding</a:t>
            </a:r>
            <a:r>
              <a:rPr lang="en-US" dirty="0"/>
              <a:t> </a:t>
            </a:r>
            <a:r>
              <a:rPr lang="en-US" b="1" dirty="0"/>
              <a:t>salt</a:t>
            </a:r>
            <a:r>
              <a:rPr lang="en-US" dirty="0"/>
              <a:t> to password hashes.</a:t>
            </a:r>
          </a:p>
          <a:p>
            <a:r>
              <a:rPr lang="en-US" dirty="0"/>
              <a:t>Implementation of a </a:t>
            </a:r>
            <a:r>
              <a:rPr lang="en-US" b="1" dirty="0"/>
              <a:t>payment solution. </a:t>
            </a:r>
            <a:r>
              <a:rPr lang="en-US" sz="2400" dirty="0"/>
              <a:t>// Like </a:t>
            </a:r>
            <a:r>
              <a:rPr lang="en-US" sz="2400" dirty="0" err="1"/>
              <a:t>qvik</a:t>
            </a:r>
            <a:r>
              <a:rPr lang="en-US" sz="2400" dirty="0"/>
              <a:t>, </a:t>
            </a:r>
            <a:r>
              <a:rPr lang="en-US" sz="2400" dirty="0" err="1"/>
              <a:t>SimplePay</a:t>
            </a:r>
            <a:r>
              <a:rPr lang="en-US" sz="2400" dirty="0"/>
              <a:t>, Stripe, </a:t>
            </a:r>
            <a:r>
              <a:rPr lang="en-US" sz="2400" dirty="0" err="1"/>
              <a:t>Barion</a:t>
            </a:r>
            <a:r>
              <a:rPr lang="en-US" sz="2400" dirty="0"/>
              <a:t>, etc.</a:t>
            </a:r>
            <a:endParaRPr lang="en-US" dirty="0"/>
          </a:p>
        </p:txBody>
      </p:sp>
      <p:pic>
        <p:nvPicPr>
          <p:cNvPr id="4" name="Picture 2" descr="Flag of the United States - Flag of the USA - Flag of America - Original">
            <a:extLst>
              <a:ext uri="{FF2B5EF4-FFF2-40B4-BE49-F238E27FC236}">
                <a16:creationId xmlns:a16="http://schemas.microsoft.com/office/drawing/2014/main" id="{797B7FC5-06FA-237B-2A45-4D6BEFFFA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8" y="220409"/>
            <a:ext cx="532322" cy="2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0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63077FA-B9C9-6E81-460E-0B4B891C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558" y="862514"/>
            <a:ext cx="2622884" cy="14753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E368C-AA7F-FB43-0877-AD8424B0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959"/>
            <a:ext cx="10515600" cy="795718"/>
          </a:xfrm>
        </p:spPr>
        <p:txBody>
          <a:bodyPr>
            <a:normAutofit/>
          </a:bodyPr>
          <a:lstStyle/>
          <a:p>
            <a:pPr algn="ctr"/>
            <a:r>
              <a:rPr lang="hu-HU" sz="4800" dirty="0"/>
              <a:t>Köszönöm</a:t>
            </a:r>
            <a:r>
              <a:rPr lang="en-US" sz="4800" dirty="0"/>
              <a:t> </a:t>
            </a:r>
            <a:r>
              <a:rPr lang="hu-HU" sz="4800" dirty="0"/>
              <a:t>megtisztelő</a:t>
            </a:r>
            <a:r>
              <a:rPr lang="en-US" sz="4800" dirty="0"/>
              <a:t> </a:t>
            </a:r>
            <a:r>
              <a:rPr lang="hu-HU" sz="4800" dirty="0"/>
              <a:t>figyelmüket</a:t>
            </a:r>
            <a:r>
              <a:rPr lang="en-US" sz="4800" dirty="0"/>
              <a:t>!</a:t>
            </a:r>
            <a:endParaRPr lang="hu-H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C16E-E0E9-A6ED-7C25-2CE501A1D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009041"/>
            <a:ext cx="10515600" cy="4305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rgbClr val="069215"/>
                </a:solidFill>
              </a:rPr>
              <a:t>Kérem</a:t>
            </a:r>
            <a:r>
              <a:rPr lang="en-US" sz="2400" dirty="0">
                <a:solidFill>
                  <a:srgbClr val="069215"/>
                </a:solidFill>
              </a:rPr>
              <a:t> </a:t>
            </a:r>
            <a:r>
              <a:rPr lang="en-US" sz="2400" dirty="0" err="1">
                <a:solidFill>
                  <a:srgbClr val="069215"/>
                </a:solidFill>
              </a:rPr>
              <a:t>tegyék</a:t>
            </a:r>
            <a:r>
              <a:rPr lang="en-US" sz="2400" dirty="0">
                <a:solidFill>
                  <a:srgbClr val="069215"/>
                </a:solidFill>
              </a:rPr>
              <a:t> </a:t>
            </a:r>
            <a:r>
              <a:rPr lang="en-US" sz="2400" dirty="0" err="1">
                <a:solidFill>
                  <a:srgbClr val="069215"/>
                </a:solidFill>
              </a:rPr>
              <a:t>fel</a:t>
            </a:r>
            <a:r>
              <a:rPr lang="en-US" sz="2400" dirty="0">
                <a:solidFill>
                  <a:srgbClr val="069215"/>
                </a:solidFill>
              </a:rPr>
              <a:t> </a:t>
            </a:r>
            <a:r>
              <a:rPr lang="en-US" sz="2400" dirty="0" err="1">
                <a:solidFill>
                  <a:srgbClr val="069215"/>
                </a:solidFill>
              </a:rPr>
              <a:t>kérdéseiket</a:t>
            </a:r>
            <a:r>
              <a:rPr lang="en-US" sz="2400" dirty="0">
                <a:solidFill>
                  <a:srgbClr val="069215"/>
                </a:solidFill>
              </a:rPr>
              <a:t> a </a:t>
            </a:r>
            <a:r>
              <a:rPr lang="en-US" sz="2400" dirty="0" err="1">
                <a:solidFill>
                  <a:srgbClr val="069215"/>
                </a:solidFill>
              </a:rPr>
              <a:t>vizsgamunkával</a:t>
            </a:r>
            <a:r>
              <a:rPr lang="en-US" sz="2400" dirty="0">
                <a:solidFill>
                  <a:srgbClr val="069215"/>
                </a:solidFill>
              </a:rPr>
              <a:t> </a:t>
            </a:r>
            <a:r>
              <a:rPr lang="en-US" sz="2400" dirty="0" err="1">
                <a:solidFill>
                  <a:srgbClr val="069215"/>
                </a:solidFill>
              </a:rPr>
              <a:t>kapcsolatban</a:t>
            </a:r>
            <a:r>
              <a:rPr lang="en-US" sz="2400" dirty="0">
                <a:solidFill>
                  <a:srgbClr val="069215"/>
                </a:solidFill>
              </a:rPr>
              <a:t>!</a:t>
            </a:r>
            <a:endParaRPr lang="hu-HU" sz="2400" dirty="0">
              <a:solidFill>
                <a:srgbClr val="0692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44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16C-4416-800B-C2E4-16F5B96E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célkitűzések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553D-D1BF-7D40-8411-81E553DE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témája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kisvárosi</a:t>
            </a:r>
            <a:r>
              <a:rPr lang="en-US" dirty="0"/>
              <a:t> </a:t>
            </a:r>
            <a:r>
              <a:rPr lang="en-US" dirty="0" err="1"/>
              <a:t>mozi</a:t>
            </a:r>
            <a:r>
              <a:rPr lang="en-US" dirty="0"/>
              <a:t> </a:t>
            </a:r>
            <a:r>
              <a:rPr lang="en-US" dirty="0" err="1"/>
              <a:t>elektronikus</a:t>
            </a:r>
            <a:r>
              <a:rPr lang="en-US" dirty="0"/>
              <a:t> </a:t>
            </a:r>
            <a:r>
              <a:rPr lang="en-US" dirty="0" err="1"/>
              <a:t>jegyfoglalási</a:t>
            </a:r>
            <a:r>
              <a:rPr lang="en-US" dirty="0"/>
              <a:t> </a:t>
            </a:r>
            <a:r>
              <a:rPr lang="en-US" dirty="0" err="1"/>
              <a:t>rendszere</a:t>
            </a:r>
            <a:r>
              <a:rPr lang="en-US" dirty="0"/>
              <a:t> volt.</a:t>
            </a:r>
          </a:p>
          <a:p>
            <a:r>
              <a:rPr lang="en-US" b="1" dirty="0" err="1"/>
              <a:t>Célkitűzések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Filmek</a:t>
            </a:r>
            <a:r>
              <a:rPr lang="en-US" dirty="0"/>
              <a:t> </a:t>
            </a:r>
            <a:r>
              <a:rPr lang="en-US" dirty="0" err="1"/>
              <a:t>megjelenítése</a:t>
            </a:r>
            <a:r>
              <a:rPr lang="en-US" dirty="0"/>
              <a:t> a </a:t>
            </a:r>
            <a:r>
              <a:rPr lang="en-US" dirty="0" err="1"/>
              <a:t>felületen</a:t>
            </a:r>
            <a:r>
              <a:rPr lang="en-US" dirty="0"/>
              <a:t> (</a:t>
            </a:r>
            <a:r>
              <a:rPr lang="en-US" dirty="0" err="1"/>
              <a:t>cím</a:t>
            </a:r>
            <a:r>
              <a:rPr lang="en-US" dirty="0"/>
              <a:t>, </a:t>
            </a:r>
            <a:r>
              <a:rPr lang="en-US" dirty="0" err="1"/>
              <a:t>leírás</a:t>
            </a:r>
            <a:r>
              <a:rPr lang="en-US" dirty="0"/>
              <a:t>, </a:t>
            </a:r>
            <a:r>
              <a:rPr lang="en-US" dirty="0" err="1"/>
              <a:t>korhatár</a:t>
            </a:r>
            <a:r>
              <a:rPr lang="en-US" dirty="0"/>
              <a:t>, </a:t>
            </a:r>
            <a:r>
              <a:rPr lang="en-US" dirty="0" err="1"/>
              <a:t>ár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Filmekhez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vetítési</a:t>
            </a:r>
            <a:r>
              <a:rPr lang="en-US" dirty="0"/>
              <a:t> </a:t>
            </a:r>
            <a:r>
              <a:rPr lang="en-US" dirty="0" err="1"/>
              <a:t>időpontok</a:t>
            </a:r>
            <a:r>
              <a:rPr lang="en-US" dirty="0"/>
              <a:t> </a:t>
            </a:r>
            <a:r>
              <a:rPr lang="en-US" dirty="0" err="1"/>
              <a:t>megjelenítése</a:t>
            </a:r>
            <a:endParaRPr lang="en-US" dirty="0"/>
          </a:p>
          <a:p>
            <a:pPr lvl="1"/>
            <a:r>
              <a:rPr lang="en-US" dirty="0" err="1"/>
              <a:t>Vetítésekre</a:t>
            </a:r>
            <a:r>
              <a:rPr lang="en-US" dirty="0"/>
              <a:t> </a:t>
            </a:r>
            <a:r>
              <a:rPr lang="en-US" dirty="0" err="1"/>
              <a:t>jegy</a:t>
            </a:r>
            <a:r>
              <a:rPr lang="en-US" dirty="0"/>
              <a:t> </a:t>
            </a:r>
            <a:r>
              <a:rPr lang="en-US" dirty="0" err="1"/>
              <a:t>foglalása</a:t>
            </a:r>
            <a:r>
              <a:rPr lang="en-US" dirty="0"/>
              <a:t>/</a:t>
            </a:r>
            <a:r>
              <a:rPr lang="en-US" dirty="0" err="1"/>
              <a:t>vásárlása</a:t>
            </a:r>
            <a:endParaRPr lang="en-US" dirty="0"/>
          </a:p>
          <a:p>
            <a:pPr lvl="1"/>
            <a:r>
              <a:rPr lang="en-US" dirty="0" err="1"/>
              <a:t>Jegyellenőrzés</a:t>
            </a:r>
            <a:endParaRPr lang="en-US" dirty="0"/>
          </a:p>
          <a:p>
            <a:pPr lvl="1"/>
            <a:r>
              <a:rPr lang="en-US" dirty="0"/>
              <a:t>End-to-End </a:t>
            </a:r>
            <a:r>
              <a:rPr lang="en-US" dirty="0" err="1"/>
              <a:t>felhasználókezelés</a:t>
            </a:r>
            <a:r>
              <a:rPr lang="en-US" dirty="0"/>
              <a:t> (</a:t>
            </a:r>
            <a:r>
              <a:rPr lang="en-US" dirty="0" err="1"/>
              <a:t>regisztráció</a:t>
            </a:r>
            <a:r>
              <a:rPr lang="en-US" dirty="0"/>
              <a:t>, </a:t>
            </a:r>
            <a:r>
              <a:rPr lang="en-US" dirty="0" err="1"/>
              <a:t>bejelentkezés</a:t>
            </a:r>
            <a:r>
              <a:rPr lang="en-US" dirty="0"/>
              <a:t>, </a:t>
            </a:r>
            <a:r>
              <a:rPr lang="en-US" dirty="0" err="1"/>
              <a:t>szerepkörök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adminisztratív</a:t>
            </a:r>
            <a:r>
              <a:rPr lang="en-US" dirty="0"/>
              <a:t> </a:t>
            </a:r>
            <a:r>
              <a:rPr lang="en-US" dirty="0" err="1"/>
              <a:t>felület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Flag of Hungary - Original">
            <a:extLst>
              <a:ext uri="{FF2B5EF4-FFF2-40B4-BE49-F238E27FC236}">
                <a16:creationId xmlns:a16="http://schemas.microsoft.com/office/drawing/2014/main" id="{5FE20417-E2F6-B721-2CB5-BDA24ACC5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30188"/>
            <a:ext cx="56388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74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216C-4416-800B-C2E4-16F5B96E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Téma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célkitűzések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3553D-D1BF-7D40-8411-81E553DE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megvalósítani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Célkitűzések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Filmek</a:t>
            </a:r>
            <a:r>
              <a:rPr lang="en-US" dirty="0"/>
              <a:t> </a:t>
            </a:r>
            <a:r>
              <a:rPr lang="en-US" dirty="0" err="1"/>
              <a:t>megjelenítése</a:t>
            </a:r>
            <a:r>
              <a:rPr lang="en-US" dirty="0"/>
              <a:t> a </a:t>
            </a:r>
            <a:r>
              <a:rPr lang="en-US" dirty="0" err="1"/>
              <a:t>felületen</a:t>
            </a:r>
            <a:r>
              <a:rPr lang="en-US" dirty="0"/>
              <a:t> (</a:t>
            </a:r>
            <a:r>
              <a:rPr lang="en-US" dirty="0" err="1"/>
              <a:t>cím</a:t>
            </a:r>
            <a:r>
              <a:rPr lang="en-US" dirty="0"/>
              <a:t>, </a:t>
            </a:r>
            <a:r>
              <a:rPr lang="en-US" dirty="0" err="1"/>
              <a:t>leírás</a:t>
            </a:r>
            <a:r>
              <a:rPr lang="en-US" dirty="0"/>
              <a:t>, </a:t>
            </a:r>
            <a:r>
              <a:rPr lang="en-US" dirty="0" err="1"/>
              <a:t>korhatár</a:t>
            </a:r>
            <a:r>
              <a:rPr lang="en-US" dirty="0"/>
              <a:t>, </a:t>
            </a:r>
            <a:r>
              <a:rPr lang="en-US" dirty="0" err="1"/>
              <a:t>ár</a:t>
            </a:r>
            <a:r>
              <a:rPr lang="en-US" dirty="0"/>
              <a:t>) ✅</a:t>
            </a:r>
          </a:p>
          <a:p>
            <a:pPr lvl="1"/>
            <a:r>
              <a:rPr lang="en-US" dirty="0" err="1"/>
              <a:t>Filmekhez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vetítési</a:t>
            </a:r>
            <a:r>
              <a:rPr lang="en-US" dirty="0"/>
              <a:t> </a:t>
            </a:r>
            <a:r>
              <a:rPr lang="en-US" dirty="0" err="1"/>
              <a:t>időpontok</a:t>
            </a:r>
            <a:r>
              <a:rPr lang="en-US" dirty="0"/>
              <a:t> </a:t>
            </a:r>
            <a:r>
              <a:rPr lang="en-US" dirty="0" err="1"/>
              <a:t>megjelenítése</a:t>
            </a:r>
            <a:r>
              <a:rPr lang="en-US" dirty="0"/>
              <a:t> ✅</a:t>
            </a:r>
          </a:p>
          <a:p>
            <a:pPr lvl="1"/>
            <a:r>
              <a:rPr lang="en-US" dirty="0" err="1"/>
              <a:t>Vetítésekre</a:t>
            </a:r>
            <a:r>
              <a:rPr lang="en-US" dirty="0"/>
              <a:t> </a:t>
            </a:r>
            <a:r>
              <a:rPr lang="en-US" dirty="0" err="1"/>
              <a:t>jegy</a:t>
            </a:r>
            <a:r>
              <a:rPr lang="en-US" dirty="0"/>
              <a:t> </a:t>
            </a:r>
            <a:r>
              <a:rPr lang="en-US" dirty="0" err="1"/>
              <a:t>foglalása</a:t>
            </a:r>
            <a:r>
              <a:rPr lang="en-US" dirty="0"/>
              <a:t>/</a:t>
            </a:r>
            <a:r>
              <a:rPr lang="en-US" dirty="0" err="1"/>
              <a:t>vásárlása</a:t>
            </a:r>
            <a:r>
              <a:rPr lang="en-US" dirty="0"/>
              <a:t> ✅</a:t>
            </a:r>
          </a:p>
          <a:p>
            <a:pPr lvl="1"/>
            <a:r>
              <a:rPr lang="en-US" dirty="0" err="1"/>
              <a:t>Jegyellenőrzés</a:t>
            </a:r>
            <a:r>
              <a:rPr lang="en-US" dirty="0"/>
              <a:t> ✅</a:t>
            </a:r>
          </a:p>
          <a:p>
            <a:pPr lvl="1"/>
            <a:r>
              <a:rPr lang="en-US" dirty="0"/>
              <a:t>End-to-End </a:t>
            </a:r>
            <a:r>
              <a:rPr lang="en-US" dirty="0" err="1"/>
              <a:t>felhasználókezelés</a:t>
            </a:r>
            <a:r>
              <a:rPr lang="en-US" dirty="0"/>
              <a:t> (</a:t>
            </a:r>
            <a:r>
              <a:rPr lang="en-US" dirty="0" err="1"/>
              <a:t>regisztráció</a:t>
            </a:r>
            <a:r>
              <a:rPr lang="en-US" dirty="0"/>
              <a:t>, </a:t>
            </a:r>
            <a:r>
              <a:rPr lang="en-US" dirty="0" err="1"/>
              <a:t>bejelentkezés</a:t>
            </a:r>
            <a:r>
              <a:rPr lang="en-US" dirty="0"/>
              <a:t>, </a:t>
            </a:r>
            <a:r>
              <a:rPr lang="en-US" dirty="0" err="1"/>
              <a:t>szerepkörök</a:t>
            </a:r>
            <a:r>
              <a:rPr lang="en-US" dirty="0"/>
              <a:t>) ✅</a:t>
            </a:r>
          </a:p>
          <a:p>
            <a:pPr lvl="1"/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adminisztratív</a:t>
            </a:r>
            <a:r>
              <a:rPr lang="en-US" dirty="0"/>
              <a:t> </a:t>
            </a:r>
            <a:r>
              <a:rPr lang="en-US" dirty="0" err="1"/>
              <a:t>felület</a:t>
            </a:r>
            <a:r>
              <a:rPr lang="en-US" dirty="0"/>
              <a:t> ❌</a:t>
            </a:r>
          </a:p>
          <a:p>
            <a:pPr lvl="1"/>
            <a:endParaRPr lang="en-US" dirty="0"/>
          </a:p>
        </p:txBody>
      </p:sp>
      <p:pic>
        <p:nvPicPr>
          <p:cNvPr id="5" name="Picture 2" descr="Flag of Hungary - Original">
            <a:extLst>
              <a:ext uri="{FF2B5EF4-FFF2-40B4-BE49-F238E27FC236}">
                <a16:creationId xmlns:a16="http://schemas.microsoft.com/office/drawing/2014/main" id="{D1A35964-2594-6D31-CA66-46399CA8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30188"/>
            <a:ext cx="56388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3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17C-20D0-0F77-264E-553A60C8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77897-41CD-7B83-7ACB-2775EDCF6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5539"/>
          </a:xfrm>
        </p:spPr>
        <p:txBody>
          <a:bodyPr/>
          <a:lstStyle/>
          <a:p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Driven</a:t>
            </a:r>
            <a:r>
              <a:rPr lang="hu-HU" dirty="0"/>
              <a:t> Design orientált fejlesztés, </a:t>
            </a:r>
            <a:r>
              <a:rPr lang="hu-HU" dirty="0" err="1"/>
              <a:t>Factory</a:t>
            </a:r>
            <a:r>
              <a:rPr lang="hu-HU" dirty="0"/>
              <a:t> metódussal kiegészítve</a:t>
            </a:r>
          </a:p>
          <a:p>
            <a:r>
              <a:rPr lang="hu-HU" b="1" dirty="0"/>
              <a:t>Keretrendszer</a:t>
            </a:r>
            <a:r>
              <a:rPr lang="en-US" b="1" dirty="0"/>
              <a:t> </a:t>
            </a:r>
            <a:r>
              <a:rPr lang="hu-HU" b="1" dirty="0"/>
              <a:t>:</a:t>
            </a:r>
            <a:r>
              <a:rPr lang="hu-HU" dirty="0"/>
              <a:t> ASP.NET </a:t>
            </a:r>
            <a:r>
              <a:rPr lang="hu-HU" dirty="0" err="1"/>
              <a:t>Core</a:t>
            </a:r>
            <a:r>
              <a:rPr lang="hu-HU" dirty="0"/>
              <a:t> Web API</a:t>
            </a:r>
          </a:p>
          <a:p>
            <a:r>
              <a:rPr lang="hu-HU" b="1" dirty="0"/>
              <a:t>Adatbáziskezelés</a:t>
            </a:r>
            <a:r>
              <a:rPr lang="en-US" b="1" dirty="0"/>
              <a:t> 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/>
              <a:t>Entity</a:t>
            </a:r>
            <a:r>
              <a:rPr lang="hu-HU" dirty="0"/>
              <a:t> Framework + </a:t>
            </a:r>
            <a:r>
              <a:rPr lang="en-US" dirty="0"/>
              <a:t>MSSQL</a:t>
            </a:r>
            <a:endParaRPr lang="hu-HU" dirty="0"/>
          </a:p>
          <a:p>
            <a:pPr lvl="1"/>
            <a:r>
              <a:rPr lang="hu-HU" dirty="0"/>
              <a:t>Igény szerint helyettesíthető </a:t>
            </a:r>
            <a:r>
              <a:rPr lang="hu-HU" dirty="0" err="1"/>
              <a:t>MySQL</a:t>
            </a:r>
            <a:r>
              <a:rPr lang="hu-HU" dirty="0"/>
              <a:t>, </a:t>
            </a:r>
            <a:r>
              <a:rPr lang="hu-HU" dirty="0" err="1"/>
              <a:t>MariaDB</a:t>
            </a:r>
            <a:r>
              <a:rPr lang="hu-HU" dirty="0"/>
              <a:t>, </a:t>
            </a:r>
            <a:r>
              <a:rPr lang="hu-HU" dirty="0" err="1"/>
              <a:t>PostgreSQL</a:t>
            </a:r>
            <a:r>
              <a:rPr lang="hu-HU" dirty="0"/>
              <a:t>, </a:t>
            </a:r>
            <a:r>
              <a:rPr lang="hu-HU" dirty="0" err="1"/>
              <a:t>SQLite</a:t>
            </a:r>
            <a:r>
              <a:rPr lang="hu-HU" dirty="0"/>
              <a:t> adatbázisokkal</a:t>
            </a:r>
            <a:r>
              <a:rPr lang="en-US" dirty="0"/>
              <a:t>*</a:t>
            </a:r>
            <a:endParaRPr lang="hu-HU" dirty="0"/>
          </a:p>
          <a:p>
            <a:r>
              <a:rPr lang="en-US" dirty="0"/>
              <a:t>API service </a:t>
            </a:r>
            <a:r>
              <a:rPr lang="en-US" dirty="0" err="1"/>
              <a:t>generálása</a:t>
            </a:r>
            <a:r>
              <a:rPr lang="en-US" dirty="0"/>
              <a:t> frontend </a:t>
            </a:r>
            <a:r>
              <a:rPr lang="en-US" dirty="0" err="1"/>
              <a:t>oldalra</a:t>
            </a:r>
            <a:r>
              <a:rPr lang="en-US" dirty="0"/>
              <a:t> </a:t>
            </a:r>
            <a:r>
              <a:rPr lang="en-US" b="1" dirty="0" err="1"/>
              <a:t>NSwag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endParaRPr lang="hu-H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0E2F04-DC4A-02E6-90F4-3D898248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4806370"/>
            <a:ext cx="1279374" cy="127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 Icon SVG Vector &amp; PNG Free Download | UXWing">
            <a:extLst>
              <a:ext uri="{FF2B5EF4-FFF2-40B4-BE49-F238E27FC236}">
                <a16:creationId xmlns:a16="http://schemas.microsoft.com/office/drawing/2014/main" id="{B3CAE40F-FE7D-B39B-3781-3B45E1D6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2308" y="4682836"/>
            <a:ext cx="1279374" cy="127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rting to Entity Framework Core - CodeOpinion">
            <a:extLst>
              <a:ext uri="{FF2B5EF4-FFF2-40B4-BE49-F238E27FC236}">
                <a16:creationId xmlns:a16="http://schemas.microsoft.com/office/drawing/2014/main" id="{6B8987F4-6669-E0AE-94E7-7A881B6B2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36" y="4768841"/>
            <a:ext cx="1279374" cy="1279374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Swag · GitHub">
            <a:extLst>
              <a:ext uri="{FF2B5EF4-FFF2-40B4-BE49-F238E27FC236}">
                <a16:creationId xmlns:a16="http://schemas.microsoft.com/office/drawing/2014/main" id="{B9E5AA80-A457-08C3-AA69-77EE6B26E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472" y="4768841"/>
            <a:ext cx="1279374" cy="1279374"/>
          </a:xfrm>
          <a:prstGeom prst="ellipse">
            <a:avLst/>
          </a:prstGeom>
          <a:ln w="63500" cap="rnd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lus sign in ARASAAC · Global Symbols">
            <a:extLst>
              <a:ext uri="{FF2B5EF4-FFF2-40B4-BE49-F238E27FC236}">
                <a16:creationId xmlns:a16="http://schemas.microsoft.com/office/drawing/2014/main" id="{F58418EF-6716-FDDB-63C0-8C7DDDDB5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218" y="4908683"/>
            <a:ext cx="959531" cy="9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plus sign in ARASAAC · Global Symbols">
            <a:extLst>
              <a:ext uri="{FF2B5EF4-FFF2-40B4-BE49-F238E27FC236}">
                <a16:creationId xmlns:a16="http://schemas.microsoft.com/office/drawing/2014/main" id="{0F68B663-EE5D-A9CB-2C13-0D97B636F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054" y="4908683"/>
            <a:ext cx="959531" cy="9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lus sign in ARASAAC · Global Symbols">
            <a:extLst>
              <a:ext uri="{FF2B5EF4-FFF2-40B4-BE49-F238E27FC236}">
                <a16:creationId xmlns:a16="http://schemas.microsoft.com/office/drawing/2014/main" id="{2479902C-FD8B-41F0-01C4-3FC544515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90" y="4908683"/>
            <a:ext cx="959531" cy="9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Flag of Hungary - Original">
            <a:extLst>
              <a:ext uri="{FF2B5EF4-FFF2-40B4-BE49-F238E27FC236}">
                <a16:creationId xmlns:a16="http://schemas.microsoft.com/office/drawing/2014/main" id="{500FF02E-A200-CF5B-F211-68C2D97C2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30188"/>
            <a:ext cx="56388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33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AA2C-07C0-E2D8-43BF-E69EF1FA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EAA1-4BE1-59C8-D693-18EBC5B87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530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Angular</a:t>
            </a:r>
            <a:r>
              <a:rPr lang="en-US" dirty="0"/>
              <a:t> </a:t>
            </a:r>
            <a:r>
              <a:rPr lang="en-US" dirty="0" err="1"/>
              <a:t>keretrendszer</a:t>
            </a:r>
            <a:endParaRPr lang="en-US" dirty="0"/>
          </a:p>
          <a:p>
            <a:r>
              <a:rPr lang="en-US" b="1" dirty="0" err="1"/>
              <a:t>PrimeNG</a:t>
            </a:r>
            <a:r>
              <a:rPr lang="en-US" dirty="0"/>
              <a:t> </a:t>
            </a:r>
            <a:r>
              <a:rPr lang="en-US" dirty="0" err="1"/>
              <a:t>komponens</a:t>
            </a:r>
            <a:r>
              <a:rPr lang="en-US" dirty="0"/>
              <a:t> </a:t>
            </a:r>
            <a:r>
              <a:rPr lang="en-US" dirty="0" err="1"/>
              <a:t>könyvtár</a:t>
            </a:r>
            <a:endParaRPr lang="en-US" dirty="0"/>
          </a:p>
          <a:p>
            <a:r>
              <a:rPr lang="en-US" b="1" dirty="0"/>
              <a:t>Tailwind</a:t>
            </a:r>
            <a:r>
              <a:rPr lang="en-US" dirty="0"/>
              <a:t> CSS </a:t>
            </a:r>
            <a:r>
              <a:rPr lang="en-US" dirty="0" err="1"/>
              <a:t>keretrendszer</a:t>
            </a:r>
            <a:endParaRPr lang="en-US" dirty="0"/>
          </a:p>
          <a:p>
            <a:r>
              <a:rPr lang="en-US" dirty="0"/>
              <a:t>API </a:t>
            </a:r>
            <a:r>
              <a:rPr lang="en-US" dirty="0" err="1"/>
              <a:t>kommunikáció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NSwag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generált</a:t>
            </a:r>
            <a:r>
              <a:rPr lang="en-US" dirty="0"/>
              <a:t> </a:t>
            </a:r>
            <a:r>
              <a:rPr lang="en-US" dirty="0" err="1"/>
              <a:t>szervízzel</a:t>
            </a:r>
            <a:endParaRPr lang="en-US" dirty="0"/>
          </a:p>
          <a:p>
            <a:r>
              <a:rPr lang="en-US" dirty="0" err="1"/>
              <a:t>Kliens-oldali</a:t>
            </a:r>
            <a:r>
              <a:rPr lang="en-US" dirty="0"/>
              <a:t> </a:t>
            </a:r>
            <a:r>
              <a:rPr lang="en-US" dirty="0" err="1"/>
              <a:t>kosár</a:t>
            </a:r>
            <a:r>
              <a:rPr lang="en-US" dirty="0"/>
              <a:t> </a:t>
            </a:r>
            <a:r>
              <a:rPr lang="en-US" dirty="0" err="1"/>
              <a:t>kezelés</a:t>
            </a:r>
            <a:endParaRPr lang="en-US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3272EB0-E3C6-5904-7CE6-47CE8336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229" y="4375871"/>
            <a:ext cx="1781547" cy="178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imeng-logo – PrimeFaces">
            <a:extLst>
              <a:ext uri="{FF2B5EF4-FFF2-40B4-BE49-F238E27FC236}">
                <a16:creationId xmlns:a16="http://schemas.microsoft.com/office/drawing/2014/main" id="{C1CC23D9-6438-CE08-477F-E4694FE3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062" y="457344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18D17F8-30DB-6184-1B53-08CF58AB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71" y="4573443"/>
            <a:ext cx="23556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plus sign in ARASAAC · Global Symbols">
            <a:extLst>
              <a:ext uri="{FF2B5EF4-FFF2-40B4-BE49-F238E27FC236}">
                <a16:creationId xmlns:a16="http://schemas.microsoft.com/office/drawing/2014/main" id="{B8ECFE7B-B8A0-B5F6-6B28-B44122D7C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792" y="4813676"/>
            <a:ext cx="959531" cy="9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plus sign in ARASAAC · Global Symbols">
            <a:extLst>
              <a:ext uri="{FF2B5EF4-FFF2-40B4-BE49-F238E27FC236}">
                <a16:creationId xmlns:a16="http://schemas.microsoft.com/office/drawing/2014/main" id="{BB445D23-4377-77C9-F1F5-519E2D46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01" y="4813676"/>
            <a:ext cx="959531" cy="9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g of Hungary - Original">
            <a:extLst>
              <a:ext uri="{FF2B5EF4-FFF2-40B4-BE49-F238E27FC236}">
                <a16:creationId xmlns:a16="http://schemas.microsoft.com/office/drawing/2014/main" id="{14B84C5E-2BED-D85B-36F5-5A9668D87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30188"/>
            <a:ext cx="56388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9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0E51-4474-348E-B666-05BCBAA3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Dokumentáció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F541-7494-EFB4-46A8-04153950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Telepítési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üzemeltetési</a:t>
            </a:r>
            <a:r>
              <a:rPr lang="en-US" b="1" dirty="0"/>
              <a:t> </a:t>
            </a:r>
            <a:r>
              <a:rPr lang="en-US" b="1" dirty="0" err="1"/>
              <a:t>útmutató</a:t>
            </a:r>
            <a:r>
              <a:rPr lang="en-US" b="1" dirty="0"/>
              <a:t> (InstallationGuide.md)</a:t>
            </a:r>
          </a:p>
          <a:p>
            <a:pPr lvl="1"/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dokumentum</a:t>
            </a:r>
            <a:r>
              <a:rPr lang="en-US" dirty="0"/>
              <a:t> </a:t>
            </a:r>
            <a:r>
              <a:rPr lang="en-US" dirty="0" err="1"/>
              <a:t>mutatja</a:t>
            </a:r>
            <a:r>
              <a:rPr lang="en-US" dirty="0"/>
              <a:t> be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szoftvert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lépések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éles</a:t>
            </a:r>
            <a:r>
              <a:rPr lang="en-US" dirty="0"/>
              <a:t> </a:t>
            </a:r>
            <a:r>
              <a:rPr lang="en-US" dirty="0" err="1"/>
              <a:t>rendszerre</a:t>
            </a:r>
            <a:r>
              <a:rPr lang="en-US" dirty="0"/>
              <a:t> </a:t>
            </a:r>
            <a:r>
              <a:rPr lang="en-US" dirty="0" err="1"/>
              <a:t>kitelepíteni</a:t>
            </a:r>
            <a:r>
              <a:rPr lang="en-US" dirty="0"/>
              <a:t>.</a:t>
            </a:r>
          </a:p>
          <a:p>
            <a:r>
              <a:rPr lang="en-US" b="1" dirty="0" err="1"/>
              <a:t>Fejlesztői</a:t>
            </a:r>
            <a:r>
              <a:rPr lang="en-US" b="1" dirty="0"/>
              <a:t> </a:t>
            </a:r>
            <a:r>
              <a:rPr lang="en-US" b="1" dirty="0" err="1"/>
              <a:t>dokumentáció</a:t>
            </a:r>
            <a:r>
              <a:rPr lang="en-US" b="1" dirty="0"/>
              <a:t> (DeveloperDoc.md)</a:t>
            </a:r>
          </a:p>
          <a:p>
            <a:pPr lvl="1"/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dokumentum</a:t>
            </a:r>
            <a:r>
              <a:rPr lang="en-US" dirty="0"/>
              <a:t> </a:t>
            </a:r>
            <a:r>
              <a:rPr lang="en-US" dirty="0" err="1"/>
              <a:t>mutatja</a:t>
            </a:r>
            <a:r>
              <a:rPr lang="en-US" dirty="0"/>
              <a:t> be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komponenseit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struktúráját</a:t>
            </a:r>
            <a:r>
              <a:rPr lang="en-US" dirty="0"/>
              <a:t>,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architekturális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valamint</a:t>
            </a:r>
            <a:r>
              <a:rPr lang="en-US" dirty="0"/>
              <a:t> a </a:t>
            </a:r>
            <a:r>
              <a:rPr lang="en-US" dirty="0" err="1"/>
              <a:t>fontosabb</a:t>
            </a:r>
            <a:r>
              <a:rPr lang="en-US" dirty="0"/>
              <a:t> </a:t>
            </a:r>
            <a:r>
              <a:rPr lang="en-US" dirty="0" err="1"/>
              <a:t>folyamatokat</a:t>
            </a:r>
            <a:r>
              <a:rPr lang="en-US" dirty="0"/>
              <a:t> </a:t>
            </a:r>
            <a:r>
              <a:rPr lang="en-US" dirty="0" err="1"/>
              <a:t>fejlesztői</a:t>
            </a:r>
            <a:r>
              <a:rPr lang="en-US" dirty="0"/>
              <a:t> </a:t>
            </a:r>
            <a:r>
              <a:rPr lang="en-US" dirty="0" err="1"/>
              <a:t>szempontból</a:t>
            </a:r>
            <a:r>
              <a:rPr lang="en-US" dirty="0"/>
              <a:t>.</a:t>
            </a:r>
          </a:p>
          <a:p>
            <a:r>
              <a:rPr lang="en-US" b="1" dirty="0"/>
              <a:t>Brand </a:t>
            </a:r>
            <a:r>
              <a:rPr lang="en-US" b="1" dirty="0" err="1"/>
              <a:t>útmutató</a:t>
            </a:r>
            <a:r>
              <a:rPr lang="en-US" b="1" dirty="0"/>
              <a:t> (BrandGuide.md)</a:t>
            </a:r>
          </a:p>
          <a:p>
            <a:pPr lvl="1"/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dokumentum</a:t>
            </a:r>
            <a:r>
              <a:rPr lang="en-US" dirty="0"/>
              <a:t> </a:t>
            </a:r>
            <a:r>
              <a:rPr lang="en-US" dirty="0" err="1"/>
              <a:t>mutatja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Avalon Mozi </a:t>
            </a:r>
            <a:r>
              <a:rPr lang="en-US" dirty="0" err="1"/>
              <a:t>hivatalos</a:t>
            </a:r>
            <a:r>
              <a:rPr lang="en-US" dirty="0"/>
              <a:t> </a:t>
            </a:r>
            <a:r>
              <a:rPr lang="en-US" dirty="0" err="1"/>
              <a:t>brandingjét</a:t>
            </a:r>
            <a:r>
              <a:rPr lang="en-US" dirty="0"/>
              <a:t>, </a:t>
            </a:r>
            <a:r>
              <a:rPr lang="en-US" dirty="0" err="1"/>
              <a:t>beleértve</a:t>
            </a:r>
            <a:r>
              <a:rPr lang="en-US" dirty="0"/>
              <a:t> a </a:t>
            </a:r>
            <a:r>
              <a:rPr lang="en-US" dirty="0" err="1"/>
              <a:t>mozi</a:t>
            </a:r>
            <a:r>
              <a:rPr lang="en-US" dirty="0"/>
              <a:t> </a:t>
            </a:r>
            <a:r>
              <a:rPr lang="en-US" dirty="0" err="1"/>
              <a:t>mottóját</a:t>
            </a:r>
            <a:r>
              <a:rPr lang="en-US" dirty="0"/>
              <a:t>, </a:t>
            </a:r>
            <a:r>
              <a:rPr lang="en-US" dirty="0" err="1"/>
              <a:t>logóját</a:t>
            </a:r>
            <a:r>
              <a:rPr lang="en-US" dirty="0"/>
              <a:t>, </a:t>
            </a:r>
            <a:r>
              <a:rPr lang="en-US" dirty="0" err="1"/>
              <a:t>szinpalettáját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betűtípusait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5" name="Picture 2" descr="Flag of Hungary - Original">
            <a:extLst>
              <a:ext uri="{FF2B5EF4-FFF2-40B4-BE49-F238E27FC236}">
                <a16:creationId xmlns:a16="http://schemas.microsoft.com/office/drawing/2014/main" id="{F4DBB4CE-7269-880D-9777-D868B2EA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30188"/>
            <a:ext cx="56388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5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86BE-84CA-E5A9-9736-B38AC03A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191" y="2766218"/>
            <a:ext cx="9783618" cy="1325563"/>
          </a:xfrm>
        </p:spPr>
        <p:txBody>
          <a:bodyPr/>
          <a:lstStyle/>
          <a:p>
            <a:pPr algn="ctr"/>
            <a:r>
              <a:rPr lang="en-US" dirty="0"/>
              <a:t>Most a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élő</a:t>
            </a:r>
            <a:r>
              <a:rPr lang="en-US" dirty="0"/>
              <a:t> </a:t>
            </a:r>
            <a:r>
              <a:rPr lang="en-US" dirty="0" err="1"/>
              <a:t>demója</a:t>
            </a:r>
            <a:r>
              <a:rPr lang="en-US" dirty="0"/>
              <a:t> </a:t>
            </a:r>
            <a:r>
              <a:rPr lang="en-US" dirty="0" err="1"/>
              <a:t>következik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5" name="Picture 2" descr="Flag of Hungary - Original">
            <a:extLst>
              <a:ext uri="{FF2B5EF4-FFF2-40B4-BE49-F238E27FC236}">
                <a16:creationId xmlns:a16="http://schemas.microsoft.com/office/drawing/2014/main" id="{55B018D7-1C05-14D1-0A45-37058417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30188"/>
            <a:ext cx="563880" cy="28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60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2C9C-A371-29C5-4963-05AF3CCD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(present and future)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B48F-2620-AD00-E652-9DFD24289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0515600" cy="4351338"/>
          </a:xfrm>
        </p:spPr>
        <p:txBody>
          <a:bodyPr/>
          <a:lstStyle/>
          <a:p>
            <a:r>
              <a:rPr lang="en-US" dirty="0"/>
              <a:t>The software is not containerized. (Yet.)</a:t>
            </a:r>
          </a:p>
          <a:p>
            <a:r>
              <a:rPr lang="en-US" dirty="0"/>
              <a:t>The software is ready for IIS deployment on Windows Server environments.</a:t>
            </a:r>
          </a:p>
          <a:p>
            <a:r>
              <a:rPr lang="en-US" dirty="0"/>
              <a:t>The software in its current state requires two separate IIS site on the host.</a:t>
            </a:r>
          </a:p>
          <a:p>
            <a:pPr lvl="1"/>
            <a:r>
              <a:rPr lang="en-US" dirty="0"/>
              <a:t>Currently the backend and the frontend can only run separately.</a:t>
            </a:r>
          </a:p>
          <a:p>
            <a:r>
              <a:rPr lang="en-US" b="1" dirty="0"/>
              <a:t>In the future:</a:t>
            </a:r>
          </a:p>
          <a:p>
            <a:pPr lvl="1"/>
            <a:r>
              <a:rPr lang="en-US" dirty="0"/>
              <a:t>Serve static files from the backend. Compile the frontend into the “</a:t>
            </a:r>
            <a:r>
              <a:rPr lang="en-US" dirty="0" err="1"/>
              <a:t>wwwroot</a:t>
            </a:r>
            <a:r>
              <a:rPr lang="en-US" dirty="0"/>
              <a:t>” folder.</a:t>
            </a:r>
          </a:p>
          <a:p>
            <a:pPr lvl="1"/>
            <a:r>
              <a:rPr lang="en-US" dirty="0"/>
              <a:t>Containerize the backend + frontend bundle. (</a:t>
            </a:r>
            <a:r>
              <a:rPr lang="en-US" dirty="0" err="1"/>
              <a:t>Dockerfile</a:t>
            </a:r>
            <a:r>
              <a:rPr lang="en-US" dirty="0"/>
              <a:t>, Docker container)</a:t>
            </a:r>
          </a:p>
          <a:p>
            <a:pPr lvl="1"/>
            <a:r>
              <a:rPr lang="en-US" dirty="0"/>
              <a:t>Serve the system and the database. (Docker-compose, Docker Swarm, Kubernetes)</a:t>
            </a:r>
          </a:p>
          <a:p>
            <a:pPr lvl="1"/>
            <a:r>
              <a:rPr lang="en-US" dirty="0"/>
              <a:t>(Add load balancing measures to the infrastructure.)</a:t>
            </a:r>
          </a:p>
        </p:txBody>
      </p:sp>
      <p:pic>
        <p:nvPicPr>
          <p:cNvPr id="2050" name="Picture 2" descr="Flag of the United States - Flag of the USA - Flag of America - Original">
            <a:extLst>
              <a:ext uri="{FF2B5EF4-FFF2-40B4-BE49-F238E27FC236}">
                <a16:creationId xmlns:a16="http://schemas.microsoft.com/office/drawing/2014/main" id="{2671AF4D-318D-C0A1-624D-B89753E1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8" y="220409"/>
            <a:ext cx="532322" cy="2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5D76-61CC-884C-89A5-0B7231142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(real world scenario)</a:t>
            </a:r>
            <a:endParaRPr lang="hu-HU" dirty="0"/>
          </a:p>
        </p:txBody>
      </p:sp>
      <p:pic>
        <p:nvPicPr>
          <p:cNvPr id="4" name="Picture 2" descr="Flag of the United States - Flag of the USA - Flag of America - Original">
            <a:extLst>
              <a:ext uri="{FF2B5EF4-FFF2-40B4-BE49-F238E27FC236}">
                <a16:creationId xmlns:a16="http://schemas.microsoft.com/office/drawing/2014/main" id="{43F9ADB2-CCC2-E204-623D-DD7684C1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78" y="220409"/>
            <a:ext cx="532322" cy="2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51DC9-BE75-5434-B66C-A5E4D604C63A}"/>
              </a:ext>
            </a:extLst>
          </p:cNvPr>
          <p:cNvSpPr txBox="1"/>
          <p:nvPr/>
        </p:nvSpPr>
        <p:spPr>
          <a:xfrm>
            <a:off x="432277" y="1905374"/>
            <a:ext cx="343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069215"/>
                </a:solidFill>
                <a:latin typeface="Bahnschrift Condensed" panose="020B0502040204020203" pitchFamily="34" charset="0"/>
              </a:rPr>
              <a:t>A high level (and very simplified) overview of a real world HA infrastructure plan.</a:t>
            </a:r>
            <a:endParaRPr lang="hu-HU" u="sng" dirty="0">
              <a:solidFill>
                <a:srgbClr val="069215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BCBA5-F862-121B-8B8D-71BF90E1A24E}"/>
              </a:ext>
            </a:extLst>
          </p:cNvPr>
          <p:cNvSpPr txBox="1"/>
          <p:nvPr/>
        </p:nvSpPr>
        <p:spPr>
          <a:xfrm>
            <a:off x="432277" y="2900287"/>
            <a:ext cx="329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80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9215"/>
                </a:solidFill>
                <a:latin typeface="Bahnschrift Condensed" panose="020B0502040204020203" pitchFamily="34" charset="0"/>
              </a:rPr>
              <a:t>Load balancing and proxy</a:t>
            </a:r>
            <a:r>
              <a:rPr lang="en-US" dirty="0">
                <a:solidFill>
                  <a:srgbClr val="069215"/>
                </a:solidFill>
                <a:latin typeface="Bahnschrift Condensed" panose="020B0502040204020203" pitchFamily="34" charset="0"/>
              </a:rPr>
              <a:t>: </a:t>
            </a:r>
            <a:r>
              <a:rPr lang="en-US" dirty="0" err="1">
                <a:solidFill>
                  <a:srgbClr val="069215"/>
                </a:solidFill>
                <a:latin typeface="Bahnschrift Condensed" panose="020B0502040204020203" pitchFamily="34" charset="0"/>
              </a:rPr>
              <a:t>HAProxy</a:t>
            </a:r>
            <a:endParaRPr lang="en-US" dirty="0">
              <a:solidFill>
                <a:srgbClr val="069215"/>
              </a:solidFill>
              <a:latin typeface="Bahnschrift Condensed" panose="020B0502040204020203" pitchFamily="34" charset="0"/>
            </a:endParaRPr>
          </a:p>
          <a:p>
            <a:pPr marL="144000" indent="-1800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69215"/>
                </a:solidFill>
                <a:latin typeface="Bahnschrift Condensed" panose="020B0502040204020203" pitchFamily="34" charset="0"/>
              </a:rPr>
              <a:t>Database</a:t>
            </a:r>
            <a:r>
              <a:rPr lang="en-US" dirty="0">
                <a:solidFill>
                  <a:srgbClr val="069215"/>
                </a:solidFill>
                <a:latin typeface="Bahnschrift Condensed" panose="020B0502040204020203" pitchFamily="34" charset="0"/>
              </a:rPr>
              <a:t>: PostgreSQL </a:t>
            </a:r>
            <a:br>
              <a:rPr lang="en-US" dirty="0">
                <a:solidFill>
                  <a:srgbClr val="069215"/>
                </a:solidFill>
                <a:latin typeface="Bahnschrift Condensed" panose="020B0502040204020203" pitchFamily="34" charset="0"/>
              </a:rPr>
            </a:br>
            <a:r>
              <a:rPr lang="en-US" dirty="0">
                <a:solidFill>
                  <a:srgbClr val="069215"/>
                </a:solidFill>
                <a:latin typeface="Bahnschrift Condensed" panose="020B0502040204020203" pitchFamily="34" charset="0"/>
              </a:rPr>
              <a:t>(master-master configuration)</a:t>
            </a:r>
          </a:p>
          <a:p>
            <a:pPr marL="144000" indent="-18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69215"/>
                </a:solidFill>
                <a:latin typeface="Bahnschrift Condensed" panose="020B0502040204020203" pitchFamily="34" charset="0"/>
              </a:rPr>
              <a:t>Replication used for data consistency.</a:t>
            </a:r>
          </a:p>
          <a:p>
            <a:pPr marL="144000" indent="-18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69215"/>
                </a:solidFill>
                <a:latin typeface="Bahnschrift Condensed" panose="020B0502040204020203" pitchFamily="34" charset="0"/>
              </a:rPr>
              <a:t>High-availability cluster.</a:t>
            </a:r>
          </a:p>
          <a:p>
            <a:pPr marL="144000" indent="-180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69215"/>
                </a:solidFill>
                <a:latin typeface="Bahnschrift Condensed" panose="020B0502040204020203" pitchFamily="34" charset="0"/>
              </a:rPr>
              <a:t>Floating IP used for public availability.</a:t>
            </a:r>
            <a:endParaRPr lang="hu-HU" dirty="0">
              <a:solidFill>
                <a:srgbClr val="069215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024431C-FA9A-97F7-E52C-0E7139FD2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403" y="1633845"/>
            <a:ext cx="8224211" cy="48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7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</TotalTime>
  <Words>547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Bahnschrift Condensed</vt:lpstr>
      <vt:lpstr>Ranchers</vt:lpstr>
      <vt:lpstr>Office Theme</vt:lpstr>
      <vt:lpstr>Avalon Mozi e-Jegyrendszer</vt:lpstr>
      <vt:lpstr>Téma és célkitűzések</vt:lpstr>
      <vt:lpstr>Téma és célkitűzések</vt:lpstr>
      <vt:lpstr>Backend</vt:lpstr>
      <vt:lpstr>Frontend</vt:lpstr>
      <vt:lpstr>Dokumentáció</vt:lpstr>
      <vt:lpstr>Most a szoftver élő demója következik.</vt:lpstr>
      <vt:lpstr>Infrastructure (present and future)</vt:lpstr>
      <vt:lpstr>Infrastructure (real world scenario)</vt:lpstr>
      <vt:lpstr>Future developments</vt:lpstr>
      <vt:lpstr>Köszönöm megtisztelő figyelmüket!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Gergely Gábor Ruzsa</dc:creator>
  <cp:lastModifiedBy>Gergely Gábor Ruzsa</cp:lastModifiedBy>
  <cp:revision>30</cp:revision>
  <dcterms:created xsi:type="dcterms:W3CDTF">2025-09-13T20:17:14Z</dcterms:created>
  <dcterms:modified xsi:type="dcterms:W3CDTF">2025-10-11T17:40:08Z</dcterms:modified>
</cp:coreProperties>
</file>