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2FE493-0E82-455E-8EBE-3F10CC3FA47B}"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36802-7214-4335-BF19-99EE6806B8B9}" type="slidenum">
              <a:rPr lang="en-IN" smtClean="0"/>
              <a:t>‹#›</a:t>
            </a:fld>
            <a:endParaRPr lang="en-IN"/>
          </a:p>
        </p:txBody>
      </p:sp>
    </p:spTree>
    <p:extLst>
      <p:ext uri="{BB962C8B-B14F-4D97-AF65-F5344CB8AC3E}">
        <p14:creationId xmlns:p14="http://schemas.microsoft.com/office/powerpoint/2010/main" val="3866834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2FE493-0E82-455E-8EBE-3F10CC3FA47B}"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36802-7214-4335-BF19-99EE6806B8B9}" type="slidenum">
              <a:rPr lang="en-IN" smtClean="0"/>
              <a:t>‹#›</a:t>
            </a:fld>
            <a:endParaRPr lang="en-IN"/>
          </a:p>
        </p:txBody>
      </p:sp>
    </p:spTree>
    <p:extLst>
      <p:ext uri="{BB962C8B-B14F-4D97-AF65-F5344CB8AC3E}">
        <p14:creationId xmlns:p14="http://schemas.microsoft.com/office/powerpoint/2010/main" val="2774568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2FE493-0E82-455E-8EBE-3F10CC3FA47B}"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36802-7214-4335-BF19-99EE6806B8B9}" type="slidenum">
              <a:rPr lang="en-IN" smtClean="0"/>
              <a:t>‹#›</a:t>
            </a:fld>
            <a:endParaRPr lang="en-IN"/>
          </a:p>
        </p:txBody>
      </p:sp>
    </p:spTree>
    <p:extLst>
      <p:ext uri="{BB962C8B-B14F-4D97-AF65-F5344CB8AC3E}">
        <p14:creationId xmlns:p14="http://schemas.microsoft.com/office/powerpoint/2010/main" val="216599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2FE493-0E82-455E-8EBE-3F10CC3FA47B}"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36802-7214-4335-BF19-99EE6806B8B9}" type="slidenum">
              <a:rPr lang="en-IN" smtClean="0"/>
              <a:t>‹#›</a:t>
            </a:fld>
            <a:endParaRPr lang="en-IN"/>
          </a:p>
        </p:txBody>
      </p:sp>
    </p:spTree>
    <p:extLst>
      <p:ext uri="{BB962C8B-B14F-4D97-AF65-F5344CB8AC3E}">
        <p14:creationId xmlns:p14="http://schemas.microsoft.com/office/powerpoint/2010/main" val="175162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2FE493-0E82-455E-8EBE-3F10CC3FA47B}"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36802-7214-4335-BF19-99EE6806B8B9}" type="slidenum">
              <a:rPr lang="en-IN" smtClean="0"/>
              <a:t>‹#›</a:t>
            </a:fld>
            <a:endParaRPr lang="en-IN"/>
          </a:p>
        </p:txBody>
      </p:sp>
    </p:spTree>
    <p:extLst>
      <p:ext uri="{BB962C8B-B14F-4D97-AF65-F5344CB8AC3E}">
        <p14:creationId xmlns:p14="http://schemas.microsoft.com/office/powerpoint/2010/main" val="93829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2FE493-0E82-455E-8EBE-3F10CC3FA47B}"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36802-7214-4335-BF19-99EE6806B8B9}" type="slidenum">
              <a:rPr lang="en-IN" smtClean="0"/>
              <a:t>‹#›</a:t>
            </a:fld>
            <a:endParaRPr lang="en-IN"/>
          </a:p>
        </p:txBody>
      </p:sp>
    </p:spTree>
    <p:extLst>
      <p:ext uri="{BB962C8B-B14F-4D97-AF65-F5344CB8AC3E}">
        <p14:creationId xmlns:p14="http://schemas.microsoft.com/office/powerpoint/2010/main" val="78100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2FE493-0E82-455E-8EBE-3F10CC3FA47B}"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636802-7214-4335-BF19-99EE6806B8B9}" type="slidenum">
              <a:rPr lang="en-IN" smtClean="0"/>
              <a:t>‹#›</a:t>
            </a:fld>
            <a:endParaRPr lang="en-IN"/>
          </a:p>
        </p:txBody>
      </p:sp>
    </p:spTree>
    <p:extLst>
      <p:ext uri="{BB962C8B-B14F-4D97-AF65-F5344CB8AC3E}">
        <p14:creationId xmlns:p14="http://schemas.microsoft.com/office/powerpoint/2010/main" val="1258156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2FE493-0E82-455E-8EBE-3F10CC3FA47B}"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636802-7214-4335-BF19-99EE6806B8B9}" type="slidenum">
              <a:rPr lang="en-IN" smtClean="0"/>
              <a:t>‹#›</a:t>
            </a:fld>
            <a:endParaRPr lang="en-IN"/>
          </a:p>
        </p:txBody>
      </p:sp>
    </p:spTree>
    <p:extLst>
      <p:ext uri="{BB962C8B-B14F-4D97-AF65-F5344CB8AC3E}">
        <p14:creationId xmlns:p14="http://schemas.microsoft.com/office/powerpoint/2010/main" val="398700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FE493-0E82-455E-8EBE-3F10CC3FA47B}"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636802-7214-4335-BF19-99EE6806B8B9}" type="slidenum">
              <a:rPr lang="en-IN" smtClean="0"/>
              <a:t>‹#›</a:t>
            </a:fld>
            <a:endParaRPr lang="en-IN"/>
          </a:p>
        </p:txBody>
      </p:sp>
    </p:spTree>
    <p:extLst>
      <p:ext uri="{BB962C8B-B14F-4D97-AF65-F5344CB8AC3E}">
        <p14:creationId xmlns:p14="http://schemas.microsoft.com/office/powerpoint/2010/main" val="2989984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2FE493-0E82-455E-8EBE-3F10CC3FA47B}"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36802-7214-4335-BF19-99EE6806B8B9}" type="slidenum">
              <a:rPr lang="en-IN" smtClean="0"/>
              <a:t>‹#›</a:t>
            </a:fld>
            <a:endParaRPr lang="en-IN"/>
          </a:p>
        </p:txBody>
      </p:sp>
    </p:spTree>
    <p:extLst>
      <p:ext uri="{BB962C8B-B14F-4D97-AF65-F5344CB8AC3E}">
        <p14:creationId xmlns:p14="http://schemas.microsoft.com/office/powerpoint/2010/main" val="475816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2FE493-0E82-455E-8EBE-3F10CC3FA47B}"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36802-7214-4335-BF19-99EE6806B8B9}" type="slidenum">
              <a:rPr lang="en-IN" smtClean="0"/>
              <a:t>‹#›</a:t>
            </a:fld>
            <a:endParaRPr lang="en-IN"/>
          </a:p>
        </p:txBody>
      </p:sp>
    </p:spTree>
    <p:extLst>
      <p:ext uri="{BB962C8B-B14F-4D97-AF65-F5344CB8AC3E}">
        <p14:creationId xmlns:p14="http://schemas.microsoft.com/office/powerpoint/2010/main" val="20229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FE493-0E82-455E-8EBE-3F10CC3FA47B}" type="datetimeFigureOut">
              <a:rPr lang="en-IN" smtClean="0"/>
              <a:t>30-03-2023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36802-7214-4335-BF19-99EE6806B8B9}" type="slidenum">
              <a:rPr lang="en-IN" smtClean="0"/>
              <a:t>‹#›</a:t>
            </a:fld>
            <a:endParaRPr lang="en-IN"/>
          </a:p>
        </p:txBody>
      </p:sp>
    </p:spTree>
    <p:extLst>
      <p:ext uri="{BB962C8B-B14F-4D97-AF65-F5344CB8AC3E}">
        <p14:creationId xmlns:p14="http://schemas.microsoft.com/office/powerpoint/2010/main" val="30659733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EB6F-1E8E-3F8D-5DE7-657279FC1E33}"/>
              </a:ext>
            </a:extLst>
          </p:cNvPr>
          <p:cNvSpPr>
            <a:spLocks noGrp="1"/>
          </p:cNvSpPr>
          <p:nvPr>
            <p:ph type="ctrTitle"/>
          </p:nvPr>
        </p:nvSpPr>
        <p:spPr/>
        <p:txBody>
          <a:bodyPr/>
          <a:lstStyle/>
          <a:p>
            <a:r>
              <a:rPr lang="en-US" dirty="0"/>
              <a:t>Heart Disease Diagnostic Analysis</a:t>
            </a:r>
            <a:endParaRPr lang="en-IN" dirty="0"/>
          </a:p>
        </p:txBody>
      </p:sp>
      <p:sp>
        <p:nvSpPr>
          <p:cNvPr id="3" name="Subtitle 2">
            <a:extLst>
              <a:ext uri="{FF2B5EF4-FFF2-40B4-BE49-F238E27FC236}">
                <a16:creationId xmlns:a16="http://schemas.microsoft.com/office/drawing/2014/main" id="{8FC93E72-2084-1121-3693-B756143060DC}"/>
              </a:ext>
            </a:extLst>
          </p:cNvPr>
          <p:cNvSpPr>
            <a:spLocks noGrp="1"/>
          </p:cNvSpPr>
          <p:nvPr>
            <p:ph type="subTitle" idx="1"/>
          </p:nvPr>
        </p:nvSpPr>
        <p:spPr>
          <a:xfrm>
            <a:off x="1524000" y="4079875"/>
            <a:ext cx="9144000" cy="1655762"/>
          </a:xfrm>
        </p:spPr>
        <p:txBody>
          <a:bodyPr>
            <a:normAutofit/>
          </a:bodyPr>
          <a:lstStyle/>
          <a:p>
            <a:r>
              <a:rPr lang="en-US" sz="3000" dirty="0"/>
              <a:t>Detailed Project Report</a:t>
            </a:r>
            <a:endParaRPr lang="en-IN" sz="3000" dirty="0"/>
          </a:p>
        </p:txBody>
      </p:sp>
      <p:sp>
        <p:nvSpPr>
          <p:cNvPr id="7" name="TextBox 6">
            <a:extLst>
              <a:ext uri="{FF2B5EF4-FFF2-40B4-BE49-F238E27FC236}">
                <a16:creationId xmlns:a16="http://schemas.microsoft.com/office/drawing/2014/main" id="{745703C2-E56E-6FF1-F4E6-0D4FA251944A}"/>
              </a:ext>
            </a:extLst>
          </p:cNvPr>
          <p:cNvSpPr txBox="1"/>
          <p:nvPr/>
        </p:nvSpPr>
        <p:spPr>
          <a:xfrm>
            <a:off x="5031661" y="5650225"/>
            <a:ext cx="7662929" cy="400110"/>
          </a:xfrm>
          <a:prstGeom prst="rect">
            <a:avLst/>
          </a:prstGeom>
          <a:noFill/>
        </p:spPr>
        <p:txBody>
          <a:bodyPr wrap="square" rtlCol="0">
            <a:spAutoFit/>
          </a:bodyPr>
          <a:lstStyle/>
          <a:p>
            <a:r>
              <a:rPr lang="en-US" sz="2000" dirty="0"/>
              <a:t>By Mohammad Nehal</a:t>
            </a:r>
            <a:endParaRPr lang="en-IN" sz="2000" dirty="0"/>
          </a:p>
        </p:txBody>
      </p:sp>
      <p:cxnSp>
        <p:nvCxnSpPr>
          <p:cNvPr id="10" name="Straight Connector 9">
            <a:extLst>
              <a:ext uri="{FF2B5EF4-FFF2-40B4-BE49-F238E27FC236}">
                <a16:creationId xmlns:a16="http://schemas.microsoft.com/office/drawing/2014/main" id="{8D3E6509-DEA9-AD29-59A5-B77CA164B6F3}"/>
              </a:ext>
            </a:extLst>
          </p:cNvPr>
          <p:cNvCxnSpPr/>
          <p:nvPr/>
        </p:nvCxnSpPr>
        <p:spPr>
          <a:xfrm>
            <a:off x="1640541" y="1358153"/>
            <a:ext cx="89288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ED9B615-A4DD-A413-A236-9CDDF9002645}"/>
              </a:ext>
            </a:extLst>
          </p:cNvPr>
          <p:cNvCxnSpPr/>
          <p:nvPr/>
        </p:nvCxnSpPr>
        <p:spPr>
          <a:xfrm>
            <a:off x="1640541" y="3765176"/>
            <a:ext cx="89288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739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89512-39EF-ED0D-1830-4C29C5D0A93A}"/>
              </a:ext>
            </a:extLst>
          </p:cNvPr>
          <p:cNvSpPr>
            <a:spLocks noGrp="1"/>
          </p:cNvSpPr>
          <p:nvPr>
            <p:ph type="title"/>
          </p:nvPr>
        </p:nvSpPr>
        <p:spPr>
          <a:xfrm>
            <a:off x="2705637" y="1640134"/>
            <a:ext cx="10515600" cy="1325563"/>
          </a:xfrm>
        </p:spPr>
        <p:txBody>
          <a:bodyPr>
            <a:normAutofit/>
          </a:bodyPr>
          <a:lstStyle/>
          <a:p>
            <a:r>
              <a:rPr lang="en-US" sz="6000" dirty="0"/>
              <a:t>THANK YOU</a:t>
            </a:r>
            <a:endParaRPr lang="en-IN" sz="6000" dirty="0"/>
          </a:p>
        </p:txBody>
      </p:sp>
      <p:cxnSp>
        <p:nvCxnSpPr>
          <p:cNvPr id="4" name="Straight Connector 3">
            <a:extLst>
              <a:ext uri="{FF2B5EF4-FFF2-40B4-BE49-F238E27FC236}">
                <a16:creationId xmlns:a16="http://schemas.microsoft.com/office/drawing/2014/main" id="{BFBD7100-667B-7587-580D-13E037527833}"/>
              </a:ext>
            </a:extLst>
          </p:cNvPr>
          <p:cNvCxnSpPr>
            <a:cxnSpLocks/>
          </p:cNvCxnSpPr>
          <p:nvPr/>
        </p:nvCxnSpPr>
        <p:spPr>
          <a:xfrm>
            <a:off x="2179307" y="1794680"/>
            <a:ext cx="705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19E9BD7-BC24-7B13-7D2F-AAC6F0728ACB}"/>
              </a:ext>
            </a:extLst>
          </p:cNvPr>
          <p:cNvCxnSpPr>
            <a:cxnSpLocks/>
          </p:cNvCxnSpPr>
          <p:nvPr/>
        </p:nvCxnSpPr>
        <p:spPr>
          <a:xfrm>
            <a:off x="2179307" y="2745569"/>
            <a:ext cx="705269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08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3881-87B2-6260-C5DA-62A1619073C6}"/>
              </a:ext>
            </a:extLst>
          </p:cNvPr>
          <p:cNvSpPr>
            <a:spLocks noGrp="1"/>
          </p:cNvSpPr>
          <p:nvPr>
            <p:ph type="ctrTitle"/>
          </p:nvPr>
        </p:nvSpPr>
        <p:spPr>
          <a:xfrm>
            <a:off x="1279301" y="0"/>
            <a:ext cx="9144000" cy="1204645"/>
          </a:xfrm>
        </p:spPr>
        <p:txBody>
          <a:bodyPr/>
          <a:lstStyle/>
          <a:p>
            <a:r>
              <a:rPr lang="en-US" dirty="0"/>
              <a:t>PROJECT DETAIL</a:t>
            </a:r>
            <a:endParaRPr lang="en-IN" dirty="0"/>
          </a:p>
        </p:txBody>
      </p:sp>
      <p:graphicFrame>
        <p:nvGraphicFramePr>
          <p:cNvPr id="4" name="Table 4">
            <a:extLst>
              <a:ext uri="{FF2B5EF4-FFF2-40B4-BE49-F238E27FC236}">
                <a16:creationId xmlns:a16="http://schemas.microsoft.com/office/drawing/2014/main" id="{A90CDCFE-7709-C280-F53F-7C58680D5340}"/>
              </a:ext>
            </a:extLst>
          </p:cNvPr>
          <p:cNvGraphicFramePr>
            <a:graphicFrameLocks noGrp="1"/>
          </p:cNvGraphicFramePr>
          <p:nvPr>
            <p:extLst>
              <p:ext uri="{D42A27DB-BD31-4B8C-83A1-F6EECF244321}">
                <p14:modId xmlns:p14="http://schemas.microsoft.com/office/powerpoint/2010/main" val="2474139127"/>
              </p:ext>
            </p:extLst>
          </p:nvPr>
        </p:nvGraphicFramePr>
        <p:xfrm>
          <a:off x="856445" y="2226494"/>
          <a:ext cx="10479109" cy="3337182"/>
        </p:xfrm>
        <a:graphic>
          <a:graphicData uri="http://schemas.openxmlformats.org/drawingml/2006/table">
            <a:tbl>
              <a:tblPr bandRow="1">
                <a:tableStyleId>{073A0DAA-6AF3-43AB-8588-CEC1D06C72B9}</a:tableStyleId>
              </a:tblPr>
              <a:tblGrid>
                <a:gridCol w="10479109">
                  <a:extLst>
                    <a:ext uri="{9D8B030D-6E8A-4147-A177-3AD203B41FA5}">
                      <a16:colId xmlns:a16="http://schemas.microsoft.com/office/drawing/2014/main" val="45032724"/>
                    </a:ext>
                  </a:extLst>
                </a:gridCol>
              </a:tblGrid>
              <a:tr h="556197">
                <a:tc>
                  <a:txBody>
                    <a:bodyPr/>
                    <a:lstStyle/>
                    <a:p>
                      <a:r>
                        <a:rPr lang="en-US" sz="2400" dirty="0"/>
                        <a:t>PROJECT TITLE                                        :    HEART DISEASE DIAGNOSTIC ANALYSIS              </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2925733"/>
                  </a:ext>
                </a:extLst>
              </a:tr>
              <a:tr h="556197">
                <a:tc>
                  <a:txBody>
                    <a:bodyPr/>
                    <a:lstStyle/>
                    <a:p>
                      <a:r>
                        <a:rPr lang="en-US" sz="2400" dirty="0"/>
                        <a:t>TECHNOLOGY                                         :    BUSINESS INTELLIGENCE</a:t>
                      </a:r>
                      <a:endParaRPr lang="en-IN" sz="24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64209655"/>
                  </a:ext>
                </a:extLst>
              </a:tr>
              <a:tr h="556197">
                <a:tc>
                  <a:txBody>
                    <a:bodyPr/>
                    <a:lstStyle/>
                    <a:p>
                      <a:r>
                        <a:rPr lang="en-US" sz="2400" dirty="0"/>
                        <a:t>DOMAIN                                                  :    HEALTHCARE</a:t>
                      </a:r>
                      <a:endParaRPr lang="en-IN" sz="2400" dirty="0"/>
                    </a:p>
                  </a:txBody>
                  <a:tcPr/>
                </a:tc>
                <a:extLst>
                  <a:ext uri="{0D108BD9-81ED-4DB2-BD59-A6C34878D82A}">
                    <a16:rowId xmlns:a16="http://schemas.microsoft.com/office/drawing/2014/main" val="3786474402"/>
                  </a:ext>
                </a:extLst>
              </a:tr>
              <a:tr h="556197">
                <a:tc>
                  <a:txBody>
                    <a:bodyPr/>
                    <a:lstStyle/>
                    <a:p>
                      <a:r>
                        <a:rPr lang="en-US" sz="2400" dirty="0"/>
                        <a:t>PROJECT DIFFICULTY LEVEL                  :   ADVANCE</a:t>
                      </a:r>
                      <a:endParaRPr lang="en-IN" sz="2400" dirty="0"/>
                    </a:p>
                  </a:txBody>
                  <a:tcPr/>
                </a:tc>
                <a:extLst>
                  <a:ext uri="{0D108BD9-81ED-4DB2-BD59-A6C34878D82A}">
                    <a16:rowId xmlns:a16="http://schemas.microsoft.com/office/drawing/2014/main" val="4094118382"/>
                  </a:ext>
                </a:extLst>
              </a:tr>
              <a:tr h="556197">
                <a:tc>
                  <a:txBody>
                    <a:bodyPr/>
                    <a:lstStyle/>
                    <a:p>
                      <a:r>
                        <a:rPr lang="en-US" sz="2400" dirty="0"/>
                        <a:t>PROGRAMMING LANGUAGE USED    :   PYTHON</a:t>
                      </a:r>
                      <a:endParaRPr lang="en-IN" sz="2400" dirty="0"/>
                    </a:p>
                  </a:txBody>
                  <a:tcPr/>
                </a:tc>
                <a:extLst>
                  <a:ext uri="{0D108BD9-81ED-4DB2-BD59-A6C34878D82A}">
                    <a16:rowId xmlns:a16="http://schemas.microsoft.com/office/drawing/2014/main" val="1697475993"/>
                  </a:ext>
                </a:extLst>
              </a:tr>
              <a:tr h="556197">
                <a:tc>
                  <a:txBody>
                    <a:bodyPr/>
                    <a:lstStyle/>
                    <a:p>
                      <a:r>
                        <a:rPr lang="en-US" sz="2400" dirty="0"/>
                        <a:t>TOOLS USED                                           :   JUPYTER NOTEBOOK, MS-EXCEL</a:t>
                      </a:r>
                      <a:endParaRPr lang="en-IN" sz="2400" dirty="0"/>
                    </a:p>
                  </a:txBody>
                  <a:tcPr/>
                </a:tc>
                <a:extLst>
                  <a:ext uri="{0D108BD9-81ED-4DB2-BD59-A6C34878D82A}">
                    <a16:rowId xmlns:a16="http://schemas.microsoft.com/office/drawing/2014/main" val="1902847732"/>
                  </a:ext>
                </a:extLst>
              </a:tr>
            </a:tbl>
          </a:graphicData>
        </a:graphic>
      </p:graphicFrame>
      <p:cxnSp>
        <p:nvCxnSpPr>
          <p:cNvPr id="6" name="Straight Connector 5">
            <a:extLst>
              <a:ext uri="{FF2B5EF4-FFF2-40B4-BE49-F238E27FC236}">
                <a16:creationId xmlns:a16="http://schemas.microsoft.com/office/drawing/2014/main" id="{FB4E553A-7157-1FF0-0897-873CFD1B367B}"/>
              </a:ext>
            </a:extLst>
          </p:cNvPr>
          <p:cNvCxnSpPr/>
          <p:nvPr/>
        </p:nvCxnSpPr>
        <p:spPr>
          <a:xfrm>
            <a:off x="3206839" y="218941"/>
            <a:ext cx="54091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846809C-BA59-43D1-D0CB-F9191FCB514F}"/>
              </a:ext>
            </a:extLst>
          </p:cNvPr>
          <p:cNvCxnSpPr/>
          <p:nvPr/>
        </p:nvCxnSpPr>
        <p:spPr>
          <a:xfrm>
            <a:off x="3206839" y="1228256"/>
            <a:ext cx="5409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374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FDB0-1CBB-9F36-139E-FEFA6DF14711}"/>
              </a:ext>
            </a:extLst>
          </p:cNvPr>
          <p:cNvSpPr>
            <a:spLocks noGrp="1"/>
          </p:cNvSpPr>
          <p:nvPr>
            <p:ph type="title"/>
          </p:nvPr>
        </p:nvSpPr>
        <p:spPr/>
        <p:txBody>
          <a:bodyPr>
            <a:normAutofit/>
          </a:bodyPr>
          <a:lstStyle/>
          <a:p>
            <a:r>
              <a:rPr lang="en-US" sz="5400" dirty="0"/>
              <a:t>                        OBJECTIVE</a:t>
            </a:r>
            <a:endParaRPr lang="en-IN" sz="5400" dirty="0"/>
          </a:p>
        </p:txBody>
      </p:sp>
      <p:sp>
        <p:nvSpPr>
          <p:cNvPr id="3" name="Content Placeholder 2">
            <a:extLst>
              <a:ext uri="{FF2B5EF4-FFF2-40B4-BE49-F238E27FC236}">
                <a16:creationId xmlns:a16="http://schemas.microsoft.com/office/drawing/2014/main" id="{49034423-3504-7B40-C122-F5270CB799F5}"/>
              </a:ext>
            </a:extLst>
          </p:cNvPr>
          <p:cNvSpPr>
            <a:spLocks noGrp="1"/>
          </p:cNvSpPr>
          <p:nvPr>
            <p:ph idx="1"/>
          </p:nvPr>
        </p:nvSpPr>
        <p:spPr/>
        <p:txBody>
          <a:bodyPr/>
          <a:lstStyle/>
          <a:p>
            <a:endParaRPr lang="en-US" dirty="0"/>
          </a:p>
          <a:p>
            <a:endParaRPr lang="en-US" dirty="0"/>
          </a:p>
          <a:p>
            <a:r>
              <a:rPr lang="en-US" sz="3200" dirty="0"/>
              <a:t>The goal of this project is to analyze the heart disease occurrence, based on a combination of features that describes the heart disease. </a:t>
            </a:r>
            <a:endParaRPr lang="en-IN" sz="3200" dirty="0"/>
          </a:p>
        </p:txBody>
      </p:sp>
      <p:sp>
        <p:nvSpPr>
          <p:cNvPr id="4" name="Isosceles Triangle 3">
            <a:extLst>
              <a:ext uri="{FF2B5EF4-FFF2-40B4-BE49-F238E27FC236}">
                <a16:creationId xmlns:a16="http://schemas.microsoft.com/office/drawing/2014/main" id="{28F51BDE-F793-0BE2-26E8-B6C039643778}"/>
              </a:ext>
            </a:extLst>
          </p:cNvPr>
          <p:cNvSpPr/>
          <p:nvPr/>
        </p:nvSpPr>
        <p:spPr>
          <a:xfrm>
            <a:off x="10238704" y="2506660"/>
            <a:ext cx="1953295" cy="4351339"/>
          </a:xfrm>
          <a:prstGeom prst="triangle">
            <a:avLst>
              <a:gd name="adj" fmla="val 47049"/>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63FACAFD-CCE6-AB73-2340-8D0DA0ECFC1F}"/>
              </a:ext>
            </a:extLst>
          </p:cNvPr>
          <p:cNvCxnSpPr/>
          <p:nvPr/>
        </p:nvCxnSpPr>
        <p:spPr>
          <a:xfrm>
            <a:off x="4417454" y="1429555"/>
            <a:ext cx="35803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5F0DA7-A1D6-CE5C-849B-CB0AD4A15B09}"/>
              </a:ext>
            </a:extLst>
          </p:cNvPr>
          <p:cNvCxnSpPr/>
          <p:nvPr/>
        </p:nvCxnSpPr>
        <p:spPr>
          <a:xfrm>
            <a:off x="4417454" y="515155"/>
            <a:ext cx="34772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860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4311-8C4B-E592-B288-A2309B6875D0}"/>
              </a:ext>
            </a:extLst>
          </p:cNvPr>
          <p:cNvSpPr>
            <a:spLocks noGrp="1"/>
          </p:cNvSpPr>
          <p:nvPr>
            <p:ph type="title"/>
          </p:nvPr>
        </p:nvSpPr>
        <p:spPr/>
        <p:txBody>
          <a:bodyPr/>
          <a:lstStyle/>
          <a:p>
            <a:r>
              <a:rPr lang="en-US" dirty="0"/>
              <a:t>                  </a:t>
            </a:r>
            <a:r>
              <a:rPr lang="en-US" sz="4800" dirty="0"/>
              <a:t>PROBLEM STATEMENT</a:t>
            </a:r>
            <a:endParaRPr lang="en-IN" dirty="0"/>
          </a:p>
        </p:txBody>
      </p:sp>
      <p:sp>
        <p:nvSpPr>
          <p:cNvPr id="3" name="Content Placeholder 2">
            <a:extLst>
              <a:ext uri="{FF2B5EF4-FFF2-40B4-BE49-F238E27FC236}">
                <a16:creationId xmlns:a16="http://schemas.microsoft.com/office/drawing/2014/main" id="{D06C4FD6-EEEC-CE33-BB20-EE6A25FA81A6}"/>
              </a:ext>
            </a:extLst>
          </p:cNvPr>
          <p:cNvSpPr>
            <a:spLocks noGrp="1"/>
          </p:cNvSpPr>
          <p:nvPr>
            <p:ph idx="1"/>
          </p:nvPr>
        </p:nvSpPr>
        <p:spPr/>
        <p:txBody>
          <a:bodyPr/>
          <a:lstStyle/>
          <a:p>
            <a:endParaRPr lang="en-US" dirty="0"/>
          </a:p>
          <a:p>
            <a:r>
              <a:rPr lang="en-IN" dirty="0"/>
              <a:t>During the pandemic time we realized that health is the true wealth  and the Covid-19 had brute effects on all irrespective of any status. We are required to analyse this health and medical data for better future preparation.</a:t>
            </a:r>
          </a:p>
          <a:p>
            <a:endParaRPr lang="en-IN" dirty="0"/>
          </a:p>
          <a:p>
            <a:r>
              <a:rPr lang="en-IN" dirty="0"/>
              <a:t>A dataset is formed by taking into consideration some of the information of 303 individuals. </a:t>
            </a:r>
          </a:p>
        </p:txBody>
      </p:sp>
      <p:cxnSp>
        <p:nvCxnSpPr>
          <p:cNvPr id="4" name="Straight Connector 3">
            <a:extLst>
              <a:ext uri="{FF2B5EF4-FFF2-40B4-BE49-F238E27FC236}">
                <a16:creationId xmlns:a16="http://schemas.microsoft.com/office/drawing/2014/main" id="{B88C72AC-70A3-C66E-0F51-074AC1DA9A3D}"/>
              </a:ext>
            </a:extLst>
          </p:cNvPr>
          <p:cNvCxnSpPr>
            <a:cxnSpLocks/>
          </p:cNvCxnSpPr>
          <p:nvPr/>
        </p:nvCxnSpPr>
        <p:spPr>
          <a:xfrm>
            <a:off x="2910625" y="1485833"/>
            <a:ext cx="61045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D3859F-9445-4A46-CB90-14F587E14132}"/>
              </a:ext>
            </a:extLst>
          </p:cNvPr>
          <p:cNvCxnSpPr>
            <a:cxnSpLocks/>
          </p:cNvCxnSpPr>
          <p:nvPr/>
        </p:nvCxnSpPr>
        <p:spPr>
          <a:xfrm>
            <a:off x="2910625" y="556407"/>
            <a:ext cx="61045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4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6EE3-4B67-066A-9E72-AA2F6D593515}"/>
              </a:ext>
            </a:extLst>
          </p:cNvPr>
          <p:cNvSpPr>
            <a:spLocks noGrp="1"/>
          </p:cNvSpPr>
          <p:nvPr>
            <p:ph type="title"/>
          </p:nvPr>
        </p:nvSpPr>
        <p:spPr>
          <a:xfrm>
            <a:off x="838200" y="18716"/>
            <a:ext cx="10515600" cy="1325563"/>
          </a:xfrm>
        </p:spPr>
        <p:txBody>
          <a:bodyPr>
            <a:normAutofit/>
          </a:bodyPr>
          <a:lstStyle/>
          <a:p>
            <a:r>
              <a:rPr lang="en-US" sz="4800" dirty="0"/>
              <a:t>                        ARCHITECTURE</a:t>
            </a:r>
            <a:endParaRPr lang="en-IN" sz="4800" dirty="0"/>
          </a:p>
        </p:txBody>
      </p:sp>
      <p:cxnSp>
        <p:nvCxnSpPr>
          <p:cNvPr id="4" name="Straight Connector 3">
            <a:extLst>
              <a:ext uri="{FF2B5EF4-FFF2-40B4-BE49-F238E27FC236}">
                <a16:creationId xmlns:a16="http://schemas.microsoft.com/office/drawing/2014/main" id="{A6665462-0138-6FD5-7DBF-F7C880C4FA9C}"/>
              </a:ext>
            </a:extLst>
          </p:cNvPr>
          <p:cNvCxnSpPr>
            <a:cxnSpLocks/>
          </p:cNvCxnSpPr>
          <p:nvPr/>
        </p:nvCxnSpPr>
        <p:spPr>
          <a:xfrm>
            <a:off x="3822879" y="1099467"/>
            <a:ext cx="45462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28FCE3D-85E6-7923-75B6-90DBEC7EA96E}"/>
              </a:ext>
            </a:extLst>
          </p:cNvPr>
          <p:cNvCxnSpPr>
            <a:cxnSpLocks/>
          </p:cNvCxnSpPr>
          <p:nvPr/>
        </p:nvCxnSpPr>
        <p:spPr>
          <a:xfrm>
            <a:off x="3822879" y="285952"/>
            <a:ext cx="4546242"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189F611-6CA4-10A3-89DF-2BA2DAB99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32" y="1829205"/>
            <a:ext cx="2240336" cy="1428012"/>
          </a:xfrm>
          <a:prstGeom prst="rect">
            <a:avLst/>
          </a:prstGeom>
        </p:spPr>
      </p:pic>
      <p:sp>
        <p:nvSpPr>
          <p:cNvPr id="10" name="TextBox 9">
            <a:extLst>
              <a:ext uri="{FF2B5EF4-FFF2-40B4-BE49-F238E27FC236}">
                <a16:creationId xmlns:a16="http://schemas.microsoft.com/office/drawing/2014/main" id="{97185F2E-ECF8-C734-D1D0-11DA60578112}"/>
              </a:ext>
            </a:extLst>
          </p:cNvPr>
          <p:cNvSpPr txBox="1"/>
          <p:nvPr/>
        </p:nvSpPr>
        <p:spPr>
          <a:xfrm>
            <a:off x="515155" y="1459873"/>
            <a:ext cx="2085791" cy="369332"/>
          </a:xfrm>
          <a:prstGeom prst="rect">
            <a:avLst/>
          </a:prstGeom>
          <a:noFill/>
        </p:spPr>
        <p:txBody>
          <a:bodyPr wrap="square" rtlCol="0">
            <a:spAutoFit/>
          </a:bodyPr>
          <a:lstStyle/>
          <a:p>
            <a:r>
              <a:rPr lang="en-US" dirty="0"/>
              <a:t>REAL WORLD</a:t>
            </a:r>
            <a:endParaRPr lang="en-IN" dirty="0"/>
          </a:p>
        </p:txBody>
      </p:sp>
      <p:sp>
        <p:nvSpPr>
          <p:cNvPr id="11" name="Rectangle 10">
            <a:extLst>
              <a:ext uri="{FF2B5EF4-FFF2-40B4-BE49-F238E27FC236}">
                <a16:creationId xmlns:a16="http://schemas.microsoft.com/office/drawing/2014/main" id="{C6AEE8BC-9743-F71C-A685-3DD646C0AB31}"/>
              </a:ext>
            </a:extLst>
          </p:cNvPr>
          <p:cNvSpPr/>
          <p:nvPr/>
        </p:nvSpPr>
        <p:spPr>
          <a:xfrm>
            <a:off x="3168203" y="1925999"/>
            <a:ext cx="2438400" cy="862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RAW DATA COLLECTION</a:t>
            </a:r>
            <a:endParaRPr lang="en-IN" dirty="0"/>
          </a:p>
        </p:txBody>
      </p:sp>
      <p:sp>
        <p:nvSpPr>
          <p:cNvPr id="13" name="Rectangle 12">
            <a:extLst>
              <a:ext uri="{FF2B5EF4-FFF2-40B4-BE49-F238E27FC236}">
                <a16:creationId xmlns:a16="http://schemas.microsoft.com/office/drawing/2014/main" id="{21AC3AB1-3617-522C-9923-EDC8D6D99745}"/>
              </a:ext>
            </a:extLst>
          </p:cNvPr>
          <p:cNvSpPr/>
          <p:nvPr/>
        </p:nvSpPr>
        <p:spPr>
          <a:xfrm>
            <a:off x="6431438" y="1976194"/>
            <a:ext cx="2438400" cy="862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IMPORTING LIBRARIES IN JUPYTER NOTEBOOK</a:t>
            </a:r>
            <a:endParaRPr lang="en-IN" dirty="0"/>
          </a:p>
        </p:txBody>
      </p:sp>
      <p:sp>
        <p:nvSpPr>
          <p:cNvPr id="14" name="Rectangle 13">
            <a:extLst>
              <a:ext uri="{FF2B5EF4-FFF2-40B4-BE49-F238E27FC236}">
                <a16:creationId xmlns:a16="http://schemas.microsoft.com/office/drawing/2014/main" id="{A66A98D1-1FC1-5C65-E080-D5273309612F}"/>
              </a:ext>
            </a:extLst>
          </p:cNvPr>
          <p:cNvSpPr/>
          <p:nvPr/>
        </p:nvSpPr>
        <p:spPr>
          <a:xfrm>
            <a:off x="9425189" y="1955197"/>
            <a:ext cx="2438400" cy="862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LOAD DATABASE</a:t>
            </a:r>
            <a:endParaRPr lang="en-IN" dirty="0"/>
          </a:p>
        </p:txBody>
      </p:sp>
      <p:sp>
        <p:nvSpPr>
          <p:cNvPr id="15" name="Rectangle 14">
            <a:extLst>
              <a:ext uri="{FF2B5EF4-FFF2-40B4-BE49-F238E27FC236}">
                <a16:creationId xmlns:a16="http://schemas.microsoft.com/office/drawing/2014/main" id="{92B73BA9-E2AE-B787-8498-4C9DA42C69A1}"/>
              </a:ext>
            </a:extLst>
          </p:cNvPr>
          <p:cNvSpPr/>
          <p:nvPr/>
        </p:nvSpPr>
        <p:spPr>
          <a:xfrm>
            <a:off x="9425189" y="3206234"/>
            <a:ext cx="2438400" cy="862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MISSING VALUE IMPUTATIONS</a:t>
            </a:r>
            <a:endParaRPr lang="en-IN" dirty="0"/>
          </a:p>
        </p:txBody>
      </p:sp>
      <p:sp>
        <p:nvSpPr>
          <p:cNvPr id="16" name="Rectangle 15">
            <a:extLst>
              <a:ext uri="{FF2B5EF4-FFF2-40B4-BE49-F238E27FC236}">
                <a16:creationId xmlns:a16="http://schemas.microsoft.com/office/drawing/2014/main" id="{03F771B0-5FB8-5AF0-A984-AC6A2E298E17}"/>
              </a:ext>
            </a:extLst>
          </p:cNvPr>
          <p:cNvSpPr/>
          <p:nvPr/>
        </p:nvSpPr>
        <p:spPr>
          <a:xfrm>
            <a:off x="6431438" y="3208756"/>
            <a:ext cx="2438400" cy="719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HANDLING OUTLIERS</a:t>
            </a:r>
            <a:endParaRPr lang="en-IN" dirty="0"/>
          </a:p>
        </p:txBody>
      </p:sp>
      <p:sp>
        <p:nvSpPr>
          <p:cNvPr id="17" name="Rectangle 16">
            <a:extLst>
              <a:ext uri="{FF2B5EF4-FFF2-40B4-BE49-F238E27FC236}">
                <a16:creationId xmlns:a16="http://schemas.microsoft.com/office/drawing/2014/main" id="{8CAF11F2-7419-0167-5634-5AA11108BA04}"/>
              </a:ext>
            </a:extLst>
          </p:cNvPr>
          <p:cNvSpPr/>
          <p:nvPr/>
        </p:nvSpPr>
        <p:spPr>
          <a:xfrm>
            <a:off x="3322163" y="3217442"/>
            <a:ext cx="2438400" cy="710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CLEANING</a:t>
            </a:r>
            <a:endParaRPr lang="en-IN" dirty="0"/>
          </a:p>
        </p:txBody>
      </p:sp>
      <p:sp>
        <p:nvSpPr>
          <p:cNvPr id="18" name="Rectangle 17">
            <a:extLst>
              <a:ext uri="{FF2B5EF4-FFF2-40B4-BE49-F238E27FC236}">
                <a16:creationId xmlns:a16="http://schemas.microsoft.com/office/drawing/2014/main" id="{76619F5C-FAAC-7148-81D0-F15B0448DAC5}"/>
              </a:ext>
            </a:extLst>
          </p:cNvPr>
          <p:cNvSpPr/>
          <p:nvPr/>
        </p:nvSpPr>
        <p:spPr>
          <a:xfrm>
            <a:off x="3489207" y="4886480"/>
            <a:ext cx="2438400" cy="862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EXPLORATORY DATA ANALYSIS (EDA)</a:t>
            </a:r>
            <a:endParaRPr lang="en-IN" dirty="0"/>
          </a:p>
        </p:txBody>
      </p:sp>
      <p:sp>
        <p:nvSpPr>
          <p:cNvPr id="19" name="Rectangle 18">
            <a:extLst>
              <a:ext uri="{FF2B5EF4-FFF2-40B4-BE49-F238E27FC236}">
                <a16:creationId xmlns:a16="http://schemas.microsoft.com/office/drawing/2014/main" id="{7515345C-563C-649D-A024-25EC2BD47B7C}"/>
              </a:ext>
            </a:extLst>
          </p:cNvPr>
          <p:cNvSpPr/>
          <p:nvPr/>
        </p:nvSpPr>
        <p:spPr>
          <a:xfrm>
            <a:off x="6457198" y="4895649"/>
            <a:ext cx="2438400" cy="862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MODELLING</a:t>
            </a:r>
            <a:endParaRPr lang="en-IN" dirty="0"/>
          </a:p>
        </p:txBody>
      </p:sp>
      <p:sp>
        <p:nvSpPr>
          <p:cNvPr id="20" name="Rectangle 19">
            <a:extLst>
              <a:ext uri="{FF2B5EF4-FFF2-40B4-BE49-F238E27FC236}">
                <a16:creationId xmlns:a16="http://schemas.microsoft.com/office/drawing/2014/main" id="{6A85DB4F-1C2E-FFC4-9EDA-C480E41832D9}"/>
              </a:ext>
            </a:extLst>
          </p:cNvPr>
          <p:cNvSpPr/>
          <p:nvPr/>
        </p:nvSpPr>
        <p:spPr>
          <a:xfrm>
            <a:off x="9425189" y="4895649"/>
            <a:ext cx="2438400" cy="862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POWERBI DESKTOP</a:t>
            </a:r>
            <a:endParaRPr lang="en-IN" dirty="0"/>
          </a:p>
        </p:txBody>
      </p:sp>
      <p:sp>
        <p:nvSpPr>
          <p:cNvPr id="21" name="Rectangle 20">
            <a:extLst>
              <a:ext uri="{FF2B5EF4-FFF2-40B4-BE49-F238E27FC236}">
                <a16:creationId xmlns:a16="http://schemas.microsoft.com/office/drawing/2014/main" id="{4E80E3DA-8E37-B8AD-E153-16554E869967}"/>
              </a:ext>
            </a:extLst>
          </p:cNvPr>
          <p:cNvSpPr/>
          <p:nvPr/>
        </p:nvSpPr>
        <p:spPr>
          <a:xfrm>
            <a:off x="9522367" y="6104594"/>
            <a:ext cx="2145892" cy="4804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INSIGHTS</a:t>
            </a:r>
            <a:endParaRPr lang="en-IN" dirty="0"/>
          </a:p>
        </p:txBody>
      </p:sp>
      <p:sp>
        <p:nvSpPr>
          <p:cNvPr id="22" name="Rectangle 21">
            <a:extLst>
              <a:ext uri="{FF2B5EF4-FFF2-40B4-BE49-F238E27FC236}">
                <a16:creationId xmlns:a16="http://schemas.microsoft.com/office/drawing/2014/main" id="{68D10A8C-9771-D196-0889-EB06C2C9FF7F}"/>
              </a:ext>
            </a:extLst>
          </p:cNvPr>
          <p:cNvSpPr/>
          <p:nvPr/>
        </p:nvSpPr>
        <p:spPr>
          <a:xfrm>
            <a:off x="4087482" y="5994175"/>
            <a:ext cx="2145892" cy="552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DEPLOYMENT</a:t>
            </a:r>
            <a:endParaRPr lang="en-IN" dirty="0"/>
          </a:p>
        </p:txBody>
      </p:sp>
      <p:sp>
        <p:nvSpPr>
          <p:cNvPr id="23" name="Rectangle 22">
            <a:extLst>
              <a:ext uri="{FF2B5EF4-FFF2-40B4-BE49-F238E27FC236}">
                <a16:creationId xmlns:a16="http://schemas.microsoft.com/office/drawing/2014/main" id="{5161AFE0-EED6-63A1-8FE9-1F12B828094E}"/>
              </a:ext>
            </a:extLst>
          </p:cNvPr>
          <p:cNvSpPr/>
          <p:nvPr/>
        </p:nvSpPr>
        <p:spPr>
          <a:xfrm>
            <a:off x="271005" y="6400800"/>
            <a:ext cx="1504808" cy="2973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REPORTING</a:t>
            </a:r>
            <a:endParaRPr lang="en-IN" dirty="0"/>
          </a:p>
        </p:txBody>
      </p:sp>
      <p:sp>
        <p:nvSpPr>
          <p:cNvPr id="24" name="Arrow: Right 23">
            <a:extLst>
              <a:ext uri="{FF2B5EF4-FFF2-40B4-BE49-F238E27FC236}">
                <a16:creationId xmlns:a16="http://schemas.microsoft.com/office/drawing/2014/main" id="{0C1BEEFC-2843-DB34-6A2D-BA42D1B2EDD7}"/>
              </a:ext>
            </a:extLst>
          </p:cNvPr>
          <p:cNvSpPr/>
          <p:nvPr/>
        </p:nvSpPr>
        <p:spPr>
          <a:xfrm>
            <a:off x="2433520" y="2125014"/>
            <a:ext cx="644531" cy="540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11808478-614A-3618-EAE4-F0927A7AB69F}"/>
              </a:ext>
            </a:extLst>
          </p:cNvPr>
          <p:cNvSpPr/>
          <p:nvPr/>
        </p:nvSpPr>
        <p:spPr>
          <a:xfrm>
            <a:off x="5751598" y="2125013"/>
            <a:ext cx="644531" cy="540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C94AA768-A045-8140-F3B4-08D01C234DBF}"/>
              </a:ext>
            </a:extLst>
          </p:cNvPr>
          <p:cNvSpPr/>
          <p:nvPr/>
        </p:nvSpPr>
        <p:spPr>
          <a:xfrm>
            <a:off x="8935938" y="2137179"/>
            <a:ext cx="423151" cy="540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856CF60A-29AB-B504-F8D7-C863611B96E7}"/>
              </a:ext>
            </a:extLst>
          </p:cNvPr>
          <p:cNvSpPr/>
          <p:nvPr/>
        </p:nvSpPr>
        <p:spPr>
          <a:xfrm rot="5400000">
            <a:off x="10481593" y="2762748"/>
            <a:ext cx="227438" cy="540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093F952C-D0BA-A801-E4DF-AEF2037D579E}"/>
              </a:ext>
            </a:extLst>
          </p:cNvPr>
          <p:cNvSpPr/>
          <p:nvPr/>
        </p:nvSpPr>
        <p:spPr>
          <a:xfrm rot="10800000">
            <a:off x="8922766" y="3328295"/>
            <a:ext cx="423150" cy="480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513293AE-D470-A635-A624-EC4AE8C7506D}"/>
              </a:ext>
            </a:extLst>
          </p:cNvPr>
          <p:cNvSpPr/>
          <p:nvPr/>
        </p:nvSpPr>
        <p:spPr>
          <a:xfrm rot="10800000">
            <a:off x="5805492" y="3374091"/>
            <a:ext cx="501450" cy="480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A0B3CF8D-EC27-5CDF-6FB0-D1DA8D54F20C}"/>
              </a:ext>
            </a:extLst>
          </p:cNvPr>
          <p:cNvSpPr/>
          <p:nvPr/>
        </p:nvSpPr>
        <p:spPr>
          <a:xfrm rot="5400000">
            <a:off x="4186055" y="4147728"/>
            <a:ext cx="710614" cy="540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74CB6B82-3DA3-11BE-171A-5ABF84239E63}"/>
              </a:ext>
            </a:extLst>
          </p:cNvPr>
          <p:cNvSpPr/>
          <p:nvPr/>
        </p:nvSpPr>
        <p:spPr>
          <a:xfrm>
            <a:off x="6034931" y="5060400"/>
            <a:ext cx="361198" cy="540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078F759A-9C8B-D0D5-CFE6-0D950808A309}"/>
              </a:ext>
            </a:extLst>
          </p:cNvPr>
          <p:cNvSpPr/>
          <p:nvPr/>
        </p:nvSpPr>
        <p:spPr>
          <a:xfrm>
            <a:off x="8956667" y="5056634"/>
            <a:ext cx="423151" cy="540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A49F4461-741A-ABEF-98C8-E2A77FAFFE5E}"/>
              </a:ext>
            </a:extLst>
          </p:cNvPr>
          <p:cNvSpPr/>
          <p:nvPr/>
        </p:nvSpPr>
        <p:spPr>
          <a:xfrm rot="5400000">
            <a:off x="10556230" y="5725060"/>
            <a:ext cx="206072" cy="413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9D2F4508-2D61-C5E0-20BE-3E3BF1DC2866}"/>
              </a:ext>
            </a:extLst>
          </p:cNvPr>
          <p:cNvSpPr/>
          <p:nvPr/>
        </p:nvSpPr>
        <p:spPr>
          <a:xfrm rot="10800000">
            <a:off x="6395919" y="6040200"/>
            <a:ext cx="3009613" cy="540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Bent 34">
            <a:extLst>
              <a:ext uri="{FF2B5EF4-FFF2-40B4-BE49-F238E27FC236}">
                <a16:creationId xmlns:a16="http://schemas.microsoft.com/office/drawing/2014/main" id="{B902CB94-7695-1830-8BD7-DFC13472AA67}"/>
              </a:ext>
            </a:extLst>
          </p:cNvPr>
          <p:cNvSpPr/>
          <p:nvPr/>
        </p:nvSpPr>
        <p:spPr>
          <a:xfrm rot="16200000">
            <a:off x="838021" y="4360353"/>
            <a:ext cx="2978239" cy="1102654"/>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Rectangle 35">
            <a:extLst>
              <a:ext uri="{FF2B5EF4-FFF2-40B4-BE49-F238E27FC236}">
                <a16:creationId xmlns:a16="http://schemas.microsoft.com/office/drawing/2014/main" id="{18663AC6-C415-960C-4DB4-BAAAD51E6E30}"/>
              </a:ext>
            </a:extLst>
          </p:cNvPr>
          <p:cNvSpPr/>
          <p:nvPr/>
        </p:nvSpPr>
        <p:spPr>
          <a:xfrm>
            <a:off x="2878468" y="6122852"/>
            <a:ext cx="1102654" cy="252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Bent 36">
            <a:extLst>
              <a:ext uri="{FF2B5EF4-FFF2-40B4-BE49-F238E27FC236}">
                <a16:creationId xmlns:a16="http://schemas.microsoft.com/office/drawing/2014/main" id="{DA009297-F5D7-1F03-073C-43C44DCA48EC}"/>
              </a:ext>
            </a:extLst>
          </p:cNvPr>
          <p:cNvSpPr/>
          <p:nvPr/>
        </p:nvSpPr>
        <p:spPr>
          <a:xfrm rot="10800000">
            <a:off x="1831237" y="6287255"/>
            <a:ext cx="794665" cy="429920"/>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TextBox 37">
            <a:extLst>
              <a:ext uri="{FF2B5EF4-FFF2-40B4-BE49-F238E27FC236}">
                <a16:creationId xmlns:a16="http://schemas.microsoft.com/office/drawing/2014/main" id="{2DD3ED12-EA5B-12E6-210E-187B0E05259F}"/>
              </a:ext>
            </a:extLst>
          </p:cNvPr>
          <p:cNvSpPr txBox="1"/>
          <p:nvPr/>
        </p:nvSpPr>
        <p:spPr>
          <a:xfrm>
            <a:off x="264377" y="4773492"/>
            <a:ext cx="1385153" cy="1661993"/>
          </a:xfrm>
          <a:prstGeom prst="rect">
            <a:avLst/>
          </a:prstGeom>
          <a:noFill/>
        </p:spPr>
        <p:txBody>
          <a:bodyPr wrap="square" rtlCol="0">
            <a:spAutoFit/>
          </a:bodyPr>
          <a:lstStyle/>
          <a:p>
            <a:r>
              <a:rPr lang="en-US" dirty="0"/>
              <a:t>. </a:t>
            </a:r>
            <a:r>
              <a:rPr lang="en-US" sz="1200" dirty="0"/>
              <a:t>Low level  design    document </a:t>
            </a:r>
          </a:p>
          <a:p>
            <a:r>
              <a:rPr lang="en-US" sz="1200" dirty="0"/>
              <a:t>. High level  design document</a:t>
            </a:r>
          </a:p>
          <a:p>
            <a:r>
              <a:rPr lang="en-US" sz="1200" dirty="0"/>
              <a:t>. Wireframe document </a:t>
            </a:r>
          </a:p>
          <a:p>
            <a:r>
              <a:rPr lang="en-US" sz="1200" dirty="0"/>
              <a:t>. Architecture document</a:t>
            </a:r>
            <a:endParaRPr lang="en-IN" sz="1200" dirty="0"/>
          </a:p>
        </p:txBody>
      </p:sp>
      <p:sp>
        <p:nvSpPr>
          <p:cNvPr id="40" name="Right Brace 39">
            <a:extLst>
              <a:ext uri="{FF2B5EF4-FFF2-40B4-BE49-F238E27FC236}">
                <a16:creationId xmlns:a16="http://schemas.microsoft.com/office/drawing/2014/main" id="{9C2179AB-2171-2603-4871-FE8473C313DD}"/>
              </a:ext>
            </a:extLst>
          </p:cNvPr>
          <p:cNvSpPr/>
          <p:nvPr/>
        </p:nvSpPr>
        <p:spPr>
          <a:xfrm rot="5400000">
            <a:off x="7512356" y="1736374"/>
            <a:ext cx="213236" cy="4917093"/>
          </a:xfrm>
          <a:prstGeom prst="rightBrace">
            <a:avLst>
              <a:gd name="adj1" fmla="val 8333"/>
              <a:gd name="adj2" fmla="val 48815"/>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1" name="TextBox 40">
            <a:extLst>
              <a:ext uri="{FF2B5EF4-FFF2-40B4-BE49-F238E27FC236}">
                <a16:creationId xmlns:a16="http://schemas.microsoft.com/office/drawing/2014/main" id="{3211D48D-E451-B3C4-B0F4-2BB81635FF99}"/>
              </a:ext>
            </a:extLst>
          </p:cNvPr>
          <p:cNvSpPr txBox="1"/>
          <p:nvPr/>
        </p:nvSpPr>
        <p:spPr>
          <a:xfrm>
            <a:off x="6709113" y="4261454"/>
            <a:ext cx="2438400" cy="369332"/>
          </a:xfrm>
          <a:prstGeom prst="rect">
            <a:avLst/>
          </a:prstGeom>
          <a:noFill/>
        </p:spPr>
        <p:txBody>
          <a:bodyPr wrap="square" rtlCol="0">
            <a:spAutoFit/>
          </a:bodyPr>
          <a:lstStyle/>
          <a:p>
            <a:r>
              <a:rPr lang="en-US" dirty="0"/>
              <a:t>Data Pre-processing</a:t>
            </a:r>
            <a:endParaRPr lang="en-IN" dirty="0"/>
          </a:p>
        </p:txBody>
      </p:sp>
    </p:spTree>
    <p:extLst>
      <p:ext uri="{BB962C8B-B14F-4D97-AF65-F5344CB8AC3E}">
        <p14:creationId xmlns:p14="http://schemas.microsoft.com/office/powerpoint/2010/main" val="276423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FFAA-3C98-315B-6DBD-46C5D230D0B8}"/>
              </a:ext>
            </a:extLst>
          </p:cNvPr>
          <p:cNvSpPr>
            <a:spLocks noGrp="1"/>
          </p:cNvSpPr>
          <p:nvPr>
            <p:ph type="title"/>
          </p:nvPr>
        </p:nvSpPr>
        <p:spPr>
          <a:xfrm>
            <a:off x="-230746" y="146184"/>
            <a:ext cx="10515600" cy="1325563"/>
          </a:xfrm>
        </p:spPr>
        <p:txBody>
          <a:bodyPr>
            <a:normAutofit/>
          </a:bodyPr>
          <a:lstStyle/>
          <a:p>
            <a:r>
              <a:rPr lang="en-US" sz="5400" dirty="0"/>
              <a:t>                  DATASET INFORMATION</a:t>
            </a:r>
            <a:endParaRPr lang="en-IN" sz="5400" dirty="0"/>
          </a:p>
        </p:txBody>
      </p:sp>
      <p:sp>
        <p:nvSpPr>
          <p:cNvPr id="3" name="Content Placeholder 2">
            <a:extLst>
              <a:ext uri="{FF2B5EF4-FFF2-40B4-BE49-F238E27FC236}">
                <a16:creationId xmlns:a16="http://schemas.microsoft.com/office/drawing/2014/main" id="{E518AB13-90F0-47A1-F16E-9CBF58568070}"/>
              </a:ext>
            </a:extLst>
          </p:cNvPr>
          <p:cNvSpPr>
            <a:spLocks noGrp="1"/>
          </p:cNvSpPr>
          <p:nvPr>
            <p:ph idx="1"/>
          </p:nvPr>
        </p:nvSpPr>
        <p:spPr>
          <a:xfrm>
            <a:off x="838199" y="1825624"/>
            <a:ext cx="4480775" cy="4781237"/>
          </a:xfrm>
        </p:spPr>
        <p:txBody>
          <a:bodyPr>
            <a:normAutofit fontScale="70000" lnSpcReduction="20000"/>
          </a:bodyPr>
          <a:lstStyle/>
          <a:p>
            <a:pPr rtl="0" fontAlgn="base">
              <a:spcBef>
                <a:spcPts val="0"/>
              </a:spcBef>
              <a:spcAft>
                <a:spcPts val="0"/>
              </a:spcAft>
              <a:buFont typeface="Arial" panose="020B0604020202020204" pitchFamily="34" charset="0"/>
              <a:buChar char="•"/>
            </a:pPr>
            <a:endParaRPr lang="en-US" sz="1800" b="1" i="0" u="none" strike="noStrike" dirty="0">
              <a:solidFill>
                <a:srgbClr val="FFFFFF"/>
              </a:solidFill>
              <a:effectLst/>
              <a:latin typeface="Verdana" panose="020B060403050404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FFFFFF"/>
                </a:solidFill>
                <a:effectLst/>
                <a:latin typeface="Verdana" panose="020B0604030504040204" pitchFamily="34" charset="0"/>
              </a:rPr>
              <a:t>age</a:t>
            </a:r>
            <a:r>
              <a:rPr lang="en-US" sz="1800" b="0" i="0" u="none" strike="noStrike" dirty="0">
                <a:solidFill>
                  <a:srgbClr val="FFFFFF"/>
                </a:solidFill>
                <a:effectLst/>
                <a:latin typeface="Verdana" panose="020B0604030504040204" pitchFamily="34" charset="0"/>
              </a:rPr>
              <a:t>: The person's age in years</a:t>
            </a:r>
            <a:endParaRPr lang="en-US" sz="1800" b="1" i="0" u="none" strike="noStrike" dirty="0">
              <a:solidFill>
                <a:srgbClr val="FFFFFF"/>
              </a:solidFill>
              <a:effectLst/>
              <a:latin typeface="Noto Sans Symbols"/>
            </a:endParaRPr>
          </a:p>
          <a:p>
            <a:pPr rtl="0" fontAlgn="base">
              <a:spcBef>
                <a:spcPts val="0"/>
              </a:spcBef>
              <a:spcAft>
                <a:spcPts val="0"/>
              </a:spcAft>
              <a:buFont typeface="Arial" panose="020B0604020202020204" pitchFamily="34" charset="0"/>
              <a:buChar char="•"/>
            </a:pPr>
            <a:br>
              <a:rPr lang="en-US" b="0" dirty="0">
                <a:effectLst/>
              </a:rPr>
            </a:br>
            <a:r>
              <a:rPr lang="en-US" sz="1800" b="1" i="0" u="none" strike="noStrike" dirty="0">
                <a:solidFill>
                  <a:srgbClr val="FFFFFF"/>
                </a:solidFill>
                <a:effectLst/>
                <a:latin typeface="Verdana" panose="020B0604030504040204" pitchFamily="34" charset="0"/>
              </a:rPr>
              <a:t>sex</a:t>
            </a:r>
            <a:r>
              <a:rPr lang="en-US" sz="1800" b="0" i="0" u="none" strike="noStrike" dirty="0">
                <a:solidFill>
                  <a:srgbClr val="FFFFFF"/>
                </a:solidFill>
                <a:effectLst/>
                <a:latin typeface="Verdana" panose="020B0604030504040204" pitchFamily="34" charset="0"/>
              </a:rPr>
              <a:t>: The person's sex (1 = male, 0 = female)</a:t>
            </a:r>
            <a:endParaRPr lang="en-US" sz="1800" b="1" i="0" u="none" strike="noStrike" dirty="0">
              <a:solidFill>
                <a:srgbClr val="FFFFFF"/>
              </a:solidFill>
              <a:effectLst/>
              <a:latin typeface="Noto Sans Symbols"/>
            </a:endParaRPr>
          </a:p>
          <a:p>
            <a:pPr marR="5080" rtl="0" fontAlgn="base">
              <a:spcBef>
                <a:spcPts val="0"/>
              </a:spcBef>
              <a:spcAft>
                <a:spcPts val="0"/>
              </a:spcAft>
              <a:buFont typeface="Arial" panose="020B0604020202020204" pitchFamily="34" charset="0"/>
              <a:buChar char="•"/>
            </a:pPr>
            <a:br>
              <a:rPr lang="en-US" b="0" dirty="0">
                <a:effectLst/>
              </a:rPr>
            </a:br>
            <a:r>
              <a:rPr lang="en-US" sz="1800" b="1" i="0" u="none" strike="noStrike" dirty="0">
                <a:solidFill>
                  <a:srgbClr val="FFFFFF"/>
                </a:solidFill>
                <a:effectLst/>
                <a:latin typeface="Verdana" panose="020B0604030504040204" pitchFamily="34" charset="0"/>
              </a:rPr>
              <a:t>cp</a:t>
            </a:r>
            <a:r>
              <a:rPr lang="en-US" sz="1800" b="0" i="0" u="none" strike="noStrike" dirty="0">
                <a:solidFill>
                  <a:srgbClr val="FFFFFF"/>
                </a:solidFill>
                <a:effectLst/>
                <a:latin typeface="Verdana" panose="020B0604030504040204" pitchFamily="34" charset="0"/>
              </a:rPr>
              <a:t>: The chest pain experienced (Value 1: typical angina, Value 2: atypical angina,  Value 3: non-anginal pain, Value 4: asymptomatic)</a:t>
            </a:r>
            <a:endParaRPr lang="en-US" sz="1800" b="1" i="0" u="none" strike="noStrike" dirty="0">
              <a:solidFill>
                <a:srgbClr val="FFFFFF"/>
              </a:solidFill>
              <a:effectLst/>
              <a:latin typeface="Noto Sans Symbols"/>
            </a:endParaRPr>
          </a:p>
          <a:p>
            <a:pPr rtl="0" fontAlgn="base">
              <a:spcBef>
                <a:spcPts val="0"/>
              </a:spcBef>
              <a:spcAft>
                <a:spcPts val="0"/>
              </a:spcAft>
              <a:buFont typeface="Arial" panose="020B0604020202020204" pitchFamily="34" charset="0"/>
              <a:buChar char="•"/>
            </a:pPr>
            <a:br>
              <a:rPr lang="en-US" b="0" dirty="0">
                <a:effectLst/>
              </a:rPr>
            </a:br>
            <a:r>
              <a:rPr lang="en-US" sz="1800" b="1" i="0" u="none" strike="noStrike" dirty="0">
                <a:solidFill>
                  <a:srgbClr val="FFFFFF"/>
                </a:solidFill>
                <a:effectLst/>
                <a:latin typeface="Verdana" panose="020B0604030504040204" pitchFamily="34" charset="0"/>
              </a:rPr>
              <a:t>trestbps: </a:t>
            </a:r>
            <a:r>
              <a:rPr lang="en-US" sz="1800" b="0" i="0" u="none" strike="noStrike" dirty="0">
                <a:solidFill>
                  <a:srgbClr val="FFFFFF"/>
                </a:solidFill>
                <a:effectLst/>
                <a:latin typeface="Verdana" panose="020B0604030504040204" pitchFamily="34" charset="0"/>
              </a:rPr>
              <a:t>The person's resting blood pressure (mm Hg on admission to the hospital)</a:t>
            </a:r>
            <a:endParaRPr lang="en-US" sz="1800" b="1" i="0" u="none" strike="noStrike" dirty="0">
              <a:solidFill>
                <a:srgbClr val="FFFFFF"/>
              </a:solidFill>
              <a:effectLst/>
              <a:latin typeface="Noto Sans Symbols"/>
            </a:endParaRPr>
          </a:p>
          <a:p>
            <a:pPr rtl="0" fontAlgn="base">
              <a:spcBef>
                <a:spcPts val="0"/>
              </a:spcBef>
              <a:spcAft>
                <a:spcPts val="0"/>
              </a:spcAft>
              <a:buFont typeface="Arial" panose="020B0604020202020204" pitchFamily="34" charset="0"/>
              <a:buChar char="•"/>
            </a:pPr>
            <a:br>
              <a:rPr lang="en-US" b="0" dirty="0">
                <a:effectLst/>
              </a:rPr>
            </a:br>
            <a:r>
              <a:rPr lang="en-US" sz="1800" b="1" i="0" u="none" strike="noStrike" dirty="0">
                <a:solidFill>
                  <a:srgbClr val="FFFFFF"/>
                </a:solidFill>
                <a:effectLst/>
                <a:latin typeface="Verdana" panose="020B0604030504040204" pitchFamily="34" charset="0"/>
              </a:rPr>
              <a:t>chol</a:t>
            </a:r>
            <a:r>
              <a:rPr lang="en-US" sz="1800" b="0" i="0" u="none" strike="noStrike" dirty="0">
                <a:solidFill>
                  <a:srgbClr val="FFFFFF"/>
                </a:solidFill>
                <a:effectLst/>
                <a:latin typeface="Verdana" panose="020B0604030504040204" pitchFamily="34" charset="0"/>
              </a:rPr>
              <a:t>: The person's cholesterol measurement in mg/dl</a:t>
            </a:r>
            <a:endParaRPr lang="en-US" sz="1800" b="1" i="0" u="none" strike="noStrike" dirty="0">
              <a:solidFill>
                <a:srgbClr val="FFFFFF"/>
              </a:solidFill>
              <a:effectLst/>
              <a:latin typeface="Noto Sans Symbols"/>
            </a:endParaRPr>
          </a:p>
          <a:p>
            <a:pPr rtl="0" fontAlgn="base">
              <a:spcBef>
                <a:spcPts val="0"/>
              </a:spcBef>
              <a:spcAft>
                <a:spcPts val="0"/>
              </a:spcAft>
              <a:buFont typeface="Arial" panose="020B0604020202020204" pitchFamily="34" charset="0"/>
              <a:buChar char="•"/>
            </a:pPr>
            <a:br>
              <a:rPr lang="en-US" b="0" dirty="0">
                <a:effectLst/>
              </a:rPr>
            </a:br>
            <a:r>
              <a:rPr lang="en-US" sz="1800" b="1" i="0" u="none" strike="noStrike" dirty="0">
                <a:solidFill>
                  <a:srgbClr val="FFFFFF"/>
                </a:solidFill>
                <a:effectLst/>
                <a:latin typeface="Verdana" panose="020B0604030504040204" pitchFamily="34" charset="0"/>
              </a:rPr>
              <a:t>fbs</a:t>
            </a:r>
            <a:r>
              <a:rPr lang="en-US" sz="1800" b="0" i="0" u="none" strike="noStrike" dirty="0">
                <a:solidFill>
                  <a:srgbClr val="FFFFFF"/>
                </a:solidFill>
                <a:effectLst/>
                <a:latin typeface="Verdana" panose="020B0604030504040204" pitchFamily="34" charset="0"/>
              </a:rPr>
              <a:t>: The person's fasting blood sugar (&gt; 120 mg/dl, 1 = true; 0 =  false)</a:t>
            </a:r>
            <a:endParaRPr lang="en-US" sz="1800" b="1" i="0" u="none" strike="noStrike" dirty="0">
              <a:solidFill>
                <a:srgbClr val="FFFFFF"/>
              </a:solidFill>
              <a:effectLst/>
              <a:latin typeface="Noto Sans Symbols"/>
            </a:endParaRPr>
          </a:p>
          <a:p>
            <a:pPr marR="242570" rtl="0" fontAlgn="base">
              <a:spcBef>
                <a:spcPts val="0"/>
              </a:spcBef>
              <a:spcAft>
                <a:spcPts val="0"/>
              </a:spcAft>
              <a:buFont typeface="Arial" panose="020B0604020202020204" pitchFamily="34" charset="0"/>
              <a:buChar char="•"/>
            </a:pPr>
            <a:br>
              <a:rPr lang="en-US" b="0" dirty="0">
                <a:effectLst/>
              </a:rPr>
            </a:br>
            <a:r>
              <a:rPr lang="en-US" sz="1800" b="1" i="0" u="none" strike="noStrike" dirty="0">
                <a:solidFill>
                  <a:srgbClr val="FFFFFF"/>
                </a:solidFill>
                <a:effectLst/>
                <a:latin typeface="Verdana" panose="020B0604030504040204" pitchFamily="34" charset="0"/>
              </a:rPr>
              <a:t> restecg</a:t>
            </a:r>
            <a:r>
              <a:rPr lang="en-US" sz="1800" b="0" i="0" u="none" strike="noStrike" dirty="0">
                <a:solidFill>
                  <a:srgbClr val="FFFFFF"/>
                </a:solidFill>
                <a:effectLst/>
                <a:latin typeface="Verdana" panose="020B0604030504040204" pitchFamily="34" charset="0"/>
              </a:rPr>
              <a:t>: Resting electrocardiographic measurement (0 = normal, 1 = having ST-T  wave abnormality, 2 = showing probable or definite left ventricular  hypertrophy by Estes' criteria)</a:t>
            </a:r>
            <a:endParaRPr lang="en-US" sz="1800" b="1" i="0" u="none" strike="noStrike" dirty="0">
              <a:solidFill>
                <a:srgbClr val="FFFFFF"/>
              </a:solidFill>
              <a:effectLst/>
              <a:latin typeface="Noto Sans Symbols"/>
            </a:endParaRPr>
          </a:p>
          <a:p>
            <a:r>
              <a:rPr lang="en-US" sz="1800" b="1" i="0" u="none" strike="noStrike" dirty="0">
                <a:solidFill>
                  <a:srgbClr val="FFFFFF"/>
                </a:solidFill>
                <a:effectLst/>
                <a:latin typeface="Verdana" panose="020B0604030504040204" pitchFamily="34" charset="0"/>
              </a:rPr>
              <a:t>thalach</a:t>
            </a:r>
            <a:r>
              <a:rPr lang="en-US" sz="1800" b="0" i="0" u="none" strike="noStrike" dirty="0">
                <a:solidFill>
                  <a:srgbClr val="FFFFFF"/>
                </a:solidFill>
                <a:effectLst/>
                <a:latin typeface="Verdana" panose="020B0604030504040204" pitchFamily="34" charset="0"/>
              </a:rPr>
              <a:t>: The person's maximum heart rate achieved</a:t>
            </a:r>
            <a:endParaRPr lang="en-IN" dirty="0"/>
          </a:p>
        </p:txBody>
      </p:sp>
      <p:cxnSp>
        <p:nvCxnSpPr>
          <p:cNvPr id="4" name="Straight Connector 3">
            <a:extLst>
              <a:ext uri="{FF2B5EF4-FFF2-40B4-BE49-F238E27FC236}">
                <a16:creationId xmlns:a16="http://schemas.microsoft.com/office/drawing/2014/main" id="{B4B159DD-80FA-E2B7-F4E7-CA369A788265}"/>
              </a:ext>
            </a:extLst>
          </p:cNvPr>
          <p:cNvCxnSpPr>
            <a:cxnSpLocks/>
          </p:cNvCxnSpPr>
          <p:nvPr/>
        </p:nvCxnSpPr>
        <p:spPr>
          <a:xfrm>
            <a:off x="2374636" y="1242244"/>
            <a:ext cx="70526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B8E130D-3F7F-7784-F1CC-5CE5A62AF635}"/>
              </a:ext>
            </a:extLst>
          </p:cNvPr>
          <p:cNvCxnSpPr>
            <a:cxnSpLocks/>
          </p:cNvCxnSpPr>
          <p:nvPr/>
        </p:nvCxnSpPr>
        <p:spPr>
          <a:xfrm>
            <a:off x="2374637" y="365125"/>
            <a:ext cx="70526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94BA8F8-C53D-56CC-0A10-D4C8829751AF}"/>
              </a:ext>
            </a:extLst>
          </p:cNvPr>
          <p:cNvSpPr txBox="1"/>
          <p:nvPr/>
        </p:nvSpPr>
        <p:spPr>
          <a:xfrm>
            <a:off x="6349285" y="1980170"/>
            <a:ext cx="4480775" cy="3818994"/>
          </a:xfrm>
          <a:prstGeom prst="rect">
            <a:avLst/>
          </a:prstGeom>
          <a:noFill/>
        </p:spPr>
        <p:txBody>
          <a:bodyPr wrap="square" rtlCol="0">
            <a:spAutoFit/>
          </a:bodyPr>
          <a:lstStyle/>
          <a:p>
            <a:pPr marR="126352" rtl="0" fontAlgn="base">
              <a:spcBef>
                <a:spcPts val="240"/>
              </a:spcBef>
              <a:spcAft>
                <a:spcPts val="0"/>
              </a:spcAft>
              <a:buFont typeface="Arial" panose="020B0604020202020204" pitchFamily="34" charset="0"/>
              <a:buChar char="•"/>
            </a:pPr>
            <a:r>
              <a:rPr lang="en-US" sz="1400" b="1" i="0" u="none" strike="noStrike" dirty="0" err="1">
                <a:solidFill>
                  <a:srgbClr val="FFFFFF"/>
                </a:solidFill>
                <a:effectLst/>
                <a:latin typeface="Verdana" panose="020B0604030504040204" pitchFamily="34" charset="0"/>
              </a:rPr>
              <a:t>oldpeak</a:t>
            </a:r>
            <a:r>
              <a:rPr lang="en-US" sz="1400" b="1" i="0" u="none" strike="noStrike" dirty="0">
                <a:solidFill>
                  <a:srgbClr val="FFFFFF"/>
                </a:solidFill>
                <a:effectLst/>
                <a:latin typeface="Verdana" panose="020B0604030504040204" pitchFamily="34" charset="0"/>
              </a:rPr>
              <a:t>: </a:t>
            </a:r>
            <a:r>
              <a:rPr lang="en-US" sz="1400" b="0" i="0" u="none" strike="noStrike" dirty="0">
                <a:solidFill>
                  <a:srgbClr val="FFFFFF"/>
                </a:solidFill>
                <a:effectLst/>
                <a:latin typeface="Verdana" panose="020B0604030504040204" pitchFamily="34" charset="0"/>
              </a:rPr>
              <a:t>ST depression induced by exercise  relative to rest</a:t>
            </a:r>
            <a:endParaRPr lang="en-US" sz="1400" b="1" i="0" u="none" strike="noStrike" dirty="0">
              <a:solidFill>
                <a:srgbClr val="A9A57C"/>
              </a:solidFill>
              <a:effectLst/>
              <a:latin typeface="Noto Sans Symbols"/>
            </a:endParaRPr>
          </a:p>
          <a:p>
            <a:pPr marR="57785" rtl="0" fontAlgn="base">
              <a:spcBef>
                <a:spcPts val="105"/>
              </a:spcBef>
              <a:spcAft>
                <a:spcPts val="0"/>
              </a:spcAft>
              <a:buFont typeface="Arial" panose="020B0604020202020204" pitchFamily="34" charset="0"/>
              <a:buChar char="•"/>
            </a:pPr>
            <a:br>
              <a:rPr lang="en-US" sz="1400" b="0" dirty="0">
                <a:effectLst/>
              </a:rPr>
            </a:br>
            <a:r>
              <a:rPr lang="en-US" sz="1400" b="1" i="0" u="none" strike="noStrike" dirty="0" err="1">
                <a:solidFill>
                  <a:srgbClr val="FFFFFF"/>
                </a:solidFill>
                <a:effectLst/>
                <a:latin typeface="Verdana" panose="020B0604030504040204" pitchFamily="34" charset="0"/>
              </a:rPr>
              <a:t>exang</a:t>
            </a:r>
            <a:r>
              <a:rPr lang="en-US" sz="1400" b="1" i="0" u="none" strike="noStrike" dirty="0">
                <a:solidFill>
                  <a:srgbClr val="FFFFFF"/>
                </a:solidFill>
                <a:effectLst/>
                <a:latin typeface="Verdana" panose="020B0604030504040204" pitchFamily="34" charset="0"/>
              </a:rPr>
              <a:t>: </a:t>
            </a:r>
            <a:r>
              <a:rPr lang="en-US" sz="1400" b="0" i="0" u="none" strike="noStrike" dirty="0">
                <a:solidFill>
                  <a:srgbClr val="FFFFFF"/>
                </a:solidFill>
                <a:effectLst/>
                <a:latin typeface="Verdana" panose="020B0604030504040204" pitchFamily="34" charset="0"/>
              </a:rPr>
              <a:t>Exercise induced angina (1 = yes; 0 =  no)</a:t>
            </a:r>
            <a:endParaRPr lang="en-US" sz="1400" b="1" i="0" u="none" strike="noStrike" dirty="0">
              <a:solidFill>
                <a:srgbClr val="A9A57C"/>
              </a:solidFill>
              <a:effectLst/>
              <a:latin typeface="Noto Sans Symbols"/>
            </a:endParaRPr>
          </a:p>
          <a:p>
            <a:pPr marR="254000" rtl="0" fontAlgn="base">
              <a:spcBef>
                <a:spcPts val="5"/>
              </a:spcBef>
              <a:spcAft>
                <a:spcPts val="0"/>
              </a:spcAft>
              <a:buFont typeface="Arial" panose="020B0604020202020204" pitchFamily="34" charset="0"/>
              <a:buChar char="•"/>
            </a:pPr>
            <a:r>
              <a:rPr lang="en-US" sz="1400" b="1" i="0" u="none" strike="noStrike" dirty="0">
                <a:solidFill>
                  <a:srgbClr val="FFFFFF"/>
                </a:solidFill>
                <a:effectLst/>
                <a:latin typeface="Verdana" panose="020B0604030504040204" pitchFamily="34" charset="0"/>
              </a:rPr>
              <a:t>slope:  </a:t>
            </a:r>
            <a:r>
              <a:rPr lang="en-US" sz="1400" b="0" i="0" u="none" strike="noStrike" dirty="0">
                <a:solidFill>
                  <a:srgbClr val="FFFFFF"/>
                </a:solidFill>
                <a:effectLst/>
                <a:latin typeface="Verdana" panose="020B0604030504040204" pitchFamily="34" charset="0"/>
              </a:rPr>
              <a:t>the slope of the peak exercise    ST  segment (Value 1: upsloping, Value 2: flat, Value 3: down sloping)</a:t>
            </a:r>
            <a:endParaRPr lang="en-US" sz="1400" b="1" i="0" u="none" strike="noStrike" dirty="0">
              <a:solidFill>
                <a:srgbClr val="A9A57C"/>
              </a:solidFill>
              <a:effectLst/>
              <a:latin typeface="Noto Sans Symbols"/>
            </a:endParaRPr>
          </a:p>
          <a:p>
            <a:pPr rtl="0" fontAlgn="base">
              <a:spcBef>
                <a:spcPts val="240"/>
              </a:spcBef>
              <a:spcAft>
                <a:spcPts val="0"/>
              </a:spcAft>
              <a:buFont typeface="Arial" panose="020B0604020202020204" pitchFamily="34" charset="0"/>
              <a:buChar char="•"/>
            </a:pPr>
            <a:br>
              <a:rPr lang="en-US" sz="1400" b="0" dirty="0">
                <a:effectLst/>
              </a:rPr>
            </a:br>
            <a:r>
              <a:rPr lang="en-US" sz="1400" b="1" i="0" u="none" strike="noStrike" dirty="0">
                <a:solidFill>
                  <a:srgbClr val="FFFFFF"/>
                </a:solidFill>
                <a:effectLst/>
                <a:latin typeface="Verdana" panose="020B0604030504040204" pitchFamily="34" charset="0"/>
              </a:rPr>
              <a:t>ca: </a:t>
            </a:r>
            <a:r>
              <a:rPr lang="en-US" sz="1400" b="0" i="0" u="none" strike="noStrike" dirty="0">
                <a:solidFill>
                  <a:srgbClr val="FFFFFF"/>
                </a:solidFill>
                <a:effectLst/>
                <a:latin typeface="Verdana" panose="020B0604030504040204" pitchFamily="34" charset="0"/>
              </a:rPr>
              <a:t>The number of major vessels (0-3)</a:t>
            </a:r>
            <a:endParaRPr lang="en-US" sz="1400" b="1" i="0" u="none" strike="noStrike" dirty="0">
              <a:solidFill>
                <a:srgbClr val="A9A57C"/>
              </a:solidFill>
              <a:effectLst/>
              <a:latin typeface="Noto Sans Symbols"/>
            </a:endParaRPr>
          </a:p>
          <a:p>
            <a:pPr marR="5080" rtl="0" fontAlgn="base">
              <a:spcBef>
                <a:spcPts val="240"/>
              </a:spcBef>
              <a:spcAft>
                <a:spcPts val="0"/>
              </a:spcAft>
              <a:buFont typeface="Arial" panose="020B0604020202020204" pitchFamily="34" charset="0"/>
              <a:buChar char="•"/>
            </a:pPr>
            <a:br>
              <a:rPr lang="en-US" sz="1400" b="0" dirty="0">
                <a:effectLst/>
              </a:rPr>
            </a:br>
            <a:r>
              <a:rPr lang="en-US" sz="1400" b="1" i="0" u="none" strike="noStrike" dirty="0" err="1">
                <a:solidFill>
                  <a:srgbClr val="FFFFFF"/>
                </a:solidFill>
                <a:effectLst/>
                <a:latin typeface="Verdana" panose="020B0604030504040204" pitchFamily="34" charset="0"/>
              </a:rPr>
              <a:t>thal</a:t>
            </a:r>
            <a:r>
              <a:rPr lang="en-US" sz="1400" b="1" i="0" u="none" strike="noStrike" dirty="0">
                <a:solidFill>
                  <a:srgbClr val="FFFFFF"/>
                </a:solidFill>
                <a:effectLst/>
                <a:latin typeface="Verdana" panose="020B0604030504040204" pitchFamily="34" charset="0"/>
              </a:rPr>
              <a:t>: </a:t>
            </a:r>
            <a:r>
              <a:rPr lang="en-US" sz="1400" b="0" i="0" u="none" strike="noStrike" dirty="0">
                <a:solidFill>
                  <a:srgbClr val="FFFFFF"/>
                </a:solidFill>
                <a:effectLst/>
                <a:latin typeface="Verdana" panose="020B0604030504040204" pitchFamily="34" charset="0"/>
              </a:rPr>
              <a:t>A blood disorder called thalassemia (3 =  normal; 6 = fixed defect; 7 = reversable defect)</a:t>
            </a:r>
            <a:endParaRPr lang="en-US" sz="1400" b="1" i="0" u="none" strike="noStrike" dirty="0">
              <a:solidFill>
                <a:srgbClr val="A9A57C"/>
              </a:solidFill>
              <a:effectLst/>
              <a:latin typeface="Noto Sans Symbols"/>
            </a:endParaRPr>
          </a:p>
          <a:p>
            <a:pPr rtl="0" fontAlgn="base">
              <a:spcBef>
                <a:spcPts val="5"/>
              </a:spcBef>
              <a:spcAft>
                <a:spcPts val="0"/>
              </a:spcAft>
              <a:buFont typeface="Arial" panose="020B0604020202020204" pitchFamily="34" charset="0"/>
              <a:buChar char="•"/>
            </a:pPr>
            <a:br>
              <a:rPr lang="en-US" sz="1400" b="0" dirty="0">
                <a:effectLst/>
              </a:rPr>
            </a:br>
            <a:r>
              <a:rPr lang="en-US" sz="1400" b="1" i="0" u="none" strike="noStrike" dirty="0">
                <a:solidFill>
                  <a:srgbClr val="FFFFFF"/>
                </a:solidFill>
                <a:effectLst/>
                <a:latin typeface="Verdana" panose="020B0604030504040204" pitchFamily="34" charset="0"/>
              </a:rPr>
              <a:t>num: </a:t>
            </a:r>
            <a:r>
              <a:rPr lang="en-US" sz="1400" b="0" i="0" u="none" strike="noStrike" dirty="0">
                <a:solidFill>
                  <a:srgbClr val="FFFFFF"/>
                </a:solidFill>
                <a:effectLst/>
                <a:latin typeface="Verdana" panose="020B0604030504040204" pitchFamily="34" charset="0"/>
              </a:rPr>
              <a:t>Heart disease (0 = no, 1 = yes)</a:t>
            </a:r>
            <a:endParaRPr lang="en-US" sz="1400" b="1" i="0" u="none" strike="noStrike" dirty="0">
              <a:solidFill>
                <a:srgbClr val="A9A57C"/>
              </a:solidFill>
              <a:effectLst/>
              <a:latin typeface="Noto Sans Symbols"/>
            </a:endParaRPr>
          </a:p>
          <a:p>
            <a:endParaRPr lang="en-IN" sz="1400" dirty="0"/>
          </a:p>
        </p:txBody>
      </p:sp>
    </p:spTree>
    <p:extLst>
      <p:ext uri="{BB962C8B-B14F-4D97-AF65-F5344CB8AC3E}">
        <p14:creationId xmlns:p14="http://schemas.microsoft.com/office/powerpoint/2010/main" val="371371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3A2B-3A1A-D3FE-54C2-8644672BA513}"/>
              </a:ext>
            </a:extLst>
          </p:cNvPr>
          <p:cNvSpPr>
            <a:spLocks noGrp="1"/>
          </p:cNvSpPr>
          <p:nvPr>
            <p:ph type="title"/>
          </p:nvPr>
        </p:nvSpPr>
        <p:spPr>
          <a:xfrm>
            <a:off x="539303" y="403762"/>
            <a:ext cx="7120944" cy="201545"/>
          </a:xfrm>
        </p:spPr>
        <p:txBody>
          <a:bodyPr>
            <a:normAutofit fontScale="90000"/>
          </a:bodyPr>
          <a:lstStyle/>
          <a:p>
            <a:r>
              <a:rPr lang="en-US" sz="2800" i="0" u="none" strike="noStrike" dirty="0">
                <a:solidFill>
                  <a:srgbClr val="FFFFFF"/>
                </a:solidFill>
                <a:effectLst/>
                <a:latin typeface="Trebuchet MS" panose="020B0603020202020204" pitchFamily="34" charset="0"/>
              </a:rPr>
              <a:t>Why These  Parameters  are  Important?</a:t>
            </a:r>
            <a:endParaRPr lang="en-IN" sz="6000" dirty="0"/>
          </a:p>
        </p:txBody>
      </p:sp>
      <p:sp>
        <p:nvSpPr>
          <p:cNvPr id="3" name="Content Placeholder 2">
            <a:extLst>
              <a:ext uri="{FF2B5EF4-FFF2-40B4-BE49-F238E27FC236}">
                <a16:creationId xmlns:a16="http://schemas.microsoft.com/office/drawing/2014/main" id="{BA756F1A-ECCC-AB1D-57FA-35476D5CC0B6}"/>
              </a:ext>
            </a:extLst>
          </p:cNvPr>
          <p:cNvSpPr>
            <a:spLocks noGrp="1"/>
          </p:cNvSpPr>
          <p:nvPr>
            <p:ph idx="1"/>
          </p:nvPr>
        </p:nvSpPr>
        <p:spPr>
          <a:xfrm>
            <a:off x="539303" y="888641"/>
            <a:ext cx="11113394" cy="6606862"/>
          </a:xfrm>
        </p:spPr>
        <p:txBody>
          <a:bodyPr>
            <a:normAutofit fontScale="77500" lnSpcReduction="20000"/>
          </a:bodyPr>
          <a:lstStyle/>
          <a:p>
            <a:pPr marL="12700" marR="5080" rtl="0">
              <a:spcBef>
                <a:spcPts val="0"/>
              </a:spcBef>
              <a:spcAft>
                <a:spcPts val="0"/>
              </a:spcAft>
            </a:pPr>
            <a:r>
              <a:rPr lang="en-US" sz="1800" b="1" i="0" u="none" strike="noStrike" dirty="0">
                <a:solidFill>
                  <a:srgbClr val="FFFFFF"/>
                </a:solidFill>
                <a:effectLst/>
                <a:latin typeface="Tahoma" panose="020B0604030504040204" pitchFamily="34" charset="0"/>
              </a:rPr>
              <a:t>Age: </a:t>
            </a:r>
            <a:r>
              <a:rPr lang="en-US" sz="1800" b="0" i="0" u="none" strike="noStrike" dirty="0">
                <a:solidFill>
                  <a:srgbClr val="E4DFA5"/>
                </a:solidFill>
                <a:effectLst/>
                <a:latin typeface="Verdana" panose="020B0604030504040204" pitchFamily="34" charset="0"/>
              </a:rPr>
              <a:t>Age is the most important risk factor in developing cardiovascular or heart diseases, with approximately a tripling of  risk with each decade of life. Coronary fatty streaks can begin to form in adolescence. It is estimated that 82 percent of  people who die of coronary heart disease are 65 and older. Simultaneously, the risk of stroke doubles every decade after  age 55.</a:t>
            </a:r>
            <a:endParaRPr lang="en-US" b="0" dirty="0">
              <a:effectLst/>
            </a:endParaRPr>
          </a:p>
          <a:p>
            <a:r>
              <a:rPr lang="en-US" sz="1800" b="1" i="0" u="none" strike="noStrike" dirty="0">
                <a:solidFill>
                  <a:srgbClr val="FFFFFF"/>
                </a:solidFill>
                <a:effectLst/>
                <a:latin typeface="Tahoma" panose="020B0604030504040204" pitchFamily="34" charset="0"/>
              </a:rPr>
              <a:t>Sex: </a:t>
            </a:r>
            <a:r>
              <a:rPr lang="en-US" sz="1800" b="0" i="0" u="none" strike="noStrike" dirty="0">
                <a:solidFill>
                  <a:srgbClr val="E4DFA5"/>
                </a:solidFill>
                <a:effectLst/>
                <a:latin typeface="Verdana" panose="020B0604030504040204" pitchFamily="34" charset="0"/>
              </a:rPr>
              <a:t>Men are at greater risk of heart disease than pre-menopausal women. Once past menopause, it has been argued  that a woman's risk is similar to a man’s although more recent data from the WHO and UN disputes this. If a female has  diabetes, she is more likely to develop heart disease than a male with diabetes.</a:t>
            </a:r>
          </a:p>
          <a:p>
            <a:endParaRPr lang="en-US" sz="1800" b="0" i="0" u="none" strike="noStrike" dirty="0">
              <a:solidFill>
                <a:srgbClr val="E4DFA5"/>
              </a:solidFill>
              <a:effectLst/>
              <a:latin typeface="Verdana" panose="020B0604030504040204" pitchFamily="34" charset="0"/>
            </a:endParaRPr>
          </a:p>
          <a:p>
            <a:pPr marL="12700" marR="5080" rtl="0">
              <a:spcBef>
                <a:spcPts val="0"/>
              </a:spcBef>
              <a:spcAft>
                <a:spcPts val="0"/>
              </a:spcAft>
            </a:pPr>
            <a:r>
              <a:rPr lang="en-US" sz="1800" dirty="0">
                <a:solidFill>
                  <a:srgbClr val="E4DFA5"/>
                </a:solidFill>
                <a:latin typeface="Verdana" panose="020B0604030504040204" pitchFamily="34" charset="0"/>
              </a:rPr>
              <a:t> </a:t>
            </a:r>
            <a:r>
              <a:rPr lang="en-US" sz="1800" b="1" i="0" u="none" strike="noStrike" dirty="0">
                <a:solidFill>
                  <a:srgbClr val="FFFFFF"/>
                </a:solidFill>
                <a:effectLst/>
                <a:latin typeface="Tahoma" panose="020B0604030504040204" pitchFamily="34" charset="0"/>
              </a:rPr>
              <a:t>Resting Blood Pressure: </a:t>
            </a:r>
            <a:r>
              <a:rPr lang="en-US" sz="1800" b="0" i="0" u="none" strike="noStrike" dirty="0">
                <a:solidFill>
                  <a:srgbClr val="E4DFA5"/>
                </a:solidFill>
                <a:effectLst/>
                <a:latin typeface="Verdana" panose="020B0604030504040204" pitchFamily="34" charset="0"/>
              </a:rPr>
              <a:t>Over time, high blood pressure can damage arteries that feed your heart. High blood pressure  that occurs with other conditions, such as obesity, high cholesterol or diabetes, increases your risk even more.</a:t>
            </a:r>
          </a:p>
          <a:p>
            <a:pPr marL="12700" marR="5080" rtl="0">
              <a:spcBef>
                <a:spcPts val="0"/>
              </a:spcBef>
              <a:spcAft>
                <a:spcPts val="0"/>
              </a:spcAft>
            </a:pPr>
            <a:endParaRPr lang="en-US" b="0" dirty="0">
              <a:effectLst/>
            </a:endParaRPr>
          </a:p>
          <a:p>
            <a:pPr marL="12700" marR="5080" rtl="0">
              <a:spcBef>
                <a:spcPts val="0"/>
              </a:spcBef>
              <a:spcAft>
                <a:spcPts val="0"/>
              </a:spcAft>
            </a:pPr>
            <a:r>
              <a:rPr lang="en-US" sz="1800" b="1" i="0" u="none" strike="noStrike" dirty="0">
                <a:solidFill>
                  <a:srgbClr val="FFFFFF"/>
                </a:solidFill>
                <a:effectLst/>
                <a:latin typeface="Tahoma" panose="020B0604030504040204" pitchFamily="34" charset="0"/>
              </a:rPr>
              <a:t>Fasting Blood Sugar: </a:t>
            </a:r>
            <a:r>
              <a:rPr lang="en-US" sz="1800" b="0" i="0" u="none" strike="noStrike" dirty="0">
                <a:solidFill>
                  <a:srgbClr val="E4DFA5"/>
                </a:solidFill>
                <a:effectLst/>
                <a:latin typeface="Verdana" panose="020B0604030504040204" pitchFamily="34" charset="0"/>
              </a:rPr>
              <a:t>Not producing enough of a hormone secreted by your pancreas (insulin) or not responding to insulin  properly causes your body's blood sugar levels to rise, increasing your risk of heart attack.</a:t>
            </a:r>
          </a:p>
          <a:p>
            <a:pPr marL="12700" marR="5080" rtl="0">
              <a:spcBef>
                <a:spcPts val="0"/>
              </a:spcBef>
              <a:spcAft>
                <a:spcPts val="0"/>
              </a:spcAft>
            </a:pPr>
            <a:endParaRPr lang="en-US" b="0" dirty="0">
              <a:effectLst/>
            </a:endParaRPr>
          </a:p>
          <a:p>
            <a:pPr marL="12700" marR="5080" rtl="0">
              <a:spcBef>
                <a:spcPts val="0"/>
              </a:spcBef>
              <a:spcAft>
                <a:spcPts val="0"/>
              </a:spcAft>
            </a:pPr>
            <a:r>
              <a:rPr lang="en-US" sz="1800" b="1" i="0" u="none" strike="noStrike" dirty="0">
                <a:solidFill>
                  <a:srgbClr val="FFFFFF"/>
                </a:solidFill>
                <a:effectLst/>
                <a:latin typeface="Tahoma" panose="020B0604030504040204" pitchFamily="34" charset="0"/>
              </a:rPr>
              <a:t>Cholesterol: </a:t>
            </a:r>
            <a:r>
              <a:rPr lang="en-US" sz="1800" b="0" i="0" u="none" strike="noStrike" dirty="0">
                <a:solidFill>
                  <a:srgbClr val="E4DFA5"/>
                </a:solidFill>
                <a:effectLst/>
                <a:latin typeface="Verdana" panose="020B0604030504040204" pitchFamily="34" charset="0"/>
              </a:rPr>
              <a:t>A high level of low-density lipoprotein (LDL) cholesterol (the "bad" cholesterol) is most likely to narrow arteries.  A high level of triglycerides, a type of blood fat related to your diet, also ups your risk of heart attack. However, a high  level of high-density lipoprotein (HDL) cholesterol (the "good" cholesterol) lowers your risk of heart attack.</a:t>
            </a:r>
            <a:endParaRPr lang="en-US" b="0" dirty="0">
              <a:effectLst/>
            </a:endParaRPr>
          </a:p>
          <a:p>
            <a:endParaRPr lang="en-US" dirty="0"/>
          </a:p>
          <a:p>
            <a:pPr marL="12700" marR="360045" rtl="0">
              <a:spcBef>
                <a:spcPts val="0"/>
              </a:spcBef>
              <a:spcAft>
                <a:spcPts val="0"/>
              </a:spcAft>
            </a:pPr>
            <a:r>
              <a:rPr lang="en-US" sz="1800" b="1" i="0" u="none" strike="noStrike" dirty="0">
                <a:solidFill>
                  <a:srgbClr val="FFFFFF"/>
                </a:solidFill>
                <a:effectLst/>
                <a:latin typeface="Tahoma" panose="020B0604030504040204" pitchFamily="34" charset="0"/>
              </a:rPr>
              <a:t>Resting ECG: </a:t>
            </a:r>
            <a:r>
              <a:rPr lang="en-US" sz="1800" b="0" i="0" u="none" strike="noStrike" dirty="0">
                <a:solidFill>
                  <a:srgbClr val="E4DFA5"/>
                </a:solidFill>
                <a:effectLst/>
                <a:latin typeface="Verdana" panose="020B0604030504040204" pitchFamily="34" charset="0"/>
              </a:rPr>
              <a:t>For people at low risk of cardiovascular disease, the USPSTF concludes with moderate certainty that the  potential harms of screening with resting or exercise ECG equal or exceed the potential benefits. For people at  intermediate to high risk, current evidence is insufficient to assess the balance of benefits and harms of screening.</a:t>
            </a:r>
            <a:endParaRPr lang="en-US" b="0" dirty="0">
              <a:effectLst/>
            </a:endParaRPr>
          </a:p>
          <a:p>
            <a:pPr marL="12700" marR="5080" rtl="0">
              <a:spcBef>
                <a:spcPts val="0"/>
              </a:spcBef>
              <a:spcAft>
                <a:spcPts val="0"/>
              </a:spcAft>
            </a:pPr>
            <a:br>
              <a:rPr lang="en-US" b="0" dirty="0">
                <a:effectLst/>
              </a:rPr>
            </a:br>
            <a:r>
              <a:rPr lang="en-US" sz="1800" b="1" i="0" u="none" strike="noStrike" dirty="0">
                <a:solidFill>
                  <a:srgbClr val="FFFFFF"/>
                </a:solidFill>
                <a:effectLst/>
                <a:latin typeface="Tahoma" panose="020B0604030504040204" pitchFamily="34" charset="0"/>
              </a:rPr>
              <a:t>Max heart rate achieved: </a:t>
            </a:r>
            <a:r>
              <a:rPr lang="en-US" sz="1800" b="0" i="0" u="none" strike="noStrike" dirty="0">
                <a:solidFill>
                  <a:srgbClr val="E4DFA5"/>
                </a:solidFill>
                <a:effectLst/>
                <a:latin typeface="Verdana" panose="020B0604030504040204" pitchFamily="34" charset="0"/>
              </a:rPr>
              <a:t>The increase in the cardiovascular risk, associated with the acceleration of heart rate, was  comparable to the increase in risk observed with high blood pressure. It has been shown that an increase in heart rate by  10 beats per minute was associated with an increase in the risk of cardiac death by at least 20%, and this increase in the  risk is similar to the one observed with an increase in systolic blood pressure by 10 mm Hg.</a:t>
            </a:r>
            <a:endParaRPr lang="en-US" b="0" dirty="0">
              <a:effectLst/>
            </a:endParaRPr>
          </a:p>
          <a:p>
            <a:pPr marL="12700" marR="62865" rtl="0">
              <a:spcBef>
                <a:spcPts val="0"/>
              </a:spcBef>
              <a:spcAft>
                <a:spcPts val="0"/>
              </a:spcAft>
            </a:pPr>
            <a:br>
              <a:rPr lang="en-US" b="0" dirty="0">
                <a:effectLst/>
              </a:rPr>
            </a:br>
            <a:r>
              <a:rPr lang="en-US" sz="1800" b="1" i="0" u="none" strike="noStrike" dirty="0">
                <a:solidFill>
                  <a:srgbClr val="FFFFFF"/>
                </a:solidFill>
                <a:effectLst/>
                <a:latin typeface="Tahoma" panose="020B0604030504040204" pitchFamily="34" charset="0"/>
              </a:rPr>
              <a:t>ST Depression: </a:t>
            </a:r>
            <a:r>
              <a:rPr lang="en-US" sz="1800" b="0" i="0" u="none" strike="noStrike" dirty="0">
                <a:solidFill>
                  <a:srgbClr val="E4DFA5"/>
                </a:solidFill>
                <a:effectLst/>
                <a:latin typeface="Verdana" panose="020B0604030504040204" pitchFamily="34" charset="0"/>
              </a:rPr>
              <a:t>In unstable coronary artery disease, ST-segment depression is associated with a 100% increase in the  occurrence of three-vessel/left main disease and to an increased risk of subsequent cardiac events. In these patients an  early invasive strategy substantially decreases death/myocardial infarction.</a:t>
            </a:r>
            <a:br>
              <a:rPr lang="en-US" dirty="0"/>
            </a:br>
            <a:br>
              <a:rPr lang="en-US" dirty="0"/>
            </a:br>
            <a:endParaRPr lang="en-IN" dirty="0"/>
          </a:p>
        </p:txBody>
      </p:sp>
    </p:spTree>
    <p:extLst>
      <p:ext uri="{BB962C8B-B14F-4D97-AF65-F5344CB8AC3E}">
        <p14:creationId xmlns:p14="http://schemas.microsoft.com/office/powerpoint/2010/main" val="255000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3081-98B7-0A7F-44D1-A77971EF49E2}"/>
              </a:ext>
            </a:extLst>
          </p:cNvPr>
          <p:cNvSpPr>
            <a:spLocks noGrp="1"/>
          </p:cNvSpPr>
          <p:nvPr>
            <p:ph type="title"/>
          </p:nvPr>
        </p:nvSpPr>
        <p:spPr/>
        <p:txBody>
          <a:bodyPr/>
          <a:lstStyle/>
          <a:p>
            <a:r>
              <a:rPr lang="en-US" dirty="0"/>
              <a:t>     KEY PERFORMANCE INDICATORS(KPIs)</a:t>
            </a:r>
            <a:endParaRPr lang="en-IN" dirty="0"/>
          </a:p>
        </p:txBody>
      </p:sp>
      <p:sp>
        <p:nvSpPr>
          <p:cNvPr id="3" name="Content Placeholder 2">
            <a:extLst>
              <a:ext uri="{FF2B5EF4-FFF2-40B4-BE49-F238E27FC236}">
                <a16:creationId xmlns:a16="http://schemas.microsoft.com/office/drawing/2014/main" id="{155CAC55-3C28-FF21-5809-6BCAD926EA5D}"/>
              </a:ext>
            </a:extLst>
          </p:cNvPr>
          <p:cNvSpPr>
            <a:spLocks noGrp="1"/>
          </p:cNvSpPr>
          <p:nvPr>
            <p:ph idx="1"/>
          </p:nvPr>
        </p:nvSpPr>
        <p:spPr/>
        <p:txBody>
          <a:bodyPr>
            <a:normAutofit/>
          </a:bodyPr>
          <a:lstStyle/>
          <a:p>
            <a:endParaRPr lang="en-US" sz="3600" dirty="0"/>
          </a:p>
          <a:p>
            <a:pPr rtl="0" fontAlgn="base">
              <a:spcBef>
                <a:spcPts val="0"/>
              </a:spcBef>
              <a:spcAft>
                <a:spcPts val="0"/>
              </a:spcAft>
              <a:buFont typeface="+mj-lt"/>
              <a:buAutoNum type="arabicPeriod"/>
            </a:pPr>
            <a:r>
              <a:rPr lang="en-US" sz="2400" b="0" i="0" u="none" strike="noStrike" dirty="0">
                <a:solidFill>
                  <a:srgbClr val="FFFFFF"/>
                </a:solidFill>
                <a:effectLst/>
                <a:latin typeface="Verdana" panose="020B0604030504040204" pitchFamily="34" charset="0"/>
              </a:rPr>
              <a:t> Percentage of People Having Heart Disease</a:t>
            </a:r>
            <a:endParaRPr lang="en-US" sz="2400" b="0" i="0" u="none" strike="noStrike" dirty="0">
              <a:solidFill>
                <a:srgbClr val="B31166"/>
              </a:solidFill>
              <a:effectLst/>
              <a:latin typeface="Verdana" panose="020B0604030504040204" pitchFamily="34" charset="0"/>
            </a:endParaRPr>
          </a:p>
          <a:p>
            <a:pPr rtl="0" fontAlgn="base">
              <a:spcBef>
                <a:spcPts val="1165"/>
              </a:spcBef>
              <a:spcAft>
                <a:spcPts val="0"/>
              </a:spcAft>
              <a:buFont typeface="+mj-lt"/>
              <a:buAutoNum type="arabicPeriod"/>
            </a:pPr>
            <a:r>
              <a:rPr lang="en-US" sz="2400" b="0" i="0" u="none" strike="noStrike" dirty="0">
                <a:solidFill>
                  <a:srgbClr val="FFFFFF"/>
                </a:solidFill>
                <a:effectLst/>
                <a:latin typeface="Verdana" panose="020B0604030504040204" pitchFamily="34" charset="0"/>
              </a:rPr>
              <a:t> Age Distribution including Gender</a:t>
            </a:r>
            <a:endParaRPr lang="en-US" sz="2400" b="0" i="0" u="none" strike="noStrike" dirty="0">
              <a:solidFill>
                <a:srgbClr val="B31166"/>
              </a:solidFill>
              <a:effectLst/>
              <a:latin typeface="Verdana" panose="020B0604030504040204" pitchFamily="34" charset="0"/>
            </a:endParaRPr>
          </a:p>
          <a:p>
            <a:pPr rtl="0" fontAlgn="base">
              <a:spcBef>
                <a:spcPts val="1165"/>
              </a:spcBef>
              <a:spcAft>
                <a:spcPts val="0"/>
              </a:spcAft>
              <a:buFont typeface="+mj-lt"/>
              <a:buAutoNum type="arabicPeriod"/>
            </a:pPr>
            <a:r>
              <a:rPr lang="en-US" sz="2400" b="0" i="0" u="none" strike="noStrike" dirty="0">
                <a:solidFill>
                  <a:srgbClr val="FFFFFF"/>
                </a:solidFill>
                <a:effectLst/>
                <a:latin typeface="Verdana" panose="020B0604030504040204" pitchFamily="34" charset="0"/>
              </a:rPr>
              <a:t> Gender Distribution Based on Heart Disease</a:t>
            </a:r>
            <a:endParaRPr lang="en-US" sz="2400" b="0" i="0" u="none" strike="noStrike" dirty="0">
              <a:solidFill>
                <a:srgbClr val="B31166"/>
              </a:solidFill>
              <a:effectLst/>
              <a:latin typeface="Verdana" panose="020B0604030504040204" pitchFamily="34" charset="0"/>
            </a:endParaRPr>
          </a:p>
          <a:p>
            <a:pPr rtl="0" fontAlgn="base">
              <a:spcBef>
                <a:spcPts val="1175"/>
              </a:spcBef>
              <a:spcAft>
                <a:spcPts val="0"/>
              </a:spcAft>
              <a:buFont typeface="+mj-lt"/>
              <a:buAutoNum type="arabicPeriod"/>
            </a:pPr>
            <a:r>
              <a:rPr lang="en-US" sz="2400" b="0" i="0" u="none" strike="noStrike" dirty="0">
                <a:solidFill>
                  <a:srgbClr val="FFFFFF"/>
                </a:solidFill>
                <a:effectLst/>
                <a:latin typeface="Verdana" panose="020B0604030504040204" pitchFamily="34" charset="0"/>
              </a:rPr>
              <a:t> Chest Pain Experienced by People Suffering from Heart Disease</a:t>
            </a:r>
            <a:endParaRPr lang="en-US" sz="2400" b="0" i="0" u="none" strike="noStrike" dirty="0">
              <a:solidFill>
                <a:srgbClr val="B31166"/>
              </a:solidFill>
              <a:effectLst/>
              <a:latin typeface="Verdana" panose="020B0604030504040204" pitchFamily="34" charset="0"/>
            </a:endParaRPr>
          </a:p>
          <a:p>
            <a:pPr marR="493395" rtl="0" fontAlgn="base">
              <a:spcBef>
                <a:spcPts val="1000"/>
              </a:spcBef>
              <a:spcAft>
                <a:spcPts val="0"/>
              </a:spcAft>
              <a:buFont typeface="+mj-lt"/>
              <a:buAutoNum type="arabicPeriod"/>
            </a:pPr>
            <a:r>
              <a:rPr lang="en-US" sz="2400" b="0" i="0" u="none" strike="noStrike" dirty="0">
                <a:solidFill>
                  <a:srgbClr val="FFFFFF"/>
                </a:solidFill>
                <a:effectLst/>
                <a:latin typeface="Verdana" panose="020B0604030504040204" pitchFamily="34" charset="0"/>
              </a:rPr>
              <a:t> Blood Pressure, Cholesterol Level and Maximum Heart Rate </a:t>
            </a:r>
          </a:p>
          <a:p>
            <a:pPr marL="0" marR="493395" indent="0" fontAlgn="base">
              <a:buNone/>
            </a:pPr>
            <a:r>
              <a:rPr lang="en-US" sz="2400" dirty="0">
                <a:solidFill>
                  <a:srgbClr val="FFFFFF"/>
                </a:solidFill>
                <a:latin typeface="Verdana" panose="020B0604030504040204" pitchFamily="34" charset="0"/>
              </a:rPr>
              <a:t>    </a:t>
            </a:r>
            <a:r>
              <a:rPr lang="en-US" sz="2400" b="0" i="0" u="none" strike="noStrike" dirty="0">
                <a:solidFill>
                  <a:srgbClr val="FFFFFF"/>
                </a:solidFill>
                <a:effectLst/>
                <a:latin typeface="Verdana" panose="020B0604030504040204" pitchFamily="34" charset="0"/>
              </a:rPr>
              <a:t>of  People According to their Age and Heart Disease Patients.</a:t>
            </a:r>
            <a:endParaRPr lang="en-US" sz="2400" b="0" i="0" u="none" strike="noStrike" dirty="0">
              <a:solidFill>
                <a:srgbClr val="B31166"/>
              </a:solidFill>
              <a:effectLst/>
              <a:latin typeface="Verdana" panose="020B0604030504040204" pitchFamily="34" charset="0"/>
            </a:endParaRPr>
          </a:p>
          <a:p>
            <a:pPr marL="0" marR="493395" indent="0" rtl="0" fontAlgn="base">
              <a:spcBef>
                <a:spcPts val="1000"/>
              </a:spcBef>
              <a:spcAft>
                <a:spcPts val="0"/>
              </a:spcAft>
              <a:buNone/>
            </a:pPr>
            <a:r>
              <a:rPr lang="en-US" sz="2400" dirty="0">
                <a:solidFill>
                  <a:srgbClr val="FFFFFF"/>
                </a:solidFill>
                <a:latin typeface="Verdana" panose="020B0604030504040204" pitchFamily="34" charset="0"/>
              </a:rPr>
              <a:t>6. </a:t>
            </a:r>
            <a:r>
              <a:rPr lang="en-US" sz="2400" b="0" i="0" u="none" strike="noStrike" dirty="0">
                <a:solidFill>
                  <a:srgbClr val="FFFFFF"/>
                </a:solidFill>
                <a:effectLst/>
                <a:latin typeface="Verdana" panose="020B0604030504040204" pitchFamily="34" charset="0"/>
              </a:rPr>
              <a:t>ST Depression Experienced by People According to their age                       </a:t>
            </a:r>
          </a:p>
          <a:p>
            <a:pPr marL="0" marR="493395" indent="0" rtl="0" fontAlgn="base">
              <a:spcBef>
                <a:spcPts val="1000"/>
              </a:spcBef>
              <a:spcAft>
                <a:spcPts val="0"/>
              </a:spcAft>
              <a:buNone/>
            </a:pPr>
            <a:r>
              <a:rPr lang="en-US" sz="2400" dirty="0">
                <a:solidFill>
                  <a:srgbClr val="FFFFFF"/>
                </a:solidFill>
                <a:latin typeface="Verdana" panose="020B0604030504040204" pitchFamily="34" charset="0"/>
              </a:rPr>
              <a:t>    and gender.</a:t>
            </a:r>
            <a:endParaRPr lang="en-US" sz="2400" b="0" i="0" u="none" strike="noStrike" dirty="0">
              <a:solidFill>
                <a:srgbClr val="B31166"/>
              </a:solidFill>
              <a:effectLst/>
              <a:latin typeface="Verdana" panose="020B0604030504040204" pitchFamily="34" charset="0"/>
            </a:endParaRPr>
          </a:p>
        </p:txBody>
      </p:sp>
      <p:cxnSp>
        <p:nvCxnSpPr>
          <p:cNvPr id="4" name="Straight Connector 3">
            <a:extLst>
              <a:ext uri="{FF2B5EF4-FFF2-40B4-BE49-F238E27FC236}">
                <a16:creationId xmlns:a16="http://schemas.microsoft.com/office/drawing/2014/main" id="{EACD24DF-E5B5-19F7-C22A-22F04CD8CA55}"/>
              </a:ext>
            </a:extLst>
          </p:cNvPr>
          <p:cNvCxnSpPr>
            <a:cxnSpLocks/>
          </p:cNvCxnSpPr>
          <p:nvPr/>
        </p:nvCxnSpPr>
        <p:spPr>
          <a:xfrm>
            <a:off x="1004552" y="556407"/>
            <a:ext cx="94144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8289E0-8525-E110-54E9-F3F806C810D1}"/>
              </a:ext>
            </a:extLst>
          </p:cNvPr>
          <p:cNvCxnSpPr>
            <a:cxnSpLocks/>
          </p:cNvCxnSpPr>
          <p:nvPr/>
        </p:nvCxnSpPr>
        <p:spPr>
          <a:xfrm>
            <a:off x="1004552" y="1468660"/>
            <a:ext cx="94144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855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F1E6-9AAC-87E3-5A27-F3E521027653}"/>
              </a:ext>
            </a:extLst>
          </p:cNvPr>
          <p:cNvSpPr>
            <a:spLocks noGrp="1"/>
          </p:cNvSpPr>
          <p:nvPr>
            <p:ph type="title"/>
          </p:nvPr>
        </p:nvSpPr>
        <p:spPr>
          <a:xfrm>
            <a:off x="838200" y="106362"/>
            <a:ext cx="10515600" cy="1325563"/>
          </a:xfrm>
        </p:spPr>
        <p:txBody>
          <a:bodyPr>
            <a:normAutofit/>
          </a:bodyPr>
          <a:lstStyle/>
          <a:p>
            <a:r>
              <a:rPr lang="en-US" sz="5400" dirty="0"/>
              <a:t>           INSIGHTS/CONCLUSION</a:t>
            </a:r>
            <a:endParaRPr lang="en-IN" sz="5400" dirty="0"/>
          </a:p>
        </p:txBody>
      </p:sp>
      <p:sp>
        <p:nvSpPr>
          <p:cNvPr id="3" name="Content Placeholder 2">
            <a:extLst>
              <a:ext uri="{FF2B5EF4-FFF2-40B4-BE49-F238E27FC236}">
                <a16:creationId xmlns:a16="http://schemas.microsoft.com/office/drawing/2014/main" id="{585A7065-EB2A-E2AF-E272-D219152C790C}"/>
              </a:ext>
            </a:extLst>
          </p:cNvPr>
          <p:cNvSpPr>
            <a:spLocks noGrp="1"/>
          </p:cNvSpPr>
          <p:nvPr>
            <p:ph idx="1"/>
          </p:nvPr>
        </p:nvSpPr>
        <p:spPr>
          <a:xfrm>
            <a:off x="412124" y="1431924"/>
            <a:ext cx="10941676" cy="5426075"/>
          </a:xfrm>
        </p:spPr>
        <p:txBody>
          <a:bodyPr>
            <a:normAutofit/>
          </a:bodyPr>
          <a:lstStyle/>
          <a:p>
            <a:pPr algn="l">
              <a:buFont typeface="+mj-lt"/>
              <a:buAutoNum type="arabicPeriod"/>
            </a:pPr>
            <a:r>
              <a:rPr lang="en-US" sz="1400" b="0" i="0" dirty="0">
                <a:effectLst/>
                <a:latin typeface="Helvetica Neue"/>
              </a:rPr>
              <a:t>From the overall population, 49% people have heart disease and 51% people do not have heart disease</a:t>
            </a:r>
          </a:p>
          <a:p>
            <a:pPr algn="l">
              <a:buFont typeface="+mj-lt"/>
              <a:buAutoNum type="arabicPeriod"/>
            </a:pPr>
            <a:r>
              <a:rPr lang="en-US" sz="1400" b="0" i="0" dirty="0">
                <a:effectLst/>
                <a:latin typeface="Helvetica Neue"/>
              </a:rPr>
              <a:t>Elder Age People are most affected by Heart Disease &amp; Young Age People are mostly FREE from any kind of Disease</a:t>
            </a:r>
          </a:p>
          <a:p>
            <a:pPr algn="l">
              <a:buFont typeface="+mj-lt"/>
              <a:buAutoNum type="arabicPeriod"/>
            </a:pPr>
            <a:r>
              <a:rPr lang="en-US" sz="1400" b="0" i="0" dirty="0">
                <a:effectLst/>
                <a:latin typeface="Helvetica Neue"/>
              </a:rPr>
              <a:t>Males are seen more prone to Heart Disease</a:t>
            </a:r>
          </a:p>
          <a:p>
            <a:pPr algn="l">
              <a:buFont typeface="+mj-lt"/>
              <a:buAutoNum type="arabicPeriod"/>
            </a:pPr>
            <a:r>
              <a:rPr lang="en-US" sz="1400" b="0" i="0" dirty="0">
                <a:effectLst/>
                <a:latin typeface="Helvetica Neue"/>
              </a:rPr>
              <a:t>People having atypical angina have higher chance of heart disease</a:t>
            </a:r>
          </a:p>
          <a:p>
            <a:pPr algn="l">
              <a:buFont typeface="+mj-lt"/>
              <a:buAutoNum type="arabicPeriod"/>
            </a:pPr>
            <a:r>
              <a:rPr lang="en-US" sz="1400" b="0" i="0" dirty="0">
                <a:effectLst/>
                <a:latin typeface="Helvetica Neue"/>
              </a:rPr>
              <a:t>Higher Number of Asymptomatic Pain is seen in Elderly Age people.</a:t>
            </a:r>
          </a:p>
          <a:p>
            <a:pPr algn="l">
              <a:buFont typeface="+mj-lt"/>
              <a:buAutoNum type="arabicPeriod"/>
            </a:pPr>
            <a:r>
              <a:rPr lang="en-US" sz="1400" b="0" i="0" dirty="0">
                <a:effectLst/>
                <a:latin typeface="Helvetica Neue"/>
              </a:rPr>
              <a:t>Higher number of men are suffering from Asymptomatic type of Chest Pain</a:t>
            </a:r>
          </a:p>
          <a:p>
            <a:pPr algn="l">
              <a:buFont typeface="+mj-lt"/>
              <a:buAutoNum type="arabicPeriod"/>
            </a:pPr>
            <a:r>
              <a:rPr lang="en-US" sz="1400" b="0" i="0" dirty="0">
                <a:effectLst/>
                <a:latin typeface="Helvetica Neue"/>
              </a:rPr>
              <a:t>Blood Pressure Rate is almost equal in Males and Females</a:t>
            </a:r>
          </a:p>
          <a:p>
            <a:pPr algn="l">
              <a:buFont typeface="+mj-lt"/>
              <a:buAutoNum type="arabicPeriod"/>
            </a:pPr>
            <a:r>
              <a:rPr lang="en-US" sz="1400" b="0" i="0" dirty="0">
                <a:effectLst/>
                <a:latin typeface="Helvetica Neue"/>
              </a:rPr>
              <a:t>Blood pressure increases between age of 50 to 60 and continue till 70</a:t>
            </a:r>
          </a:p>
          <a:p>
            <a:pPr algn="l">
              <a:buFont typeface="+mj-lt"/>
              <a:buAutoNum type="arabicPeriod"/>
            </a:pPr>
            <a:r>
              <a:rPr lang="en-US" sz="1400" b="0" i="0" dirty="0">
                <a:effectLst/>
                <a:latin typeface="Helvetica Neue"/>
              </a:rPr>
              <a:t>Cholestrol levels are higher in females than males</a:t>
            </a:r>
          </a:p>
          <a:p>
            <a:pPr algn="l">
              <a:buFont typeface="+mj-lt"/>
              <a:buAutoNum type="arabicPeriod"/>
            </a:pPr>
            <a:r>
              <a:rPr lang="en-US" sz="1400" b="0" i="0" dirty="0">
                <a:effectLst/>
                <a:latin typeface="Helvetica Neue"/>
              </a:rPr>
              <a:t>Cholestrol level increases after age 50</a:t>
            </a:r>
          </a:p>
          <a:p>
            <a:pPr algn="l">
              <a:buFont typeface="+mj-lt"/>
              <a:buAutoNum type="arabicPeriod"/>
            </a:pPr>
            <a:r>
              <a:rPr lang="en-US" sz="1400" b="0" i="0" dirty="0">
                <a:effectLst/>
                <a:latin typeface="Helvetica Neue"/>
              </a:rPr>
              <a:t>ST Depression is seen more in males than in females</a:t>
            </a:r>
          </a:p>
          <a:p>
            <a:pPr algn="l">
              <a:buFont typeface="+mj-lt"/>
              <a:buAutoNum type="arabicPeriod"/>
            </a:pPr>
            <a:r>
              <a:rPr lang="en-US" sz="1400" b="0" i="0" dirty="0">
                <a:effectLst/>
                <a:latin typeface="Helvetica Neue"/>
              </a:rPr>
              <a:t>ST depression is more in ages 30-40</a:t>
            </a:r>
          </a:p>
          <a:p>
            <a:pPr algn="l">
              <a:buFont typeface="+mj-lt"/>
              <a:buAutoNum type="arabicPeriod"/>
            </a:pPr>
            <a:r>
              <a:rPr lang="en-US" sz="1400" b="0" i="0" dirty="0">
                <a:effectLst/>
                <a:latin typeface="Helvetica Neue"/>
              </a:rPr>
              <a:t>Higher Blood Pressure Level results in higher chances of heart disease</a:t>
            </a:r>
          </a:p>
          <a:p>
            <a:pPr algn="l">
              <a:buFont typeface="+mj-lt"/>
              <a:buAutoNum type="arabicPeriod"/>
            </a:pPr>
            <a:r>
              <a:rPr lang="en-US" sz="1400" b="0" i="0" dirty="0">
                <a:effectLst/>
                <a:latin typeface="Helvetica Neue"/>
              </a:rPr>
              <a:t>More chances of disease is seen in more fasting blood sugar levels</a:t>
            </a:r>
          </a:p>
          <a:p>
            <a:pPr algn="l">
              <a:buFont typeface="+mj-lt"/>
              <a:buAutoNum type="arabicPeriod"/>
            </a:pPr>
            <a:r>
              <a:rPr lang="en-US" sz="1400" b="0" i="0" dirty="0">
                <a:effectLst/>
                <a:latin typeface="Helvetica Neue"/>
              </a:rPr>
              <a:t>Males are generally seen to have higher level of Fasting Blood Sugar</a:t>
            </a:r>
          </a:p>
          <a:p>
            <a:pPr algn="l">
              <a:buFont typeface="+mj-lt"/>
              <a:buAutoNum type="arabicPeriod"/>
            </a:pPr>
            <a:r>
              <a:rPr lang="en-US" sz="1400" b="0" i="0" dirty="0">
                <a:effectLst/>
                <a:latin typeface="Helvetica Neue"/>
              </a:rPr>
              <a:t>It is seen that males have high level of Exercise Based </a:t>
            </a:r>
            <a:r>
              <a:rPr lang="en-US" sz="1400" b="0" i="0" dirty="0" err="1">
                <a:effectLst/>
                <a:latin typeface="Helvetica Neue"/>
              </a:rPr>
              <a:t>Agnia</a:t>
            </a:r>
            <a:endParaRPr lang="en-US" sz="1400" b="0" i="0" dirty="0">
              <a:effectLst/>
              <a:latin typeface="Helvetica Neue"/>
            </a:endParaRPr>
          </a:p>
          <a:p>
            <a:endParaRPr lang="en-IN" sz="1400" dirty="0"/>
          </a:p>
        </p:txBody>
      </p:sp>
      <p:cxnSp>
        <p:nvCxnSpPr>
          <p:cNvPr id="4" name="Straight Connector 3">
            <a:extLst>
              <a:ext uri="{FF2B5EF4-FFF2-40B4-BE49-F238E27FC236}">
                <a16:creationId xmlns:a16="http://schemas.microsoft.com/office/drawing/2014/main" id="{3F419486-3966-C902-DEA1-08E2B260CC99}"/>
              </a:ext>
            </a:extLst>
          </p:cNvPr>
          <p:cNvCxnSpPr>
            <a:cxnSpLocks/>
          </p:cNvCxnSpPr>
          <p:nvPr/>
        </p:nvCxnSpPr>
        <p:spPr>
          <a:xfrm>
            <a:off x="2374637" y="223458"/>
            <a:ext cx="705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10A6FC4-5473-4241-7B94-AD253BA0B30A}"/>
              </a:ext>
            </a:extLst>
          </p:cNvPr>
          <p:cNvCxnSpPr>
            <a:cxnSpLocks/>
          </p:cNvCxnSpPr>
          <p:nvPr/>
        </p:nvCxnSpPr>
        <p:spPr>
          <a:xfrm>
            <a:off x="2374637" y="1266870"/>
            <a:ext cx="705269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793883"/>
      </p:ext>
    </p:extLst>
  </p:cSld>
  <p:clrMapOvr>
    <a:masterClrMapping/>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75</TotalTime>
  <Words>1189</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Helvetica Neue</vt:lpstr>
      <vt:lpstr>Noto Sans Symbols</vt:lpstr>
      <vt:lpstr>Tahoma</vt:lpstr>
      <vt:lpstr>Trebuchet MS</vt:lpstr>
      <vt:lpstr>Verdana</vt:lpstr>
      <vt:lpstr>Office Theme</vt:lpstr>
      <vt:lpstr>Heart Disease Diagnostic Analysis</vt:lpstr>
      <vt:lpstr>PROJECT DETAIL</vt:lpstr>
      <vt:lpstr>                        OBJECTIVE</vt:lpstr>
      <vt:lpstr>                  PROBLEM STATEMENT</vt:lpstr>
      <vt:lpstr>                        ARCHITECTURE</vt:lpstr>
      <vt:lpstr>                  DATASET INFORMATION</vt:lpstr>
      <vt:lpstr>Why These  Parameters  are  Important?</vt:lpstr>
      <vt:lpstr>     KEY PERFORMANCE INDICATORS(KPIs)</vt:lpstr>
      <vt:lpstr>           INSIGHTS/CONCLUSION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Nehal</dc:creator>
  <cp:lastModifiedBy>Nehal</cp:lastModifiedBy>
  <cp:revision>3</cp:revision>
  <cp:lastPrinted>2023-03-30T15:21:39Z</cp:lastPrinted>
  <dcterms:created xsi:type="dcterms:W3CDTF">2023-03-30T14:09:08Z</dcterms:created>
  <dcterms:modified xsi:type="dcterms:W3CDTF">2023-03-30T15:24:25Z</dcterms:modified>
</cp:coreProperties>
</file>