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lmost%20d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almost%20don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lmost%20d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lmost%20don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[almost done.xlsx]Sheet2!PivotTable2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based on Industry Category</a:t>
            </a:r>
            <a:endParaRPr lang="en-US"/>
          </a:p>
        </c:rich>
      </c:tx>
      <c:layout>
        <c:manualLayout>
          <c:xMode val="edge"/>
          <c:yMode val="edge"/>
          <c:x val="0.20480555555555555"/>
          <c:y val="6.3794109069699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Sheet2!$B$4:$B$15</c:f>
              <c:numCache>
                <c:formatCode>_-[$$-409]* #,##0.00_ ;_-[$$-409]* \-#,##0.00\ ;_-[$$-409]* "-"??_ ;_-@_ </c:formatCode>
                <c:ptCount val="11"/>
                <c:pt idx="0">
                  <c:v>284835.90999999986</c:v>
                </c:pt>
                <c:pt idx="1">
                  <c:v>383293.20999999944</c:v>
                </c:pt>
                <c:pt idx="2">
                  <c:v>2239358.3700000071</c:v>
                </c:pt>
                <c:pt idx="3">
                  <c:v>1671928.0100000079</c:v>
                </c:pt>
                <c:pt idx="4">
                  <c:v>352060.8</c:v>
                </c:pt>
                <c:pt idx="5">
                  <c:v>2222136.8900000006</c:v>
                </c:pt>
                <c:pt idx="6">
                  <c:v>1721752.4649719044</c:v>
                </c:pt>
                <c:pt idx="7">
                  <c:v>696172.93000000052</c:v>
                </c:pt>
                <c:pt idx="8">
                  <c:v>950093.25000000081</c:v>
                </c:pt>
                <c:pt idx="9">
                  <c:v>207184.49999999977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0-44FB-A52B-FB9A59EDD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2422104"/>
        <c:axId val="562422432"/>
        <c:axId val="0"/>
      </c:bar3DChart>
      <c:catAx>
        <c:axId val="56242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22432"/>
        <c:crosses val="autoZero"/>
        <c:auto val="1"/>
        <c:lblAlgn val="ctr"/>
        <c:lblOffset val="100"/>
        <c:noMultiLvlLbl val="0"/>
      </c:catAx>
      <c:valAx>
        <c:axId val="5624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2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Age Clusters Profit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'Pivot Table 3'!$B$2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rgbClr val="4F81BD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'Pivot Table 3'!$A$3:$A$9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80-90</c:v>
                </c:pt>
              </c:strCache>
            </c:strRef>
          </c:cat>
          <c:val>
            <c:numRef>
              <c:f>'Pivot Table 3'!$B$3:$B$9</c:f>
              <c:numCache>
                <c:formatCode>General</c:formatCode>
                <c:ptCount val="7"/>
                <c:pt idx="0">
                  <c:v>460349.50000000047</c:v>
                </c:pt>
                <c:pt idx="1">
                  <c:v>429523.88497189956</c:v>
                </c:pt>
                <c:pt idx="2">
                  <c:v>892688.67000000027</c:v>
                </c:pt>
                <c:pt idx="3">
                  <c:v>517648.30999999976</c:v>
                </c:pt>
                <c:pt idx="4">
                  <c:v>380834.2199999998</c:v>
                </c:pt>
                <c:pt idx="5">
                  <c:v>5077.4500000000007</c:v>
                </c:pt>
                <c:pt idx="6">
                  <c:v>7212.170000000001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53AA-4F27-B74A-5AE6CBFBE1C7}"/>
            </c:ext>
          </c:extLst>
        </c:ser>
        <c:ser>
          <c:idx val="1"/>
          <c:order val="1"/>
          <c:tx>
            <c:strRef>
              <c:f>'Pivot Table 3'!$C$2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rgbClr val="C0504D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'Pivot Table 3'!$A$3:$A$9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80-90</c:v>
                </c:pt>
              </c:strCache>
            </c:strRef>
          </c:cat>
          <c:val>
            <c:numRef>
              <c:f>'Pivot Table 3'!$C$3:$C$9</c:f>
              <c:numCache>
                <c:formatCode>General</c:formatCode>
                <c:ptCount val="7"/>
                <c:pt idx="0">
                  <c:v>424414.20999999967</c:v>
                </c:pt>
                <c:pt idx="1">
                  <c:v>479080.17999999982</c:v>
                </c:pt>
                <c:pt idx="2">
                  <c:v>857896.81999999937</c:v>
                </c:pt>
                <c:pt idx="3">
                  <c:v>517503.46999999962</c:v>
                </c:pt>
                <c:pt idx="4">
                  <c:v>384030.71999999956</c:v>
                </c:pt>
                <c:pt idx="5">
                  <c:v>6280.7100000000009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53AA-4F27-B74A-5AE6CBFBE1C7}"/>
            </c:ext>
          </c:extLst>
        </c:ser>
        <c:ser>
          <c:idx val="2"/>
          <c:order val="2"/>
          <c:tx>
            <c:strRef>
              <c:f>'Pivot Table 3'!$D$2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rgbClr val="9BBB59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'Pivot Table 3'!$A$3:$A$9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80-90</c:v>
                </c:pt>
              </c:strCache>
            </c:strRef>
          </c:cat>
          <c:val>
            <c:numRef>
              <c:f>'Pivot Table 3'!$D$3:$D$9</c:f>
              <c:numCache>
                <c:formatCode>General</c:formatCode>
                <c:ptCount val="7"/>
                <c:pt idx="0">
                  <c:v>829011.79000000108</c:v>
                </c:pt>
                <c:pt idx="1">
                  <c:v>922145.70000000147</c:v>
                </c:pt>
                <c:pt idx="2">
                  <c:v>1911670.6300000078</c:v>
                </c:pt>
                <c:pt idx="3">
                  <c:v>914552.50000000093</c:v>
                </c:pt>
                <c:pt idx="4">
                  <c:v>787650.13000000024</c:v>
                </c:pt>
                <c:pt idx="6">
                  <c:v>1245.27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53AA-4F27-B74A-5AE6CBFBE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0594888"/>
        <c:axId val="1440731738"/>
      </c:barChart>
      <c:catAx>
        <c:axId val="270594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Grouped age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440731738"/>
        <c:crosses val="autoZero"/>
        <c:auto val="1"/>
        <c:lblAlgn val="ctr"/>
        <c:lblOffset val="100"/>
        <c:noMultiLvlLbl val="1"/>
      </c:catAx>
      <c:valAx>
        <c:axId val="144073173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N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70594888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[almost done.xlsx]Pivot Table 4!Pivot Table 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4'!$B$1:$B$2</c:f>
              <c:strCache>
                <c:ptCount val="1"/>
                <c:pt idx="0">
                  <c:v>New South Wales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4'!$B$3:$B$5</c:f>
              <c:numCache>
                <c:formatCode>General</c:formatCode>
                <c:ptCount val="2"/>
                <c:pt idx="0">
                  <c:v>233</c:v>
                </c:pt>
                <c:pt idx="1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A34-8A91-AA7A237BEFC4}"/>
            </c:ext>
          </c:extLst>
        </c:ser>
        <c:ser>
          <c:idx val="1"/>
          <c:order val="1"/>
          <c:tx>
            <c:strRef>
              <c:f>'Pivot Table 4'!$C$1:$C$2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4'!$C$3:$C$5</c:f>
              <c:numCache>
                <c:formatCode>General</c:formatCode>
                <c:ptCount val="2"/>
                <c:pt idx="0">
                  <c:v>4707</c:v>
                </c:pt>
                <c:pt idx="1">
                  <c:v>5190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5-4A34-8A91-AA7A237BEFC4}"/>
            </c:ext>
          </c:extLst>
        </c:ser>
        <c:ser>
          <c:idx val="2"/>
          <c:order val="2"/>
          <c:tx>
            <c:strRef>
              <c:f>'Pivot Table 4'!$D$1:$D$2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4'!$D$3:$D$5</c:f>
              <c:numCache>
                <c:formatCode>General</c:formatCode>
                <c:ptCount val="2"/>
                <c:pt idx="0">
                  <c:v>2059</c:v>
                </c:pt>
                <c:pt idx="1">
                  <c:v>2085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F5-4A34-8A91-AA7A237BEFC4}"/>
            </c:ext>
          </c:extLst>
        </c:ser>
        <c:ser>
          <c:idx val="3"/>
          <c:order val="3"/>
          <c:tx>
            <c:strRef>
              <c:f>'Pivot Table 4'!$E$1:$E$2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4'!$E$3:$E$5</c:f>
              <c:numCache>
                <c:formatCode>General</c:formatCode>
                <c:ptCount val="2"/>
                <c:pt idx="0">
                  <c:v>2304</c:v>
                </c:pt>
                <c:pt idx="1">
                  <c:v>2130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F5-4A34-8A91-AA7A237BEFC4}"/>
            </c:ext>
          </c:extLst>
        </c:ser>
        <c:ser>
          <c:idx val="4"/>
          <c:order val="4"/>
          <c:tx>
            <c:strRef>
              <c:f>'Pivot Table 4'!$F$1:$F$2</c:f>
              <c:strCache>
                <c:ptCount val="1"/>
                <c:pt idx="0">
                  <c:v>Victoria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4'!$F$3:$F$5</c:f>
              <c:numCache>
                <c:formatCode>General</c:formatCode>
                <c:ptCount val="2"/>
                <c:pt idx="0">
                  <c:v>208</c:v>
                </c:pt>
                <c:pt idx="1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F5-4A34-8A91-AA7A237BE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012984"/>
        <c:axId val="563017576"/>
      </c:barChart>
      <c:catAx>
        <c:axId val="56301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17576"/>
        <c:crosses val="autoZero"/>
        <c:auto val="1"/>
        <c:lblAlgn val="ctr"/>
        <c:lblOffset val="100"/>
        <c:noMultiLvlLbl val="0"/>
      </c:catAx>
      <c:valAx>
        <c:axId val="56301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1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[almost done.xlsx]Sheet4!PivotTable3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as per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805314960629921"/>
          <c:y val="0.15481481481481482"/>
          <c:w val="0.75320078740157492"/>
          <c:h val="0.726026538349373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Sheet4!$A$4:$A$7</c:f>
              <c:strCache>
                <c:ptCount val="3"/>
                <c:pt idx="0">
                  <c:v>Group1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481593</c:v>
                </c:pt>
                <c:pt idx="1">
                  <c:v>475108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2-45DC-B023-335C04B8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6182896"/>
        <c:axId val="686183552"/>
        <c:axId val="0"/>
      </c:bar3DChart>
      <c:catAx>
        <c:axId val="686182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6183552"/>
        <c:crosses val="autoZero"/>
        <c:auto val="1"/>
        <c:lblAlgn val="ctr"/>
        <c:lblOffset val="100"/>
        <c:noMultiLvlLbl val="0"/>
      </c:catAx>
      <c:valAx>
        <c:axId val="68618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18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0.20323</cdr:x>
      <cdr:y>0.85076</cdr:y>
    </cdr:from>
    <cdr:to>
      <cdr:x>0.62043</cdr:x>
      <cdr:y>0.98223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7167D2-B210-472B-99BF-348A0C3E5C72}"/>
            </a:ext>
          </a:extLst>
        </cdr:cNvPr>
        <cdr:cNvSpPr txBox="1"/>
      </cdr:nvSpPr>
      <cdr:spPr>
        <a:xfrm xmlns:a="http://schemas.openxmlformats.org/drawingml/2006/main">
          <a:off x="929148" y="2333798"/>
          <a:ext cx="1907458" cy="360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Female                 Male</a:t>
          </a:r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5F3C-6B46-4285-98FE-23650328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6DA1C-CBDF-488A-BE59-4AA897009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CB5F-0F5B-42A9-87A7-559CC500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A1E2-A8A5-4AD5-ABCA-3DBB5DED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6652-A342-4DD9-BDF8-F789F98C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8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2236-BCAC-4CC5-9D19-03CFA4C4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C3122-D8D7-4D07-B2C4-855126B81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73AB-7F96-4034-B5D2-6D0314BD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A9E4-7800-4143-84E4-80A3253A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6CF6-7FD5-435D-BF87-FA947EA5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7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4E9DA-CC1B-4CB1-A1B3-C431747FF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B931E-F013-481E-821B-E08AC7B3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1F84-FC54-4C97-915B-0B74E7D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E2F7-6EDA-4F28-9545-45B086B4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814B-89DF-4D50-BCFE-ECF5F9BA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8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4694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80D3-DA8F-416E-BF7C-6A1896EA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6195-5727-4049-9D67-ED031082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36F8-0719-41BE-8C62-CE84CF5E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CBB1-E6E4-4225-80D2-E7BCEB2F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10EE-9FE1-4912-82C3-CEF5450A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0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D4B0-722E-4624-A575-44ADDCA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76ED-6AA3-4716-95B6-DD0A05F3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AD45-1646-4D93-A54A-F0E1BFEC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1194-14EA-4517-84F6-EBF9009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C0FE-43D5-43AD-9EBA-94ED1DCB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3D96-E9AB-4264-BA19-EC5D054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5E0-B725-4EDB-A88B-FCB45AE3F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0EEF-1D93-475E-9CA4-91189892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689C-520A-4635-8241-7093C45D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7865E-9728-4D95-B679-266CC2B8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5141-C57F-498C-96B2-55B2F9B8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72D0-099B-4A81-9151-6A13A264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6C35-93F1-4900-98DB-DFF4CA56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FF7E3-2544-487D-A779-8D858A5F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8F2AE-9FF7-4612-8AD4-E9E5DA8BA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CC198-F9F4-4EC0-B9D5-FA755E10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B0EF6-D2DD-4E07-A043-28121EB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DD105-7370-480B-AD2D-EAE72B1C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5EB6E-A3C6-4BAD-983F-F8C29806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EF00-77F9-4DAE-A4E4-19139C8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DB325-7BEE-4EE4-A7E1-9A5CA02A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1D6AE-C5C7-426A-8D6D-9C0A877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8AAD1-4E99-4C0A-84D1-5366D540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9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C437A-C58A-4353-8089-6534DB4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4A9D0-DE70-4DDD-9DC3-0FCC4B7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3F362-E9A9-46D5-A1CC-924CD23B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97D7-BAB5-454A-B668-FE331615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7C03-E777-4AFE-9A5B-0A756FAB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A9CEA-DDBF-452B-90FF-31DCB676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0710-2658-410D-BAED-EEB4837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CB1A-B39B-48FE-93C0-D388AFCF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3539-AEA4-4B8F-8185-ED4C6F1D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0D8A-F654-4637-9044-29C37BCA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8547F-2BE8-4D63-91DF-379242AE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9337-1687-47FC-9B10-7585FA7B8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7D5F-2F6E-463C-95CA-AFE0AEC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87CB-F44E-42F0-A47C-C5762191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7A9C9-4781-4520-B961-A114B580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94D4C-06DE-474C-8ED3-A4AFEB31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BDC0-8FBA-4F4D-B0F2-4B6D980B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98127-22DB-4AB3-A198-E859A8055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C8922-AE8A-4C75-9CF6-E4BFDC7F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D54B-25C9-4D87-BD80-786EC2F0D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9832" y="19664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Mohammad Nehal, Jr. Data Scientist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5446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36926" y="1383337"/>
            <a:ext cx="8938975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Here is a snapshot of a few customers that will come under the high value customer classification :</a:t>
            </a:r>
            <a:endParaRPr sz="1100" dirty="0"/>
          </a:p>
        </p:txBody>
      </p:sp>
      <p:sp>
        <p:nvSpPr>
          <p:cNvPr id="10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8A0B9D7C-4D73-48B5-B228-09923DE36674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2D693-1EEF-4A9B-A283-83FC2B6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795488"/>
            <a:ext cx="8770775" cy="32294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4D09B09B-9F11-4F50-AC54-736CF66D4043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6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7FCC8EA8-4EBC-43A7-B166-4D31BE19BEFF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Indentifying</a:t>
            </a:r>
            <a:r>
              <a:rPr lang="en-US" dirty="0"/>
              <a:t>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4453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u="sng" dirty="0"/>
              <a:t>Outline of the problem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Spyrocket</a:t>
            </a:r>
            <a:r>
              <a:rPr lang="en-US" dirty="0"/>
              <a:t> Central  is a company that specializes in high quality bike and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marketing team is looking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target 1000 new customer that will bring the highest value to the business.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AC866-2739-41B7-BBBD-60F2F2A8133C}"/>
              </a:ext>
            </a:extLst>
          </p:cNvPr>
          <p:cNvSpPr txBox="1"/>
          <p:nvPr/>
        </p:nvSpPr>
        <p:spPr>
          <a:xfrm>
            <a:off x="4806773" y="1594453"/>
            <a:ext cx="39638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+mj-lt"/>
              </a:rPr>
              <a:t>Approach for Data Analysis</a:t>
            </a:r>
          </a:p>
          <a:p>
            <a:endParaRPr lang="en-US" sz="16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Bike Related Purchases for the last 3 years based on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Top industries contributing the maximum profit and bike related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Wealth Segment by age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Number of Cars owned in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Customer Classification.</a:t>
            </a:r>
            <a:endParaRPr lang="en-IN" sz="1600" dirty="0">
              <a:latin typeface="+mj-lt"/>
            </a:endParaRPr>
          </a:p>
        </p:txBody>
      </p:sp>
      <p:sp>
        <p:nvSpPr>
          <p:cNvPr id="11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7063F410-6EDF-4BF1-B6ED-DE86F8DEE3BD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3061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070489"/>
            <a:ext cx="512405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 dealt with for the data quality issue: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A9192B-A3B7-4BEE-A560-CE73D49B1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38995"/>
              </p:ext>
            </p:extLst>
          </p:nvPr>
        </p:nvGraphicFramePr>
        <p:xfrm>
          <a:off x="166546" y="1472750"/>
          <a:ext cx="8642557" cy="325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651">
                  <a:extLst>
                    <a:ext uri="{9D8B030D-6E8A-4147-A177-3AD203B41FA5}">
                      <a16:colId xmlns:a16="http://schemas.microsoft.com/office/drawing/2014/main" val="1773960855"/>
                    </a:ext>
                  </a:extLst>
                </a:gridCol>
                <a:gridCol w="1234651">
                  <a:extLst>
                    <a:ext uri="{9D8B030D-6E8A-4147-A177-3AD203B41FA5}">
                      <a16:colId xmlns:a16="http://schemas.microsoft.com/office/drawing/2014/main" val="1602769944"/>
                    </a:ext>
                  </a:extLst>
                </a:gridCol>
                <a:gridCol w="1234651">
                  <a:extLst>
                    <a:ext uri="{9D8B030D-6E8A-4147-A177-3AD203B41FA5}">
                      <a16:colId xmlns:a16="http://schemas.microsoft.com/office/drawing/2014/main" val="825162505"/>
                    </a:ext>
                  </a:extLst>
                </a:gridCol>
                <a:gridCol w="1234651">
                  <a:extLst>
                    <a:ext uri="{9D8B030D-6E8A-4147-A177-3AD203B41FA5}">
                      <a16:colId xmlns:a16="http://schemas.microsoft.com/office/drawing/2014/main" val="3519107676"/>
                    </a:ext>
                  </a:extLst>
                </a:gridCol>
                <a:gridCol w="1234651">
                  <a:extLst>
                    <a:ext uri="{9D8B030D-6E8A-4147-A177-3AD203B41FA5}">
                      <a16:colId xmlns:a16="http://schemas.microsoft.com/office/drawing/2014/main" val="2098852284"/>
                    </a:ext>
                  </a:extLst>
                </a:gridCol>
                <a:gridCol w="1234651">
                  <a:extLst>
                    <a:ext uri="{9D8B030D-6E8A-4147-A177-3AD203B41FA5}">
                      <a16:colId xmlns:a16="http://schemas.microsoft.com/office/drawing/2014/main" val="1351149"/>
                    </a:ext>
                  </a:extLst>
                </a:gridCol>
                <a:gridCol w="1234651">
                  <a:extLst>
                    <a:ext uri="{9D8B030D-6E8A-4147-A177-3AD203B41FA5}">
                      <a16:colId xmlns:a16="http://schemas.microsoft.com/office/drawing/2014/main" val="456428865"/>
                    </a:ext>
                  </a:extLst>
                </a:gridCol>
              </a:tblGrid>
              <a:tr h="6123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Relevancy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43336"/>
                  </a:ext>
                </a:extLst>
              </a:tr>
              <a:tr h="612365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DOB:Inaccurate</a:t>
                      </a:r>
                      <a:endParaRPr lang="en-US" dirty="0"/>
                    </a:p>
                    <a:p>
                      <a:r>
                        <a:rPr lang="en-US" dirty="0"/>
                        <a:t>Age: missing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Title: Blanks</a:t>
                      </a:r>
                    </a:p>
                    <a:p>
                      <a:r>
                        <a:rPr lang="en-US" dirty="0"/>
                        <a:t>Customer ID: Incomplete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Gender: Inconsistent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Deceased Customer: Filtered 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column: Deleted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71071"/>
                  </a:ext>
                </a:extLst>
              </a:tr>
              <a:tr h="612365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       : Incomplete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States: Inconsistent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75492"/>
                  </a:ext>
                </a:extLst>
              </a:tr>
              <a:tr h="612365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Profit: Missing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ID: Incomplete</a:t>
                      </a:r>
                    </a:p>
                    <a:p>
                      <a:r>
                        <a:rPr lang="en-US" dirty="0"/>
                        <a:t>Online Orders : Blanks</a:t>
                      </a:r>
                    </a:p>
                    <a:p>
                      <a:r>
                        <a:rPr lang="en-US" dirty="0"/>
                        <a:t>Brands: Blanks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Price: Format</a:t>
                      </a:r>
                    </a:p>
                    <a:p>
                      <a:r>
                        <a:rPr lang="en-US" dirty="0"/>
                        <a:t>Product Sold Date: Format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81426"/>
                  </a:ext>
                </a:extLst>
              </a:tr>
            </a:tbl>
          </a:graphicData>
        </a:graphic>
      </p:graphicFrame>
      <p:sp>
        <p:nvSpPr>
          <p:cNvPr id="11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35F54FCE-65C7-4727-B1F0-56FED27F6002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36758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Job Industry Contributing to the Maximum Profit &amp; Bike Related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23262"/>
            <a:ext cx="3216601" cy="184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Top 3 Industry Sector Bringing in the Highest Profit are: Financial Services, Manufacturing and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people working in these top contributing industry prefer bike for commuting.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480D10-7DAA-4FC8-9E89-F763E1C38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648880"/>
              </p:ext>
            </p:extLst>
          </p:nvPr>
        </p:nvGraphicFramePr>
        <p:xfrm>
          <a:off x="3498288" y="1523539"/>
          <a:ext cx="5537557" cy="3530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D30017A3-77C9-48BA-B18B-AE1236659645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4482229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3675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by Age Cluster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38838" y="1769317"/>
            <a:ext cx="3458092" cy="250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Overall, the Mass Customer segmentation makes the highest profit across the different age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Mass Customer Aged between 40-49 are likely to bring  more profit for the company compared to other age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also indicates a trend of buying power, as the buying power increases over time  till 49 and then see’s a decline in buying power, thus leading to lower profits.</a:t>
            </a:r>
            <a:endParaRPr sz="1100" dirty="0"/>
          </a:p>
        </p:txBody>
      </p:sp>
      <p:graphicFrame>
        <p:nvGraphicFramePr>
          <p:cNvPr id="6" name="Chart 5" title="Chart">
            <a:extLst>
              <a:ext uri="{FF2B5EF4-FFF2-40B4-BE49-F238E27FC236}">
                <a16:creationId xmlns:a16="http://schemas.microsoft.com/office/drawing/2014/main" id="{71520C36-9CBF-44B8-87C1-37245E900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772929"/>
              </p:ext>
            </p:extLst>
          </p:nvPr>
        </p:nvGraphicFramePr>
        <p:xfrm>
          <a:off x="3696931" y="1601834"/>
          <a:ext cx="5368412" cy="3412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CD767937-4501-4E8C-954C-E172F533D33A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8804211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3675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bikes owned in each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38838" y="1769317"/>
            <a:ext cx="3458092" cy="1924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NSW. QLD and VIC could be potential market opportunities for the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NSW has the highest potential as the number of people that own a bike is almost equal to the number of people who don’t own bikes which shows that there is opportunity to find value customers there.</a:t>
            </a:r>
            <a:endParaRPr sz="1100" dirty="0"/>
          </a:p>
        </p:txBody>
      </p:sp>
      <p:graphicFrame>
        <p:nvGraphicFramePr>
          <p:cNvPr id="8" name="Chart 7" title="Number of cars in each state">
            <a:extLst>
              <a:ext uri="{FF2B5EF4-FFF2-40B4-BE49-F238E27FC236}">
                <a16:creationId xmlns:a16="http://schemas.microsoft.com/office/drawing/2014/main" id="{4E63BEAF-CB25-47D2-BEE4-81E564058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640482"/>
              </p:ext>
            </p:extLst>
          </p:nvPr>
        </p:nvGraphicFramePr>
        <p:xfrm>
          <a:off x="3884300" y="1553085"/>
          <a:ext cx="4886325" cy="332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0CC12437-CC54-4F52-AC4C-97C7C90EE65E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3238830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3675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 Over The Last 3 Years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38838" y="1769317"/>
            <a:ext cx="3458092" cy="153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data shows that on average, females have made more bike related purchases in the last 3 years compared to 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 average, females have had 1% higher bike related purchases compared to men in the last 3 years.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717527-B430-4C2F-8693-B504460DF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313406"/>
              </p:ext>
            </p:extLst>
          </p:nvPr>
        </p:nvGraphicFramePr>
        <p:xfrm>
          <a:off x="4124632" y="17693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033BC051-71AA-42A0-BB8C-C6FE9CC12FF5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0665675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- 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7837762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are the high value customers that should be targeted from the new list:       </a:t>
            </a:r>
            <a:endParaRPr dirty="0"/>
          </a:p>
        </p:txBody>
      </p:sp>
      <p:sp>
        <p:nvSpPr>
          <p:cNvPr id="10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07E61F4B-55F8-4D17-B7A9-93B390DF0623}"/>
              </a:ext>
            </a:extLst>
          </p:cNvPr>
          <p:cNvSpPr/>
          <p:nvPr/>
        </p:nvSpPr>
        <p:spPr>
          <a:xfrm>
            <a:off x="-15801" y="-19475"/>
            <a:ext cx="9175601" cy="1935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5ABB2-A1B9-4ADA-B39F-9A67947268CA}"/>
              </a:ext>
            </a:extLst>
          </p:cNvPr>
          <p:cNvSpPr txBox="1"/>
          <p:nvPr/>
        </p:nvSpPr>
        <p:spPr>
          <a:xfrm>
            <a:off x="884903" y="2598080"/>
            <a:ext cx="6253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Most of the high values customers will be female compared to male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Working in the financial services, health and manufacturing industry sector,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Aged between 40-49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Who are currently living in NSW, VIC.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862</Words>
  <Application>Microsoft Office PowerPoint</Application>
  <PresentationFormat>On-screen Show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MV Boli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Nehal</cp:lastModifiedBy>
  <cp:revision>11</cp:revision>
  <dcterms:modified xsi:type="dcterms:W3CDTF">2022-06-28T04:27:53Z</dcterms:modified>
</cp:coreProperties>
</file>