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3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4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55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HP\ML%20DATASETS\SELF\KPMG\Task%202\Final%20Excel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ML%20DATASETS\SELF\KPMG\Task%202\Final%20Excel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ML%20DATASETS\SELF\KPMG\Task%202\Final%20Excel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ML%20DATASETS\SELF\KPMG\Task%202\Final%20Excel.xlsx" TargetMode="Externa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 lvl="0">
              <a:defRPr b="0">
                <a:solidFill>
                  <a:srgbClr val="757575"/>
                </a:solidFill>
                <a:latin typeface="+mn-lt"/>
              </a:defRPr>
            </a:pPr>
            <a:r>
              <a:rPr lang="en-US" b="0">
                <a:solidFill>
                  <a:srgbClr val="757575"/>
                </a:solidFill>
                <a:latin typeface="+mn-lt"/>
              </a:rPr>
              <a:t>Age Clusters Profit</a:t>
            </a:r>
          </a:p>
        </c:rich>
      </c:tx>
      <c:overlay val="0"/>
    </c:title>
    <c:autoTitleDeleted val="0"/>
    <c:plotArea>
      <c:layout/>
      <c:barChart>
        <c:barDir val="col"/>
        <c:grouping val="clustered"/>
        <c:varyColors val="1"/>
        <c:ser>
          <c:idx val="0"/>
          <c:order val="0"/>
          <c:tx>
            <c:strRef>
              <c:f>'Pivot Table 3'!$B$2</c:f>
              <c:strCache>
                <c:ptCount val="1"/>
                <c:pt idx="0">
                  <c:v>Affluent Customer</c:v>
                </c:pt>
              </c:strCache>
            </c:strRef>
          </c:tx>
          <c:spPr>
            <a:solidFill>
              <a:srgbClr val="4F81BD"/>
            </a:solidFill>
            <a:ln cmpd="sng">
              <a:solidFill>
                <a:srgbClr val="000000"/>
              </a:solidFill>
            </a:ln>
          </c:spPr>
          <c:invertIfNegative val="1"/>
          <c:cat>
            <c:strRef>
              <c:f>'Pivot Table 3'!$A$3:$A$9</c:f>
              <c:strCache>
                <c:ptCount val="7"/>
                <c:pt idx="0">
                  <c:v>20-29</c:v>
                </c:pt>
                <c:pt idx="1">
                  <c:v>30-39</c:v>
                </c:pt>
                <c:pt idx="2">
                  <c:v>40-49</c:v>
                </c:pt>
                <c:pt idx="3">
                  <c:v>50-59</c:v>
                </c:pt>
                <c:pt idx="4">
                  <c:v>60-69</c:v>
                </c:pt>
                <c:pt idx="5">
                  <c:v>70-79</c:v>
                </c:pt>
                <c:pt idx="6">
                  <c:v>80-90</c:v>
                </c:pt>
              </c:strCache>
            </c:strRef>
          </c:cat>
          <c:val>
            <c:numRef>
              <c:f>'Pivot Table 3'!$B$3:$B$9</c:f>
              <c:numCache>
                <c:formatCode>General</c:formatCode>
                <c:ptCount val="7"/>
                <c:pt idx="0">
                  <c:v>460349.50000000047</c:v>
                </c:pt>
                <c:pt idx="1">
                  <c:v>429523.88497189956</c:v>
                </c:pt>
                <c:pt idx="2">
                  <c:v>892688.67000000027</c:v>
                </c:pt>
                <c:pt idx="3">
                  <c:v>517648.30999999976</c:v>
                </c:pt>
                <c:pt idx="4">
                  <c:v>380834.2199999998</c:v>
                </c:pt>
                <c:pt idx="5">
                  <c:v>5077.4500000000007</c:v>
                </c:pt>
                <c:pt idx="6">
                  <c:v>7212.170000000001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ln cmpd="sng">
                    <a:solidFill>
                      <a:srgbClr val="000000"/>
                    </a:solidFill>
                  </a:ln>
                </c14:spPr>
              </c14:invertSolidFillFmt>
            </c:ext>
            <c:ext xmlns:c16="http://schemas.microsoft.com/office/drawing/2014/chart" uri="{C3380CC4-5D6E-409C-BE32-E72D297353CC}">
              <c16:uniqueId val="{00000000-35DE-404E-9569-435A16D0500E}"/>
            </c:ext>
          </c:extLst>
        </c:ser>
        <c:ser>
          <c:idx val="1"/>
          <c:order val="1"/>
          <c:tx>
            <c:strRef>
              <c:f>'Pivot Table 3'!$C$2</c:f>
              <c:strCache>
                <c:ptCount val="1"/>
                <c:pt idx="0">
                  <c:v>High Net Worth</c:v>
                </c:pt>
              </c:strCache>
            </c:strRef>
          </c:tx>
          <c:spPr>
            <a:solidFill>
              <a:srgbClr val="C0504D"/>
            </a:solidFill>
            <a:ln cmpd="sng">
              <a:solidFill>
                <a:srgbClr val="000000"/>
              </a:solidFill>
            </a:ln>
          </c:spPr>
          <c:invertIfNegative val="1"/>
          <c:cat>
            <c:strRef>
              <c:f>'Pivot Table 3'!$A$3:$A$9</c:f>
              <c:strCache>
                <c:ptCount val="7"/>
                <c:pt idx="0">
                  <c:v>20-29</c:v>
                </c:pt>
                <c:pt idx="1">
                  <c:v>30-39</c:v>
                </c:pt>
                <c:pt idx="2">
                  <c:v>40-49</c:v>
                </c:pt>
                <c:pt idx="3">
                  <c:v>50-59</c:v>
                </c:pt>
                <c:pt idx="4">
                  <c:v>60-69</c:v>
                </c:pt>
                <c:pt idx="5">
                  <c:v>70-79</c:v>
                </c:pt>
                <c:pt idx="6">
                  <c:v>80-90</c:v>
                </c:pt>
              </c:strCache>
            </c:strRef>
          </c:cat>
          <c:val>
            <c:numRef>
              <c:f>'Pivot Table 3'!$C$3:$C$9</c:f>
              <c:numCache>
                <c:formatCode>General</c:formatCode>
                <c:ptCount val="7"/>
                <c:pt idx="0">
                  <c:v>424414.20999999967</c:v>
                </c:pt>
                <c:pt idx="1">
                  <c:v>479080.17999999982</c:v>
                </c:pt>
                <c:pt idx="2">
                  <c:v>857896.81999999937</c:v>
                </c:pt>
                <c:pt idx="3">
                  <c:v>517503.46999999962</c:v>
                </c:pt>
                <c:pt idx="4">
                  <c:v>384030.71999999956</c:v>
                </c:pt>
                <c:pt idx="5">
                  <c:v>6280.7100000000009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ln cmpd="sng">
                    <a:solidFill>
                      <a:srgbClr val="000000"/>
                    </a:solidFill>
                  </a:ln>
                </c14:spPr>
              </c14:invertSolidFillFmt>
            </c:ext>
            <c:ext xmlns:c16="http://schemas.microsoft.com/office/drawing/2014/chart" uri="{C3380CC4-5D6E-409C-BE32-E72D297353CC}">
              <c16:uniqueId val="{00000001-35DE-404E-9569-435A16D0500E}"/>
            </c:ext>
          </c:extLst>
        </c:ser>
        <c:ser>
          <c:idx val="2"/>
          <c:order val="2"/>
          <c:tx>
            <c:strRef>
              <c:f>'Pivot Table 3'!$D$2</c:f>
              <c:strCache>
                <c:ptCount val="1"/>
                <c:pt idx="0">
                  <c:v>Mass Customer</c:v>
                </c:pt>
              </c:strCache>
            </c:strRef>
          </c:tx>
          <c:spPr>
            <a:solidFill>
              <a:srgbClr val="9BBB59"/>
            </a:solidFill>
            <a:ln cmpd="sng">
              <a:solidFill>
                <a:srgbClr val="000000"/>
              </a:solidFill>
            </a:ln>
          </c:spPr>
          <c:invertIfNegative val="1"/>
          <c:cat>
            <c:strRef>
              <c:f>'Pivot Table 3'!$A$3:$A$9</c:f>
              <c:strCache>
                <c:ptCount val="7"/>
                <c:pt idx="0">
                  <c:v>20-29</c:v>
                </c:pt>
                <c:pt idx="1">
                  <c:v>30-39</c:v>
                </c:pt>
                <c:pt idx="2">
                  <c:v>40-49</c:v>
                </c:pt>
                <c:pt idx="3">
                  <c:v>50-59</c:v>
                </c:pt>
                <c:pt idx="4">
                  <c:v>60-69</c:v>
                </c:pt>
                <c:pt idx="5">
                  <c:v>70-79</c:v>
                </c:pt>
                <c:pt idx="6">
                  <c:v>80-90</c:v>
                </c:pt>
              </c:strCache>
            </c:strRef>
          </c:cat>
          <c:val>
            <c:numRef>
              <c:f>'Pivot Table 3'!$D$3:$D$9</c:f>
              <c:numCache>
                <c:formatCode>General</c:formatCode>
                <c:ptCount val="7"/>
                <c:pt idx="0">
                  <c:v>829011.79000000108</c:v>
                </c:pt>
                <c:pt idx="1">
                  <c:v>922145.70000000147</c:v>
                </c:pt>
                <c:pt idx="2">
                  <c:v>1911670.6300000078</c:v>
                </c:pt>
                <c:pt idx="3">
                  <c:v>914552.50000000093</c:v>
                </c:pt>
                <c:pt idx="4">
                  <c:v>787650.13000000024</c:v>
                </c:pt>
                <c:pt idx="6">
                  <c:v>1245.27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ln cmpd="sng">
                    <a:solidFill>
                      <a:srgbClr val="000000"/>
                    </a:solidFill>
                  </a:ln>
                </c14:spPr>
              </c14:invertSolidFillFmt>
            </c:ext>
            <c:ext xmlns:c16="http://schemas.microsoft.com/office/drawing/2014/chart" uri="{C3380CC4-5D6E-409C-BE32-E72D297353CC}">
              <c16:uniqueId val="{00000002-35DE-404E-9569-435A16D0500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70594888"/>
        <c:axId val="1440731738"/>
      </c:barChart>
      <c:catAx>
        <c:axId val="27059488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 lvl="0">
                  <a:defRPr b="0">
                    <a:solidFill>
                      <a:srgbClr val="000000"/>
                    </a:solidFill>
                    <a:latin typeface="+mn-lt"/>
                  </a:defRPr>
                </a:pPr>
                <a:r>
                  <a:rPr lang="en-IN" b="0">
                    <a:solidFill>
                      <a:srgbClr val="000000"/>
                    </a:solidFill>
                    <a:latin typeface="+mn-lt"/>
                  </a:rPr>
                  <a:t>Grouped age</a:t>
                </a:r>
              </a:p>
            </c:rich>
          </c:tx>
          <c:overlay val="0"/>
        </c:title>
        <c:numFmt formatCode="General" sourceLinked="1"/>
        <c:majorTickMark val="none"/>
        <c:minorTickMark val="none"/>
        <c:tickLblPos val="nextTo"/>
        <c:txPr>
          <a:bodyPr/>
          <a:lstStyle/>
          <a:p>
            <a:pPr lvl="0">
              <a:defRPr b="0">
                <a:solidFill>
                  <a:srgbClr val="000000"/>
                </a:solidFill>
                <a:latin typeface="+mn-lt"/>
              </a:defRPr>
            </a:pPr>
            <a:endParaRPr lang="en-US"/>
          </a:p>
        </c:txPr>
        <c:crossAx val="1440731738"/>
        <c:crosses val="autoZero"/>
        <c:auto val="1"/>
        <c:lblAlgn val="ctr"/>
        <c:lblOffset val="100"/>
        <c:noMultiLvlLbl val="1"/>
      </c:catAx>
      <c:valAx>
        <c:axId val="1440731738"/>
        <c:scaling>
          <c:orientation val="minMax"/>
        </c:scaling>
        <c:delete val="0"/>
        <c:axPos val="l"/>
        <c:majorGridlines>
          <c:spPr>
            <a:ln>
              <a:solidFill>
                <a:srgbClr val="B7B7B7"/>
              </a:solidFill>
            </a:ln>
          </c:spPr>
        </c:majorGridlines>
        <c:minorGridlines>
          <c:spPr>
            <a:ln>
              <a:solidFill>
                <a:srgbClr val="CCCCCC">
                  <a:alpha val="0"/>
                </a:srgbClr>
              </a:solidFill>
            </a:ln>
          </c:spPr>
        </c:minorGridlines>
        <c:title>
          <c:tx>
            <c:rich>
              <a:bodyPr/>
              <a:lstStyle/>
              <a:p>
                <a:pPr lvl="0">
                  <a:defRPr b="0">
                    <a:solidFill>
                      <a:srgbClr val="000000"/>
                    </a:solidFill>
                    <a:latin typeface="+mn-lt"/>
                  </a:defRPr>
                </a:pPr>
                <a:endParaRPr lang="en-IN"/>
              </a:p>
            </c:rich>
          </c:tx>
          <c:overlay val="0"/>
        </c:title>
        <c:numFmt formatCode="General" sourceLinked="1"/>
        <c:majorTickMark val="none"/>
        <c:minorTickMark val="none"/>
        <c:tickLblPos val="nextTo"/>
        <c:spPr>
          <a:ln/>
        </c:spPr>
        <c:txPr>
          <a:bodyPr/>
          <a:lstStyle/>
          <a:p>
            <a:pPr lvl="0">
              <a:defRPr b="0">
                <a:solidFill>
                  <a:srgbClr val="000000"/>
                </a:solidFill>
                <a:latin typeface="+mn-lt"/>
              </a:defRPr>
            </a:pPr>
            <a:endParaRPr lang="en-US"/>
          </a:p>
        </c:txPr>
        <c:crossAx val="270594888"/>
        <c:crosses val="autoZero"/>
        <c:crossBetween val="between"/>
      </c:valAx>
    </c:plotArea>
    <c:legend>
      <c:legendPos val="r"/>
      <c:overlay val="0"/>
      <c:txPr>
        <a:bodyPr/>
        <a:lstStyle/>
        <a:p>
          <a:pPr lvl="0">
            <a:defRPr b="0">
              <a:solidFill>
                <a:srgbClr val="1A1A1A"/>
              </a:solidFill>
              <a:latin typeface="+mn-lt"/>
            </a:defRPr>
          </a:pPr>
          <a:endParaRPr lang="en-US"/>
        </a:p>
      </c:txPr>
    </c:legend>
    <c:plotVisOnly val="1"/>
    <c:dispBlanksAs val="zero"/>
    <c:showDLblsOverMax val="1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[Final Excel.xlsx]Sheet1!PivotTable1</c:name>
    <c:fmtId val="8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Sales as per</a:t>
            </a:r>
            <a:r>
              <a:rPr lang="en-US" baseline="0"/>
              <a:t> industry sector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Sheet1!$A$4:$A$15</c:f>
              <c:strCache>
                <c:ptCount val="11"/>
                <c:pt idx="0">
                  <c:v>Argiculture</c:v>
                </c:pt>
                <c:pt idx="1">
                  <c:v>Entertainment</c:v>
                </c:pt>
                <c:pt idx="2">
                  <c:v>Financial Services</c:v>
                </c:pt>
                <c:pt idx="3">
                  <c:v>Health</c:v>
                </c:pt>
                <c:pt idx="4">
                  <c:v>IT</c:v>
                </c:pt>
                <c:pt idx="5">
                  <c:v>Manufacturing</c:v>
                </c:pt>
                <c:pt idx="6">
                  <c:v>n/a</c:v>
                </c:pt>
                <c:pt idx="7">
                  <c:v>Property</c:v>
                </c:pt>
                <c:pt idx="8">
                  <c:v>Retail</c:v>
                </c:pt>
                <c:pt idx="9">
                  <c:v>Telecommunications</c:v>
                </c:pt>
                <c:pt idx="10">
                  <c:v>(blank)</c:v>
                </c:pt>
              </c:strCache>
            </c:strRef>
          </c:cat>
          <c:val>
            <c:numRef>
              <c:f>Sheet1!$B$4:$B$15</c:f>
              <c:numCache>
                <c:formatCode>General</c:formatCode>
                <c:ptCount val="11"/>
                <c:pt idx="0">
                  <c:v>27964</c:v>
                </c:pt>
                <c:pt idx="1">
                  <c:v>31248</c:v>
                </c:pt>
                <c:pt idx="2">
                  <c:v>192720</c:v>
                </c:pt>
                <c:pt idx="3">
                  <c:v>153505</c:v>
                </c:pt>
                <c:pt idx="4">
                  <c:v>32893</c:v>
                </c:pt>
                <c:pt idx="5">
                  <c:v>199586</c:v>
                </c:pt>
                <c:pt idx="6">
                  <c:v>155717</c:v>
                </c:pt>
                <c:pt idx="7">
                  <c:v>63200</c:v>
                </c:pt>
                <c:pt idx="8">
                  <c:v>84271</c:v>
                </c:pt>
                <c:pt idx="9">
                  <c:v>15597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0A4-49BB-B566-DD90C82BF58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62294760"/>
        <c:axId val="562296072"/>
      </c:barChart>
      <c:catAx>
        <c:axId val="5622947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2296072"/>
        <c:crosses val="autoZero"/>
        <c:auto val="1"/>
        <c:lblAlgn val="ctr"/>
        <c:lblOffset val="100"/>
        <c:noMultiLvlLbl val="0"/>
      </c:catAx>
      <c:valAx>
        <c:axId val="5622960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22947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[Final Excel.xlsx]Pivot Table 4!Pivot Table 4</c:name>
    <c:fmtId val="17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'Pivot Table 4'!$B$1:$B$2</c:f>
              <c:strCache>
                <c:ptCount val="1"/>
                <c:pt idx="0">
                  <c:v>New South Wales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'Pivot Table 4'!$A$3:$A$5</c:f>
              <c:strCache>
                <c:ptCount val="2"/>
                <c:pt idx="0">
                  <c:v>No</c:v>
                </c:pt>
                <c:pt idx="1">
                  <c:v>Yes</c:v>
                </c:pt>
              </c:strCache>
            </c:strRef>
          </c:cat>
          <c:val>
            <c:numRef>
              <c:f>'Pivot Table 4'!$B$3:$B$5</c:f>
              <c:numCache>
                <c:formatCode>General</c:formatCode>
                <c:ptCount val="2"/>
                <c:pt idx="0">
                  <c:v>233</c:v>
                </c:pt>
                <c:pt idx="1">
                  <c:v>263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35C-4966-BB6E-AE563ABD970B}"/>
            </c:ext>
          </c:extLst>
        </c:ser>
        <c:ser>
          <c:idx val="1"/>
          <c:order val="1"/>
          <c:tx>
            <c:strRef>
              <c:f>'Pivot Table 4'!$C$1:$C$2</c:f>
              <c:strCache>
                <c:ptCount val="1"/>
                <c:pt idx="0">
                  <c:v>NSW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'Pivot Table 4'!$A$3:$A$5</c:f>
              <c:strCache>
                <c:ptCount val="2"/>
                <c:pt idx="0">
                  <c:v>No</c:v>
                </c:pt>
                <c:pt idx="1">
                  <c:v>Yes</c:v>
                </c:pt>
              </c:strCache>
            </c:strRef>
          </c:cat>
          <c:val>
            <c:numRef>
              <c:f>'Pivot Table 4'!$C$3:$C$5</c:f>
              <c:numCache>
                <c:formatCode>General</c:formatCode>
                <c:ptCount val="2"/>
                <c:pt idx="0">
                  <c:v>4707</c:v>
                </c:pt>
                <c:pt idx="1">
                  <c:v>5190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35C-4966-BB6E-AE563ABD970B}"/>
            </c:ext>
          </c:extLst>
        </c:ser>
        <c:ser>
          <c:idx val="2"/>
          <c:order val="2"/>
          <c:tx>
            <c:strRef>
              <c:f>'Pivot Table 4'!$D$1:$D$2</c:f>
              <c:strCache>
                <c:ptCount val="1"/>
                <c:pt idx="0">
                  <c:v>QLD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'Pivot Table 4'!$A$3:$A$5</c:f>
              <c:strCache>
                <c:ptCount val="2"/>
                <c:pt idx="0">
                  <c:v>No</c:v>
                </c:pt>
                <c:pt idx="1">
                  <c:v>Yes</c:v>
                </c:pt>
              </c:strCache>
            </c:strRef>
          </c:cat>
          <c:val>
            <c:numRef>
              <c:f>'Pivot Table 4'!$D$3:$D$5</c:f>
              <c:numCache>
                <c:formatCode>General</c:formatCode>
                <c:ptCount val="2"/>
                <c:pt idx="0">
                  <c:v>2059</c:v>
                </c:pt>
                <c:pt idx="1">
                  <c:v>2085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35C-4966-BB6E-AE563ABD970B}"/>
            </c:ext>
          </c:extLst>
        </c:ser>
        <c:ser>
          <c:idx val="3"/>
          <c:order val="3"/>
          <c:tx>
            <c:strRef>
              <c:f>'Pivot Table 4'!$E$1:$E$2</c:f>
              <c:strCache>
                <c:ptCount val="1"/>
                <c:pt idx="0">
                  <c:v>VIC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'Pivot Table 4'!$A$3:$A$5</c:f>
              <c:strCache>
                <c:ptCount val="2"/>
                <c:pt idx="0">
                  <c:v>No</c:v>
                </c:pt>
                <c:pt idx="1">
                  <c:v>Yes</c:v>
                </c:pt>
              </c:strCache>
            </c:strRef>
          </c:cat>
          <c:val>
            <c:numRef>
              <c:f>'Pivot Table 4'!$E$3:$E$5</c:f>
              <c:numCache>
                <c:formatCode>General</c:formatCode>
                <c:ptCount val="2"/>
                <c:pt idx="0">
                  <c:v>2304</c:v>
                </c:pt>
                <c:pt idx="1">
                  <c:v>2130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B35C-4966-BB6E-AE563ABD970B}"/>
            </c:ext>
          </c:extLst>
        </c:ser>
        <c:ser>
          <c:idx val="4"/>
          <c:order val="4"/>
          <c:tx>
            <c:strRef>
              <c:f>'Pivot Table 4'!$F$1:$F$2</c:f>
              <c:strCache>
                <c:ptCount val="1"/>
                <c:pt idx="0">
                  <c:v>Victoria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'Pivot Table 4'!$A$3:$A$5</c:f>
              <c:strCache>
                <c:ptCount val="2"/>
                <c:pt idx="0">
                  <c:v>No</c:v>
                </c:pt>
                <c:pt idx="1">
                  <c:v>Yes</c:v>
                </c:pt>
              </c:strCache>
            </c:strRef>
          </c:cat>
          <c:val>
            <c:numRef>
              <c:f>'Pivot Table 4'!$F$3:$F$5</c:f>
              <c:numCache>
                <c:formatCode>General</c:formatCode>
                <c:ptCount val="2"/>
                <c:pt idx="0">
                  <c:v>208</c:v>
                </c:pt>
                <c:pt idx="1">
                  <c:v>266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35C-4966-BB6E-AE563ABD970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63012984"/>
        <c:axId val="563017576"/>
      </c:barChart>
      <c:catAx>
        <c:axId val="5630129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3017576"/>
        <c:crosses val="autoZero"/>
        <c:auto val="1"/>
        <c:lblAlgn val="ctr"/>
        <c:lblOffset val="100"/>
        <c:noMultiLvlLbl val="0"/>
      </c:catAx>
      <c:valAx>
        <c:axId val="5630175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30129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[Final Excel.xlsx]Sheet4!PivotTable3</c:name>
    <c:fmtId val="2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Sales</a:t>
            </a:r>
            <a:r>
              <a:rPr lang="en-US" baseline="0"/>
              <a:t> as per Gender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Sheet4!$B$3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Sheet4!$A$4:$A$7</c:f>
              <c:strCache>
                <c:ptCount val="3"/>
                <c:pt idx="0">
                  <c:v>Group1</c:v>
                </c:pt>
                <c:pt idx="1">
                  <c:v>M</c:v>
                </c:pt>
                <c:pt idx="2">
                  <c:v>(blank)</c:v>
                </c:pt>
              </c:strCache>
            </c:strRef>
          </c:cat>
          <c:val>
            <c:numRef>
              <c:f>Sheet4!$B$4:$B$7</c:f>
              <c:numCache>
                <c:formatCode>General</c:formatCode>
                <c:ptCount val="3"/>
                <c:pt idx="0">
                  <c:v>481593</c:v>
                </c:pt>
                <c:pt idx="1">
                  <c:v>475108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D11-49A2-B2D7-D79B62DEC38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686182896"/>
        <c:axId val="686183552"/>
        <c:axId val="0"/>
      </c:bar3DChart>
      <c:catAx>
        <c:axId val="686182896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686183552"/>
        <c:crosses val="autoZero"/>
        <c:auto val="1"/>
        <c:lblAlgn val="ctr"/>
        <c:lblOffset val="100"/>
        <c:noMultiLvlLbl val="0"/>
      </c:catAx>
      <c:valAx>
        <c:axId val="6861835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861828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0.19934</cdr:x>
      <cdr:y>0.91889</cdr:y>
    </cdr:from>
    <cdr:to>
      <cdr:x>0.71066</cdr:x>
      <cdr:y>1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DFA0597A-5C1F-43CE-82B4-8C12B123117D}"/>
            </a:ext>
          </a:extLst>
        </cdr:cNvPr>
        <cdr:cNvSpPr txBox="1"/>
      </cdr:nvSpPr>
      <cdr:spPr>
        <a:xfrm xmlns:a="http://schemas.openxmlformats.org/drawingml/2006/main">
          <a:off x="974029" y="2991120"/>
          <a:ext cx="2498502" cy="264016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1100" dirty="0"/>
            <a:t>Female                           Male</a:t>
          </a:r>
          <a:endParaRPr lang="en-IN" sz="1100" dirty="0"/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23820-C567-4A6C-A043-BC681F69FB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DE0449-0222-4E21-AEB1-BC308E4D52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0A004E-D922-4ABC-BAC7-C011160EC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4C503-4CD4-44C0-A9A9-5F7F9D1D42A3}" type="datetimeFigureOut">
              <a:rPr lang="en-IN" smtClean="0"/>
              <a:t>28-06-2022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BC8936-6DAC-46C8-AB2C-99B1D57C8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F654DD-9171-4CDB-9942-6F9B9F836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E3076-6D0B-4BC7-8997-1AF724C63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763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B76C1-025C-425E-91A5-3716AC667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7D602F-FF33-4848-80FC-67EB8D3B9B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240392-5A14-45D4-8375-9F0558DED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4C503-4CD4-44C0-A9A9-5F7F9D1D42A3}" type="datetimeFigureOut">
              <a:rPr lang="en-IN" smtClean="0"/>
              <a:t>28-06-2022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B56325-4834-43A2-989F-998CA52B9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9D0469-6C07-4E84-BA78-027A64262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E3076-6D0B-4BC7-8997-1AF724C63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9185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844ADA-A819-4481-89BB-360A438BB3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CBC079-F8CB-402E-928E-48A73992D3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C74017-A218-4ACB-AE97-1D20AF0FA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4C503-4CD4-44C0-A9A9-5F7F9D1D42A3}" type="datetimeFigureOut">
              <a:rPr lang="en-IN" smtClean="0"/>
              <a:t>28-06-2022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760B57-83F2-4B47-BC72-25586A681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028CAB-80F2-4267-BF2D-3E3937B78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E3076-6D0B-4BC7-8997-1AF724C63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4247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F64EE-3C5D-4C4C-AFE7-E640D4A66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56A62-92B1-4951-BC30-5668FF199F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3CDBD8-BB8C-41F5-AF34-6667028F3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4C503-4CD4-44C0-A9A9-5F7F9D1D42A3}" type="datetimeFigureOut">
              <a:rPr lang="en-IN" smtClean="0"/>
              <a:t>28-06-2022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F83058-0D3F-4B5E-BC59-3D0F517E4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51CFD6-A07A-432E-B1AE-B9E18F5F7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E3076-6D0B-4BC7-8997-1AF724C63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501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2FE58-94CA-4CC0-9385-A5AC6526D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E967EF-45B4-4AED-8BE6-28580C03C2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DD3722-A033-4AC0-A206-11E1C056E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4C503-4CD4-44C0-A9A9-5F7F9D1D42A3}" type="datetimeFigureOut">
              <a:rPr lang="en-IN" smtClean="0"/>
              <a:t>28-06-2022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6229FD-1EDB-4730-A4B7-4C8A3825D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F6FBBE-660C-4426-9D50-C3879B0F1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E3076-6D0B-4BC7-8997-1AF724C63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3326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56404-4E94-4F54-83C1-76E42F591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8C36A3-44E1-482C-BA33-2721726049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50A503-B290-4FA3-BDBE-3B9CD66C36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B80378-D717-4F81-8798-089E39D30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4C503-4CD4-44C0-A9A9-5F7F9D1D42A3}" type="datetimeFigureOut">
              <a:rPr lang="en-IN" smtClean="0"/>
              <a:t>28-06-2022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4471BD-993B-4B29-BF3D-C9683BC02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C52A9F-8292-4E98-86F8-4B1CC7C87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E3076-6D0B-4BC7-8997-1AF724C63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1884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5DB11-8915-440F-8AF9-47CAB8410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9A40BC-8E45-4AB8-A7BD-6329AAB45E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BA3FA8-000B-4D7A-9F95-4BDFAA981A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934909-1464-4056-A27F-2BA3DDBBEB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D5B423-F43B-44EE-96E5-4EF8DFD5EB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79693F-0E64-4E35-8654-007535D29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4C503-4CD4-44C0-A9A9-5F7F9D1D42A3}" type="datetimeFigureOut">
              <a:rPr lang="en-IN" smtClean="0"/>
              <a:t>28-06-2022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2AD2C4-BD69-4FBA-A35F-21E488A01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CB6A2C-994C-43E9-B002-D330F5680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E3076-6D0B-4BC7-8997-1AF724C63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0884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40554-1A03-4F4C-AD0F-7714D50CE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AE7FAD-DBE2-49D4-B78A-592902667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4C503-4CD4-44C0-A9A9-5F7F9D1D42A3}" type="datetimeFigureOut">
              <a:rPr lang="en-IN" smtClean="0"/>
              <a:t>28-06-2022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DDD7B3-3EF9-4D94-9DB7-0BEFCF888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A95A25-9DF5-4B80-8511-9C72BBC7F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E3076-6D0B-4BC7-8997-1AF724C63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466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AA6FE6-8701-4C08-AFCF-60DAFC1B0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4C503-4CD4-44C0-A9A9-5F7F9D1D42A3}" type="datetimeFigureOut">
              <a:rPr lang="en-IN" smtClean="0"/>
              <a:t>28-06-2022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7A1F03-6075-43C2-8D2F-D21DE98F6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2B856A-E98F-4645-8241-461EBDDF5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E3076-6D0B-4BC7-8997-1AF724C63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5394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2B0AA-C2B1-436F-A7CE-3DD26613F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9634EE-999B-40A4-912A-354265B596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ACB733-E026-433B-972B-309D7BF481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8400D2-F1DE-468A-A7EF-DA88FB450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4C503-4CD4-44C0-A9A9-5F7F9D1D42A3}" type="datetimeFigureOut">
              <a:rPr lang="en-IN" smtClean="0"/>
              <a:t>28-06-2022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182E51-6E79-4CDC-8981-300DC8B8C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E10F9F-DCF5-4D56-8119-694643A6E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E3076-6D0B-4BC7-8997-1AF724C63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2137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56DEC-B4A2-4545-B946-0178F09F9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DC2F63-58F2-4835-9A68-1C221D6569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608A73-7F5F-4849-82ED-44F2F97F6F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0A8733-FDA7-4511-90AB-C8D544ABE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4C503-4CD4-44C0-A9A9-5F7F9D1D42A3}" type="datetimeFigureOut">
              <a:rPr lang="en-IN" smtClean="0"/>
              <a:t>28-06-2022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8AFC87-0376-42FF-963C-23812135F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559FDA-F72B-43BF-AA8A-15D7A5199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E3076-6D0B-4BC7-8997-1AF724C63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5306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E6B70B-C52B-431E-9825-945AF683A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415E9C-4056-4A69-B0EC-6CE387AA2F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5B253F-918D-455C-9DE2-5D2C69408C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34C503-4CD4-44C0-A9A9-5F7F9D1D42A3}" type="datetimeFigureOut">
              <a:rPr lang="en-IN" smtClean="0"/>
              <a:t>28-06-2022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876CD-4FF7-401A-AAA8-B456B61432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3ACB9A-FD37-41C3-9457-D416531FD9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FE3076-6D0B-4BC7-8997-1AF724C63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4180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 title="Chart">
            <a:extLst>
              <a:ext uri="{FF2B5EF4-FFF2-40B4-BE49-F238E27FC236}">
                <a16:creationId xmlns:a16="http://schemas.microsoft.com/office/drawing/2014/main" id="{71520C36-9CBF-44B8-87C1-37245E900DF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56794841"/>
              </p:ext>
            </p:extLst>
          </p:nvPr>
        </p:nvGraphicFramePr>
        <p:xfrm>
          <a:off x="319290" y="1004552"/>
          <a:ext cx="4342862" cy="28530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 descr="Purchases based on industry&#10;">
            <a:extLst>
              <a:ext uri="{FF2B5EF4-FFF2-40B4-BE49-F238E27FC236}">
                <a16:creationId xmlns:a16="http://schemas.microsoft.com/office/drawing/2014/main" id="{9CB658BD-7FCA-4339-98F0-692C211DF8A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42114814"/>
              </p:ext>
            </p:extLst>
          </p:nvPr>
        </p:nvGraphicFramePr>
        <p:xfrm>
          <a:off x="4662153" y="1004552"/>
          <a:ext cx="4509686" cy="28917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 title="Number of cars in each state">
            <a:extLst>
              <a:ext uri="{FF2B5EF4-FFF2-40B4-BE49-F238E27FC236}">
                <a16:creationId xmlns:a16="http://schemas.microsoft.com/office/drawing/2014/main" id="{4E63BEAF-CB25-47D2-BEE4-81E56405887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25558817"/>
              </p:ext>
            </p:extLst>
          </p:nvPr>
        </p:nvGraphicFramePr>
        <p:xfrm>
          <a:off x="469206" y="4314825"/>
          <a:ext cx="4886325" cy="25431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CA7FDB90-9E1B-4FD8-B2CA-1D5FC1BE3629}"/>
              </a:ext>
            </a:extLst>
          </p:cNvPr>
          <p:cNvSpPr txBox="1"/>
          <p:nvPr/>
        </p:nvSpPr>
        <p:spPr>
          <a:xfrm>
            <a:off x="1475973" y="4084880"/>
            <a:ext cx="3879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Owners as per state</a:t>
            </a:r>
            <a:endParaRPr lang="en-IN" dirty="0"/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4A717527-B430-4C2F-8693-B504460DF1E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26894783"/>
              </p:ext>
            </p:extLst>
          </p:nvPr>
        </p:nvGraphicFramePr>
        <p:xfrm>
          <a:off x="5355532" y="3881070"/>
          <a:ext cx="4509686" cy="28761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CB847F3A-0261-4A5A-B2DA-BBF5728AC52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3152" y="129659"/>
            <a:ext cx="3879558" cy="1332493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614FC3AE-2C78-40C7-B8C0-58DCB52E232F}"/>
              </a:ext>
            </a:extLst>
          </p:cNvPr>
          <p:cNvSpPr/>
          <p:nvPr/>
        </p:nvSpPr>
        <p:spPr>
          <a:xfrm>
            <a:off x="9247031" y="1343645"/>
            <a:ext cx="2870848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cap="none" spc="0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Total Profit : </a:t>
            </a:r>
            <a:r>
              <a:rPr lang="en-IN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N" sz="4000" b="0" i="0" u="none" strike="noStrike" dirty="0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$1,07,28,816 </a:t>
            </a:r>
            <a:endParaRPr lang="en-US" sz="5400" b="1" cap="none" spc="0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Bahnschrift Light" panose="020B0502040204020203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5B0860B-4E0B-467C-90B8-05A3FAA1CFC6}"/>
              </a:ext>
            </a:extLst>
          </p:cNvPr>
          <p:cNvSpPr txBox="1"/>
          <p:nvPr/>
        </p:nvSpPr>
        <p:spPr>
          <a:xfrm>
            <a:off x="9569807" y="3574698"/>
            <a:ext cx="22924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Own Bike:</a:t>
            </a:r>
          </a:p>
          <a:p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9934</a:t>
            </a:r>
            <a:r>
              <a:rPr lang="en-IN" dirty="0"/>
              <a:t> </a:t>
            </a:r>
          </a:p>
          <a:p>
            <a:r>
              <a:rPr lang="en-IN" dirty="0"/>
              <a:t>Does not own bike: </a:t>
            </a: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9511</a:t>
            </a:r>
            <a:r>
              <a:rPr lang="en-IN" dirty="0"/>
              <a:t>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BB1FB49-BC3D-40A6-B04A-F3AF5F1D77E6}"/>
              </a:ext>
            </a:extLst>
          </p:cNvPr>
          <p:cNvSpPr/>
          <p:nvPr/>
        </p:nvSpPr>
        <p:spPr>
          <a:xfrm>
            <a:off x="9543760" y="3113033"/>
            <a:ext cx="2574744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No. of people who:</a:t>
            </a:r>
          </a:p>
        </p:txBody>
      </p:sp>
    </p:spTree>
    <p:extLst>
      <p:ext uri="{BB962C8B-B14F-4D97-AF65-F5344CB8AC3E}">
        <p14:creationId xmlns:p14="http://schemas.microsoft.com/office/powerpoint/2010/main" val="42118354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41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Bahnschrift Light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Nehal</dc:creator>
  <cp:lastModifiedBy>Nehal</cp:lastModifiedBy>
  <cp:revision>2</cp:revision>
  <dcterms:created xsi:type="dcterms:W3CDTF">2022-06-28T10:25:07Z</dcterms:created>
  <dcterms:modified xsi:type="dcterms:W3CDTF">2022-06-28T10:38:08Z</dcterms:modified>
</cp:coreProperties>
</file>