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77" r:id="rId2"/>
  </p:sldMasterIdLst>
  <p:notesMasterIdLst>
    <p:notesMasterId r:id="rId27"/>
  </p:notesMasterIdLst>
  <p:handoutMasterIdLst>
    <p:handoutMasterId r:id="rId28"/>
  </p:handoutMasterIdLst>
  <p:sldIdLst>
    <p:sldId id="256" r:id="rId3"/>
    <p:sldId id="320" r:id="rId4"/>
    <p:sldId id="323" r:id="rId5"/>
    <p:sldId id="337" r:id="rId6"/>
    <p:sldId id="338" r:id="rId7"/>
    <p:sldId id="339" r:id="rId8"/>
    <p:sldId id="309" r:id="rId9"/>
    <p:sldId id="324" r:id="rId10"/>
    <p:sldId id="340" r:id="rId11"/>
    <p:sldId id="325" r:id="rId12"/>
    <p:sldId id="341" r:id="rId13"/>
    <p:sldId id="342" r:id="rId14"/>
    <p:sldId id="343" r:id="rId15"/>
    <p:sldId id="346" r:id="rId16"/>
    <p:sldId id="344" r:id="rId17"/>
    <p:sldId id="326" r:id="rId18"/>
    <p:sldId id="349" r:id="rId19"/>
    <p:sldId id="327" r:id="rId20"/>
    <p:sldId id="347" r:id="rId21"/>
    <p:sldId id="348" r:id="rId22"/>
    <p:sldId id="351" r:id="rId23"/>
    <p:sldId id="350" r:id="rId24"/>
    <p:sldId id="352" r:id="rId25"/>
    <p:sldId id="297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7F3"/>
    <a:srgbClr val="C85DDA"/>
    <a:srgbClr val="F1D5F6"/>
    <a:srgbClr val="CC64DD"/>
    <a:srgbClr val="D851B4"/>
    <a:srgbClr val="4B417D"/>
    <a:srgbClr val="2929FF"/>
    <a:srgbClr val="FFE96F"/>
    <a:srgbClr val="FF7F7F"/>
    <a:srgbClr val="F6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2246" autoAdjust="0"/>
  </p:normalViewPr>
  <p:slideViewPr>
    <p:cSldViewPr snapToGrid="0">
      <p:cViewPr>
        <p:scale>
          <a:sx n="100" d="100"/>
          <a:sy n="100" d="100"/>
        </p:scale>
        <p:origin x="37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309" y="8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E7BFB-881A-4AFD-9A0B-BA67945A254D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1BBC-1ABD-4E5C-8E12-2BBC69C13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3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/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0051A00-6BD9-4243-B39B-F3B24CA2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284" y="2777534"/>
            <a:ext cx="8760051" cy="558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  <a:latin typeface="Bell MT" panose="02020503060305020303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FDBB14-1432-4EA7-819D-F65C03F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284" y="1573025"/>
            <a:ext cx="8760052" cy="1204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4800">
                <a:solidFill>
                  <a:schemeClr val="tx1"/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" name="文本占位符 13">
            <a:extLst>
              <a:ext uri="{FF2B5EF4-FFF2-40B4-BE49-F238E27FC236}">
                <a16:creationId xmlns:a16="http://schemas.microsoft.com/office/drawing/2014/main" id="{5B61DEA3-C890-40A8-B404-339D596F95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7811" y="4644190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003B3F59-3663-47BD-8362-9C78CB03C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7811" y="5021687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81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  <p:sp>
        <p:nvSpPr>
          <p:cNvPr id="13" name="文本占位符 13">
            <a:extLst>
              <a:ext uri="{FF2B5EF4-FFF2-40B4-BE49-F238E27FC236}">
                <a16:creationId xmlns:a16="http://schemas.microsoft.com/office/drawing/2014/main" id="{5B61DEA3-C890-40A8-B404-339D596F95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3764" y="4696166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03B3F59-3663-47BD-8362-9C78CB03C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764" y="5073663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0" hasCustomPrompt="1"/>
          </p:nvPr>
        </p:nvSpPr>
        <p:spPr>
          <a:xfrm>
            <a:off x="913764" y="1282700"/>
            <a:ext cx="9850103" cy="1267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1">
                <a:latin typeface="Bell MT" panose="02020503060305020303" pitchFamily="18" charset="0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FB756DD9-EBF9-4157-986A-47566FA4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40" y="2173709"/>
            <a:ext cx="8383240" cy="6628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40D0065-2470-4176-89CF-C734C71C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056" y="2836551"/>
            <a:ext cx="8382144" cy="174560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Bell MT" panose="02020503060305020303" pitchFamily="18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67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FAD1B1E1-6D41-47C3-9809-4D4A5359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282820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Footlight MT Light" panose="0204060206030A020304" pitchFamily="18" charset="0"/>
              </a:defRPr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815A14D9-4B92-4E83-9E5E-CABA4AADB50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001964"/>
            <a:ext cx="10850563" cy="521435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hnschrift Light" panose="020B0502040204020203" pitchFamily="34" charset="0"/>
              </a:defRPr>
            </a:lvl1pPr>
            <a:lvl2pPr marL="457177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016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FAD1B1E1-6D41-47C3-9809-4D4A5359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282820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Footlight MT Light" panose="0204060206030A020304" pitchFamily="18" charset="0"/>
              </a:defRPr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815A14D9-4B92-4E83-9E5E-CABA4AADB50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001964"/>
            <a:ext cx="10850563" cy="521435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hnschrift Light" panose="020B0502040204020203" pitchFamily="34" charset="0"/>
              </a:defRPr>
            </a:lvl1pPr>
            <a:lvl2pPr marL="457177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7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  <p:sp>
        <p:nvSpPr>
          <p:cNvPr id="13" name="文本占位符 13">
            <a:extLst>
              <a:ext uri="{FF2B5EF4-FFF2-40B4-BE49-F238E27FC236}">
                <a16:creationId xmlns:a16="http://schemas.microsoft.com/office/drawing/2014/main" id="{5B61DEA3-C890-40A8-B404-339D596F95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3764" y="4696166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03B3F59-3663-47BD-8362-9C78CB03C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764" y="5073663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0" hasCustomPrompt="1"/>
          </p:nvPr>
        </p:nvSpPr>
        <p:spPr>
          <a:xfrm>
            <a:off x="913764" y="1282700"/>
            <a:ext cx="9850103" cy="1267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0" b="1">
                <a:latin typeface="Bell MT" panose="02020503060305020303" pitchFamily="18" charset="0"/>
              </a:defRPr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8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/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0051A00-6BD9-4243-B39B-F3B24CA2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284" y="2777534"/>
            <a:ext cx="8760051" cy="5587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  <a:latin typeface="Bell MT" panose="02020503060305020303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FDBB14-1432-4EA7-819D-F65C03F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284" y="1573025"/>
            <a:ext cx="8760052" cy="1204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4800">
                <a:solidFill>
                  <a:schemeClr val="tx1"/>
                </a:solidFill>
                <a:latin typeface="Bell MT" panose="02020503060305020303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13">
            <a:extLst>
              <a:ext uri="{FF2B5EF4-FFF2-40B4-BE49-F238E27FC236}">
                <a16:creationId xmlns:a16="http://schemas.microsoft.com/office/drawing/2014/main" id="{5B61DEA3-C890-40A8-B404-339D596F95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7811" y="4644190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id="{003B3F59-3663-47BD-8362-9C78CB03C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7811" y="5021687"/>
            <a:ext cx="3225524" cy="37749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2400" b="0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/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102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FB756DD9-EBF9-4157-986A-47566FA4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940" y="2173709"/>
            <a:ext cx="8383240" cy="66284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Bell MT" panose="02020503060305020303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40D0065-2470-4176-89CF-C734C71C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3056" y="2836551"/>
            <a:ext cx="8382144" cy="174560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Bell MT" panose="02020503060305020303" pitchFamily="18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/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488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FAD1B1E1-6D41-47C3-9809-4D4A5359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282820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Footlight MT Light" panose="0204060206030A020304" pitchFamily="18" charset="0"/>
              </a:defRPr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815A14D9-4B92-4E83-9E5E-CABA4AADB50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001964"/>
            <a:ext cx="10850563" cy="521435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hnschrift Light" panose="020B0502040204020203" pitchFamily="34" charset="0"/>
              </a:defRPr>
            </a:lvl1pPr>
            <a:lvl2pPr marL="457177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46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FAD1B1E1-6D41-47C3-9809-4D4A5359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282820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Footlight MT Light" panose="0204060206030A020304" pitchFamily="18" charset="0"/>
              </a:defRPr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815A14D9-4B92-4E83-9E5E-CABA4AADB50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001964"/>
            <a:ext cx="10850563" cy="521435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hnschrift Light" panose="020B0502040204020203" pitchFamily="34" charset="0"/>
              </a:defRPr>
            </a:lvl1pPr>
            <a:lvl2pPr marL="457177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52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9924" y="820154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5">
            <a:extLst>
              <a:ext uri="{FF2B5EF4-FFF2-40B4-BE49-F238E27FC236}">
                <a16:creationId xmlns:a16="http://schemas.microsoft.com/office/drawing/2014/main" id="{60AE2646-09A0-4DEE-9650-FD2F93AFFF6C}"/>
              </a:ext>
            </a:extLst>
          </p:cNvPr>
          <p:cNvSpPr txBox="1">
            <a:spLocks/>
          </p:cNvSpPr>
          <p:nvPr userDrawn="1"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内容占位符 7">
            <a:extLst>
              <a:ext uri="{FF2B5EF4-FFF2-40B4-BE49-F238E27FC236}">
                <a16:creationId xmlns:a16="http://schemas.microsoft.com/office/drawing/2014/main" id="{6A2925FA-0C18-42CB-8FD0-7060BC9A520E}"/>
              </a:ext>
            </a:extLst>
          </p:cNvPr>
          <p:cNvSpPr txBox="1">
            <a:spLocks/>
          </p:cNvSpPr>
          <p:nvPr userDrawn="1"/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01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2" r:id="rId3"/>
    <p:sldLayoutId id="2147483676" r:id="rId4"/>
    <p:sldLayoutId id="2147483671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31" userDrawn="1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>
            <a:extLst>
              <a:ext uri="{FF2B5EF4-FFF2-40B4-BE49-F238E27FC236}">
                <a16:creationId xmlns:a16="http://schemas.microsoft.com/office/drawing/2014/main" id="{60AE2646-09A0-4DEE-9650-FD2F93AFFF6C}"/>
              </a:ext>
            </a:extLst>
          </p:cNvPr>
          <p:cNvSpPr txBox="1">
            <a:spLocks/>
          </p:cNvSpPr>
          <p:nvPr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内容占位符 7">
            <a:extLst>
              <a:ext uri="{FF2B5EF4-FFF2-40B4-BE49-F238E27FC236}">
                <a16:creationId xmlns:a16="http://schemas.microsoft.com/office/drawing/2014/main" id="{6A2925FA-0C18-42CB-8FD0-7060BC9A520E}"/>
              </a:ext>
            </a:extLst>
          </p:cNvPr>
          <p:cNvSpPr txBox="1">
            <a:spLocks/>
          </p:cNvSpPr>
          <p:nvPr/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60AE2646-09A0-4DEE-9650-FD2F93AFFF6C}"/>
              </a:ext>
            </a:extLst>
          </p:cNvPr>
          <p:cNvSpPr txBox="1">
            <a:spLocks/>
          </p:cNvSpPr>
          <p:nvPr userDrawn="1"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内容占位符 7">
            <a:extLst>
              <a:ext uri="{FF2B5EF4-FFF2-40B4-BE49-F238E27FC236}">
                <a16:creationId xmlns:a16="http://schemas.microsoft.com/office/drawing/2014/main" id="{6A2925FA-0C18-42CB-8FD0-7060BC9A520E}"/>
              </a:ext>
            </a:extLst>
          </p:cNvPr>
          <p:cNvSpPr txBox="1">
            <a:spLocks/>
          </p:cNvSpPr>
          <p:nvPr userDrawn="1"/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01567EF6-4409-4F55-BCDA-D78C05981A73}"/>
              </a:ext>
            </a:extLst>
          </p:cNvPr>
          <p:cNvSpPr txBox="1">
            <a:spLocks/>
          </p:cNvSpPr>
          <p:nvPr userDrawn="1"/>
        </p:nvSpPr>
        <p:spPr>
          <a:xfrm>
            <a:off x="11405787" y="6400882"/>
            <a:ext cx="780443" cy="393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Footlight MT Light" panose="0204060206030A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DD3DB80-B894-403A-B48E-6FDC1A72010E}" type="slidenum">
              <a:rPr lang="zh-CN" altLang="en-US" sz="2400" smtClean="0"/>
              <a:pPr algn="r"/>
              <a:t>‹#›</a:t>
            </a:fld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820154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69924" y="820154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  <p15:guide id="7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90%84%E5%9B%BD%E5%AE%B6%E5%92%8C%E5%9C%B0%E5%8C%BA%E4%BA%BA%E5%8F%A3%E5%88%97%E8%A1%A8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Ruzzell13/Complex_Network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lankerL/DXY-COVID-19-Data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>
            <a:extLst>
              <a:ext uri="{FF2B5EF4-FFF2-40B4-BE49-F238E27FC236}">
                <a16:creationId xmlns:a16="http://schemas.microsoft.com/office/drawing/2014/main" id="{75008619-5A93-491D-8B76-41D7C6FA0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219" y="405442"/>
            <a:ext cx="9424269" cy="2794957"/>
          </a:xfrm>
        </p:spPr>
        <p:txBody>
          <a:bodyPr/>
          <a:lstStyle/>
          <a:p>
            <a:r>
              <a:rPr lang="en-US" altLang="zh-CN" sz="6000" dirty="0" smtClean="0"/>
              <a:t>Multi-dimensional </a:t>
            </a:r>
            <a:r>
              <a:rPr lang="en-US" altLang="zh-CN" sz="6000" dirty="0" smtClean="0">
                <a:solidFill>
                  <a:srgbClr val="FF0000"/>
                </a:solidFill>
              </a:rPr>
              <a:t>Analysis</a:t>
            </a:r>
            <a:r>
              <a:rPr lang="en-US" altLang="zh-CN" sz="6000" dirty="0" smtClean="0"/>
              <a:t> of </a:t>
            </a:r>
            <a:r>
              <a:rPr lang="en-US" altLang="zh-CN" sz="6000" dirty="0" smtClean="0">
                <a:solidFill>
                  <a:srgbClr val="7030A0"/>
                </a:solidFill>
              </a:rPr>
              <a:t>Complex Networks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for </a:t>
            </a:r>
            <a:r>
              <a:rPr lang="en-US" altLang="zh-CN" sz="6000" dirty="0" smtClean="0">
                <a:solidFill>
                  <a:srgbClr val="00B050"/>
                </a:solidFill>
              </a:rPr>
              <a:t>Covid-19</a:t>
            </a:r>
            <a:endParaRPr lang="zh-CN" altLang="en-US" sz="6000" dirty="0">
              <a:solidFill>
                <a:srgbClr val="00B050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EE3A4E5-BE0F-4983-91A1-DF3F127EA366}"/>
              </a:ext>
            </a:extLst>
          </p:cNvPr>
          <p:cNvSpPr txBox="1">
            <a:spLocks/>
          </p:cNvSpPr>
          <p:nvPr/>
        </p:nvSpPr>
        <p:spPr>
          <a:xfrm>
            <a:off x="7289320" y="3727316"/>
            <a:ext cx="4231168" cy="24146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22S151142-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李泽林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22S151072-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石潇丽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22S151058-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宁振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华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22S151085-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唐振宇</a:t>
            </a:r>
          </a:p>
          <a:p>
            <a:pPr algn="r"/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22/10/20</a:t>
            </a:r>
            <a:endParaRPr lang="en-US" altLang="zh-CN" sz="24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ootlight MT Light" panose="0204060206030A020304" pitchFamily="18" charset="0"/>
              </a:rPr>
              <a:t>Data </a:t>
            </a:r>
            <a:r>
              <a:rPr lang="en-US" altLang="zh-CN" dirty="0"/>
              <a:t>from </a:t>
            </a:r>
            <a:r>
              <a:rPr lang="en-US" altLang="zh-CN" dirty="0">
                <a:solidFill>
                  <a:srgbClr val="7030A0"/>
                </a:solidFill>
              </a:rPr>
              <a:t>Professional </a:t>
            </a:r>
            <a:r>
              <a:rPr lang="en-US" altLang="zh-CN" dirty="0" smtClean="0">
                <a:solidFill>
                  <a:srgbClr val="7030A0"/>
                </a:solidFill>
              </a:rPr>
              <a:t>Institutions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69923" y="5738046"/>
            <a:ext cx="10850563" cy="9144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u="sng" dirty="0">
                <a:hlinkClick r:id="rId2"/>
              </a:rPr>
              <a:t>https://github.com/CSSEGISandData/COVID-19</a:t>
            </a:r>
            <a:endParaRPr lang="en-US" altLang="zh-CN" dirty="0" smtClean="0">
              <a:solidFill>
                <a:srgbClr val="000000"/>
              </a:solidFill>
              <a:hlinkClick r:id="rId3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altLang="zh-CN" dirty="0">
                <a:solidFill>
                  <a:srgbClr val="000000"/>
                </a:solidFill>
                <a:hlinkClick r:id="rId3"/>
              </a:rPr>
              <a:t>://zh.wikipedia.org/wiki</a:t>
            </a:r>
            <a:r>
              <a:rPr lang="en-US" altLang="zh-CN" dirty="0" smtClean="0">
                <a:solidFill>
                  <a:srgbClr val="000000"/>
                </a:solidFill>
                <a:hlinkClick r:id="rId3"/>
              </a:rPr>
              <a:t>/</a:t>
            </a:r>
            <a:r>
              <a:rPr lang="zh-CN" altLang="en-US" dirty="0">
                <a:solidFill>
                  <a:srgbClr val="000000"/>
                </a:solidFill>
                <a:hlinkClick r:id="rId3"/>
              </a:rPr>
              <a:t>各国家和地区人口列表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3" y="900364"/>
            <a:ext cx="6566215" cy="4717535"/>
          </a:xfrm>
          <a:prstGeom prst="rect">
            <a:avLst/>
          </a:prstGeom>
        </p:spPr>
      </p:pic>
      <p:pic>
        <p:nvPicPr>
          <p:cNvPr id="9" name="图片 8" descr="1666080530022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862656"/>
            <a:ext cx="12192000" cy="4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Correlations between </a:t>
            </a:r>
            <a:r>
              <a:rPr lang="en-US" altLang="zh-CN" dirty="0" smtClean="0">
                <a:solidFill>
                  <a:srgbClr val="FF0000"/>
                </a:solidFill>
              </a:rPr>
              <a:t>Confirmed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B050"/>
                </a:solidFill>
              </a:rPr>
              <a:t>Deaths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69923" y="5738046"/>
            <a:ext cx="10850563" cy="9144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Most </a:t>
            </a:r>
            <a:r>
              <a:rPr lang="en-US" altLang="zh-CN" dirty="0"/>
              <a:t>of the </a:t>
            </a:r>
            <a:r>
              <a:rPr lang="en-US" altLang="zh-CN" dirty="0" smtClean="0"/>
              <a:t>other countries are </a:t>
            </a:r>
            <a:r>
              <a:rPr lang="en-US" altLang="zh-CN" b="1" i="1" dirty="0" smtClean="0"/>
              <a:t>evenly </a:t>
            </a:r>
            <a:r>
              <a:rPr lang="en-US" altLang="zh-CN" b="1" i="1" dirty="0"/>
              <a:t>distributed</a:t>
            </a:r>
            <a:r>
              <a:rPr lang="en-US" altLang="zh-CN" dirty="0"/>
              <a:t>, with only a few countries having disproportionately </a:t>
            </a:r>
            <a:r>
              <a:rPr lang="en-US" altLang="zh-CN" dirty="0" smtClean="0"/>
              <a:t>high</a:t>
            </a:r>
            <a:r>
              <a:rPr lang="en-US" altLang="zh-CN" dirty="0">
                <a:solidFill>
                  <a:srgbClr val="FF0000"/>
                </a:solidFill>
              </a:rPr>
              <a:t> Confirmed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00B050"/>
                </a:solidFill>
              </a:rPr>
              <a:t>Deaths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900364"/>
            <a:ext cx="6532155" cy="4865125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966409" y="1297155"/>
            <a:ext cx="4732256" cy="187025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Confirmed cases rate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00B050"/>
                </a:solidFill>
              </a:rPr>
              <a:t>Deaths rate</a:t>
            </a:r>
            <a:r>
              <a:rPr lang="en-US" altLang="zh-CN" dirty="0" smtClean="0"/>
              <a:t> </a:t>
            </a:r>
            <a:r>
              <a:rPr lang="en-US" altLang="zh-CN" dirty="0"/>
              <a:t>as indicators to </a:t>
            </a:r>
            <a:r>
              <a:rPr lang="en-US" altLang="zh-CN" dirty="0" smtClean="0"/>
              <a:t>analyze </a:t>
            </a:r>
            <a:r>
              <a:rPr lang="en-US" altLang="zh-CN" dirty="0"/>
              <a:t>the correlation of outbreaks across </a:t>
            </a:r>
            <a:r>
              <a:rPr lang="en-US" altLang="zh-CN" dirty="0" smtClean="0"/>
              <a:t>countries (before 2022/10/09)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966409" y="3309447"/>
            <a:ext cx="4732256" cy="190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Countries </a:t>
            </a:r>
            <a:r>
              <a:rPr lang="en-US" altLang="zh-CN" dirty="0"/>
              <a:t>with </a:t>
            </a:r>
            <a:r>
              <a:rPr lang="en-US" altLang="zh-CN" b="1" dirty="0" smtClean="0"/>
              <a:t>large population </a:t>
            </a:r>
            <a:r>
              <a:rPr lang="en-US" altLang="zh-CN" dirty="0"/>
              <a:t>and </a:t>
            </a:r>
            <a:r>
              <a:rPr lang="en-US" altLang="zh-CN" dirty="0" smtClean="0"/>
              <a:t>with </a:t>
            </a:r>
            <a:r>
              <a:rPr lang="en-US" altLang="zh-CN" b="1" dirty="0"/>
              <a:t>smaller population </a:t>
            </a:r>
            <a:r>
              <a:rPr lang="en-US" altLang="zh-CN" dirty="0" smtClean="0"/>
              <a:t>have </a:t>
            </a:r>
            <a:r>
              <a:rPr lang="en-US" altLang="zh-CN" dirty="0"/>
              <a:t>smaller </a:t>
            </a:r>
            <a:r>
              <a:rPr lang="en-US" altLang="zh-CN" dirty="0">
                <a:solidFill>
                  <a:srgbClr val="FF0000"/>
                </a:solidFill>
              </a:rPr>
              <a:t>Confirmed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B050"/>
                </a:solidFill>
              </a:rPr>
              <a:t>Deaths</a:t>
            </a:r>
            <a:r>
              <a:rPr lang="en-US" altLang="zh-CN" dirty="0" smtClean="0"/>
              <a:t>, which means better </a:t>
            </a:r>
            <a:r>
              <a:rPr lang="en-US" altLang="zh-CN" dirty="0"/>
              <a:t>control of the epidemic.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41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9933"/>
                </a:solidFill>
              </a:rPr>
              <a:t>22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Representative Countries &amp; </a:t>
            </a:r>
            <a:r>
              <a:rPr lang="en-US" altLang="zh-CN" dirty="0" smtClean="0">
                <a:solidFill>
                  <a:srgbClr val="0070C0"/>
                </a:solidFill>
              </a:rPr>
              <a:t>K-means</a:t>
            </a:r>
            <a:r>
              <a:rPr lang="en-US" altLang="zh-CN" dirty="0" smtClean="0"/>
              <a:t> Clustering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9" y="902443"/>
            <a:ext cx="7115216" cy="5818518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7192653" y="1307447"/>
            <a:ext cx="4327834" cy="500851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All </a:t>
            </a:r>
            <a:r>
              <a:rPr lang="en-US" altLang="zh-CN" dirty="0" smtClean="0"/>
              <a:t>countries will </a:t>
            </a:r>
            <a:r>
              <a:rPr lang="en-US" altLang="zh-CN" dirty="0"/>
              <a:t>contain more </a:t>
            </a:r>
            <a:r>
              <a:rPr lang="en-US" altLang="zh-CN" b="1" dirty="0" smtClean="0"/>
              <a:t>noise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b="1" dirty="0" smtClean="0"/>
              <a:t>redundancy</a:t>
            </a:r>
            <a:r>
              <a:rPr lang="en-US" altLang="zh-CN" dirty="0" smtClean="0"/>
              <a:t>, especially for small country.</a:t>
            </a:r>
            <a:endParaRPr lang="en-US" altLang="zh-CN" dirty="0"/>
          </a:p>
          <a:p>
            <a:r>
              <a:rPr lang="en-US" altLang="zh-CN" dirty="0" smtClean="0"/>
              <a:t>We manually select </a:t>
            </a:r>
            <a:r>
              <a:rPr lang="en-US" altLang="zh-CN" b="1" dirty="0" smtClean="0">
                <a:solidFill>
                  <a:srgbClr val="FF0000"/>
                </a:solidFill>
              </a:rPr>
              <a:t>22 </a:t>
            </a:r>
            <a:r>
              <a:rPr lang="en-US" altLang="zh-CN" dirty="0" smtClean="0"/>
              <a:t>Representative countries.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smtClean="0">
                <a:solidFill>
                  <a:srgbClr val="0070C0"/>
                </a:solidFill>
              </a:rPr>
              <a:t>K-means </a:t>
            </a:r>
            <a:r>
              <a:rPr lang="en-US" altLang="zh-CN" dirty="0" smtClean="0"/>
              <a:t>Clustering to find the relationship.</a:t>
            </a:r>
          </a:p>
          <a:p>
            <a:r>
              <a:rPr lang="en-US" altLang="zh-CN" dirty="0" smtClean="0"/>
              <a:t>These countries can be divided </a:t>
            </a:r>
            <a:r>
              <a:rPr lang="en-US" altLang="zh-CN" dirty="0"/>
              <a:t>to exactly </a:t>
            </a:r>
            <a:r>
              <a:rPr lang="en-US" altLang="zh-CN" dirty="0">
                <a:solidFill>
                  <a:srgbClr val="00B050"/>
                </a:solidFill>
              </a:rPr>
              <a:t>four </a:t>
            </a:r>
            <a:r>
              <a:rPr lang="en-US" altLang="zh-CN" dirty="0" smtClean="0">
                <a:solidFill>
                  <a:srgbClr val="00B050"/>
                </a:solidFill>
              </a:rPr>
              <a:t>types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3" y="900364"/>
            <a:ext cx="6597299" cy="58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Mapping</a:t>
            </a:r>
            <a:r>
              <a:rPr lang="en-US" altLang="zh-CN" dirty="0" smtClean="0"/>
              <a:t> </a:t>
            </a:r>
            <a:r>
              <a:rPr lang="en-US" altLang="zh-CN" dirty="0"/>
              <a:t>to T</a:t>
            </a:r>
            <a:r>
              <a:rPr lang="en-US" altLang="zh-CN" dirty="0" smtClean="0"/>
              <a:t>he World Map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36091" y="1212314"/>
            <a:ext cx="4883084" cy="464173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low</a:t>
            </a:r>
            <a:r>
              <a:rPr lang="en-US" altLang="zh-CN" b="1" dirty="0" smtClean="0"/>
              <a:t>-</a:t>
            </a:r>
            <a:r>
              <a:rPr lang="en-US" altLang="zh-CN" b="1" dirty="0" smtClean="0">
                <a:solidFill>
                  <a:srgbClr val="00B050"/>
                </a:solidFill>
              </a:rPr>
              <a:t>low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mainly located in Southeast </a:t>
            </a:r>
            <a:r>
              <a:rPr lang="en-US" altLang="zh-CN" dirty="0" smtClean="0"/>
              <a:t>Asia.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low</a:t>
            </a:r>
            <a:r>
              <a:rPr lang="en-US" altLang="zh-CN" b="1" dirty="0"/>
              <a:t>-</a:t>
            </a:r>
            <a:r>
              <a:rPr lang="en-US" altLang="zh-CN" b="1" dirty="0">
                <a:solidFill>
                  <a:srgbClr val="00B050"/>
                </a:solidFill>
              </a:rPr>
              <a:t>high</a:t>
            </a:r>
            <a:r>
              <a:rPr lang="en-US" altLang="zh-CN" b="1" dirty="0"/>
              <a:t> </a:t>
            </a:r>
            <a:r>
              <a:rPr lang="en-US" altLang="zh-CN" dirty="0" smtClean="0"/>
              <a:t>are mainly located </a:t>
            </a:r>
            <a:r>
              <a:rPr lang="en-US" altLang="zh-CN" dirty="0"/>
              <a:t>in Western </a:t>
            </a:r>
            <a:r>
              <a:rPr lang="en-US" altLang="zh-CN" dirty="0" smtClean="0"/>
              <a:t>Europe.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high</a:t>
            </a:r>
            <a:r>
              <a:rPr lang="en-US" altLang="zh-CN" b="1" dirty="0" smtClean="0"/>
              <a:t>-</a:t>
            </a:r>
            <a:r>
              <a:rPr lang="en-US" altLang="zh-CN" b="1" dirty="0" smtClean="0">
                <a:solidFill>
                  <a:srgbClr val="00B050"/>
                </a:solidFill>
              </a:rPr>
              <a:t>high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are mainly located </a:t>
            </a:r>
            <a:r>
              <a:rPr lang="en-US" altLang="zh-CN" dirty="0"/>
              <a:t>near the Middle East.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high</a:t>
            </a:r>
            <a:r>
              <a:rPr lang="en-US" altLang="zh-CN" b="1" dirty="0" smtClean="0"/>
              <a:t>-</a:t>
            </a:r>
            <a:r>
              <a:rPr lang="en-US" altLang="zh-CN" b="1" dirty="0" smtClean="0">
                <a:solidFill>
                  <a:srgbClr val="00B050"/>
                </a:solidFill>
              </a:rPr>
              <a:t>low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widely distributed and not concentrated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Each type has the far away countries, the result may be relevant with </a:t>
            </a:r>
            <a:r>
              <a:rPr lang="en-US" altLang="zh-CN" b="1" dirty="0" smtClean="0"/>
              <a:t>politics, policies and medical &amp; financial strength.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" y="900364"/>
            <a:ext cx="7083565" cy="59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8" y="989655"/>
            <a:ext cx="8091258" cy="4210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Death</a:t>
            </a:r>
            <a:r>
              <a:rPr lang="en-US" altLang="zh-CN" dirty="0" smtClean="0"/>
              <a:t> number &amp; </a:t>
            </a:r>
            <a:r>
              <a:rPr lang="en-US" altLang="zh-CN" dirty="0" smtClean="0">
                <a:solidFill>
                  <a:srgbClr val="FFC000"/>
                </a:solidFill>
              </a:rPr>
              <a:t>Vaccinated</a:t>
            </a:r>
            <a:r>
              <a:rPr lang="en-US" altLang="zh-CN" dirty="0" smtClean="0"/>
              <a:t> Rate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69924" y="5289117"/>
            <a:ext cx="10850563" cy="139431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Except from the small countries, higher </a:t>
            </a:r>
            <a:r>
              <a:rPr lang="en-US" altLang="zh-CN" b="1" dirty="0" smtClean="0">
                <a:solidFill>
                  <a:srgbClr val="FFC000"/>
                </a:solidFill>
              </a:rPr>
              <a:t>Vaccinated</a:t>
            </a:r>
            <a:r>
              <a:rPr lang="en-US" altLang="zh-CN" dirty="0" smtClean="0"/>
              <a:t> Rate brings lower</a:t>
            </a:r>
            <a:r>
              <a:rPr lang="en-US" altLang="zh-CN" b="1" dirty="0" smtClean="0">
                <a:solidFill>
                  <a:srgbClr val="00B050"/>
                </a:solidFill>
              </a:rPr>
              <a:t> Death</a:t>
            </a:r>
          </a:p>
          <a:p>
            <a:r>
              <a:rPr lang="en-US" altLang="zh-CN" dirty="0" smtClean="0"/>
              <a:t>Comparison between more old people with less, </a:t>
            </a:r>
            <a:r>
              <a:rPr lang="en-US" altLang="zh-CN" dirty="0" smtClean="0">
                <a:solidFill>
                  <a:srgbClr val="00B050"/>
                </a:solidFill>
              </a:rPr>
              <a:t>Death</a:t>
            </a:r>
            <a:r>
              <a:rPr lang="en-US" altLang="zh-CN" dirty="0" smtClean="0"/>
              <a:t> rises up more quickly with less </a:t>
            </a:r>
            <a:r>
              <a:rPr lang="en-US" altLang="zh-CN" b="1" dirty="0" smtClean="0">
                <a:solidFill>
                  <a:srgbClr val="FFC000"/>
                </a:solidFill>
              </a:rPr>
              <a:t>Vaccinated Rate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769699" y="2138632"/>
            <a:ext cx="3267130" cy="118645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Node: Every </a:t>
            </a:r>
            <a:r>
              <a:rPr lang="en-US" altLang="zh-CN" dirty="0" smtClean="0">
                <a:solidFill>
                  <a:srgbClr val="7030A0"/>
                </a:solidFill>
              </a:rPr>
              <a:t>Country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Size: People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grpSp>
        <p:nvGrpSpPr>
          <p:cNvPr id="25" name="组合 24"/>
          <p:cNvGrpSpPr/>
          <p:nvPr/>
        </p:nvGrpSpPr>
        <p:grpSpPr>
          <a:xfrm rot="426627">
            <a:off x="2255507" y="1867303"/>
            <a:ext cx="6026728" cy="2970944"/>
            <a:chOff x="2500144" y="1992018"/>
            <a:chExt cx="6026728" cy="2970944"/>
          </a:xfrm>
        </p:grpSpPr>
        <p:sp>
          <p:nvSpPr>
            <p:cNvPr id="15" name="椭圆 14"/>
            <p:cNvSpPr/>
            <p:nvPr/>
          </p:nvSpPr>
          <p:spPr>
            <a:xfrm rot="1772124">
              <a:off x="2500144" y="2550406"/>
              <a:ext cx="6026728" cy="18541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5" idx="6"/>
            </p:cNvCxnSpPr>
            <p:nvPr/>
          </p:nvCxnSpPr>
          <p:spPr>
            <a:xfrm>
              <a:off x="2891727" y="1992018"/>
              <a:ext cx="5243562" cy="297094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 rot="21164310">
            <a:off x="2064321" y="3942116"/>
            <a:ext cx="5736983" cy="977265"/>
            <a:chOff x="2046317" y="3997015"/>
            <a:chExt cx="3763044" cy="708455"/>
          </a:xfrm>
        </p:grpSpPr>
        <p:sp>
          <p:nvSpPr>
            <p:cNvPr id="14" name="椭圆 13"/>
            <p:cNvSpPr/>
            <p:nvPr/>
          </p:nvSpPr>
          <p:spPr>
            <a:xfrm rot="997448">
              <a:off x="2046317" y="3997015"/>
              <a:ext cx="3763044" cy="70845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4" idx="2"/>
              <a:endCxn id="14" idx="6"/>
            </p:cNvCxnSpPr>
            <p:nvPr/>
          </p:nvCxnSpPr>
          <p:spPr>
            <a:xfrm rot="435690">
              <a:off x="2071382" y="4012949"/>
              <a:ext cx="3712914" cy="676587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9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Death of people from </a:t>
            </a:r>
            <a:r>
              <a:rPr lang="en-US" altLang="zh-CN" dirty="0" smtClean="0">
                <a:solidFill>
                  <a:srgbClr val="FF0000"/>
                </a:solidFill>
              </a:rPr>
              <a:t>different continents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69924" y="4973233"/>
            <a:ext cx="10850563" cy="1394316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In </a:t>
            </a:r>
            <a:r>
              <a:rPr lang="en-US" altLang="zh-CN" dirty="0" smtClean="0">
                <a:solidFill>
                  <a:srgbClr val="2929FF"/>
                </a:solidFill>
              </a:rPr>
              <a:t>Europe</a:t>
            </a:r>
            <a:r>
              <a:rPr lang="en-US" altLang="zh-CN" dirty="0" smtClean="0"/>
              <a:t> </a:t>
            </a:r>
            <a:r>
              <a:rPr lang="en-US" altLang="zh-CN" dirty="0"/>
              <a:t>more people die </a:t>
            </a:r>
            <a:r>
              <a:rPr lang="en-US" altLang="zh-CN" dirty="0" smtClean="0"/>
              <a:t>much </a:t>
            </a:r>
            <a:r>
              <a:rPr lang="en-US" altLang="zh-CN" dirty="0"/>
              <a:t>and concentrated, </a:t>
            </a:r>
            <a:r>
              <a:rPr lang="en-US" altLang="zh-CN" dirty="0" smtClean="0"/>
              <a:t>while </a:t>
            </a:r>
            <a:r>
              <a:rPr lang="en-US" altLang="zh-CN" dirty="0" smtClean="0">
                <a:solidFill>
                  <a:srgbClr val="B165B1"/>
                </a:solidFill>
              </a:rPr>
              <a:t>South </a:t>
            </a:r>
            <a:r>
              <a:rPr lang="en-US" altLang="zh-CN" dirty="0">
                <a:solidFill>
                  <a:srgbClr val="B165B1"/>
                </a:solidFill>
              </a:rPr>
              <a:t>America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68A00"/>
                </a:solidFill>
              </a:rPr>
              <a:t>North America </a:t>
            </a:r>
            <a:r>
              <a:rPr lang="en-US" altLang="zh-CN" dirty="0"/>
              <a:t>die </a:t>
            </a:r>
            <a:r>
              <a:rPr lang="en-US" altLang="zh-CN" dirty="0" smtClean="0"/>
              <a:t>much </a:t>
            </a:r>
            <a:r>
              <a:rPr lang="en-US" altLang="zh-CN" dirty="0"/>
              <a:t>but not </a:t>
            </a:r>
            <a:r>
              <a:rPr lang="en-US" altLang="zh-CN" dirty="0" smtClean="0"/>
              <a:t>concentrated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Asia</a:t>
            </a:r>
            <a:r>
              <a:rPr lang="en-US" altLang="zh-CN" dirty="0"/>
              <a:t>,</a:t>
            </a:r>
            <a:r>
              <a:rPr lang="en-US" altLang="zh-CN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FF7F7F"/>
                </a:solidFill>
              </a:rPr>
              <a:t>Africa</a:t>
            </a:r>
            <a:r>
              <a:rPr lang="en-US" altLang="zh-CN" dirty="0" smtClean="0"/>
              <a:t>, </a:t>
            </a:r>
            <a:r>
              <a:rPr lang="en-US" altLang="zh-CN" dirty="0">
                <a:solidFill>
                  <a:srgbClr val="FFE96F"/>
                </a:solidFill>
              </a:rPr>
              <a:t>Australia</a:t>
            </a:r>
            <a:r>
              <a:rPr lang="en-US" altLang="zh-CN" dirty="0"/>
              <a:t> died not </a:t>
            </a:r>
            <a:r>
              <a:rPr lang="en-US" altLang="zh-CN" dirty="0" smtClean="0"/>
              <a:t>so many people</a:t>
            </a:r>
            <a:endParaRPr lang="en-US" altLang="zh-CN" b="1" dirty="0" smtClean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60" y="900364"/>
            <a:ext cx="7594089" cy="38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0450-48E2-D7C6-A780-F2E80F0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 to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andle with </a:t>
            </a:r>
            <a:r>
              <a:rPr kumimoji="1" lang="en-US" altLang="zh-CN" dirty="0" smtClean="0">
                <a:solidFill>
                  <a:srgbClr val="2929FF"/>
                </a:solidFill>
              </a:rPr>
              <a:t>Epidemics</a:t>
            </a:r>
            <a:endParaRPr kumimoji="1" lang="en-US" altLang="zh-CN" dirty="0">
              <a:solidFill>
                <a:srgbClr val="2929FF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34725-8154-5D45-EBF9-F5D19FE3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Add some functions to satisfy the demands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 some functions to satisfy the demands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Modify some functions to quicken the process speed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7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SEIR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48" y="900364"/>
            <a:ext cx="8166505" cy="45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</a:t>
            </a:r>
            <a:r>
              <a:rPr kumimoji="1" lang="en-US" altLang="zh-CN" dirty="0" smtClean="0"/>
              <a:t>Differential Equations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82" y="900364"/>
            <a:ext cx="5868391" cy="1321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50" y="2313439"/>
            <a:ext cx="5017920" cy="41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Total Cases </a:t>
            </a:r>
            <a:r>
              <a:rPr lang="en-US" altLang="zh-CN" dirty="0"/>
              <a:t>in </a:t>
            </a:r>
            <a:r>
              <a:rPr lang="en-US" altLang="zh-CN" dirty="0">
                <a:solidFill>
                  <a:srgbClr val="4B417D"/>
                </a:solidFill>
              </a:rPr>
              <a:t>China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D851B4"/>
                </a:solidFill>
              </a:rPr>
              <a:t>Singapore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85DDA"/>
                </a:solidFill>
              </a:rPr>
              <a:t>US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Japan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5" y="900364"/>
            <a:ext cx="7599070" cy="4309129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669923" y="5298188"/>
            <a:ext cx="10850563" cy="1453123"/>
          </a:xfrm>
        </p:spPr>
        <p:txBody>
          <a:bodyPr/>
          <a:lstStyle/>
          <a:p>
            <a:r>
              <a:rPr lang="en-US" altLang="zh-CN" dirty="0" smtClean="0"/>
              <a:t>Choose 4 </a:t>
            </a:r>
            <a:r>
              <a:rPr lang="en-US" altLang="zh-CN" dirty="0"/>
              <a:t>representative countries, </a:t>
            </a:r>
            <a:r>
              <a:rPr lang="en-US" altLang="zh-CN" dirty="0">
                <a:solidFill>
                  <a:srgbClr val="4B417D"/>
                </a:solidFill>
              </a:rPr>
              <a:t>China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D851B4"/>
                </a:solidFill>
              </a:rPr>
              <a:t>Singapore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85DDA"/>
                </a:solidFill>
              </a:rPr>
              <a:t>US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Japan</a:t>
            </a:r>
            <a:r>
              <a:rPr lang="en-US" altLang="zh-CN" dirty="0" smtClean="0"/>
              <a:t>, </a:t>
            </a:r>
            <a:r>
              <a:rPr lang="en-US" altLang="zh-CN" dirty="0"/>
              <a:t>as the initial outbreak indicators as of 5 June </a:t>
            </a:r>
            <a:r>
              <a:rPr lang="en-US" altLang="zh-CN" dirty="0" smtClean="0"/>
              <a:t>2020.</a:t>
            </a:r>
          </a:p>
          <a:p>
            <a:r>
              <a:rPr lang="en-US" altLang="zh-CN" dirty="0" smtClean="0"/>
              <a:t>With </a:t>
            </a:r>
            <a:r>
              <a:rPr lang="en-US" altLang="zh-CN" dirty="0"/>
              <a:t>widely varying epidemic </a:t>
            </a:r>
            <a:r>
              <a:rPr lang="en-US" altLang="zh-CN" b="1" dirty="0"/>
              <a:t>control strategies</a:t>
            </a:r>
            <a:r>
              <a:rPr lang="en-US" altLang="zh-CN" dirty="0"/>
              <a:t>, their analysis can more visually highlight the impact of epidemic control strategies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0450-48E2-D7C6-A780-F2E80F0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Situation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in China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34725-8154-5D45-EBF9-F5D19FE3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0070C0"/>
                </a:solidFill>
              </a:rPr>
              <a:t>Trends</a:t>
            </a:r>
            <a:r>
              <a:rPr kumimoji="1" lang="en-US" altLang="zh-CN" dirty="0"/>
              <a:t> of Covid-19 after 22/10/01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>
                <a:solidFill>
                  <a:srgbClr val="00B050"/>
                </a:solidFill>
              </a:rPr>
              <a:t>Calculate </a:t>
            </a:r>
            <a:r>
              <a:rPr kumimoji="1" lang="en-US" altLang="zh-CN" dirty="0"/>
              <a:t>&amp; Formula </a:t>
            </a:r>
            <a:r>
              <a:rPr kumimoji="1" lang="en-US" altLang="zh-CN" dirty="0" smtClean="0"/>
              <a:t>Derivation 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Result of </a:t>
            </a:r>
            <a:r>
              <a:rPr kumimoji="1" lang="en-US" altLang="zh-CN" dirty="0">
                <a:solidFill>
                  <a:srgbClr val="7030A0"/>
                </a:solidFill>
              </a:rPr>
              <a:t>7 days </a:t>
            </a:r>
            <a:r>
              <a:rPr kumimoji="1" lang="en-US" altLang="zh-CN" dirty="0" smtClean="0">
                <a:solidFill>
                  <a:srgbClr val="7030A0"/>
                </a:solidFill>
              </a:rPr>
              <a:t>Iteration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 Curve for each country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7" y="900364"/>
            <a:ext cx="7117500" cy="512175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669923" y="6022119"/>
            <a:ext cx="10850563" cy="745818"/>
          </a:xfrm>
        </p:spPr>
        <p:txBody>
          <a:bodyPr/>
          <a:lstStyle/>
          <a:p>
            <a:r>
              <a:rPr lang="en-US" altLang="zh-CN" dirty="0" smtClean="0"/>
              <a:t>By fitting the realistic curve, we got the </a:t>
            </a:r>
            <a:r>
              <a:rPr lang="en-US" altLang="zh-CN" b="1" dirty="0" smtClean="0">
                <a:solidFill>
                  <a:srgbClr val="FF0000"/>
                </a:solidFill>
              </a:rPr>
              <a:t>parameters</a:t>
            </a:r>
            <a:r>
              <a:rPr lang="en-US" altLang="zh-CN" dirty="0" smtClean="0"/>
              <a:t> of each country which represents their performance of epidemic control strategy for analysis.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8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Early 60 days for Prediction # Reality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3" y="5314814"/>
            <a:ext cx="10850563" cy="1453123"/>
          </a:xfrm>
        </p:spPr>
        <p:txBody>
          <a:bodyPr/>
          <a:lstStyle/>
          <a:p>
            <a:r>
              <a:rPr lang="en-US" altLang="zh-CN" dirty="0" smtClean="0"/>
              <a:t>60 days after: with the help of other counties</a:t>
            </a:r>
          </a:p>
          <a:p>
            <a:r>
              <a:rPr lang="en-US" altLang="zh-CN" dirty="0"/>
              <a:t>International delivery of medical supplies and countries working together to </a:t>
            </a:r>
            <a:r>
              <a:rPr lang="en-US" altLang="zh-CN" dirty="0" smtClean="0"/>
              <a:t>fight against </a:t>
            </a:r>
            <a:r>
              <a:rPr lang="en-US" altLang="zh-CN" dirty="0" smtClean="0"/>
              <a:t>Covid-19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900364"/>
            <a:ext cx="6391564" cy="44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if every country be like China?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19" y="966865"/>
            <a:ext cx="6325870" cy="41220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/>
          <p:cNvSpPr>
            <a:spLocks noGrp="1"/>
          </p:cNvSpPr>
          <p:nvPr>
            <p:ph sz="quarter" idx="13"/>
          </p:nvPr>
        </p:nvSpPr>
        <p:spPr>
          <a:xfrm>
            <a:off x="669923" y="5314814"/>
            <a:ext cx="10850563" cy="1453123"/>
          </a:xfrm>
        </p:spPr>
        <p:txBody>
          <a:bodyPr/>
          <a:lstStyle/>
          <a:p>
            <a:r>
              <a:rPr lang="en-US" altLang="zh-CN" dirty="0" smtClean="0"/>
              <a:t>Reduce the stable time from 500 days to 400 days.</a:t>
            </a:r>
          </a:p>
          <a:p>
            <a:r>
              <a:rPr lang="en-US" altLang="zh-CN" dirty="0" smtClean="0"/>
              <a:t>It’s just </a:t>
            </a:r>
            <a:r>
              <a:rPr lang="en-US" altLang="zh-CN" dirty="0"/>
              <a:t>a simple </a:t>
            </a:r>
            <a:r>
              <a:rPr lang="en-US" altLang="zh-CN" dirty="0">
                <a:solidFill>
                  <a:srgbClr val="FF0000"/>
                </a:solidFill>
              </a:rPr>
              <a:t>Qualitative </a:t>
            </a:r>
            <a:r>
              <a:rPr lang="en-US" altLang="zh-CN" dirty="0" smtClean="0">
                <a:solidFill>
                  <a:srgbClr val="FF0000"/>
                </a:solidFill>
              </a:rPr>
              <a:t>Analysis </a:t>
            </a:r>
            <a:r>
              <a:rPr lang="en-US" altLang="zh-CN" dirty="0" smtClean="0"/>
              <a:t>for </a:t>
            </a:r>
            <a:r>
              <a:rPr lang="en-US" altLang="zh-CN" i="1" dirty="0" smtClean="0"/>
              <a:t>what if</a:t>
            </a:r>
            <a:r>
              <a:rPr lang="en-US" altLang="zh-CN" dirty="0" smtClean="0"/>
              <a:t>, </a:t>
            </a:r>
            <a:r>
              <a:rPr lang="en-US" altLang="zh-CN" dirty="0"/>
              <a:t>showing the </a:t>
            </a:r>
            <a:r>
              <a:rPr lang="en-US" altLang="zh-CN" dirty="0" smtClean="0"/>
              <a:t>conclusion that epidemic control strategy should follow </a:t>
            </a:r>
            <a:r>
              <a:rPr lang="en-US" altLang="zh-CN" b="1" dirty="0" smtClean="0">
                <a:solidFill>
                  <a:srgbClr val="FF0000"/>
                </a:solidFill>
              </a:rPr>
              <a:t>CHINA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on the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 &amp; Welcome Communications~ 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13"/>
          </p:nvPr>
        </p:nvSpPr>
        <p:spPr>
          <a:xfrm>
            <a:off x="669923" y="6208618"/>
            <a:ext cx="10850563" cy="697568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Ruzzell13/</a:t>
            </a:r>
            <a:r>
              <a:rPr lang="en-US" altLang="zh-CN" dirty="0" err="1" smtClean="0">
                <a:hlinkClick r:id="rId2"/>
              </a:rPr>
              <a:t>Complex_Network</a:t>
            </a:r>
            <a:r>
              <a:rPr lang="en-US" altLang="zh-CN" dirty="0" smtClean="0">
                <a:hlinkClick r:id="rId2"/>
              </a:rPr>
              <a:t>: Project for </a:t>
            </a:r>
            <a:r>
              <a:rPr lang="en-US" altLang="zh-CN" dirty="0" err="1" smtClean="0">
                <a:hlinkClick r:id="rId2"/>
              </a:rPr>
              <a:t>Complex_Network</a:t>
            </a:r>
            <a:r>
              <a:rPr lang="en-US" altLang="zh-CN" dirty="0" smtClean="0">
                <a:hlinkClick r:id="rId2"/>
              </a:rPr>
              <a:t> (github.com)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007" y="900364"/>
            <a:ext cx="7436757" cy="524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2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>
            <a:extLst>
              <a:ext uri="{FF2B5EF4-FFF2-40B4-BE49-F238E27FC236}">
                <a16:creationId xmlns:a16="http://schemas.microsoft.com/office/drawing/2014/main" id="{75008619-5A93-491D-8B76-41D7C6FA0D26}"/>
              </a:ext>
            </a:extLst>
          </p:cNvPr>
          <p:cNvSpPr txBox="1">
            <a:spLocks/>
          </p:cNvSpPr>
          <p:nvPr/>
        </p:nvSpPr>
        <p:spPr>
          <a:xfrm>
            <a:off x="934183" y="1427499"/>
            <a:ext cx="8760052" cy="1204510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dirty="0">
                <a:latin typeface="Bell MT" panose="02020503060305020303" pitchFamily="18" charset="0"/>
              </a:rPr>
              <a:t>Thanks</a:t>
            </a:r>
            <a:endParaRPr lang="zh-CN" altLang="en-US" sz="8000" dirty="0">
              <a:latin typeface="Bell MT" panose="02020503060305020303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E3A4E5-BE0F-4983-91A1-DF3F127EA366}"/>
              </a:ext>
            </a:extLst>
          </p:cNvPr>
          <p:cNvSpPr txBox="1">
            <a:spLocks/>
          </p:cNvSpPr>
          <p:nvPr/>
        </p:nvSpPr>
        <p:spPr>
          <a:xfrm>
            <a:off x="934183" y="3702378"/>
            <a:ext cx="4231168" cy="24146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22S151142-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李泽林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22S151072-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石潇丽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22S151058-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宁振</a:t>
            </a:r>
            <a:r>
              <a:rPr lang="zh-CN" altLang="en-US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华</a:t>
            </a:r>
            <a:endParaRPr lang="en-US" altLang="zh-CN" sz="2400" b="1" dirty="0" smtClean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22S151085-</a:t>
            </a:r>
            <a:r>
              <a:rPr lang="zh-CN" altLang="en-US" sz="2400" b="1" dirty="0">
                <a:latin typeface="Footlight MT Light" panose="0204060206030A020304" pitchFamily="18" charset="0"/>
                <a:cs typeface="Times New Roman" panose="02020603050405020304" pitchFamily="18" charset="0"/>
              </a:rPr>
              <a:t>唐振宇</a:t>
            </a:r>
          </a:p>
          <a:p>
            <a:r>
              <a:rPr lang="en-US" altLang="zh-CN" sz="2400" b="1" dirty="0" smtClean="0">
                <a:latin typeface="Footlight MT Light" panose="0204060206030A020304" pitchFamily="18" charset="0"/>
                <a:cs typeface="Times New Roman" panose="02020603050405020304" pitchFamily="18" charset="0"/>
              </a:rPr>
              <a:t>22/10/20</a:t>
            </a:r>
            <a:endParaRPr lang="en-US" altLang="zh-CN" sz="2400" b="1" dirty="0"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Footlight MT Light" panose="0204060206030A020304" pitchFamily="18" charset="0"/>
              </a:rPr>
              <a:t>Detailed Dat</a:t>
            </a:r>
            <a:r>
              <a:rPr lang="en-US" altLang="zh-CN" dirty="0" smtClean="0"/>
              <a:t>a from </a:t>
            </a:r>
            <a:r>
              <a:rPr lang="en-US" altLang="zh-CN" dirty="0" smtClean="0">
                <a:solidFill>
                  <a:srgbClr val="0070C0"/>
                </a:solidFill>
              </a:rPr>
              <a:t>Github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69923" y="5738046"/>
            <a:ext cx="10850563" cy="9144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Data from </a:t>
            </a:r>
            <a:r>
              <a:rPr lang="en-US" altLang="zh-CN" dirty="0" smtClean="0">
                <a:solidFill>
                  <a:srgbClr val="000000"/>
                </a:solidFill>
                <a:hlinkClick r:id="rId2"/>
              </a:rPr>
              <a:t>https://github.com/BlankerL/DXY-COVID-19-Data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Province, City, Confirmed, Suspected, Cured …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900364"/>
            <a:ext cx="8690893" cy="46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Trends of Covid-19 </a:t>
            </a:r>
            <a:r>
              <a:rPr lang="en-US" altLang="zh-CN" dirty="0" smtClean="0">
                <a:solidFill>
                  <a:srgbClr val="00B050"/>
                </a:solidFill>
              </a:rPr>
              <a:t>after 22/10/01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900364"/>
            <a:ext cx="6031050" cy="45294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935357" y="1901334"/>
            <a:ext cx="4350746" cy="183167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Node: Every city in China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Size: N</a:t>
            </a:r>
            <a:r>
              <a:rPr lang="en-US" altLang="zh-CN" dirty="0" smtClean="0"/>
              <a:t>ew </a:t>
            </a:r>
            <a:r>
              <a:rPr lang="en-US" altLang="zh-CN" dirty="0"/>
              <a:t>confirmed </a:t>
            </a:r>
            <a:r>
              <a:rPr lang="en-US" altLang="zh-CN" dirty="0" smtClean="0"/>
              <a:t>cases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Edge: The similarity of cities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GR = Growth 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27517" y="5429839"/>
                <a:ext cx="9335376" cy="1292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𝐸𝑑𝑔𝑒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𝑛𝑒𝑤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 +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60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3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zh-CN" altLang="en-US" sz="3600">
                                                  <a:latin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r>
                                                <a:rPr lang="en-US" altLang="zh-CN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𝐺𝑅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𝑛𝑒𝑤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zh-CN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zh-CN" altLang="en-US" sz="360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zh-CN" sz="36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𝐺𝑅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17" y="5429839"/>
                <a:ext cx="9335376" cy="12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790138" y="2467766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Edges?</a:t>
            </a:r>
            <a:endParaRPr lang="zh-CN" altLang="en-US" sz="54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255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&amp; </a:t>
            </a:r>
            <a:r>
              <a:rPr lang="en-US" altLang="zh-CN" dirty="0" smtClean="0"/>
              <a:t>Formula Derivation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4" y="1000026"/>
                <a:ext cx="7271937" cy="7258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𝑠𝑖𝑚𝑖𝑙𝑎𝑟𝑖𝑡𝑦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3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3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3600" dirty="0" smtClean="0"/>
              </a:p>
              <a:p>
                <a:endParaRPr lang="zh-CN" altLang="en-US"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4" y="1000026"/>
                <a:ext cx="7271937" cy="7258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669924" y="4309583"/>
                <a:ext cx="7550250" cy="772998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600" dirty="0" smtClean="0"/>
                  <a:t>𝑛 </a:t>
                </a:r>
                <a14:m>
                  <m:oMath xmlns:m="http://schemas.openxmlformats.org/officeDocument/2006/math">
                    <m:r>
                      <a:rPr lang="zh-CN" altLang="en-US" sz="3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dirty="0" smtClean="0"/>
                  <a:t> </a:t>
                </a:r>
                <a:r>
                  <a:rPr lang="zh-CN" altLang="en-US" sz="3600" dirty="0"/>
                  <a:t>𝑛𝑢𝑚𝑏𝑒𝑟 𝑜𝑓 </a:t>
                </a:r>
                <a:r>
                  <a:rPr lang="zh-CN" altLang="en-US" sz="3600" dirty="0" smtClean="0"/>
                  <a:t>𝑐𝑖𝑡𝑦</a:t>
                </a:r>
                <a:endParaRPr lang="en-US" altLang="zh-CN" sz="3600" dirty="0" smtClean="0"/>
              </a:p>
              <a:p>
                <a:endParaRPr lang="zh-CN" altLang="en-US"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4309583"/>
                <a:ext cx="7550250" cy="772998"/>
              </a:xfrm>
              <a:prstGeom prst="rect">
                <a:avLst/>
              </a:prstGeom>
              <a:blipFill>
                <a:blip r:embed="rId3"/>
                <a:stretch>
                  <a:fillRect l="-2262" t="-19685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669924" y="5093579"/>
                <a:ext cx="7550250" cy="1410915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600" dirty="0">
                    <a:latin typeface="Cambria Math" panose="02040503050406030204" pitchFamily="18" charset="0"/>
                  </a:rPr>
                  <a:t>Symmetric </a:t>
                </a:r>
                <a:r>
                  <a:rPr lang="en-US" altLang="zh-CN" sz="3600" dirty="0" smtClean="0">
                    <a:latin typeface="Cambria Math" panose="02040503050406030204" pitchFamily="18" charset="0"/>
                  </a:rPr>
                  <a:t>Normalization: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sz="3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sz="3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6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3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sz="36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sz="36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3600" dirty="0"/>
              </a:p>
              <a:p>
                <a:endParaRPr lang="zh-CN" altLang="en-US"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5093579"/>
                <a:ext cx="7550250" cy="1410915"/>
              </a:xfrm>
              <a:prstGeom prst="rect">
                <a:avLst/>
              </a:prstGeom>
              <a:blipFill>
                <a:blip r:embed="rId4"/>
                <a:stretch>
                  <a:fillRect l="-2262" t="-10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69924" y="1845366"/>
                <a:ext cx="10377392" cy="225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36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600" i="1">
                                              <a:latin typeface="Cambria Math" panose="02040503050406030204" pitchFamily="18" charset="0"/>
                                            </a:rPr>
                                            <m:t>𝐶𝑖𝑡𝑦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6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36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3600" b="0" i="0" smtClean="0">
                                          <a:latin typeface="Cambria Math" panose="02040503050406030204" pitchFamily="18" charset="0"/>
                                        </a:rPr>
                                        <m:t>          1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845366"/>
                <a:ext cx="10377392" cy="2255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First </a:t>
            </a:r>
            <a:r>
              <a:rPr lang="en-US" altLang="zh-CN" dirty="0"/>
              <a:t>similarity calculation </a:t>
            </a:r>
            <a:r>
              <a:rPr lang="en-US" altLang="zh-CN" dirty="0" smtClean="0"/>
              <a:t>&amp; shows high relative edges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3" y="5586152"/>
            <a:ext cx="10850563" cy="973648"/>
          </a:xfrm>
        </p:spPr>
        <p:txBody>
          <a:bodyPr/>
          <a:lstStyle/>
          <a:p>
            <a:r>
              <a:rPr lang="en-US" altLang="zh-CN" dirty="0" smtClean="0"/>
              <a:t>Shenzhen </a:t>
            </a:r>
            <a:r>
              <a:rPr lang="en-US" altLang="zh-CN" dirty="0"/>
              <a:t>and </a:t>
            </a:r>
            <a:r>
              <a:rPr lang="en-US" altLang="zh-CN" dirty="0" smtClean="0"/>
              <a:t>Guangzhou (big population cities) seem to be more similar</a:t>
            </a:r>
          </a:p>
          <a:p>
            <a:r>
              <a:rPr lang="en-US" altLang="zh-CN" dirty="0" smtClean="0"/>
              <a:t>Edges of Complex Network </a:t>
            </a:r>
            <a:r>
              <a:rPr lang="en-US" altLang="zh-CN" dirty="0"/>
              <a:t>are </a:t>
            </a:r>
            <a:r>
              <a:rPr lang="en-US" altLang="zh-CN" dirty="0" smtClean="0"/>
              <a:t>heterogeneous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900364"/>
            <a:ext cx="6117756" cy="4555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685528" y="2339698"/>
                <a:ext cx="5506472" cy="1355609"/>
              </a:xfrm>
              <a:prstGeom prst="rect">
                <a:avLst/>
              </a:prstGeom>
            </p:spPr>
            <p:txBody>
              <a:bodyPr/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Bahnschrift Light" panose="020B0502040204020203" pitchFamily="34" charset="0"/>
                    <a:ea typeface="+mn-ea"/>
                    <a:cs typeface="+mn-cs"/>
                  </a:defRPr>
                </a:lvl1pPr>
                <a:lvl2pPr marL="457177" indent="0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600" dirty="0" smtClean="0"/>
                  <a:t>Update the M by days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0.5 × 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28" y="2339698"/>
                <a:ext cx="5506472" cy="1355609"/>
              </a:xfrm>
              <a:prstGeom prst="rect">
                <a:avLst/>
              </a:prstGeom>
              <a:blipFill>
                <a:blip r:embed="rId3"/>
                <a:stretch>
                  <a:fillRect l="-3101" t="-1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8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ootlight MT Light" panose="0204060206030A020304" pitchFamily="18" charset="0"/>
              </a:rPr>
              <a:t>Result of </a:t>
            </a:r>
            <a:r>
              <a:rPr lang="en-US" altLang="zh-CN" dirty="0" smtClean="0">
                <a:solidFill>
                  <a:srgbClr val="7030A0"/>
                </a:solidFill>
                <a:latin typeface="Footlight MT Light" panose="0204060206030A020304" pitchFamily="18" charset="0"/>
              </a:rPr>
              <a:t>7 </a:t>
            </a:r>
            <a:r>
              <a:rPr lang="en-US" altLang="zh-CN" dirty="0">
                <a:solidFill>
                  <a:srgbClr val="7030A0"/>
                </a:solidFill>
              </a:rPr>
              <a:t>days Iteration</a:t>
            </a:r>
            <a:endParaRPr lang="zh-CN" altLang="en-US" dirty="0">
              <a:latin typeface="Footlight MT Light" panose="0204060206030A020304" pitchFamily="18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69923" y="5738046"/>
            <a:ext cx="10850563" cy="914400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Edges show the highly similar cities during these days.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Top cities like BJ, SH, SZ, HZ owns high population movement.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" y="900364"/>
            <a:ext cx="6274201" cy="47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Future </a:t>
            </a:r>
            <a:r>
              <a:rPr lang="en-US" altLang="zh-CN" dirty="0" smtClean="0">
                <a:solidFill>
                  <a:srgbClr val="0070C0"/>
                </a:solidFill>
              </a:rPr>
              <a:t>works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700974" y="1439995"/>
            <a:ext cx="5491026" cy="3754174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</a:rPr>
              <a:t>Using classical algorithms such as </a:t>
            </a:r>
            <a:r>
              <a:rPr lang="en-US" altLang="zh-CN" dirty="0" smtClean="0">
                <a:solidFill>
                  <a:srgbClr val="00B050"/>
                </a:solidFill>
              </a:rPr>
              <a:t>Conditional Random Field (CRF) </a:t>
            </a:r>
            <a:r>
              <a:rPr lang="en-US" altLang="zh-CN" dirty="0" smtClean="0">
                <a:solidFill>
                  <a:srgbClr val="000000"/>
                </a:solidFill>
              </a:rPr>
              <a:t>to </a:t>
            </a:r>
            <a:r>
              <a:rPr lang="en-US" altLang="zh-CN" dirty="0">
                <a:solidFill>
                  <a:srgbClr val="000000"/>
                </a:solidFill>
              </a:rPr>
              <a:t>predict the risk of outbreaks in </a:t>
            </a:r>
            <a:r>
              <a:rPr lang="en-US" altLang="zh-CN" dirty="0" smtClean="0">
                <a:solidFill>
                  <a:srgbClr val="000000"/>
                </a:solidFill>
              </a:rPr>
              <a:t>cities</a:t>
            </a:r>
          </a:p>
          <a:p>
            <a:r>
              <a:rPr lang="en-US" altLang="zh-CN" dirty="0" smtClean="0"/>
              <a:t>Choose a more </a:t>
            </a:r>
            <a:r>
              <a:rPr lang="en-US" altLang="zh-CN" dirty="0" smtClean="0">
                <a:solidFill>
                  <a:srgbClr val="F68A00"/>
                </a:solidFill>
              </a:rPr>
              <a:t>proper way </a:t>
            </a:r>
            <a:r>
              <a:rPr lang="en-US" altLang="zh-CN" dirty="0" smtClean="0"/>
              <a:t>to visualize the Nodes &amp; Edges</a:t>
            </a:r>
          </a:p>
          <a:p>
            <a:r>
              <a:rPr lang="en-US" altLang="zh-CN" dirty="0" smtClean="0"/>
              <a:t>Broaden the analysis to the </a:t>
            </a:r>
            <a:r>
              <a:rPr lang="en-US" altLang="zh-CN" dirty="0">
                <a:solidFill>
                  <a:srgbClr val="7030A0"/>
                </a:solidFill>
              </a:rPr>
              <a:t>specific country </a:t>
            </a:r>
            <a:r>
              <a:rPr lang="en-US" altLang="zh-CN" dirty="0"/>
              <a:t>or </a:t>
            </a:r>
            <a:r>
              <a:rPr lang="en-US" altLang="zh-CN" dirty="0" smtClean="0"/>
              <a:t>other continents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05716"/>
            <a:ext cx="6031050" cy="4529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52806" y="2986240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Edges?</a:t>
            </a:r>
            <a:endParaRPr lang="zh-CN" altLang="en-US" sz="54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0450-48E2-D7C6-A780-F2E80F0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Situation </a:t>
            </a:r>
            <a:r>
              <a:rPr kumimoji="1"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in World</a:t>
            </a:r>
            <a:endParaRPr kumimoji="1"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34725-8154-5D45-EBF9-F5D19FE3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Correlations between </a:t>
            </a:r>
            <a:r>
              <a:rPr kumimoji="1" lang="en-US" altLang="zh-CN" dirty="0">
                <a:solidFill>
                  <a:srgbClr val="FF0000"/>
                </a:solidFill>
              </a:rPr>
              <a:t>Confirmed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B050"/>
                </a:solidFill>
              </a:rPr>
              <a:t>Deaths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lang="en-US" altLang="zh-CN" dirty="0">
                <a:solidFill>
                  <a:srgbClr val="FF9933"/>
                </a:solidFill>
              </a:rPr>
              <a:t>22 </a:t>
            </a:r>
            <a:r>
              <a:rPr lang="en-US" altLang="zh-CN" dirty="0"/>
              <a:t>Representative Countries &amp; </a:t>
            </a:r>
            <a:r>
              <a:rPr lang="en-US" altLang="zh-CN" dirty="0">
                <a:solidFill>
                  <a:srgbClr val="0070C0"/>
                </a:solidFill>
              </a:rPr>
              <a:t>K-means</a:t>
            </a:r>
            <a:r>
              <a:rPr lang="en-US" altLang="zh-CN" dirty="0"/>
              <a:t> Clustering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>
                <a:solidFill>
                  <a:srgbClr val="002060"/>
                </a:solidFill>
              </a:rPr>
              <a:t>Mapping</a:t>
            </a:r>
            <a:r>
              <a:rPr lang="en-US" altLang="zh-CN" dirty="0"/>
              <a:t> to The World Map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6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21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主题1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50F2BF73-8F7D-4ED4-9A2A-EE56040323C4}" vid="{4DDC0EBA-E61C-4DB1-B945-BF2E3AAD3C7F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5228</TotalTime>
  <Words>837</Words>
  <Application>Microsoft Office PowerPoint</Application>
  <PresentationFormat>宽屏</PresentationFormat>
  <Paragraphs>95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Bahnschrift Light</vt:lpstr>
      <vt:lpstr>Bell MT</vt:lpstr>
      <vt:lpstr>Calibri</vt:lpstr>
      <vt:lpstr>Cambria Math</vt:lpstr>
      <vt:lpstr>Footlight MT Light</vt:lpstr>
      <vt:lpstr>Times New Roman</vt:lpstr>
      <vt:lpstr>1_主题5</vt:lpstr>
      <vt:lpstr>主题1</vt:lpstr>
      <vt:lpstr>Multi-dimensional Analysis of Complex Networks  for Covid-19</vt:lpstr>
      <vt:lpstr>Current Situation in China</vt:lpstr>
      <vt:lpstr>Detailed Data from Github </vt:lpstr>
      <vt:lpstr>The Trends of Covid-19 after 22/10/01</vt:lpstr>
      <vt:lpstr>Calculate &amp; Formula Derivation</vt:lpstr>
      <vt:lpstr>First similarity calculation &amp; shows high relative edges</vt:lpstr>
      <vt:lpstr>Result of 7 days Iteration</vt:lpstr>
      <vt:lpstr>Future works</vt:lpstr>
      <vt:lpstr>Current Situation in World</vt:lpstr>
      <vt:lpstr>Data from Professional Institutions</vt:lpstr>
      <vt:lpstr>Correlations between Confirmed and Deaths</vt:lpstr>
      <vt:lpstr>22 Representative Countries &amp; K-means Clustering</vt:lpstr>
      <vt:lpstr>Mapping to The World Map</vt:lpstr>
      <vt:lpstr>Death number &amp; Vaccinated Rate</vt:lpstr>
      <vt:lpstr>Death of people from different continents</vt:lpstr>
      <vt:lpstr>How to Handle with Epidemics</vt:lpstr>
      <vt:lpstr>SEIR Models</vt:lpstr>
      <vt:lpstr>Partial Differential Equations</vt:lpstr>
      <vt:lpstr>Total Cases in China, Singapore, US, Japan</vt:lpstr>
      <vt:lpstr>Fitting Curve for each country</vt:lpstr>
      <vt:lpstr>Early 60 days for Prediction # Reality</vt:lpstr>
      <vt:lpstr>What if every country be like China?</vt:lpstr>
      <vt:lpstr>Shared on the Github &amp; Welcome Communications~ 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ASUS</cp:lastModifiedBy>
  <cp:revision>201</cp:revision>
  <cp:lastPrinted>2018-04-24T16:00:00Z</cp:lastPrinted>
  <dcterms:created xsi:type="dcterms:W3CDTF">2018-04-24T16:00:00Z</dcterms:created>
  <dcterms:modified xsi:type="dcterms:W3CDTF">2022-10-20T08:53:17Z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</Properties>
</file>