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3188" cy="9602788"/>
  <p:notesSz cx="6858000" cy="9144000"/>
  <p:defaultTextStyle>
    <a:defPPr>
      <a:defRPr lang="nl-NL"/>
    </a:defPPr>
    <a:lvl1pPr marL="0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745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3490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0235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6982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3727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0472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7218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93962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562" y="-354"/>
      </p:cViewPr>
      <p:guideLst>
        <p:guide orient="horz" pos="3025"/>
        <p:guide pos="4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" y="1"/>
            <a:ext cx="1053596" cy="96027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350" tIns="58675" rIns="117350" bIns="58675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2826" y="1774774"/>
            <a:ext cx="10131631" cy="7187831"/>
          </a:xfrm>
        </p:spPr>
        <p:txBody>
          <a:bodyPr/>
          <a:lstStyle>
            <a:lvl1pPr>
              <a:defRPr sz="147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2828" y="282433"/>
            <a:ext cx="8666490" cy="1329617"/>
          </a:xfrm>
        </p:spPr>
        <p:txBody>
          <a:bodyPr>
            <a:normAutofit/>
          </a:bodyPr>
          <a:lstStyle>
            <a:lvl1pPr marL="0" indent="0" algn="r">
              <a:buNone/>
              <a:defRPr sz="3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58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0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6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3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3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2075" y="331040"/>
            <a:ext cx="1099558" cy="511260"/>
          </a:xfrm>
        </p:spPr>
        <p:txBody>
          <a:bodyPr/>
          <a:lstStyle>
            <a:lvl1pPr>
              <a:defRPr sz="1700"/>
            </a:lvl1pPr>
          </a:lstStyle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10455939" y="293419"/>
            <a:ext cx="920231" cy="60462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312" y="384561"/>
            <a:ext cx="2880717" cy="819349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161" y="384561"/>
            <a:ext cx="8428765" cy="819349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093" y="7362137"/>
            <a:ext cx="10135857" cy="1600465"/>
          </a:xfrm>
        </p:spPr>
        <p:txBody>
          <a:bodyPr>
            <a:noAutofit/>
          </a:bodyPr>
          <a:lstStyle>
            <a:lvl1pPr algn="l">
              <a:defRPr sz="9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094" y="1173677"/>
            <a:ext cx="10455938" cy="61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300">
                <a:solidFill>
                  <a:schemeClr val="tx1"/>
                </a:solidFill>
              </a:defRPr>
            </a:lvl2pPr>
            <a:lvl3pPr>
              <a:defRPr sz="2300">
                <a:solidFill>
                  <a:schemeClr val="tx1"/>
                </a:solidFill>
              </a:defRPr>
            </a:lvl3pPr>
            <a:lvl4pPr>
              <a:defRPr sz="2300">
                <a:solidFill>
                  <a:schemeClr val="tx1"/>
                </a:solidFill>
              </a:defRPr>
            </a:lvl4pPr>
            <a:lvl5pPr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7093" y="6278752"/>
            <a:ext cx="10135858" cy="1066976"/>
          </a:xfrm>
        </p:spPr>
        <p:txBody>
          <a:bodyPr bIns="0" anchor="b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5867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34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0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3469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9337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52047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41072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6939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07093" y="7362137"/>
            <a:ext cx="10135857" cy="1600465"/>
          </a:xfrm>
        </p:spPr>
        <p:txBody>
          <a:bodyPr>
            <a:noAutofit/>
          </a:bodyPr>
          <a:lstStyle>
            <a:lvl1pPr algn="l">
              <a:defRPr sz="9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02825" y="1177942"/>
            <a:ext cx="5223701" cy="614578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144181" y="1177942"/>
            <a:ext cx="5223701" cy="614578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7095" y="1177942"/>
            <a:ext cx="5227968" cy="746884"/>
          </a:xfrm>
        </p:spPr>
        <p:txBody>
          <a:bodyPr anchor="t">
            <a:normAutofit/>
          </a:bodyPr>
          <a:lstStyle>
            <a:lvl1pPr marL="0" indent="0">
              <a:buNone/>
              <a:defRPr sz="2300" b="1"/>
            </a:lvl1pPr>
            <a:lvl2pPr marL="586745" indent="0">
              <a:buNone/>
              <a:defRPr sz="2500" b="1"/>
            </a:lvl2pPr>
            <a:lvl3pPr marL="1173490" indent="0">
              <a:buNone/>
              <a:defRPr sz="2300" b="1"/>
            </a:lvl3pPr>
            <a:lvl4pPr marL="1760235" indent="0">
              <a:buNone/>
              <a:defRPr sz="2100" b="1"/>
            </a:lvl4pPr>
            <a:lvl5pPr marL="2346982" indent="0">
              <a:buNone/>
              <a:defRPr sz="2100" b="1"/>
            </a:lvl5pPr>
            <a:lvl6pPr marL="2933727" indent="0">
              <a:buNone/>
              <a:defRPr sz="2100" b="1"/>
            </a:lvl6pPr>
            <a:lvl7pPr marL="3520472" indent="0">
              <a:buNone/>
              <a:defRPr sz="2100" b="1"/>
            </a:lvl7pPr>
            <a:lvl8pPr marL="4107218" indent="0">
              <a:buNone/>
              <a:defRPr sz="2100" b="1"/>
            </a:lvl8pPr>
            <a:lvl9pPr marL="4693962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48449" y="1177942"/>
            <a:ext cx="5230022" cy="746884"/>
          </a:xfrm>
        </p:spPr>
        <p:txBody>
          <a:bodyPr anchor="t">
            <a:normAutofit/>
          </a:bodyPr>
          <a:lstStyle>
            <a:lvl1pPr marL="0" indent="0">
              <a:buNone/>
              <a:defRPr sz="2300" b="1"/>
            </a:lvl1pPr>
            <a:lvl2pPr marL="586745" indent="0">
              <a:buNone/>
              <a:defRPr sz="2500" b="1"/>
            </a:lvl2pPr>
            <a:lvl3pPr marL="1173490" indent="0">
              <a:buNone/>
              <a:defRPr sz="2300" b="1"/>
            </a:lvl3pPr>
            <a:lvl4pPr marL="1760235" indent="0">
              <a:buNone/>
              <a:defRPr sz="2100" b="1"/>
            </a:lvl4pPr>
            <a:lvl5pPr marL="2346982" indent="0">
              <a:buNone/>
              <a:defRPr sz="2100" b="1"/>
            </a:lvl5pPr>
            <a:lvl6pPr marL="2933727" indent="0">
              <a:buNone/>
              <a:defRPr sz="2100" b="1"/>
            </a:lvl6pPr>
            <a:lvl7pPr marL="3520472" indent="0">
              <a:buNone/>
              <a:defRPr sz="2100" b="1"/>
            </a:lvl7pPr>
            <a:lvl8pPr marL="4107218" indent="0">
              <a:buNone/>
              <a:defRPr sz="2100" b="1"/>
            </a:lvl8pPr>
            <a:lvl9pPr marL="4693962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02825" y="1933362"/>
            <a:ext cx="5223701" cy="5377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144181" y="1933360"/>
            <a:ext cx="5223701" cy="5377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994" y="553495"/>
            <a:ext cx="4212161" cy="1627139"/>
          </a:xfrm>
        </p:spPr>
        <p:txBody>
          <a:bodyPr anchor="b"/>
          <a:lstStyle>
            <a:lvl1pPr algn="l">
              <a:defRPr sz="2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994" y="2180634"/>
            <a:ext cx="4212161" cy="6141784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86745" indent="0">
              <a:buNone/>
              <a:defRPr sz="1600"/>
            </a:lvl2pPr>
            <a:lvl3pPr marL="1173490" indent="0">
              <a:buNone/>
              <a:defRPr sz="1200"/>
            </a:lvl3pPr>
            <a:lvl4pPr marL="1760235" indent="0">
              <a:buNone/>
              <a:defRPr sz="1200"/>
            </a:lvl4pPr>
            <a:lvl5pPr marL="2346982" indent="0">
              <a:buNone/>
              <a:defRPr sz="1200"/>
            </a:lvl5pPr>
            <a:lvl6pPr marL="2933727" indent="0">
              <a:buNone/>
              <a:defRPr sz="1200"/>
            </a:lvl6pPr>
            <a:lvl7pPr marL="3520472" indent="0">
              <a:buNone/>
              <a:defRPr sz="1200"/>
            </a:lvl7pPr>
            <a:lvl8pPr marL="4107218" indent="0">
              <a:buNone/>
              <a:defRPr sz="1200"/>
            </a:lvl8pPr>
            <a:lvl9pPr marL="4693962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280320" y="533491"/>
            <a:ext cx="6721674" cy="83224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093" y="6475730"/>
            <a:ext cx="7681913" cy="566318"/>
          </a:xfrm>
        </p:spPr>
        <p:txBody>
          <a:bodyPr bIns="0" anchor="b"/>
          <a:lstStyle>
            <a:lvl1pPr algn="l">
              <a:defRPr sz="2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53796" y="533490"/>
            <a:ext cx="8215379" cy="5714992"/>
          </a:xfrm>
        </p:spPr>
        <p:txBody>
          <a:bodyPr/>
          <a:lstStyle>
            <a:lvl1pPr marL="0" indent="0">
              <a:buNone/>
              <a:defRPr sz="4100"/>
            </a:lvl1pPr>
            <a:lvl2pPr marL="586745" indent="0">
              <a:buNone/>
              <a:defRPr sz="3600"/>
            </a:lvl2pPr>
            <a:lvl3pPr marL="1173490" indent="0">
              <a:buNone/>
              <a:defRPr sz="3100"/>
            </a:lvl3pPr>
            <a:lvl4pPr marL="1760235" indent="0">
              <a:buNone/>
              <a:defRPr sz="2500"/>
            </a:lvl4pPr>
            <a:lvl5pPr marL="2346982" indent="0">
              <a:buNone/>
              <a:defRPr sz="2500"/>
            </a:lvl5pPr>
            <a:lvl6pPr marL="2933727" indent="0">
              <a:buNone/>
              <a:defRPr sz="2500"/>
            </a:lvl6pPr>
            <a:lvl7pPr marL="3520472" indent="0">
              <a:buNone/>
              <a:defRPr sz="2500"/>
            </a:lvl7pPr>
            <a:lvl8pPr marL="4107218" indent="0">
              <a:buNone/>
              <a:defRPr sz="2500"/>
            </a:lvl8pPr>
            <a:lvl9pPr marL="4693962" indent="0">
              <a:buNone/>
              <a:defRPr sz="25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7092" y="7042045"/>
            <a:ext cx="5654741" cy="1920558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586745" indent="0">
              <a:buNone/>
              <a:defRPr sz="1600"/>
            </a:lvl2pPr>
            <a:lvl3pPr marL="1173490" indent="0">
              <a:buNone/>
              <a:defRPr sz="1200"/>
            </a:lvl3pPr>
            <a:lvl4pPr marL="1760235" indent="0">
              <a:buNone/>
              <a:defRPr sz="1200"/>
            </a:lvl4pPr>
            <a:lvl5pPr marL="2346982" indent="0">
              <a:buNone/>
              <a:defRPr sz="1200"/>
            </a:lvl5pPr>
            <a:lvl6pPr marL="2933727" indent="0">
              <a:buNone/>
              <a:defRPr sz="1200"/>
            </a:lvl6pPr>
            <a:lvl7pPr marL="3520472" indent="0">
              <a:buNone/>
              <a:defRPr sz="1200"/>
            </a:lvl7pPr>
            <a:lvl8pPr marL="4107218" indent="0">
              <a:buNone/>
              <a:defRPr sz="1200"/>
            </a:lvl8pPr>
            <a:lvl9pPr marL="4693962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320080" cy="9602788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350" tIns="58675" rIns="117350" bIns="58675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320080" cy="96027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350" tIns="58675" rIns="117350" bIns="58675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7093" y="7362137"/>
            <a:ext cx="10135857" cy="1600465"/>
          </a:xfrm>
          <a:prstGeom prst="rect">
            <a:avLst/>
          </a:prstGeom>
        </p:spPr>
        <p:txBody>
          <a:bodyPr vert="horz" lIns="117350" tIns="58675" rIns="117350" bIns="58675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7094" y="1173677"/>
            <a:ext cx="10455938" cy="6188463"/>
          </a:xfrm>
          <a:prstGeom prst="rect">
            <a:avLst/>
          </a:prstGeom>
        </p:spPr>
        <p:txBody>
          <a:bodyPr vert="horz" lIns="117350" tIns="58675" rIns="117350" bIns="58675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3772" y="9175997"/>
            <a:ext cx="10029164" cy="320093"/>
          </a:xfrm>
          <a:prstGeom prst="rect">
            <a:avLst/>
          </a:prstGeom>
        </p:spPr>
        <p:txBody>
          <a:bodyPr vert="horz" lIns="117350" tIns="58675" rIns="117350" bIns="58675" rtlCol="0" anchor="ctr"/>
          <a:lstStyle>
            <a:lvl1pPr algn="l"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63030" y="8037891"/>
            <a:ext cx="533466" cy="511260"/>
          </a:xfrm>
          <a:prstGeom prst="rect">
            <a:avLst/>
          </a:prstGeom>
        </p:spPr>
        <p:txBody>
          <a:bodyPr vert="horz" lIns="117350" tIns="58675" rIns="117350" bIns="58675" rtlCol="0" anchor="ctr"/>
          <a:lstStyle>
            <a:lvl1pPr algn="l">
              <a:defRPr sz="16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1836284" y="8002323"/>
            <a:ext cx="340083" cy="60462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7350" tIns="58675" rIns="117350" bIns="5867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678439" y="6750687"/>
            <a:ext cx="3676965" cy="320080"/>
          </a:xfrm>
          <a:prstGeom prst="rect">
            <a:avLst/>
          </a:prstGeom>
        </p:spPr>
        <p:txBody>
          <a:bodyPr vert="horz" lIns="117350" tIns="58675" rIns="117350" bIns="58675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1173490" rtl="0" eaLnBrk="1" latinLnBrk="0" hangingPunct="1">
        <a:spcBef>
          <a:spcPct val="0"/>
        </a:spcBef>
        <a:buNone/>
        <a:defRPr sz="9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40060" indent="-440060" algn="l" defTabSz="117349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953461" indent="-366716" algn="l" defTabSz="1173490" rtl="0" eaLnBrk="1" latinLnBrk="0" hangingPunct="1">
        <a:spcBef>
          <a:spcPct val="20000"/>
        </a:spcBef>
        <a:buFont typeface="Arial" pitchFamily="34" charset="0"/>
        <a:buChar char="˃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466865" indent="-293372" algn="l" defTabSz="1173490" rtl="0" eaLnBrk="1" latinLnBrk="0" hangingPunct="1">
        <a:spcBef>
          <a:spcPct val="20000"/>
        </a:spcBef>
        <a:buFont typeface="Calibri" pitchFamily="34" charset="0"/>
        <a:buChar char="+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2053609" indent="-293372" algn="l" defTabSz="117349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640354" indent="-293372" algn="l" defTabSz="117349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227100" indent="-293372" algn="l" defTabSz="117349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813846" indent="-293372" algn="l" defTabSz="1173490" rtl="0" eaLnBrk="1" latinLnBrk="0" hangingPunct="1">
        <a:spcBef>
          <a:spcPct val="20000"/>
        </a:spcBef>
        <a:buFont typeface="Calibri" pitchFamily="34" charset="0"/>
        <a:buChar char="+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400591" indent="-293372" algn="l" defTabSz="117349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987337" indent="-293372" algn="l" defTabSz="117349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745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3490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35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82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3727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0472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7218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93962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2"/>
          <p:cNvSpPr>
            <a:spLocks noGrp="1"/>
          </p:cNvSpPr>
          <p:nvPr>
            <p:ph sz="quarter" idx="13"/>
          </p:nvPr>
        </p:nvSpPr>
        <p:spPr>
          <a:xfrm>
            <a:off x="4587712" y="1267618"/>
            <a:ext cx="3804323" cy="691391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nl-NL" sz="1100" b="1" dirty="0"/>
              <a:t>Group 9</a:t>
            </a:r>
          </a:p>
          <a:p>
            <a:pPr marL="0" indent="0" algn="ctr">
              <a:buNone/>
            </a:pPr>
            <a:r>
              <a:rPr lang="nl-NL" sz="1100" b="1" dirty="0"/>
              <a:t>Tomas </a:t>
            </a:r>
            <a:r>
              <a:rPr lang="nl-NL" sz="1100" b="1" dirty="0" err="1"/>
              <a:t>Heinsohn</a:t>
            </a:r>
            <a:r>
              <a:rPr lang="nl-NL" sz="1100" b="1" dirty="0"/>
              <a:t> </a:t>
            </a:r>
            <a:r>
              <a:rPr lang="nl-NL" sz="1100" b="1" dirty="0" err="1"/>
              <a:t>Huala</a:t>
            </a:r>
            <a:r>
              <a:rPr lang="nl-NL" sz="1100" dirty="0"/>
              <a:t>	4326318</a:t>
            </a:r>
          </a:p>
          <a:p>
            <a:pPr marL="0" indent="0" algn="ctr">
              <a:buNone/>
            </a:pPr>
            <a:r>
              <a:rPr lang="nl-NL" sz="1100" b="1" dirty="0"/>
              <a:t>Remi van der Laan	</a:t>
            </a:r>
            <a:r>
              <a:rPr lang="nl-NL" sz="1100" dirty="0"/>
              <a:t>	4326156</a:t>
            </a:r>
            <a:endParaRPr lang="nl-NL" sz="11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705436" y="268942"/>
            <a:ext cx="7568878" cy="998676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NL" sz="49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License</a:t>
            </a:r>
            <a:r>
              <a:rPr lang="nl-NL" sz="4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9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Plate</a:t>
            </a:r>
            <a:r>
              <a:rPr lang="nl-NL" sz="4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9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Recognition</a:t>
            </a:r>
            <a:endParaRPr lang="nl-NL" sz="49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sz="quarter" idx="13"/>
          </p:nvPr>
        </p:nvSpPr>
        <p:spPr>
          <a:xfrm>
            <a:off x="548790" y="1267617"/>
            <a:ext cx="3804323" cy="691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nl-NL" sz="33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ndertitel 2"/>
          <p:cNvSpPr>
            <a:spLocks noGrp="1"/>
          </p:cNvSpPr>
          <p:nvPr>
            <p:ph sz="quarter" idx="13"/>
          </p:nvPr>
        </p:nvSpPr>
        <p:spPr>
          <a:xfrm>
            <a:off x="548789" y="1817514"/>
            <a:ext cx="3804323" cy="1887711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dirty="0"/>
              <a:t>These days </a:t>
            </a:r>
            <a:r>
              <a:rPr lang="en-US" sz="1100" dirty="0" smtClean="0"/>
              <a:t>it’s </a:t>
            </a:r>
            <a:r>
              <a:rPr lang="en-US" sz="1100" dirty="0"/>
              <a:t>impossible to </a:t>
            </a:r>
            <a:r>
              <a:rPr lang="en-US" sz="1100" dirty="0" smtClean="0"/>
              <a:t>write down all license plates you see by hand to </a:t>
            </a:r>
            <a:r>
              <a:rPr lang="en-US" sz="1100" dirty="0"/>
              <a:t>find them in a car database. </a:t>
            </a:r>
            <a:r>
              <a:rPr lang="en-US" sz="1100" dirty="0" smtClean="0"/>
              <a:t>For this purpose we created this application, because we have the technology. We created this application in </a:t>
            </a:r>
            <a:r>
              <a:rPr lang="en-US" sz="1100" dirty="0" err="1" smtClean="0"/>
              <a:t>MatLab</a:t>
            </a:r>
            <a:r>
              <a:rPr lang="en-US" sz="1100" dirty="0" smtClean="0"/>
              <a:t> and it outputs all license plates it can find in a table. </a:t>
            </a:r>
          </a:p>
          <a:p>
            <a:pPr marL="0" indent="0">
              <a:buNone/>
            </a:pPr>
            <a:r>
              <a:rPr lang="en-US" sz="1100" dirty="0" smtClean="0"/>
              <a:t>We used several image </a:t>
            </a:r>
            <a:r>
              <a:rPr lang="en-US" sz="1100" dirty="0"/>
              <a:t>processing </a:t>
            </a:r>
            <a:r>
              <a:rPr lang="en-US" sz="1100" dirty="0" smtClean="0"/>
              <a:t>techniques, such as OCR (Optical Character Recognition), segmentation and made use of other knowledge, like </a:t>
            </a:r>
            <a:r>
              <a:rPr lang="en-US" sz="1100" dirty="0" err="1" smtClean="0"/>
              <a:t>sidecodes</a:t>
            </a:r>
            <a:r>
              <a:rPr lang="en-US" sz="1100" dirty="0" smtClean="0"/>
              <a:t>, to find the best results possible. </a:t>
            </a:r>
          </a:p>
          <a:p>
            <a:pPr marL="0" indent="0">
              <a:buNone/>
            </a:pPr>
            <a:r>
              <a:rPr lang="en-US" sz="1100" dirty="0" smtClean="0"/>
              <a:t>In this poster we will explain how our application was made and how it works and we will end it with an evaluation.</a:t>
            </a:r>
            <a:endParaRPr lang="nl-NL" sz="1100" dirty="0"/>
          </a:p>
        </p:txBody>
      </p:sp>
      <p:sp>
        <p:nvSpPr>
          <p:cNvPr id="10" name="Ondertitel 2"/>
          <p:cNvSpPr>
            <a:spLocks noGrp="1"/>
          </p:cNvSpPr>
          <p:nvPr>
            <p:ph sz="quarter" idx="13"/>
          </p:nvPr>
        </p:nvSpPr>
        <p:spPr>
          <a:xfrm>
            <a:off x="4579195" y="2573577"/>
            <a:ext cx="3804323" cy="6765071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We have implemented our character recognition algorithm as follows:</a:t>
            </a:r>
          </a:p>
          <a:p>
            <a:pPr marL="0" indent="0">
              <a:buNone/>
            </a:pPr>
            <a:r>
              <a:rPr lang="en-US" sz="1200" dirty="0" smtClean="0"/>
              <a:t>We receive an image from the segmentation algorithm, which looks similar to this: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We </a:t>
            </a:r>
            <a:r>
              <a:rPr lang="en-US" sz="1200" dirty="0"/>
              <a:t>calculate the bounding box of every object and check if it could be a character judging by its </a:t>
            </a:r>
            <a:r>
              <a:rPr lang="en-US" sz="1200" dirty="0" smtClean="0"/>
              <a:t>dimensions. </a:t>
            </a:r>
            <a:r>
              <a:rPr lang="en-US" sz="1200" dirty="0"/>
              <a:t>Then we calculate the angle by comparing the width and height between the first and last character, so we can compensate the rotation if necessary.</a:t>
            </a:r>
          </a:p>
          <a:p>
            <a:pPr marL="0" indent="0">
              <a:buNone/>
            </a:pPr>
            <a:r>
              <a:rPr lang="en-US" sz="1200" dirty="0"/>
              <a:t>For every possible character, we calculate the correlation with all of these characters: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character corresponds with the image which has the highest correlation with the object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Then </a:t>
            </a:r>
            <a:r>
              <a:rPr lang="en-US" sz="1200" dirty="0"/>
              <a:t>we find the two largest gaps between the characters, where we insert the dashes.</a:t>
            </a:r>
          </a:p>
          <a:p>
            <a:pPr marL="0" indent="0">
              <a:buNone/>
            </a:pPr>
            <a:r>
              <a:rPr lang="en-US" sz="1200" dirty="0"/>
              <a:t>We make use of </a:t>
            </a:r>
            <a:r>
              <a:rPr lang="en-US" sz="1200" dirty="0" err="1"/>
              <a:t>sidecodes</a:t>
            </a:r>
            <a:r>
              <a:rPr lang="en-US" sz="1200" dirty="0"/>
              <a:t> to correct any falsely recognized digits and characters, like ‘B’ and ‘8’. </a:t>
            </a:r>
            <a:r>
              <a:rPr lang="en-US" sz="1200" dirty="0" err="1"/>
              <a:t>Sidecodes</a:t>
            </a:r>
            <a:r>
              <a:rPr lang="en-US" sz="1200" dirty="0"/>
              <a:t> are the order and amount of characters which could be digits or alphabetic characters, like these ones: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If any of these steps fail, we stop the recognition of that frame because we won’t get an outcome which could be correct.</a:t>
            </a:r>
          </a:p>
          <a:p>
            <a:pPr marL="0" indent="0">
              <a:buNone/>
            </a:pPr>
            <a:r>
              <a:rPr lang="en-US" sz="1200" dirty="0"/>
              <a:t>We then count which license plates are recognized and pick the one with the highest count if a new license plate is recognized.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5" name="Ondertitel 2"/>
          <p:cNvSpPr>
            <a:spLocks noGrp="1"/>
          </p:cNvSpPr>
          <p:nvPr>
            <p:ph sz="quarter" idx="13"/>
          </p:nvPr>
        </p:nvSpPr>
        <p:spPr>
          <a:xfrm>
            <a:off x="8625721" y="1273002"/>
            <a:ext cx="3804323" cy="658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Segmentation</a:t>
            </a:r>
            <a:endParaRPr lang="nl-NL" sz="33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ndertitel 2"/>
          <p:cNvSpPr>
            <a:spLocks noGrp="1"/>
          </p:cNvSpPr>
          <p:nvPr>
            <p:ph sz="quarter" idx="13"/>
          </p:nvPr>
        </p:nvSpPr>
        <p:spPr>
          <a:xfrm>
            <a:off x="8626857" y="1849066"/>
            <a:ext cx="3804323" cy="460851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In our segmentation algorithm we locate the largest yellow object. Therefore created graphs of the colors of many license plates in the RGB domain. </a:t>
            </a:r>
            <a:r>
              <a:rPr lang="en-US" sz="1100" dirty="0"/>
              <a:t>With these graphs we </a:t>
            </a:r>
            <a:r>
              <a:rPr lang="en-US" sz="1100" dirty="0" smtClean="0"/>
              <a:t>were able to find restrictions </a:t>
            </a:r>
            <a:r>
              <a:rPr lang="en-US" sz="1100" dirty="0"/>
              <a:t>for our segmentation function. This is </a:t>
            </a:r>
            <a:r>
              <a:rPr lang="en-US" sz="1100" dirty="0" smtClean="0"/>
              <a:t>one </a:t>
            </a:r>
            <a:r>
              <a:rPr lang="en-US" sz="1100" dirty="0"/>
              <a:t>of those </a:t>
            </a:r>
            <a:r>
              <a:rPr lang="en-US" sz="1100" dirty="0" smtClean="0"/>
              <a:t>graphs, where we compare the red an green channel: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If we select these colors from an image, we get something like the image on the left. Then we select the largest rectangular object , sharpen it and threshold it with its mean value: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endParaRPr lang="nl-NL" sz="1100" dirty="0"/>
          </a:p>
        </p:txBody>
      </p:sp>
      <p:pic>
        <p:nvPicPr>
          <p:cNvPr id="1026" name="Picture 2" descr="http://project.3me.tudelft.nl/2013/wb70/tudelft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66" y="-9430"/>
            <a:ext cx="2153122" cy="5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ndertitel 2"/>
          <p:cNvSpPr>
            <a:spLocks noGrp="1"/>
          </p:cNvSpPr>
          <p:nvPr>
            <p:ph sz="quarter" idx="13"/>
          </p:nvPr>
        </p:nvSpPr>
        <p:spPr>
          <a:xfrm>
            <a:off x="4554432" y="1986380"/>
            <a:ext cx="3870881" cy="691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1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Character Recognition</a:t>
            </a:r>
            <a:endParaRPr lang="nl-NL" sz="31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Rechte verbindingslijn 21"/>
          <p:cNvCxnSpPr/>
          <p:nvPr/>
        </p:nvCxnSpPr>
        <p:spPr>
          <a:xfrm>
            <a:off x="548789" y="1812182"/>
            <a:ext cx="38043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4587712" y="2573578"/>
            <a:ext cx="38043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8625242" y="1865595"/>
            <a:ext cx="38043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ndertitel 2"/>
          <p:cNvSpPr>
            <a:spLocks noGrp="1"/>
          </p:cNvSpPr>
          <p:nvPr>
            <p:ph sz="quarter" idx="13"/>
          </p:nvPr>
        </p:nvSpPr>
        <p:spPr>
          <a:xfrm>
            <a:off x="548788" y="3721274"/>
            <a:ext cx="3804323" cy="532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GUI</a:t>
            </a:r>
            <a:endParaRPr lang="nl-NL" sz="33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Ondertitel 2"/>
          <p:cNvSpPr>
            <a:spLocks noGrp="1"/>
          </p:cNvSpPr>
          <p:nvPr>
            <p:ph sz="quarter" idx="13"/>
          </p:nvPr>
        </p:nvSpPr>
        <p:spPr>
          <a:xfrm>
            <a:off x="540660" y="4197799"/>
            <a:ext cx="3804323" cy="5140849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Our application required a GUI, which we created with the GUIDE toolbox in </a:t>
            </a:r>
            <a:r>
              <a:rPr lang="en-US" sz="1100" dirty="0" err="1" smtClean="0"/>
              <a:t>MatLab</a:t>
            </a:r>
            <a:r>
              <a:rPr lang="en-US" sz="1100" dirty="0"/>
              <a:t>: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The </a:t>
            </a:r>
            <a:r>
              <a:rPr lang="en-US" sz="1100" dirty="0"/>
              <a:t>GUI consist of three important parts:</a:t>
            </a:r>
          </a:p>
          <a:p>
            <a:pPr marL="0" indent="0">
              <a:buFontTx/>
              <a:buChar char="-"/>
            </a:pPr>
            <a:r>
              <a:rPr lang="en-US" sz="1100" dirty="0"/>
              <a:t>The area where it displays the video </a:t>
            </a:r>
            <a:r>
              <a:rPr lang="en-US" sz="1100" dirty="0" smtClean="0"/>
              <a:t>being processed</a:t>
            </a:r>
            <a:endParaRPr lang="en-US" sz="1100" dirty="0"/>
          </a:p>
          <a:p>
            <a:pPr marL="0" indent="0">
              <a:buFontTx/>
              <a:buChar char="-"/>
            </a:pPr>
            <a:r>
              <a:rPr lang="en-US" sz="1100" dirty="0"/>
              <a:t>The three </a:t>
            </a:r>
            <a:r>
              <a:rPr lang="en-US" sz="1100" dirty="0" smtClean="0"/>
              <a:t>buttons: To start, import a video and to reset</a:t>
            </a:r>
            <a:endParaRPr lang="en-US" sz="1100" dirty="0"/>
          </a:p>
          <a:p>
            <a:pPr marL="0" indent="0">
              <a:buFontTx/>
              <a:buChar char="-"/>
            </a:pPr>
            <a:r>
              <a:rPr lang="en-US" sz="1100" dirty="0"/>
              <a:t>The </a:t>
            </a:r>
            <a:r>
              <a:rPr lang="en-US" sz="1100" dirty="0" smtClean="0"/>
              <a:t>table which contains the license plates as text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The start button is also a pause button when the video is playing and the reset button resets the video and the table. </a:t>
            </a:r>
          </a:p>
          <a:p>
            <a:pPr marL="0" indent="0">
              <a:buNone/>
            </a:pPr>
            <a:r>
              <a:rPr lang="en-US" sz="1100" dirty="0" smtClean="0"/>
              <a:t>The GUI also shows which frame is being processed and the average time it has taken to process a frame.</a:t>
            </a:r>
          </a:p>
          <a:p>
            <a:pPr marL="0" indent="0">
              <a:buNone/>
            </a:pPr>
            <a:r>
              <a:rPr lang="en-US" sz="1100" dirty="0" smtClean="0"/>
              <a:t>When a license plate is found, it is inserted along with the frame in which it was found and the current timestamp: 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nl-NL" sz="1100" dirty="0"/>
          </a:p>
        </p:txBody>
      </p:sp>
      <p:cxnSp>
        <p:nvCxnSpPr>
          <p:cNvPr id="33" name="Rechte verbindingslijn 32"/>
          <p:cNvCxnSpPr/>
          <p:nvPr/>
        </p:nvCxnSpPr>
        <p:spPr>
          <a:xfrm>
            <a:off x="548790" y="4197799"/>
            <a:ext cx="38043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ndertitel 2"/>
          <p:cNvSpPr>
            <a:spLocks noGrp="1"/>
          </p:cNvSpPr>
          <p:nvPr>
            <p:ph sz="quarter" idx="13"/>
          </p:nvPr>
        </p:nvSpPr>
        <p:spPr>
          <a:xfrm>
            <a:off x="8596397" y="7045408"/>
            <a:ext cx="3804323" cy="2292489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After </a:t>
            </a:r>
            <a:r>
              <a:rPr lang="en-US" sz="1100" dirty="0" smtClean="0"/>
              <a:t>several </a:t>
            </a:r>
            <a:r>
              <a:rPr lang="en-US" sz="1100" dirty="0"/>
              <a:t>weeks </a:t>
            </a:r>
            <a:r>
              <a:rPr lang="en-US" sz="1100" dirty="0" smtClean="0"/>
              <a:t>this </a:t>
            </a:r>
            <a:r>
              <a:rPr lang="en-US" sz="1100" dirty="0"/>
              <a:t>project has come to an end. Obviously we made a very good license plate recognition application, but there are always points to </a:t>
            </a:r>
            <a:r>
              <a:rPr lang="en-US" sz="1100" dirty="0" smtClean="0"/>
              <a:t>improve:</a:t>
            </a:r>
          </a:p>
          <a:p>
            <a:pPr marL="0" indent="0">
              <a:buFontTx/>
              <a:buChar char="-"/>
            </a:pPr>
            <a:r>
              <a:rPr lang="en-US" sz="1100" dirty="0" smtClean="0"/>
              <a:t>We made the choice to only look for yellow license plates, but the implementation for other colors would be relatively easy. </a:t>
            </a:r>
          </a:p>
          <a:p>
            <a:pPr marL="0" indent="0">
              <a:buFontTx/>
              <a:buChar char="-"/>
            </a:pPr>
            <a:r>
              <a:rPr lang="en-US" sz="1100" dirty="0" smtClean="0"/>
              <a:t>Our program only looks for a single license plate because we did not have enough time to implement it for more.</a:t>
            </a:r>
            <a:endParaRPr lang="en-US" sz="1100" dirty="0"/>
          </a:p>
          <a:p>
            <a:pPr marL="0" indent="0">
              <a:buFontTx/>
              <a:buChar char="-"/>
            </a:pPr>
            <a:r>
              <a:rPr lang="en-US" sz="1100" dirty="0"/>
              <a:t>In some cases, when </a:t>
            </a:r>
            <a:r>
              <a:rPr lang="en-US" sz="1100" dirty="0" smtClean="0"/>
              <a:t>license </a:t>
            </a:r>
            <a:r>
              <a:rPr lang="en-US" sz="1100" dirty="0"/>
              <a:t>plates are </a:t>
            </a:r>
            <a:r>
              <a:rPr lang="en-US" sz="1100" dirty="0" smtClean="0"/>
              <a:t>obscured </a:t>
            </a:r>
            <a:r>
              <a:rPr lang="en-US" sz="1100" dirty="0"/>
              <a:t>or </a:t>
            </a:r>
            <a:r>
              <a:rPr lang="en-US" sz="1100" dirty="0" smtClean="0"/>
              <a:t>heavily overexposed, </a:t>
            </a:r>
            <a:r>
              <a:rPr lang="en-US" sz="1100" dirty="0"/>
              <a:t>we weren't able to detect </a:t>
            </a:r>
            <a:r>
              <a:rPr lang="en-US" sz="1100" dirty="0" smtClean="0"/>
              <a:t>them. </a:t>
            </a:r>
          </a:p>
          <a:p>
            <a:pPr marL="0" indent="0">
              <a:buFontTx/>
              <a:buChar char="-"/>
            </a:pPr>
            <a:r>
              <a:rPr lang="en-US" sz="1100" dirty="0" smtClean="0"/>
              <a:t>The speed at which it processes can probably be improved, but it’s already a lot faster than our first character recognition implementation with the built-in OCR function. </a:t>
            </a:r>
          </a:p>
          <a:p>
            <a:pPr marL="0" indent="0">
              <a:buFontTx/>
              <a:buChar char="-"/>
            </a:pPr>
            <a:endParaRPr lang="nl-NL" sz="1100" dirty="0"/>
          </a:p>
        </p:txBody>
      </p:sp>
      <p:sp>
        <p:nvSpPr>
          <p:cNvPr id="19" name="Ondertitel 2"/>
          <p:cNvSpPr>
            <a:spLocks noGrp="1"/>
          </p:cNvSpPr>
          <p:nvPr>
            <p:ph sz="quarter" idx="13"/>
          </p:nvPr>
        </p:nvSpPr>
        <p:spPr>
          <a:xfrm>
            <a:off x="8589240" y="6529586"/>
            <a:ext cx="3804323" cy="592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Evaluation</a:t>
            </a:r>
            <a:endParaRPr lang="nl-NL" sz="33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V="1">
            <a:off x="8596394" y="7042150"/>
            <a:ext cx="3817856" cy="3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091" t="14225" r="9299"/>
          <a:stretch/>
        </p:blipFill>
        <p:spPr bwMode="auto">
          <a:xfrm>
            <a:off x="9122566" y="2743846"/>
            <a:ext cx="2913188" cy="203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40" y="5220244"/>
            <a:ext cx="3714853" cy="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www.raivereniging.nl/binaries/content/gallery/rvportal/varia/kenteken-platen.jpg/kenteken-platen.jpg/rvportal%3Aarticle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28" y="7004218"/>
            <a:ext cx="1676079" cy="10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uu.sh/eNeWJ/037e204d11.jpg/ss%20(2015-01-20%20at%2009.50.37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6" y="4657378"/>
            <a:ext cx="3796193" cy="23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http://puu.sh/eeFnz/bbf311be00.png/ss%20(2015-01-08%20at%2002.33.16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10" y="5309722"/>
            <a:ext cx="1882850" cy="11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 descr="http://puu.sh/eeGlj/3653cd04be.png/ss%20(2015-01-08%20at%2002.44.07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66" y="5681153"/>
            <a:ext cx="1619319" cy="32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http://puu.sh/eeGcH/46e486f2c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71" y="3400629"/>
            <a:ext cx="1531403" cy="4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986" y="8977858"/>
            <a:ext cx="2676899" cy="21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15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TC101859868[[fn=Warm]]</Template>
  <TotalTime>515</TotalTime>
  <Words>678</Words>
  <Application>Microsoft Office PowerPoint</Application>
  <PresentationFormat>Aangepast</PresentationFormat>
  <Paragraphs>88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Thermal</vt:lpstr>
      <vt:lpstr>License Plate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Plate Detector</dc:title>
  <dc:creator>Remi Verdonk van der Laan</dc:creator>
  <cp:lastModifiedBy>Remi Verdonk van der Laan</cp:lastModifiedBy>
  <cp:revision>54</cp:revision>
  <dcterms:created xsi:type="dcterms:W3CDTF">2014-12-17T14:54:48Z</dcterms:created>
  <dcterms:modified xsi:type="dcterms:W3CDTF">2015-01-20T21:49:59Z</dcterms:modified>
</cp:coreProperties>
</file>