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0" d="100"/>
          <a:sy n="140" d="100"/>
        </p:scale>
        <p:origin x="168"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49"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0"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77787" y="1061739"/>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03625" y="3956068"/>
            <a:ext cx="2234959" cy="456535"/>
          </a:xfrm>
          <a:prstGeom prst="rect"/>
          <a:noFill/>
        </p:spPr>
        <p:txBody>
          <a:bodyPr anchor="t" bIns="45720" lIns="91440" rIns="91440" tIns="45720" wrap="square">
            <a:spAutoFit/>
          </a:bodyPr>
          <a:p>
            <a:pPr>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smtClean="0">
                <a:solidFill>
                  <a:schemeClr val="tx1"/>
                </a:solidFill>
                <a:latin typeface="Arial"/>
                <a:ea typeface="Arial"/>
                <a:cs typeface="Arial"/>
                <a:sym typeface="Arial"/>
              </a:rPr>
              <a:t>:</a:t>
            </a:r>
            <a:r>
              <a:rPr dirty="0" sz="1100" lang="en-US">
                <a:solidFill>
                  <a:schemeClr val="tx1"/>
                </a:solidFill>
              </a:rPr>
              <a:t> </a:t>
            </a:r>
            <a:r>
              <a:rPr dirty="0" sz="1100" lang="en-US" smtClean="0">
                <a:solidFill>
                  <a:schemeClr val="tx1"/>
                </a:solidFill>
              </a:rPr>
              <a:t>V</a:t>
            </a:r>
            <a:r>
              <a:rPr dirty="0" sz="1100" lang="en-US" smtClean="0">
                <a:solidFill>
                  <a:schemeClr val="tx1"/>
                </a:solidFill>
              </a:rPr>
              <a:t>e</a:t>
            </a:r>
            <a:r>
              <a:rPr dirty="0" sz="1100" lang="en-US" smtClean="0">
                <a:solidFill>
                  <a:schemeClr val="tx1"/>
                </a:solidFill>
              </a:rPr>
              <a:t>e</a:t>
            </a:r>
            <a:r>
              <a:rPr dirty="0" sz="1100" lang="en-US" smtClean="0">
                <a:solidFill>
                  <a:schemeClr val="tx1"/>
                </a:solidFill>
              </a:rPr>
              <a:t>r</a:t>
            </a:r>
            <a:r>
              <a:rPr dirty="0" sz="1100" lang="en-US" smtClean="0">
                <a:solidFill>
                  <a:schemeClr val="tx1"/>
                </a:solidFill>
              </a:rPr>
              <a:t>a</a:t>
            </a:r>
            <a:r>
              <a:rPr dirty="0" sz="1100" lang="en-US" smtClean="0">
                <a:solidFill>
                  <a:schemeClr val="tx1"/>
                </a:solidFill>
              </a:rPr>
              <a:t>m</a:t>
            </a:r>
            <a:r>
              <a:rPr dirty="0" sz="1100" lang="en-US" smtClean="0">
                <a:solidFill>
                  <a:schemeClr val="tx1"/>
                </a:solidFill>
              </a:rPr>
              <a:t>u</a:t>
            </a:r>
            <a:r>
              <a:rPr dirty="0" sz="1100" lang="en-US" smtClean="0">
                <a:solidFill>
                  <a:schemeClr val="tx1"/>
                </a:solidFill>
              </a:rPr>
              <a:t>t</a:t>
            </a:r>
            <a:r>
              <a:rPr dirty="0" sz="1100" lang="en-US" smtClean="0">
                <a:solidFill>
                  <a:schemeClr val="tx1"/>
                </a:solidFill>
              </a:rPr>
              <a:t>h</a:t>
            </a:r>
            <a:r>
              <a:rPr dirty="0" sz="1100" lang="en-US" smtClean="0">
                <a:solidFill>
                  <a:schemeClr val="tx1"/>
                </a:solidFill>
              </a:rPr>
              <a:t>u</a:t>
            </a:r>
            <a:r>
              <a:rPr dirty="0" sz="1100" lang="en-US" smtClean="0">
                <a:solidFill>
                  <a:schemeClr val="tx1"/>
                </a:solidFill>
              </a:rPr>
              <a:t> </a:t>
            </a:r>
            <a:r>
              <a:rPr dirty="0" sz="1100" lang="en-US" smtClean="0">
                <a:solidFill>
                  <a:schemeClr val="tx1"/>
                </a:solidFill>
              </a:rPr>
              <a:t>R</a:t>
            </a:r>
            <a:endParaRPr b="0" cap="none" dirty="0" sz="1100" i="0" lang="en-US" strike="noStrike" u="none">
              <a:solidFill>
                <a:schemeClr val="tx1"/>
              </a:solidFill>
              <a:latin typeface="Arial"/>
              <a:ea typeface="Arial"/>
              <a:cs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dirty="0" sz="1100" lang="en-US" smtClean="0">
                <a:solidFill>
                  <a:schemeClr val="tx1"/>
                </a:solidFill>
              </a:rPr>
              <a:t>4123212053</a:t>
            </a:r>
            <a:r>
              <a:rPr dirty="0" sz="1100" lang="en-US" smtClean="0">
                <a:solidFill>
                  <a:schemeClr val="tx1"/>
                </a:solidFill>
              </a:rPr>
              <a:t>2</a:t>
            </a:r>
            <a:r>
              <a:rPr dirty="0" sz="1100" lang="en-US" smtClean="0">
                <a:solidFill>
                  <a:schemeClr val="tx1"/>
                </a:solidFill>
              </a:rPr>
              <a:t>0</a:t>
            </a:r>
            <a:endParaRPr b="0" cap="none" dirty="0" sz="1100" i="0" lang="en-US" strike="noStrike" u="none">
              <a:solidFill>
                <a:schemeClr val="tx1"/>
              </a:solidFill>
              <a:latin typeface="Arial"/>
              <a:ea typeface="Arial"/>
              <a:cs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anchor="t" bIns="45720" lIns="91440" rIns="91440" tIns="45720" wrap="square">
            <a:spAutoFit/>
          </a:bodyPr>
          <a:p>
            <a:pPr>
              <a:spcAft>
                <a:spcPts val="200"/>
              </a:spcAft>
              <a:buClr>
                <a:schemeClr val="bg1"/>
              </a:buClr>
            </a:pPr>
            <a:r>
              <a:rPr dirty="0" sz="1100" lang="en-US">
                <a:solidFill>
                  <a:schemeClr val="tx1"/>
                </a:solidFill>
              </a:rPr>
              <a:t>Sri </a:t>
            </a:r>
            <a:r>
              <a:rPr sz="1100" lang="en-US">
                <a:solidFill>
                  <a:schemeClr val="tx1"/>
                </a:solidFill>
              </a:rPr>
              <a:t>Ramanujar</a:t>
            </a:r>
            <a:r>
              <a:rPr dirty="0" sz="1100" lang="en-US">
                <a:solidFill>
                  <a:schemeClr val="tx1"/>
                </a:solidFill>
              </a:rPr>
              <a:t> Engineering Collage(4123)</a:t>
            </a:r>
            <a:endParaRPr b="0" cap="none" dirty="0" sz="1100" i="0" lang="en-US" strike="noStrike" u="none">
              <a:solidFill>
                <a:schemeClr val="tx1"/>
              </a:solidFill>
              <a:latin typeface="Arial"/>
              <a:ea typeface="Arial"/>
              <a:cs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TextBox 2"/>
          <p:cNvSpPr txBox="1"/>
          <p:nvPr/>
        </p:nvSpPr>
        <p:spPr>
          <a:xfrm>
            <a:off x="135083" y="1104900"/>
            <a:ext cx="9090312" cy="17170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lang="en-US"/>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dirty="0" lang="en-US"/>
          </a:p>
          <a:p>
            <a:pPr algn="l"/>
            <a:r>
              <a:rPr dirty="0" lang="en-US"/>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sp>
        <p:nvSpPr>
          <p:cNvPr id="1048648" name="Text Placeholder 2"/>
          <p:cNvSpPr>
            <a:spLocks noGrp="1"/>
          </p:cNvSpPr>
          <p:nvPr>
            <p:ph type="body" idx="1"/>
          </p:nvPr>
        </p:nvSpPr>
        <p:spPr>
          <a:xfrm>
            <a:off x="311699" y="1389600"/>
            <a:ext cx="8696833" cy="3179400"/>
          </a:xfrm>
        </p:spPr>
        <p:txBody>
          <a:bodyPr/>
          <a:p>
            <a:endParaRPr lang="en-US"/>
          </a:p>
        </p:txBody>
      </p:sp>
      <p:pic>
        <p:nvPicPr>
          <p:cNvPr id="2097160" name="Picture 3" descr="A screenshot of a computer  Description automatically generated"/>
          <p:cNvPicPr>
            <a:picLocks noChangeAspect="1"/>
          </p:cNvPicPr>
          <p:nvPr/>
        </p:nvPicPr>
        <p:blipFill>
          <a:blip xmlns:r="http://schemas.openxmlformats.org/officeDocument/2006/relationships" r:embed="rId1"/>
          <a:stretch>
            <a:fillRect/>
          </a:stretch>
        </p:blipFill>
        <p:spPr>
          <a:xfrm>
            <a:off x="151534" y="1066112"/>
            <a:ext cx="8676408" cy="350484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01132"/>
            <a:ext cx="7886430" cy="666517"/>
          </a:xfrm>
        </p:spPr>
        <p:txBody>
          <a:bodyPr/>
          <a:p>
            <a:pPr algn="ctr"/>
            <a:r>
              <a:rPr b="1" dirty="0" lang="en-US"/>
              <a:t>About-Us-Page</a:t>
            </a:r>
          </a:p>
        </p:txBody>
      </p:sp>
      <p:sp>
        <p:nvSpPr>
          <p:cNvPr id="1048652" name="TextBox 3"/>
          <p:cNvSpPr txBox="1"/>
          <p:nvPr/>
        </p:nvSpPr>
        <p:spPr>
          <a:xfrm>
            <a:off x="438150" y="1286741"/>
            <a:ext cx="3184814" cy="2529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Our "About Us" page serves as a window into the team behind the music web application project. </a:t>
            </a:r>
          </a:p>
          <a:p>
            <a:endParaRPr dirty="0" lang="en-US"/>
          </a:p>
          <a:p>
            <a:r>
              <a:rPr dirty="0" lang="en-US"/>
              <a:t>Here, visitors can learn about our mission, vision, and the values that drive our work. </a:t>
            </a:r>
            <a:endParaRPr lang="en-US"/>
          </a:p>
          <a:p>
            <a:endParaRPr lang="en-US"/>
          </a:p>
          <a:p>
            <a:r>
              <a:rPr dirty="0" lang="en-US"/>
              <a:t>We provide a brief overview of the project's inception, highlighting the collective passion for music and technology that inspired its creation.</a:t>
            </a:r>
          </a:p>
        </p:txBody>
      </p:sp>
      <p:pic>
        <p:nvPicPr>
          <p:cNvPr id="2097161" name="Picture 4" descr="A screenshot of a computer  Description automatically generated"/>
          <p:cNvPicPr>
            <a:picLocks noChangeAspect="1"/>
          </p:cNvPicPr>
          <p:nvPr/>
        </p:nvPicPr>
        <p:blipFill>
          <a:blip xmlns:r="http://schemas.openxmlformats.org/officeDocument/2006/relationships" r:embed="rId1"/>
          <a:stretch>
            <a:fillRect/>
          </a:stretch>
        </p:blipFill>
        <p:spPr>
          <a:xfrm>
            <a:off x="3686608" y="1147925"/>
            <a:ext cx="3403022" cy="1802066"/>
          </a:xfrm>
          <a:prstGeom prst="rect"/>
        </p:spPr>
      </p:pic>
      <p:pic>
        <p:nvPicPr>
          <p:cNvPr id="2097162" name="Picture 5" descr="A screenshot of a computer  Description automatically generated"/>
          <p:cNvPicPr>
            <a:picLocks noChangeAspect="1"/>
          </p:cNvPicPr>
          <p:nvPr/>
        </p:nvPicPr>
        <p:blipFill>
          <a:blip xmlns:r="http://schemas.openxmlformats.org/officeDocument/2006/relationships" r:embed="rId2"/>
          <a:stretch>
            <a:fillRect/>
          </a:stretch>
        </p:blipFill>
        <p:spPr>
          <a:xfrm>
            <a:off x="4972482" y="2946326"/>
            <a:ext cx="3532910" cy="199578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3" name="Picture 2" descr="A screenshot of a computer  Description automatically generated"/>
          <p:cNvPicPr>
            <a:picLocks noChangeAspect="1"/>
          </p:cNvPicPr>
          <p:nvPr/>
        </p:nvPicPr>
        <p:blipFill>
          <a:blip xmlns:r="http://schemas.openxmlformats.org/officeDocument/2006/relationships" r:embed="rId1"/>
          <a:stretch>
            <a:fillRect/>
          </a:stretch>
        </p:blipFill>
        <p:spPr>
          <a:xfrm>
            <a:off x="626701" y="1287527"/>
            <a:ext cx="8009659" cy="324385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4" name="Picture 3" descr="A screenshot of a computer  Description automatically generated"/>
          <p:cNvPicPr>
            <a:picLocks noChangeAspect="1"/>
          </p:cNvPicPr>
          <p:nvPr/>
        </p:nvPicPr>
        <p:blipFill>
          <a:blip xmlns:r="http://schemas.openxmlformats.org/officeDocument/2006/relationships" r:embed="rId1"/>
          <a:stretch>
            <a:fillRect/>
          </a:stretch>
        </p:blipFill>
        <p:spPr>
          <a:xfrm>
            <a:off x="624387" y="1271155"/>
            <a:ext cx="1413896" cy="3086100"/>
          </a:xfrm>
          <a:prstGeom prst="rect"/>
        </p:spPr>
      </p:pic>
      <p:pic>
        <p:nvPicPr>
          <p:cNvPr id="2097165" name="Picture 2" descr="A screenshot of a computer  Description automatically generated"/>
          <p:cNvPicPr>
            <a:picLocks noChangeAspect="1"/>
          </p:cNvPicPr>
          <p:nvPr/>
        </p:nvPicPr>
        <p:blipFill>
          <a:blip xmlns:r="http://schemas.openxmlformats.org/officeDocument/2006/relationships" r:embed="rId2"/>
          <a:stretch>
            <a:fillRect/>
          </a:stretch>
        </p:blipFill>
        <p:spPr>
          <a:xfrm>
            <a:off x="3234171" y="1608386"/>
            <a:ext cx="4572000" cy="256966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66" name="Picture 4" descr="A screenshot of a computer  Description automatically generated"/>
          <p:cNvPicPr>
            <a:picLocks noChangeAspect="1"/>
          </p:cNvPicPr>
          <p:nvPr/>
        </p:nvPicPr>
        <p:blipFill>
          <a:blip xmlns:r="http://schemas.openxmlformats.org/officeDocument/2006/relationships" r:embed="rId1"/>
          <a:stretch>
            <a:fillRect/>
          </a:stretch>
        </p:blipFill>
        <p:spPr>
          <a:xfrm>
            <a:off x="360435" y="1453606"/>
            <a:ext cx="4069773" cy="2569664"/>
          </a:xfrm>
          <a:prstGeom prst="rect"/>
        </p:spPr>
      </p:pic>
      <p:pic>
        <p:nvPicPr>
          <p:cNvPr id="2097167" name="Picture 5" descr="A screenshot of a computer  Description automatically generated"/>
          <p:cNvPicPr>
            <a:picLocks noChangeAspect="1"/>
          </p:cNvPicPr>
          <p:nvPr/>
        </p:nvPicPr>
        <p:blipFill>
          <a:blip xmlns:r="http://schemas.openxmlformats.org/officeDocument/2006/relationships" r:embed="rId2"/>
          <a:stretch>
            <a:fillRect/>
          </a:stretch>
        </p:blipFill>
        <p:spPr>
          <a:xfrm>
            <a:off x="4655344" y="1449981"/>
            <a:ext cx="4416137" cy="2570418"/>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TextBox 2"/>
          <p:cNvSpPr txBox="1"/>
          <p:nvPr/>
        </p:nvSpPr>
        <p:spPr>
          <a:xfrm>
            <a:off x="213016" y="1122217"/>
            <a:ext cx="8614061" cy="35458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
            </a:r>
            <a:br>
              <a:rPr dirty="0" lang="en-US"/>
            </a:br>
            <a:r>
              <a:rPr b="1" dirty="0" lang="en-US"/>
              <a:t>Future Enhancements:</a:t>
            </a:r>
          </a:p>
          <a:p>
            <a:pPr indent="-228600" marL="228600">
              <a:buFont typeface=""/>
              <a:buAutoNum type="arabicPeriod"/>
            </a:pPr>
            <a:r>
              <a:rPr dirty="0" lang="en-US"/>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indent="-228600" marL="228600">
              <a:buAutoNum type="arabicPeriod"/>
            </a:pPr>
            <a:endParaRPr dirty="0" lang="en-US"/>
          </a:p>
          <a:p>
            <a:pPr indent="-228600" marL="228600">
              <a:buFont typeface=""/>
              <a:buAutoNum type="arabicPeriod"/>
            </a:pPr>
            <a:r>
              <a:rPr dirty="0" lang="en-US"/>
              <a:t>Personalized Recommendations: Implementing machine learning algorithms to analyze user preferences and behavior could enable the generation of personalized music recommendations tailored to each user's taste, increasing user satisfaction and retention.</a:t>
            </a:r>
          </a:p>
          <a:p>
            <a:pPr indent="-228600" marL="228600">
              <a:buAutoNum type="arabicPeriod"/>
            </a:pPr>
            <a:endParaRPr dirty="0" lang="en-US"/>
          </a:p>
          <a:p>
            <a:pPr indent="-228600" marL="228600">
              <a:buFont typeface=""/>
              <a:buAutoNum type="arabicPeriod"/>
            </a:pPr>
            <a:r>
              <a:rPr dirty="0" lang="en-US"/>
              <a:t>Collaborative Playlists: Introducing collaborative playlist functionality would enable users to create and curate playlists together with friends or fellow music enthusiasts, fostering a sense of community and collaboration within the platform.</a:t>
            </a:r>
          </a:p>
          <a:p>
            <a:pPr indent="-228600" marL="228600">
              <a:buAutoNum type="arabicPeriod"/>
            </a:pPr>
            <a:endParaRPr dirty="0" lang="en-US"/>
          </a:p>
          <a:p>
            <a:pPr indent="-228600" marL="228600">
              <a:buFont typeface=""/>
              <a:buAutoNum type="arabicPeriod"/>
            </a:pPr>
            <a:r>
              <a:rPr dirty="0" lang="en-US"/>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TextBox 2"/>
          <p:cNvSpPr txBox="1"/>
          <p:nvPr/>
        </p:nvSpPr>
        <p:spPr>
          <a:xfrm>
            <a:off x="65809" y="1000992"/>
            <a:ext cx="9012380" cy="29362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dirty="0" lang="en-US"/>
          </a:p>
          <a:p>
            <a:r>
              <a:rPr dirty="0" lang="en-US"/>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dirty="0" lang="en-US"/>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TextBox 4"/>
          <p:cNvSpPr txBox="1"/>
          <p:nvPr/>
        </p:nvSpPr>
        <p:spPr>
          <a:xfrm>
            <a:off x="135082" y="1000991"/>
            <a:ext cx="9012381" cy="29362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t>Objective</a:t>
            </a:r>
            <a:r>
              <a:rPr dirty="0" lang="en-US"/>
              <a:t>: This project aims to develop a user-friendly music web application using Django, focusing on authentication, playlist management, seamless streaming, and intuitive search functionalities. </a:t>
            </a:r>
            <a:endParaRPr lang="en-US"/>
          </a:p>
          <a:p>
            <a:endParaRPr dirty="0" lang="en-US"/>
          </a:p>
          <a:p>
            <a:r>
              <a:rPr b="1" dirty="0" lang="en-US"/>
              <a:t>Method</a:t>
            </a:r>
            <a:r>
              <a:rPr dirty="0" lang="en-US"/>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b="1" dirty="0" lang="en-US"/>
              <a:t>Result</a:t>
            </a:r>
            <a:r>
              <a:rPr dirty="0" lang="en-US"/>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b="1" dirty="0" lang="en-US"/>
          </a:p>
          <a:p>
            <a:r>
              <a:rPr b="1" dirty="0" lang="en-US"/>
              <a:t>Conclusion</a:t>
            </a:r>
            <a:r>
              <a:rPr dirty="0" lang="en-US"/>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4805" y="1200150"/>
            <a:ext cx="9010917" cy="25298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dirty="0" lang="en-US"/>
          </a:p>
          <a:p>
            <a:r>
              <a:rPr dirty="0" lang="en-US"/>
              <a:t>Additionally, building such platforms from scratch can be daunting due to the complexities involved in managing user authentication, database integration, and multimedia content delivery. </a:t>
            </a:r>
            <a:endParaRPr lang="en-US"/>
          </a:p>
          <a:p>
            <a:endParaRPr lang="en-US"/>
          </a:p>
          <a:p>
            <a:endParaRPr dirty="0" lang="en-US"/>
          </a:p>
          <a:p>
            <a:r>
              <a:rPr dirty="0" lang="en-US"/>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4"/>
          <p:cNvSpPr txBox="1"/>
          <p:nvPr/>
        </p:nvSpPr>
        <p:spPr>
          <a:xfrm>
            <a:off x="133619" y="1288693"/>
            <a:ext cx="8831149" cy="2326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The project aims to develop a dynamic web application using Django, focused on providing a comprehensive solution for music enthusiasts. </a:t>
            </a:r>
          </a:p>
          <a:p>
            <a:endParaRPr dirty="0" lang="en-US"/>
          </a:p>
          <a:p>
            <a:r>
              <a:rPr dirty="0" lang="en-US"/>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dirty="0" lang="en-US"/>
              <a:t>intuitive navigation, efficient data management, and responsive design. </a:t>
            </a:r>
          </a:p>
          <a:p>
            <a:endParaRPr dirty="0" lang="en-US"/>
          </a:p>
          <a:p>
            <a:r>
              <a:rPr dirty="0" lang="en-US"/>
              <a:t>Through the integration of modern technologies and innovative design principles, the web application will strive to become a go-to platform for users seeking personalized and immersive music experiences online.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3"/>
          <p:cNvSpPr txBox="1"/>
          <p:nvPr/>
        </p:nvSpPr>
        <p:spPr>
          <a:xfrm>
            <a:off x="-3463" y="1130878"/>
            <a:ext cx="9064335" cy="2529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dirty="0" lang="en-US"/>
          </a:p>
          <a:p>
            <a:r>
              <a:rPr dirty="0" lang="en-US"/>
              <a:t>Leveraging Django's robust capabilities, we aim to ensure a smooth and engaging user experience, characterized by streamlined navigation, responsive design, and optimal performance across various devices.​</a:t>
            </a:r>
            <a:endParaRPr lang="en-US"/>
          </a:p>
          <a:p>
            <a:endParaRPr dirty="0" lang="en-US"/>
          </a:p>
          <a:p>
            <a:r>
              <a:rPr dirty="0" lang="en-US"/>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1731" y="752832"/>
            <a:ext cx="9256182" cy="2936240"/>
          </a:xfrm>
          <a:prstGeom prst="rect"/>
          <a:noFill/>
        </p:spPr>
        <p:txBody>
          <a:bodyPr anchor="t" bIns="45720" lIns="91440" rIns="91440" tIns="45720" wrap="square">
            <a:spAutoFit/>
          </a:bodyPr>
          <a:p>
            <a:endParaRPr dirty="0" lang="en-US"/>
          </a:p>
          <a:p>
            <a:endParaRPr dirty="0" lang="en-US"/>
          </a:p>
          <a:p>
            <a:r>
              <a:rPr dirty="0" lang="en-US"/>
              <a:t>To facilitate smooth music playback, the application will leverage Django's support for multimedia content delivery, ensuring a seamless streaming experience with minimal buffering and high audio quality. </a:t>
            </a:r>
            <a:endParaRPr lang="en-US"/>
          </a:p>
          <a:p>
            <a:endParaRPr dirty="0" lang="en-US"/>
          </a:p>
          <a:p>
            <a:endParaRPr lang="en-US"/>
          </a:p>
          <a:p>
            <a:pPr algn="l"/>
            <a:r>
              <a:rPr dirty="0" lang="en-US"/>
              <a:t>Additionally, robust backend infrastructure will be implemented to handle data storage, retrieval, and management efficiently.</a:t>
            </a:r>
          </a:p>
          <a:p>
            <a:endParaRPr dirty="0" lang="en-US"/>
          </a:p>
          <a:p>
            <a:endParaRPr lang="en-US"/>
          </a:p>
          <a:p>
            <a:pPr algn="l"/>
            <a:r>
              <a:rPr dirty="0" lang="en-US"/>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extBox 2"/>
          <p:cNvSpPr txBox="1"/>
          <p:nvPr/>
        </p:nvSpPr>
        <p:spPr>
          <a:xfrm>
            <a:off x="351706" y="607945"/>
            <a:ext cx="8972018" cy="2936241"/>
          </a:xfrm>
          <a:prstGeom prst="rect"/>
          <a:noFill/>
        </p:spPr>
        <p:txBody>
          <a:bodyPr anchor="t" bIns="45720" lIns="91440" rIns="91440" tIns="45720" wrap="square">
            <a:spAutoFit/>
          </a:bodyPr>
          <a:p>
            <a:endParaRPr lang="en-US"/>
          </a:p>
          <a:p>
            <a:r>
              <a:rPr dirty="0" lang="en-US"/>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dirty="0" lang="en-US"/>
              <a:t>This forward-thinking approach ensures that our application remains relevant and competitive in an ever-evolving digital landscape.</a:t>
            </a:r>
          </a:p>
          <a:p>
            <a:endParaRPr dirty="0" lang="en-US"/>
          </a:p>
          <a:p>
            <a:pPr algn="l"/>
            <a:r>
              <a:rPr dirty="0" lang="en-US"/>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tarun</cp:lastModifiedBy>
  <dcterms:created xsi:type="dcterms:W3CDTF">2024-04-08T11:10:30Z</dcterms:created>
  <dcterms:modified xsi:type="dcterms:W3CDTF">2024-04-08T11:10:30Z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15b167ad013740948b40639a84693a4d</vt:lpwstr>
  </property>
</Properties>
</file>