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98" r:id="rId5"/>
    <p:sldId id="283" r:id="rId6"/>
    <p:sldId id="299" r:id="rId7"/>
    <p:sldId id="300" r:id="rId8"/>
    <p:sldId id="301" r:id="rId9"/>
    <p:sldId id="302" r:id="rId10"/>
    <p:sldId id="30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2" autoAdjust="0"/>
  </p:normalViewPr>
  <p:slideViewPr>
    <p:cSldViewPr snapToGrid="0">
      <p:cViewPr varScale="1">
        <p:scale>
          <a:sx n="80" d="100"/>
          <a:sy n="80" d="100"/>
        </p:scale>
        <p:origin x="58" y="182"/>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tudents\OneDrive%20-%20oakland.edu\Documents\CrossTab_RevenuebyYear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tudents\OneDrive%20-%20oakland.edu\Documents\CrossTab_RevenuebyYear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tudents\OneDrive%20-%20oakland.edu\Documents\CrossTab_RevenuebyYears.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tudents\OneDrive%20-%20oakland.edu\Documents\CrossTab_RevenuebyYea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tudents\OneDrive%20-%20oakland.edu\Documents\CrossTab_RevenuebyYea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tudents\OneDrive%20-%20oakland.edu\Documents\CrossTab_RevenuebyYear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Revenue by Years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Sum of 2020</c:v>
          </c:tx>
          <c:spPr>
            <a:solidFill>
              <a:schemeClr val="accent1"/>
            </a:solidFill>
            <a:ln>
              <a:noFill/>
            </a:ln>
            <a:effectLst/>
          </c:spPr>
          <c:invertIfNegative val="0"/>
          <c:cat>
            <c:strLit>
              <c:ptCount val="19"/>
              <c:pt idx="0">
                <c:v>Adirondack Park, New York</c:v>
              </c:pt>
              <c:pt idx="1">
                <c:v>Bhutan</c:v>
              </c:pt>
              <c:pt idx="2">
                <c:v>Cinque Terre, Italy</c:v>
              </c:pt>
              <c:pt idx="3">
                <c:v>Cloud Forests of Costa Rica</c:v>
              </c:pt>
              <c:pt idx="4">
                <c:v>Glacier National Park</c:v>
              </c:pt>
              <c:pt idx="5">
                <c:v>Grand Canyon</c:v>
              </c:pt>
              <c:pt idx="6">
                <c:v>Great Smoky Mountains</c:v>
              </c:pt>
              <c:pt idx="7">
                <c:v>John Muir Trail, California</c:v>
              </c:pt>
              <c:pt idx="8">
                <c:v>Moab</c:v>
              </c:pt>
              <c:pt idx="9">
                <c:v>Mount Rainier National Park</c:v>
              </c:pt>
              <c:pt idx="10">
                <c:v>Nova Scotia, Canada</c:v>
              </c:pt>
              <c:pt idx="11">
                <c:v>Patagonia</c:v>
              </c:pt>
              <c:pt idx="12">
                <c:v>Southeast Alaska</c:v>
              </c:pt>
              <c:pt idx="13">
                <c:v>Southwest Ireland</c:v>
              </c:pt>
              <c:pt idx="14">
                <c:v>The Oregon Trail</c:v>
              </c:pt>
              <c:pt idx="15">
                <c:v>Washington and Oregon</c:v>
              </c:pt>
              <c:pt idx="16">
                <c:v>Yellowstone</c:v>
              </c:pt>
              <c:pt idx="17">
                <c:v>Yucatan</c:v>
              </c:pt>
              <c:pt idx="18">
                <c:v>Zion National Park</c:v>
              </c:pt>
            </c:strLit>
          </c:cat>
          <c:val>
            <c:numLit>
              <c:formatCode>General</c:formatCode>
              <c:ptCount val="19"/>
              <c:pt idx="0">
                <c:v>0</c:v>
              </c:pt>
              <c:pt idx="1">
                <c:v>869752</c:v>
              </c:pt>
              <c:pt idx="2">
                <c:v>0</c:v>
              </c:pt>
              <c:pt idx="3">
                <c:v>411711</c:v>
              </c:pt>
              <c:pt idx="4">
                <c:v>245430</c:v>
              </c:pt>
              <c:pt idx="5">
                <c:v>0</c:v>
              </c:pt>
              <c:pt idx="6">
                <c:v>232216</c:v>
              </c:pt>
              <c:pt idx="7">
                <c:v>65436</c:v>
              </c:pt>
              <c:pt idx="8">
                <c:v>170868</c:v>
              </c:pt>
              <c:pt idx="9">
                <c:v>0</c:v>
              </c:pt>
              <c:pt idx="10">
                <c:v>263188</c:v>
              </c:pt>
              <c:pt idx="11">
                <c:v>1109257</c:v>
              </c:pt>
              <c:pt idx="12">
                <c:v>0</c:v>
              </c:pt>
              <c:pt idx="13">
                <c:v>271331</c:v>
              </c:pt>
              <c:pt idx="14">
                <c:v>108489</c:v>
              </c:pt>
              <c:pt idx="15">
                <c:v>724848</c:v>
              </c:pt>
              <c:pt idx="16">
                <c:v>220881</c:v>
              </c:pt>
              <c:pt idx="17">
                <c:v>414587</c:v>
              </c:pt>
              <c:pt idx="18">
                <c:v>217816</c:v>
              </c:pt>
            </c:numLit>
          </c:val>
          <c:extLst>
            <c:ext xmlns:c16="http://schemas.microsoft.com/office/drawing/2014/chart" uri="{C3380CC4-5D6E-409C-BE32-E72D297353CC}">
              <c16:uniqueId val="{00000000-4C3E-4A5C-9F04-5B9FFADB3AF6}"/>
            </c:ext>
          </c:extLst>
        </c:ser>
        <c:ser>
          <c:idx val="1"/>
          <c:order val="1"/>
          <c:tx>
            <c:v>Sum of 2021</c:v>
          </c:tx>
          <c:spPr>
            <a:solidFill>
              <a:schemeClr val="accent2"/>
            </a:solidFill>
            <a:ln>
              <a:noFill/>
            </a:ln>
            <a:effectLst/>
          </c:spPr>
          <c:invertIfNegative val="0"/>
          <c:cat>
            <c:strLit>
              <c:ptCount val="19"/>
              <c:pt idx="0">
                <c:v>Adirondack Park, New York</c:v>
              </c:pt>
              <c:pt idx="1">
                <c:v>Bhutan</c:v>
              </c:pt>
              <c:pt idx="2">
                <c:v>Cinque Terre, Italy</c:v>
              </c:pt>
              <c:pt idx="3">
                <c:v>Cloud Forests of Costa Rica</c:v>
              </c:pt>
              <c:pt idx="4">
                <c:v>Glacier National Park</c:v>
              </c:pt>
              <c:pt idx="5">
                <c:v>Grand Canyon</c:v>
              </c:pt>
              <c:pt idx="6">
                <c:v>Great Smoky Mountains</c:v>
              </c:pt>
              <c:pt idx="7">
                <c:v>John Muir Trail, California</c:v>
              </c:pt>
              <c:pt idx="8">
                <c:v>Moab</c:v>
              </c:pt>
              <c:pt idx="9">
                <c:v>Mount Rainier National Park</c:v>
              </c:pt>
              <c:pt idx="10">
                <c:v>Nova Scotia, Canada</c:v>
              </c:pt>
              <c:pt idx="11">
                <c:v>Patagonia</c:v>
              </c:pt>
              <c:pt idx="12">
                <c:v>Southeast Alaska</c:v>
              </c:pt>
              <c:pt idx="13">
                <c:v>Southwest Ireland</c:v>
              </c:pt>
              <c:pt idx="14">
                <c:v>The Oregon Trail</c:v>
              </c:pt>
              <c:pt idx="15">
                <c:v>Washington and Oregon</c:v>
              </c:pt>
              <c:pt idx="16">
                <c:v>Yellowstone</c:v>
              </c:pt>
              <c:pt idx="17">
                <c:v>Yucatan</c:v>
              </c:pt>
              <c:pt idx="18">
                <c:v>Zion National Park</c:v>
              </c:pt>
            </c:strLit>
          </c:cat>
          <c:val>
            <c:numLit>
              <c:formatCode>General</c:formatCode>
              <c:ptCount val="19"/>
              <c:pt idx="0">
                <c:v>461874</c:v>
              </c:pt>
              <c:pt idx="1">
                <c:v>247100</c:v>
              </c:pt>
              <c:pt idx="2">
                <c:v>186407</c:v>
              </c:pt>
              <c:pt idx="3">
                <c:v>419402</c:v>
              </c:pt>
              <c:pt idx="4">
                <c:v>320947</c:v>
              </c:pt>
              <c:pt idx="5">
                <c:v>193920</c:v>
              </c:pt>
              <c:pt idx="6">
                <c:v>54084</c:v>
              </c:pt>
              <c:pt idx="7">
                <c:v>1254899</c:v>
              </c:pt>
              <c:pt idx="8">
                <c:v>0</c:v>
              </c:pt>
              <c:pt idx="9">
                <c:v>441305</c:v>
              </c:pt>
              <c:pt idx="10">
                <c:v>481175</c:v>
              </c:pt>
              <c:pt idx="11">
                <c:v>376342</c:v>
              </c:pt>
              <c:pt idx="12">
                <c:v>368892</c:v>
              </c:pt>
              <c:pt idx="13">
                <c:v>0</c:v>
              </c:pt>
              <c:pt idx="14">
                <c:v>47235</c:v>
              </c:pt>
              <c:pt idx="15">
                <c:v>593573</c:v>
              </c:pt>
              <c:pt idx="16">
                <c:v>573471</c:v>
              </c:pt>
              <c:pt idx="17">
                <c:v>0</c:v>
              </c:pt>
              <c:pt idx="18">
                <c:v>0</c:v>
              </c:pt>
            </c:numLit>
          </c:val>
          <c:extLst>
            <c:ext xmlns:c16="http://schemas.microsoft.com/office/drawing/2014/chart" uri="{C3380CC4-5D6E-409C-BE32-E72D297353CC}">
              <c16:uniqueId val="{00000001-4C3E-4A5C-9F04-5B9FFADB3AF6}"/>
            </c:ext>
          </c:extLst>
        </c:ser>
        <c:ser>
          <c:idx val="2"/>
          <c:order val="2"/>
          <c:tx>
            <c:v>Sum of 2022</c:v>
          </c:tx>
          <c:spPr>
            <a:solidFill>
              <a:schemeClr val="accent3"/>
            </a:solidFill>
            <a:ln>
              <a:noFill/>
            </a:ln>
            <a:effectLst/>
          </c:spPr>
          <c:invertIfNegative val="0"/>
          <c:cat>
            <c:strLit>
              <c:ptCount val="19"/>
              <c:pt idx="0">
                <c:v>Adirondack Park, New York</c:v>
              </c:pt>
              <c:pt idx="1">
                <c:v>Bhutan</c:v>
              </c:pt>
              <c:pt idx="2">
                <c:v>Cinque Terre, Italy</c:v>
              </c:pt>
              <c:pt idx="3">
                <c:v>Cloud Forests of Costa Rica</c:v>
              </c:pt>
              <c:pt idx="4">
                <c:v>Glacier National Park</c:v>
              </c:pt>
              <c:pt idx="5">
                <c:v>Grand Canyon</c:v>
              </c:pt>
              <c:pt idx="6">
                <c:v>Great Smoky Mountains</c:v>
              </c:pt>
              <c:pt idx="7">
                <c:v>John Muir Trail, California</c:v>
              </c:pt>
              <c:pt idx="8">
                <c:v>Moab</c:v>
              </c:pt>
              <c:pt idx="9">
                <c:v>Mount Rainier National Park</c:v>
              </c:pt>
              <c:pt idx="10">
                <c:v>Nova Scotia, Canada</c:v>
              </c:pt>
              <c:pt idx="11">
                <c:v>Patagonia</c:v>
              </c:pt>
              <c:pt idx="12">
                <c:v>Southeast Alaska</c:v>
              </c:pt>
              <c:pt idx="13">
                <c:v>Southwest Ireland</c:v>
              </c:pt>
              <c:pt idx="14">
                <c:v>The Oregon Trail</c:v>
              </c:pt>
              <c:pt idx="15">
                <c:v>Washington and Oregon</c:v>
              </c:pt>
              <c:pt idx="16">
                <c:v>Yellowstone</c:v>
              </c:pt>
              <c:pt idx="17">
                <c:v>Yucatan</c:v>
              </c:pt>
              <c:pt idx="18">
                <c:v>Zion National Park</c:v>
              </c:pt>
            </c:strLit>
          </c:cat>
          <c:val>
            <c:numLit>
              <c:formatCode>General</c:formatCode>
              <c:ptCount val="19"/>
              <c:pt idx="0">
                <c:v>470008</c:v>
              </c:pt>
              <c:pt idx="1">
                <c:v>252258</c:v>
              </c:pt>
              <c:pt idx="2">
                <c:v>225592</c:v>
              </c:pt>
              <c:pt idx="3">
                <c:v>0</c:v>
              </c:pt>
              <c:pt idx="4">
                <c:v>263030</c:v>
              </c:pt>
              <c:pt idx="5">
                <c:v>50952</c:v>
              </c:pt>
              <c:pt idx="6">
                <c:v>1036674</c:v>
              </c:pt>
              <c:pt idx="7">
                <c:v>141641</c:v>
              </c:pt>
              <c:pt idx="8">
                <c:v>595996</c:v>
              </c:pt>
              <c:pt idx="9">
                <c:v>625288</c:v>
              </c:pt>
              <c:pt idx="10">
                <c:v>879820</c:v>
              </c:pt>
              <c:pt idx="11">
                <c:v>0</c:v>
              </c:pt>
              <c:pt idx="12">
                <c:v>73792</c:v>
              </c:pt>
              <c:pt idx="13">
                <c:v>81240</c:v>
              </c:pt>
              <c:pt idx="14">
                <c:v>197775</c:v>
              </c:pt>
              <c:pt idx="15">
                <c:v>728464</c:v>
              </c:pt>
              <c:pt idx="16">
                <c:v>1177691</c:v>
              </c:pt>
              <c:pt idx="17">
                <c:v>244973</c:v>
              </c:pt>
              <c:pt idx="18">
                <c:v>491819</c:v>
              </c:pt>
            </c:numLit>
          </c:val>
          <c:extLst>
            <c:ext xmlns:c16="http://schemas.microsoft.com/office/drawing/2014/chart" uri="{C3380CC4-5D6E-409C-BE32-E72D297353CC}">
              <c16:uniqueId val="{00000002-4C3E-4A5C-9F04-5B9FFADB3AF6}"/>
            </c:ext>
          </c:extLst>
        </c:ser>
        <c:dLbls>
          <c:showLegendKey val="0"/>
          <c:showVal val="0"/>
          <c:showCatName val="0"/>
          <c:showSerName val="0"/>
          <c:showPercent val="0"/>
          <c:showBubbleSize val="0"/>
        </c:dLbls>
        <c:gapWidth val="219"/>
        <c:overlap val="-27"/>
        <c:axId val="236997360"/>
        <c:axId val="236990288"/>
      </c:barChart>
      <c:catAx>
        <c:axId val="2369973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Destination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6990288"/>
        <c:crosses val="autoZero"/>
        <c:auto val="1"/>
        <c:lblAlgn val="ctr"/>
        <c:lblOffset val="100"/>
        <c:noMultiLvlLbl val="0"/>
      </c:catAx>
      <c:valAx>
        <c:axId val="236990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6997360"/>
        <c:crosses val="autoZero"/>
        <c:crossBetween val="between"/>
      </c:valAx>
      <c:spPr>
        <a:noFill/>
        <a:ln>
          <a:noFill/>
        </a:ln>
        <a:effectLst/>
      </c:spPr>
    </c:plotArea>
    <c:legend>
      <c:legendPos val="r"/>
      <c:layout>
        <c:manualLayout>
          <c:xMode val="edge"/>
          <c:yMode val="edge"/>
          <c:x val="0.88078214138521937"/>
          <c:y val="0.12807584196099656"/>
          <c:w val="0.1088872801023839"/>
          <c:h val="0.1418157957528036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Average Revenue per Destination</a:t>
            </a:r>
          </a:p>
        </c:rich>
      </c:tx>
      <c:layout>
        <c:manualLayout>
          <c:xMode val="edge"/>
          <c:yMode val="edge"/>
          <c:x val="0.30085774693024248"/>
          <c:y val="1.3672286418969812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'C:\Users\Students\OneDrive - oakland.edu\Documents\[Average Revenue by Destination.xlsx]Average Revenue by Destination'!$B$1</c:f>
              <c:strCache>
                <c:ptCount val="1"/>
                <c:pt idx="0">
                  <c:v>Avergae Revenue per Destination</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'[2]Average Revenue by Destination'!$A$2:$A$20</c:f>
              <c:strCache>
                <c:ptCount val="19"/>
                <c:pt idx="0">
                  <c:v>Cinque Terre, Italy</c:v>
                </c:pt>
                <c:pt idx="1">
                  <c:v>Southwest Ireland</c:v>
                </c:pt>
                <c:pt idx="2">
                  <c:v>The Oregon Trail</c:v>
                </c:pt>
                <c:pt idx="3">
                  <c:v>Yucatan</c:v>
                </c:pt>
                <c:pt idx="4">
                  <c:v>Southeast Alaska</c:v>
                </c:pt>
                <c:pt idx="5">
                  <c:v>Grand Canyon</c:v>
                </c:pt>
                <c:pt idx="6">
                  <c:v>Cloud Forests of Costa Rica</c:v>
                </c:pt>
                <c:pt idx="7">
                  <c:v>Mount Rainier National Park</c:v>
                </c:pt>
                <c:pt idx="8">
                  <c:v>Great Smoky Mountains</c:v>
                </c:pt>
                <c:pt idx="9">
                  <c:v>Zion National Park</c:v>
                </c:pt>
                <c:pt idx="10">
                  <c:v>John Muir Trail, California</c:v>
                </c:pt>
                <c:pt idx="11">
                  <c:v>Yellowstone</c:v>
                </c:pt>
                <c:pt idx="12">
                  <c:v>Patagonia</c:v>
                </c:pt>
                <c:pt idx="13">
                  <c:v>Bhutan</c:v>
                </c:pt>
                <c:pt idx="14">
                  <c:v>Glacier National Park</c:v>
                </c:pt>
                <c:pt idx="15">
                  <c:v>Nova Scotia, Canada</c:v>
                </c:pt>
                <c:pt idx="16">
                  <c:v>Adirondack Park, New York</c:v>
                </c:pt>
                <c:pt idx="17">
                  <c:v>Washington and Oregon</c:v>
                </c:pt>
                <c:pt idx="18">
                  <c:v>Moab</c:v>
                </c:pt>
              </c:strCache>
            </c:strRef>
          </c:cat>
          <c:val>
            <c:numRef>
              <c:f>'[2]Average Revenue by Destination'!$B$2:$B$20</c:f>
              <c:numCache>
                <c:formatCode>General</c:formatCode>
                <c:ptCount val="19"/>
                <c:pt idx="0">
                  <c:v>51500</c:v>
                </c:pt>
                <c:pt idx="1">
                  <c:v>58762</c:v>
                </c:pt>
                <c:pt idx="2">
                  <c:v>58916</c:v>
                </c:pt>
                <c:pt idx="3">
                  <c:v>73284</c:v>
                </c:pt>
                <c:pt idx="4">
                  <c:v>73781</c:v>
                </c:pt>
                <c:pt idx="5">
                  <c:v>81624</c:v>
                </c:pt>
                <c:pt idx="6">
                  <c:v>92346</c:v>
                </c:pt>
                <c:pt idx="7">
                  <c:v>106659</c:v>
                </c:pt>
                <c:pt idx="8">
                  <c:v>110248</c:v>
                </c:pt>
                <c:pt idx="9">
                  <c:v>118272</c:v>
                </c:pt>
                <c:pt idx="10">
                  <c:v>121831</c:v>
                </c:pt>
                <c:pt idx="11">
                  <c:v>131470</c:v>
                </c:pt>
                <c:pt idx="12">
                  <c:v>135054</c:v>
                </c:pt>
                <c:pt idx="13">
                  <c:v>136911</c:v>
                </c:pt>
                <c:pt idx="14">
                  <c:v>138234</c:v>
                </c:pt>
                <c:pt idx="15">
                  <c:v>147653</c:v>
                </c:pt>
                <c:pt idx="16">
                  <c:v>155314</c:v>
                </c:pt>
                <c:pt idx="17">
                  <c:v>170574</c:v>
                </c:pt>
                <c:pt idx="18">
                  <c:v>255621</c:v>
                </c:pt>
              </c:numCache>
            </c:numRef>
          </c:val>
          <c:extLst>
            <c:ext xmlns:c16="http://schemas.microsoft.com/office/drawing/2014/chart" uri="{C3380CC4-5D6E-409C-BE32-E72D297353CC}">
              <c16:uniqueId val="{00000000-6558-4A29-A0DB-5EAFBEB60DB6}"/>
            </c:ext>
          </c:extLst>
        </c:ser>
        <c:dLbls>
          <c:dLblPos val="outEnd"/>
          <c:showLegendKey val="0"/>
          <c:showVal val="1"/>
          <c:showCatName val="0"/>
          <c:showSerName val="0"/>
          <c:showPercent val="0"/>
          <c:showBubbleSize val="0"/>
        </c:dLbls>
        <c:gapWidth val="100"/>
        <c:overlap val="-24"/>
        <c:axId val="1369347967"/>
        <c:axId val="1369351711"/>
      </c:barChart>
      <c:catAx>
        <c:axId val="1369347967"/>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Destination</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9351711"/>
        <c:crosses val="autoZero"/>
        <c:auto val="1"/>
        <c:lblAlgn val="ctr"/>
        <c:lblOffset val="100"/>
        <c:noMultiLvlLbl val="0"/>
      </c:catAx>
      <c:valAx>
        <c:axId val="13693517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Average Rvenue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93479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Avergae Percentage Increase in Revenue </a:t>
            </a:r>
          </a:p>
        </c:rich>
      </c:tx>
      <c:layout>
        <c:manualLayout>
          <c:xMode val="edge"/>
          <c:yMode val="edge"/>
          <c:x val="0.18681166057410623"/>
          <c:y val="2.9342723004694836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2604741834656567E-2"/>
          <c:y val="1.6116548371594396E-2"/>
          <c:w val="0.88913008280603933"/>
          <c:h val="0.57066721193301539"/>
        </c:manualLayout>
      </c:layout>
      <c:bar3DChart>
        <c:barDir val="col"/>
        <c:grouping val="clustered"/>
        <c:varyColors val="0"/>
        <c:ser>
          <c:idx val="0"/>
          <c:order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[1]CrossTab_RevenuebyYears!$A$2:$A$20</c:f>
              <c:strCache>
                <c:ptCount val="19"/>
                <c:pt idx="0">
                  <c:v>Southeast Alaska</c:v>
                </c:pt>
                <c:pt idx="1">
                  <c:v>Grand Canyon</c:v>
                </c:pt>
                <c:pt idx="2">
                  <c:v>Southwest Ireland</c:v>
                </c:pt>
                <c:pt idx="3">
                  <c:v>Bhutan</c:v>
                </c:pt>
                <c:pt idx="4">
                  <c:v>Patagonia</c:v>
                </c:pt>
                <c:pt idx="5">
                  <c:v>Yucatan</c:v>
                </c:pt>
                <c:pt idx="6">
                  <c:v>Adirondack Park, New York</c:v>
                </c:pt>
                <c:pt idx="7">
                  <c:v>Cloud Forests of Costa Rica</c:v>
                </c:pt>
                <c:pt idx="8">
                  <c:v>Washington and Oregon</c:v>
                </c:pt>
                <c:pt idx="9">
                  <c:v>Glacier National Park</c:v>
                </c:pt>
                <c:pt idx="10">
                  <c:v>Cinque Terre, Italy</c:v>
                </c:pt>
                <c:pt idx="11">
                  <c:v>Mount Rainier National Park</c:v>
                </c:pt>
                <c:pt idx="12">
                  <c:v>Zion National Park</c:v>
                </c:pt>
                <c:pt idx="13">
                  <c:v>Nova Scotia, Canada</c:v>
                </c:pt>
                <c:pt idx="14">
                  <c:v>Moab</c:v>
                </c:pt>
                <c:pt idx="15">
                  <c:v>The Oregon Trail</c:v>
                </c:pt>
                <c:pt idx="16">
                  <c:v>Yellowstone</c:v>
                </c:pt>
                <c:pt idx="17">
                  <c:v>John Muir Trail, California</c:v>
                </c:pt>
                <c:pt idx="18">
                  <c:v>Great Smoky Mountains</c:v>
                </c:pt>
              </c:strCache>
            </c:strRef>
          </c:cat>
          <c:val>
            <c:numRef>
              <c:f>[1]CrossTab_RevenuebyYears!$G$2:$G$20</c:f>
              <c:numCache>
                <c:formatCode>General</c:formatCode>
                <c:ptCount val="19"/>
                <c:pt idx="0">
                  <c:v>-0.39998156642052418</c:v>
                </c:pt>
                <c:pt idx="1">
                  <c:v>-0.3686262376237624</c:v>
                </c:pt>
                <c:pt idx="2">
                  <c:v>-0.35029355289296099</c:v>
                </c:pt>
                <c:pt idx="3">
                  <c:v>-0.34751094275471683</c:v>
                </c:pt>
                <c:pt idx="4">
                  <c:v>-0.33036302678279245</c:v>
                </c:pt>
                <c:pt idx="5">
                  <c:v>-0.20455778883563644</c:v>
                </c:pt>
                <c:pt idx="6">
                  <c:v>8.8054317844260561E-3</c:v>
                </c:pt>
                <c:pt idx="7">
                  <c:v>9.3402896692097118E-3</c:v>
                </c:pt>
                <c:pt idx="8">
                  <c:v>2.3072825887284501E-2</c:v>
                </c:pt>
                <c:pt idx="9">
                  <c:v>6.3618017412007524E-2</c:v>
                </c:pt>
                <c:pt idx="10">
                  <c:v>0.10510603142585848</c:v>
                </c:pt>
                <c:pt idx="11">
                  <c:v>0.20845333726107793</c:v>
                </c:pt>
                <c:pt idx="12">
                  <c:v>0.62897812832849742</c:v>
                </c:pt>
                <c:pt idx="13">
                  <c:v>0.82836910420922671</c:v>
                </c:pt>
                <c:pt idx="14">
                  <c:v>1.2440246271976028</c:v>
                </c:pt>
                <c:pt idx="15">
                  <c:v>1.3112166344461649</c:v>
                </c:pt>
                <c:pt idx="16">
                  <c:v>1.3249542533135121</c:v>
                </c:pt>
                <c:pt idx="17">
                  <c:v>8.645186059605269</c:v>
                </c:pt>
                <c:pt idx="18">
                  <c:v>8.7003769296176205</c:v>
                </c:pt>
              </c:numCache>
            </c:numRef>
          </c:val>
          <c:extLst>
            <c:ext xmlns:c16="http://schemas.microsoft.com/office/drawing/2014/chart" uri="{C3380CC4-5D6E-409C-BE32-E72D297353CC}">
              <c16:uniqueId val="{00000000-DDAF-4818-BB6B-4FCD5BC4E721}"/>
            </c:ext>
          </c:extLst>
        </c:ser>
        <c:dLbls>
          <c:showLegendKey val="0"/>
          <c:showVal val="0"/>
          <c:showCatName val="0"/>
          <c:showSerName val="0"/>
          <c:showPercent val="0"/>
          <c:showBubbleSize val="0"/>
        </c:dLbls>
        <c:gapWidth val="150"/>
        <c:shape val="box"/>
        <c:axId val="2117427599"/>
        <c:axId val="2117425935"/>
        <c:axId val="0"/>
      </c:bar3DChart>
      <c:catAx>
        <c:axId val="2117427599"/>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Destination</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7425935"/>
        <c:crosses val="autoZero"/>
        <c:auto val="1"/>
        <c:lblAlgn val="ctr"/>
        <c:lblOffset val="100"/>
        <c:noMultiLvlLbl val="0"/>
      </c:catAx>
      <c:valAx>
        <c:axId val="2117425935"/>
        <c:scaling>
          <c:orientation val="minMax"/>
          <c:min val="-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Percentage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74275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[NumberOfPeopleByYears.xlsx]Sheet1!$B$2</c:f>
              <c:strCache>
                <c:ptCount val="1"/>
                <c:pt idx="0">
                  <c:v>Total Number of People</c:v>
                </c:pt>
              </c:strCache>
            </c:strRef>
          </c:tx>
          <c:spPr>
            <a:solidFill>
              <a:schemeClr val="accent1"/>
            </a:solidFill>
            <a:ln>
              <a:noFill/>
            </a:ln>
            <a:effectLst/>
          </c:spPr>
          <c:invertIfNegative val="0"/>
          <c:cat>
            <c:strRef>
              <c:f>[1]Sheet1!$A$3:$A$21</c:f>
              <c:strCache>
                <c:ptCount val="19"/>
                <c:pt idx="0">
                  <c:v>Grand Canyon</c:v>
                </c:pt>
                <c:pt idx="1">
                  <c:v>Bhutan</c:v>
                </c:pt>
                <c:pt idx="2">
                  <c:v>Southeast Alaska</c:v>
                </c:pt>
                <c:pt idx="3">
                  <c:v>Patagonia</c:v>
                </c:pt>
                <c:pt idx="4">
                  <c:v>Southwest Ireland</c:v>
                </c:pt>
                <c:pt idx="5">
                  <c:v>Cloud Forests of Costa Rica</c:v>
                </c:pt>
                <c:pt idx="6">
                  <c:v>The Oregon Trail</c:v>
                </c:pt>
                <c:pt idx="7">
                  <c:v>Cinque Terre, Italy</c:v>
                </c:pt>
                <c:pt idx="8">
                  <c:v>Yucatan</c:v>
                </c:pt>
                <c:pt idx="9">
                  <c:v>Washington and Oregon</c:v>
                </c:pt>
                <c:pt idx="10">
                  <c:v>Glacier National Park</c:v>
                </c:pt>
                <c:pt idx="11">
                  <c:v>Mount Rainier National Park</c:v>
                </c:pt>
                <c:pt idx="12">
                  <c:v>Zion National Park</c:v>
                </c:pt>
                <c:pt idx="13">
                  <c:v>Adirondack Park, New York</c:v>
                </c:pt>
                <c:pt idx="14">
                  <c:v>Nova Scotia, Canada</c:v>
                </c:pt>
                <c:pt idx="15">
                  <c:v>Moab</c:v>
                </c:pt>
                <c:pt idx="16">
                  <c:v>Yellowstone</c:v>
                </c:pt>
                <c:pt idx="17">
                  <c:v>John Muir Trail, California</c:v>
                </c:pt>
                <c:pt idx="18">
                  <c:v>Great Smoky Mountains</c:v>
                </c:pt>
              </c:strCache>
            </c:strRef>
          </c:cat>
          <c:val>
            <c:numRef>
              <c:f>[1]Sheet1!$B$3:$B$21</c:f>
            </c:numRef>
          </c:val>
          <c:extLst>
            <c:ext xmlns:c16="http://schemas.microsoft.com/office/drawing/2014/chart" uri="{C3380CC4-5D6E-409C-BE32-E72D297353CC}">
              <c16:uniqueId val="{00000000-D1F0-4CC7-B02A-41EE3E89206F}"/>
            </c:ext>
          </c:extLst>
        </c:ser>
        <c:ser>
          <c:idx val="1"/>
          <c:order val="1"/>
          <c:tx>
            <c:strRef>
              <c:f>[NumberOfPeopleByYears.xlsx]Sheet1!$C$2</c:f>
              <c:strCache>
                <c:ptCount val="1"/>
                <c:pt idx="0">
                  <c:v>2020</c:v>
                </c:pt>
              </c:strCache>
            </c:strRef>
          </c:tx>
          <c:spPr>
            <a:solidFill>
              <a:schemeClr val="accent2"/>
            </a:solidFill>
            <a:ln>
              <a:noFill/>
            </a:ln>
            <a:effectLst/>
          </c:spPr>
          <c:invertIfNegative val="0"/>
          <c:cat>
            <c:strRef>
              <c:f>[1]Sheet1!$A$3:$A$21</c:f>
              <c:strCache>
                <c:ptCount val="19"/>
                <c:pt idx="0">
                  <c:v>Grand Canyon</c:v>
                </c:pt>
                <c:pt idx="1">
                  <c:v>Bhutan</c:v>
                </c:pt>
                <c:pt idx="2">
                  <c:v>Southeast Alaska</c:v>
                </c:pt>
                <c:pt idx="3">
                  <c:v>Patagonia</c:v>
                </c:pt>
                <c:pt idx="4">
                  <c:v>Southwest Ireland</c:v>
                </c:pt>
                <c:pt idx="5">
                  <c:v>Cloud Forests of Costa Rica</c:v>
                </c:pt>
                <c:pt idx="6">
                  <c:v>The Oregon Trail</c:v>
                </c:pt>
                <c:pt idx="7">
                  <c:v>Cinque Terre, Italy</c:v>
                </c:pt>
                <c:pt idx="8">
                  <c:v>Yucatan</c:v>
                </c:pt>
                <c:pt idx="9">
                  <c:v>Washington and Oregon</c:v>
                </c:pt>
                <c:pt idx="10">
                  <c:v>Glacier National Park</c:v>
                </c:pt>
                <c:pt idx="11">
                  <c:v>Mount Rainier National Park</c:v>
                </c:pt>
                <c:pt idx="12">
                  <c:v>Zion National Park</c:v>
                </c:pt>
                <c:pt idx="13">
                  <c:v>Adirondack Park, New York</c:v>
                </c:pt>
                <c:pt idx="14">
                  <c:v>Nova Scotia, Canada</c:v>
                </c:pt>
                <c:pt idx="15">
                  <c:v>Moab</c:v>
                </c:pt>
                <c:pt idx="16">
                  <c:v>Yellowstone</c:v>
                </c:pt>
                <c:pt idx="17">
                  <c:v>John Muir Trail, California</c:v>
                </c:pt>
                <c:pt idx="18">
                  <c:v>Great Smoky Mountains</c:v>
                </c:pt>
              </c:strCache>
            </c:strRef>
          </c:cat>
          <c:val>
            <c:numRef>
              <c:f>[1]Sheet1!$C$3:$C$21</c:f>
            </c:numRef>
          </c:val>
          <c:extLst>
            <c:ext xmlns:c16="http://schemas.microsoft.com/office/drawing/2014/chart" uri="{C3380CC4-5D6E-409C-BE32-E72D297353CC}">
              <c16:uniqueId val="{00000001-D1F0-4CC7-B02A-41EE3E89206F}"/>
            </c:ext>
          </c:extLst>
        </c:ser>
        <c:ser>
          <c:idx val="2"/>
          <c:order val="2"/>
          <c:tx>
            <c:strRef>
              <c:f>[NumberOfPeopleByYears.xlsx]Sheet1!$D$2</c:f>
              <c:strCache>
                <c:ptCount val="1"/>
                <c:pt idx="0">
                  <c:v>2021</c:v>
                </c:pt>
              </c:strCache>
            </c:strRef>
          </c:tx>
          <c:spPr>
            <a:solidFill>
              <a:schemeClr val="accent3"/>
            </a:solidFill>
            <a:ln>
              <a:noFill/>
            </a:ln>
            <a:effectLst/>
          </c:spPr>
          <c:invertIfNegative val="0"/>
          <c:cat>
            <c:strRef>
              <c:f>[1]Sheet1!$A$3:$A$21</c:f>
              <c:strCache>
                <c:ptCount val="19"/>
                <c:pt idx="0">
                  <c:v>Grand Canyon</c:v>
                </c:pt>
                <c:pt idx="1">
                  <c:v>Bhutan</c:v>
                </c:pt>
                <c:pt idx="2">
                  <c:v>Southeast Alaska</c:v>
                </c:pt>
                <c:pt idx="3">
                  <c:v>Patagonia</c:v>
                </c:pt>
                <c:pt idx="4">
                  <c:v>Southwest Ireland</c:v>
                </c:pt>
                <c:pt idx="5">
                  <c:v>Cloud Forests of Costa Rica</c:v>
                </c:pt>
                <c:pt idx="6">
                  <c:v>The Oregon Trail</c:v>
                </c:pt>
                <c:pt idx="7">
                  <c:v>Cinque Terre, Italy</c:v>
                </c:pt>
                <c:pt idx="8">
                  <c:v>Yucatan</c:v>
                </c:pt>
                <c:pt idx="9">
                  <c:v>Washington and Oregon</c:v>
                </c:pt>
                <c:pt idx="10">
                  <c:v>Glacier National Park</c:v>
                </c:pt>
                <c:pt idx="11">
                  <c:v>Mount Rainier National Park</c:v>
                </c:pt>
                <c:pt idx="12">
                  <c:v>Zion National Park</c:v>
                </c:pt>
                <c:pt idx="13">
                  <c:v>Adirondack Park, New York</c:v>
                </c:pt>
                <c:pt idx="14">
                  <c:v>Nova Scotia, Canada</c:v>
                </c:pt>
                <c:pt idx="15">
                  <c:v>Moab</c:v>
                </c:pt>
                <c:pt idx="16">
                  <c:v>Yellowstone</c:v>
                </c:pt>
                <c:pt idx="17">
                  <c:v>John Muir Trail, California</c:v>
                </c:pt>
                <c:pt idx="18">
                  <c:v>Great Smoky Mountains</c:v>
                </c:pt>
              </c:strCache>
            </c:strRef>
          </c:cat>
          <c:val>
            <c:numRef>
              <c:f>[1]Sheet1!$D$3:$D$21</c:f>
            </c:numRef>
          </c:val>
          <c:extLst>
            <c:ext xmlns:c16="http://schemas.microsoft.com/office/drawing/2014/chart" uri="{C3380CC4-5D6E-409C-BE32-E72D297353CC}">
              <c16:uniqueId val="{00000002-D1F0-4CC7-B02A-41EE3E89206F}"/>
            </c:ext>
          </c:extLst>
        </c:ser>
        <c:ser>
          <c:idx val="3"/>
          <c:order val="3"/>
          <c:tx>
            <c:strRef>
              <c:f>[NumberOfPeopleByYears.xlsx]Sheet1!$E$2</c:f>
              <c:strCache>
                <c:ptCount val="1"/>
                <c:pt idx="0">
                  <c:v>2022</c:v>
                </c:pt>
              </c:strCache>
            </c:strRef>
          </c:tx>
          <c:spPr>
            <a:solidFill>
              <a:schemeClr val="accent4"/>
            </a:solidFill>
            <a:ln>
              <a:noFill/>
            </a:ln>
            <a:effectLst/>
          </c:spPr>
          <c:invertIfNegative val="0"/>
          <c:cat>
            <c:strRef>
              <c:f>[1]Sheet1!$A$3:$A$21</c:f>
              <c:strCache>
                <c:ptCount val="19"/>
                <c:pt idx="0">
                  <c:v>Grand Canyon</c:v>
                </c:pt>
                <c:pt idx="1">
                  <c:v>Bhutan</c:v>
                </c:pt>
                <c:pt idx="2">
                  <c:v>Southeast Alaska</c:v>
                </c:pt>
                <c:pt idx="3">
                  <c:v>Patagonia</c:v>
                </c:pt>
                <c:pt idx="4">
                  <c:v>Southwest Ireland</c:v>
                </c:pt>
                <c:pt idx="5">
                  <c:v>Cloud Forests of Costa Rica</c:v>
                </c:pt>
                <c:pt idx="6">
                  <c:v>The Oregon Trail</c:v>
                </c:pt>
                <c:pt idx="7">
                  <c:v>Cinque Terre, Italy</c:v>
                </c:pt>
                <c:pt idx="8">
                  <c:v>Yucatan</c:v>
                </c:pt>
                <c:pt idx="9">
                  <c:v>Washington and Oregon</c:v>
                </c:pt>
                <c:pt idx="10">
                  <c:v>Glacier National Park</c:v>
                </c:pt>
                <c:pt idx="11">
                  <c:v>Mount Rainier National Park</c:v>
                </c:pt>
                <c:pt idx="12">
                  <c:v>Zion National Park</c:v>
                </c:pt>
                <c:pt idx="13">
                  <c:v>Adirondack Park, New York</c:v>
                </c:pt>
                <c:pt idx="14">
                  <c:v>Nova Scotia, Canada</c:v>
                </c:pt>
                <c:pt idx="15">
                  <c:v>Moab</c:v>
                </c:pt>
                <c:pt idx="16">
                  <c:v>Yellowstone</c:v>
                </c:pt>
                <c:pt idx="17">
                  <c:v>John Muir Trail, California</c:v>
                </c:pt>
                <c:pt idx="18">
                  <c:v>Great Smoky Mountains</c:v>
                </c:pt>
              </c:strCache>
            </c:strRef>
          </c:cat>
          <c:val>
            <c:numRef>
              <c:f>[1]Sheet1!$E$3:$E$21</c:f>
            </c:numRef>
          </c:val>
          <c:extLst>
            <c:ext xmlns:c16="http://schemas.microsoft.com/office/drawing/2014/chart" uri="{C3380CC4-5D6E-409C-BE32-E72D297353CC}">
              <c16:uniqueId val="{00000003-D1F0-4CC7-B02A-41EE3E89206F}"/>
            </c:ext>
          </c:extLst>
        </c:ser>
        <c:ser>
          <c:idx val="4"/>
          <c:order val="4"/>
          <c:tx>
            <c:strRef>
              <c:f>[NumberOfPeopleByYears.xlsx]Sheet1!$F$2</c:f>
              <c:strCache>
                <c:ptCount val="1"/>
                <c:pt idx="0">
                  <c:v>TrendLine</c:v>
                </c:pt>
              </c:strCache>
            </c:strRef>
          </c:tx>
          <c:spPr>
            <a:solidFill>
              <a:schemeClr val="accent5"/>
            </a:solidFill>
            <a:ln>
              <a:noFill/>
            </a:ln>
            <a:effectLst/>
          </c:spPr>
          <c:invertIfNegative val="0"/>
          <c:cat>
            <c:strRef>
              <c:f>[1]Sheet1!$A$3:$A$21</c:f>
              <c:strCache>
                <c:ptCount val="19"/>
                <c:pt idx="0">
                  <c:v>Grand Canyon</c:v>
                </c:pt>
                <c:pt idx="1">
                  <c:v>Bhutan</c:v>
                </c:pt>
                <c:pt idx="2">
                  <c:v>Southeast Alaska</c:v>
                </c:pt>
                <c:pt idx="3">
                  <c:v>Patagonia</c:v>
                </c:pt>
                <c:pt idx="4">
                  <c:v>Southwest Ireland</c:v>
                </c:pt>
                <c:pt idx="5">
                  <c:v>Cloud Forests of Costa Rica</c:v>
                </c:pt>
                <c:pt idx="6">
                  <c:v>The Oregon Trail</c:v>
                </c:pt>
                <c:pt idx="7">
                  <c:v>Cinque Terre, Italy</c:v>
                </c:pt>
                <c:pt idx="8">
                  <c:v>Yucatan</c:v>
                </c:pt>
                <c:pt idx="9">
                  <c:v>Washington and Oregon</c:v>
                </c:pt>
                <c:pt idx="10">
                  <c:v>Glacier National Park</c:v>
                </c:pt>
                <c:pt idx="11">
                  <c:v>Mount Rainier National Park</c:v>
                </c:pt>
                <c:pt idx="12">
                  <c:v>Zion National Park</c:v>
                </c:pt>
                <c:pt idx="13">
                  <c:v>Adirondack Park, New York</c:v>
                </c:pt>
                <c:pt idx="14">
                  <c:v>Nova Scotia, Canada</c:v>
                </c:pt>
                <c:pt idx="15">
                  <c:v>Moab</c:v>
                </c:pt>
                <c:pt idx="16">
                  <c:v>Yellowstone</c:v>
                </c:pt>
                <c:pt idx="17">
                  <c:v>John Muir Trail, California</c:v>
                </c:pt>
                <c:pt idx="18">
                  <c:v>Great Smoky Mountains</c:v>
                </c:pt>
              </c:strCache>
            </c:strRef>
          </c:cat>
          <c:val>
            <c:numRef>
              <c:f>[1]Sheet1!$F$3:$F$21</c:f>
            </c:numRef>
          </c:val>
          <c:extLst>
            <c:ext xmlns:c16="http://schemas.microsoft.com/office/drawing/2014/chart" uri="{C3380CC4-5D6E-409C-BE32-E72D297353CC}">
              <c16:uniqueId val="{00000004-D1F0-4CC7-B02A-41EE3E89206F}"/>
            </c:ext>
          </c:extLst>
        </c:ser>
        <c:ser>
          <c:idx val="5"/>
          <c:order val="5"/>
          <c:tx>
            <c:strRef>
              <c:f>[NumberOfPeopleByYears.xlsx]Sheet1!$G$2</c:f>
              <c:strCache>
                <c:ptCount val="1"/>
                <c:pt idx="0">
                  <c:v>Percentage Increase in Number Visitors 2021</c:v>
                </c:pt>
              </c:strCache>
            </c:strRef>
          </c:tx>
          <c:spPr>
            <a:solidFill>
              <a:schemeClr val="accent6"/>
            </a:solidFill>
            <a:ln>
              <a:noFill/>
            </a:ln>
            <a:effectLst/>
          </c:spPr>
          <c:invertIfNegative val="0"/>
          <c:cat>
            <c:strRef>
              <c:f>[1]Sheet1!$A$3:$A$21</c:f>
              <c:strCache>
                <c:ptCount val="19"/>
                <c:pt idx="0">
                  <c:v>Grand Canyon</c:v>
                </c:pt>
                <c:pt idx="1">
                  <c:v>Bhutan</c:v>
                </c:pt>
                <c:pt idx="2">
                  <c:v>Southeast Alaska</c:v>
                </c:pt>
                <c:pt idx="3">
                  <c:v>Patagonia</c:v>
                </c:pt>
                <c:pt idx="4">
                  <c:v>Southwest Ireland</c:v>
                </c:pt>
                <c:pt idx="5">
                  <c:v>Cloud Forests of Costa Rica</c:v>
                </c:pt>
                <c:pt idx="6">
                  <c:v>The Oregon Trail</c:v>
                </c:pt>
                <c:pt idx="7">
                  <c:v>Cinque Terre, Italy</c:v>
                </c:pt>
                <c:pt idx="8">
                  <c:v>Yucatan</c:v>
                </c:pt>
                <c:pt idx="9">
                  <c:v>Washington and Oregon</c:v>
                </c:pt>
                <c:pt idx="10">
                  <c:v>Glacier National Park</c:v>
                </c:pt>
                <c:pt idx="11">
                  <c:v>Mount Rainier National Park</c:v>
                </c:pt>
                <c:pt idx="12">
                  <c:v>Zion National Park</c:v>
                </c:pt>
                <c:pt idx="13">
                  <c:v>Adirondack Park, New York</c:v>
                </c:pt>
                <c:pt idx="14">
                  <c:v>Nova Scotia, Canada</c:v>
                </c:pt>
                <c:pt idx="15">
                  <c:v>Moab</c:v>
                </c:pt>
                <c:pt idx="16">
                  <c:v>Yellowstone</c:v>
                </c:pt>
                <c:pt idx="17">
                  <c:v>John Muir Trail, California</c:v>
                </c:pt>
                <c:pt idx="18">
                  <c:v>Great Smoky Mountains</c:v>
                </c:pt>
              </c:strCache>
            </c:strRef>
          </c:cat>
          <c:val>
            <c:numRef>
              <c:f>[1]Sheet1!$G$3:$G$21</c:f>
            </c:numRef>
          </c:val>
          <c:extLst>
            <c:ext xmlns:c16="http://schemas.microsoft.com/office/drawing/2014/chart" uri="{C3380CC4-5D6E-409C-BE32-E72D297353CC}">
              <c16:uniqueId val="{00000005-D1F0-4CC7-B02A-41EE3E89206F}"/>
            </c:ext>
          </c:extLst>
        </c:ser>
        <c:ser>
          <c:idx val="6"/>
          <c:order val="6"/>
          <c:tx>
            <c:strRef>
              <c:f>[NumberOfPeopleByYears.xlsx]Sheet1!$H$2</c:f>
              <c:strCache>
                <c:ptCount val="1"/>
                <c:pt idx="0">
                  <c:v>Percentage Increase in Number Visitors 2021</c:v>
                </c:pt>
              </c:strCache>
            </c:strRef>
          </c:tx>
          <c:spPr>
            <a:solidFill>
              <a:schemeClr val="accent1">
                <a:lumMod val="60000"/>
              </a:schemeClr>
            </a:solidFill>
            <a:ln>
              <a:noFill/>
            </a:ln>
            <a:effectLst/>
          </c:spPr>
          <c:invertIfNegative val="0"/>
          <c:cat>
            <c:strRef>
              <c:f>[1]Sheet1!$A$3:$A$21</c:f>
              <c:strCache>
                <c:ptCount val="19"/>
                <c:pt idx="0">
                  <c:v>Grand Canyon</c:v>
                </c:pt>
                <c:pt idx="1">
                  <c:v>Bhutan</c:v>
                </c:pt>
                <c:pt idx="2">
                  <c:v>Southeast Alaska</c:v>
                </c:pt>
                <c:pt idx="3">
                  <c:v>Patagonia</c:v>
                </c:pt>
                <c:pt idx="4">
                  <c:v>Southwest Ireland</c:v>
                </c:pt>
                <c:pt idx="5">
                  <c:v>Cloud Forests of Costa Rica</c:v>
                </c:pt>
                <c:pt idx="6">
                  <c:v>The Oregon Trail</c:v>
                </c:pt>
                <c:pt idx="7">
                  <c:v>Cinque Terre, Italy</c:v>
                </c:pt>
                <c:pt idx="8">
                  <c:v>Yucatan</c:v>
                </c:pt>
                <c:pt idx="9">
                  <c:v>Washington and Oregon</c:v>
                </c:pt>
                <c:pt idx="10">
                  <c:v>Glacier National Park</c:v>
                </c:pt>
                <c:pt idx="11">
                  <c:v>Mount Rainier National Park</c:v>
                </c:pt>
                <c:pt idx="12">
                  <c:v>Zion National Park</c:v>
                </c:pt>
                <c:pt idx="13">
                  <c:v>Adirondack Park, New York</c:v>
                </c:pt>
                <c:pt idx="14">
                  <c:v>Nova Scotia, Canada</c:v>
                </c:pt>
                <c:pt idx="15">
                  <c:v>Moab</c:v>
                </c:pt>
                <c:pt idx="16">
                  <c:v>Yellowstone</c:v>
                </c:pt>
                <c:pt idx="17">
                  <c:v>John Muir Trail, California</c:v>
                </c:pt>
                <c:pt idx="18">
                  <c:v>Great Smoky Mountains</c:v>
                </c:pt>
              </c:strCache>
            </c:strRef>
          </c:cat>
          <c:val>
            <c:numRef>
              <c:f>[1]Sheet1!$H$3:$H$21</c:f>
            </c:numRef>
          </c:val>
          <c:extLst>
            <c:ext xmlns:c16="http://schemas.microsoft.com/office/drawing/2014/chart" uri="{C3380CC4-5D6E-409C-BE32-E72D297353CC}">
              <c16:uniqueId val="{00000006-D1F0-4CC7-B02A-41EE3E89206F}"/>
            </c:ext>
          </c:extLst>
        </c:ser>
        <c:ser>
          <c:idx val="7"/>
          <c:order val="7"/>
          <c:tx>
            <c:strRef>
              <c:f>[NumberOfPeopleByYears.xlsx]Sheet1!$I$2</c:f>
              <c:strCache>
                <c:ptCount val="1"/>
                <c:pt idx="0">
                  <c:v>Average Percenatge Increase in Visitors</c:v>
                </c:pt>
              </c:strCache>
            </c:strRef>
          </c:tx>
          <c:spPr>
            <a:solidFill>
              <a:schemeClr val="accent2">
                <a:lumMod val="60000"/>
              </a:schemeClr>
            </a:solidFill>
            <a:ln>
              <a:noFill/>
            </a:ln>
            <a:effectLst/>
          </c:spPr>
          <c:invertIfNegative val="0"/>
          <c:cat>
            <c:strRef>
              <c:f>[1]Sheet1!$A$3:$A$21</c:f>
              <c:strCache>
                <c:ptCount val="19"/>
                <c:pt idx="0">
                  <c:v>Grand Canyon</c:v>
                </c:pt>
                <c:pt idx="1">
                  <c:v>Bhutan</c:v>
                </c:pt>
                <c:pt idx="2">
                  <c:v>Southeast Alaska</c:v>
                </c:pt>
                <c:pt idx="3">
                  <c:v>Patagonia</c:v>
                </c:pt>
                <c:pt idx="4">
                  <c:v>Southwest Ireland</c:v>
                </c:pt>
                <c:pt idx="5">
                  <c:v>Cloud Forests of Costa Rica</c:v>
                </c:pt>
                <c:pt idx="6">
                  <c:v>The Oregon Trail</c:v>
                </c:pt>
                <c:pt idx="7">
                  <c:v>Cinque Terre, Italy</c:v>
                </c:pt>
                <c:pt idx="8">
                  <c:v>Yucatan</c:v>
                </c:pt>
                <c:pt idx="9">
                  <c:v>Washington and Oregon</c:v>
                </c:pt>
                <c:pt idx="10">
                  <c:v>Glacier National Park</c:v>
                </c:pt>
                <c:pt idx="11">
                  <c:v>Mount Rainier National Park</c:v>
                </c:pt>
                <c:pt idx="12">
                  <c:v>Zion National Park</c:v>
                </c:pt>
                <c:pt idx="13">
                  <c:v>Adirondack Park, New York</c:v>
                </c:pt>
                <c:pt idx="14">
                  <c:v>Nova Scotia, Canada</c:v>
                </c:pt>
                <c:pt idx="15">
                  <c:v>Moab</c:v>
                </c:pt>
                <c:pt idx="16">
                  <c:v>Yellowstone</c:v>
                </c:pt>
                <c:pt idx="17">
                  <c:v>John Muir Trail, California</c:v>
                </c:pt>
                <c:pt idx="18">
                  <c:v>Great Smoky Mountains</c:v>
                </c:pt>
              </c:strCache>
            </c:strRef>
          </c:cat>
          <c:val>
            <c:numRef>
              <c:f>[1]Sheet1!$I$3:$I$21</c:f>
              <c:numCache>
                <c:formatCode>0%</c:formatCode>
                <c:ptCount val="19"/>
                <c:pt idx="0">
                  <c:v>-0.45</c:v>
                </c:pt>
                <c:pt idx="1">
                  <c:v>-0.44064220183486236</c:v>
                </c:pt>
                <c:pt idx="2">
                  <c:v>-0.38405797101449274</c:v>
                </c:pt>
                <c:pt idx="3">
                  <c:v>-0.37087912087912089</c:v>
                </c:pt>
                <c:pt idx="4">
                  <c:v>-0.34042553191489361</c:v>
                </c:pt>
                <c:pt idx="5">
                  <c:v>-7.792207792207792E-2</c:v>
                </c:pt>
                <c:pt idx="6">
                  <c:v>7.7519379844960823E-3</c:v>
                </c:pt>
                <c:pt idx="7">
                  <c:v>4.1666666666666664E-2</c:v>
                </c:pt>
                <c:pt idx="8">
                  <c:v>6.8965517241379309E-2</c:v>
                </c:pt>
                <c:pt idx="9">
                  <c:v>8.1952851226505252E-2</c:v>
                </c:pt>
                <c:pt idx="10">
                  <c:v>0.15691823899371071</c:v>
                </c:pt>
                <c:pt idx="11">
                  <c:v>0.33783783783783783</c:v>
                </c:pt>
                <c:pt idx="12">
                  <c:v>0.39473684210526316</c:v>
                </c:pt>
                <c:pt idx="13">
                  <c:v>0.39795918367346939</c:v>
                </c:pt>
                <c:pt idx="14">
                  <c:v>0.53150537634408601</c:v>
                </c:pt>
                <c:pt idx="15">
                  <c:v>0.74137931034482762</c:v>
                </c:pt>
                <c:pt idx="16">
                  <c:v>0.98740803621958129</c:v>
                </c:pt>
                <c:pt idx="17">
                  <c:v>4.5722419028340084</c:v>
                </c:pt>
                <c:pt idx="18">
                  <c:v>6.8083333333333327</c:v>
                </c:pt>
              </c:numCache>
            </c:numRef>
          </c:val>
          <c:extLst>
            <c:ext xmlns:c16="http://schemas.microsoft.com/office/drawing/2014/chart" uri="{C3380CC4-5D6E-409C-BE32-E72D297353CC}">
              <c16:uniqueId val="{00000007-D1F0-4CC7-B02A-41EE3E89206F}"/>
            </c:ext>
          </c:extLst>
        </c:ser>
        <c:dLbls>
          <c:showLegendKey val="0"/>
          <c:showVal val="0"/>
          <c:showCatName val="0"/>
          <c:showSerName val="0"/>
          <c:showPercent val="0"/>
          <c:showBubbleSize val="0"/>
        </c:dLbls>
        <c:gapWidth val="219"/>
        <c:overlap val="-27"/>
        <c:axId val="339236752"/>
        <c:axId val="339230512"/>
      </c:barChart>
      <c:catAx>
        <c:axId val="339236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9230512"/>
        <c:crosses val="autoZero"/>
        <c:auto val="1"/>
        <c:lblAlgn val="ctr"/>
        <c:lblOffset val="100"/>
        <c:noMultiLvlLbl val="0"/>
      </c:catAx>
      <c:valAx>
        <c:axId val="3392305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9236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Weighted Sum Value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9356993223957722"/>
          <c:y val="9.7658701328524167E-2"/>
          <c:w val="0.47176474778464228"/>
          <c:h val="0.63513349139513409"/>
        </c:manualLayout>
      </c:layout>
      <c:pieChart>
        <c:varyColors val="1"/>
        <c:ser>
          <c:idx val="0"/>
          <c:order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B3FE-4F59-B9DF-EB56432D7B71}"/>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B3FE-4F59-B9DF-EB56432D7B71}"/>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B3FE-4F59-B9DF-EB56432D7B71}"/>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B3FE-4F59-B9DF-EB56432D7B71}"/>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B3FE-4F59-B9DF-EB56432D7B71}"/>
              </c:ext>
            </c:extLst>
          </c:dPt>
          <c:dPt>
            <c:idx val="5"/>
            <c:bubble3D val="0"/>
            <c:explosion val="27"/>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B3FE-4F59-B9DF-EB56432D7B71}"/>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D-B3FE-4F59-B9DF-EB56432D7B71}"/>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F-B3FE-4F59-B9DF-EB56432D7B71}"/>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1-B3FE-4F59-B9DF-EB56432D7B71}"/>
              </c:ext>
            </c:extLst>
          </c:dPt>
          <c:dLbls>
            <c:dLbl>
              <c:idx val="0"/>
              <c:layout>
                <c:manualLayout>
                  <c:x val="-2.7800823503001809E-3"/>
                  <c:y val="3.1096864154238842E-2"/>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4.9476839345680756E-2"/>
                      <c:h val="6.1915872380493481E-2"/>
                    </c:manualLayout>
                  </c15:layout>
                </c:ext>
                <c:ext xmlns:c16="http://schemas.microsoft.com/office/drawing/2014/chart" uri="{C3380CC4-5D6E-409C-BE32-E72D297353CC}">
                  <c16:uniqueId val="{00000001-B3FE-4F59-B9DF-EB56432D7B71}"/>
                </c:ext>
              </c:extLst>
            </c:dLbl>
            <c:dLbl>
              <c:idx val="3"/>
              <c:layout>
                <c:manualLayout>
                  <c:x val="-7.9062267897596961E-2"/>
                  <c:y val="-3.4440428130450104E-2"/>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6.812002322616989E-2"/>
                      <c:h val="5.6014918725979461E-2"/>
                    </c:manualLayout>
                  </c15:layout>
                </c:ext>
                <c:ext xmlns:c16="http://schemas.microsoft.com/office/drawing/2014/chart" uri="{C3380CC4-5D6E-409C-BE32-E72D297353CC}">
                  <c16:uniqueId val="{00000007-B3FE-4F59-B9DF-EB56432D7B71}"/>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'Weighted SUM'!$A$20:$A$28</c:f>
              <c:strCache>
                <c:ptCount val="9"/>
                <c:pt idx="0">
                  <c:v>Bhutan</c:v>
                </c:pt>
                <c:pt idx="1">
                  <c:v>Cinque Terre, Italy</c:v>
                </c:pt>
                <c:pt idx="2">
                  <c:v>Cloud Forests of Costa Rica</c:v>
                </c:pt>
                <c:pt idx="3">
                  <c:v>Grand Canyon</c:v>
                </c:pt>
                <c:pt idx="4">
                  <c:v>Patagonia</c:v>
                </c:pt>
                <c:pt idx="5">
                  <c:v>Southeast Alaska</c:v>
                </c:pt>
                <c:pt idx="6">
                  <c:v>Southwest Ireland</c:v>
                </c:pt>
                <c:pt idx="7">
                  <c:v>The Oregon Trail</c:v>
                </c:pt>
                <c:pt idx="8">
                  <c:v>Yucatan</c:v>
                </c:pt>
              </c:strCache>
            </c:strRef>
          </c:cat>
          <c:val>
            <c:numRef>
              <c:f>'Weighted SUM'!$B$20:$B$28</c:f>
              <c:numCache>
                <c:formatCode>General</c:formatCode>
                <c:ptCount val="9"/>
                <c:pt idx="0">
                  <c:v>2.5</c:v>
                </c:pt>
                <c:pt idx="1">
                  <c:v>1.8</c:v>
                </c:pt>
                <c:pt idx="2">
                  <c:v>0.2</c:v>
                </c:pt>
                <c:pt idx="3">
                  <c:v>4</c:v>
                </c:pt>
                <c:pt idx="4">
                  <c:v>1.6</c:v>
                </c:pt>
                <c:pt idx="5">
                  <c:v>4.4000000000000004</c:v>
                </c:pt>
                <c:pt idx="6">
                  <c:v>3.9</c:v>
                </c:pt>
                <c:pt idx="7">
                  <c:v>1.2</c:v>
                </c:pt>
                <c:pt idx="8">
                  <c:v>1.4</c:v>
                </c:pt>
              </c:numCache>
            </c:numRef>
          </c:val>
          <c:extLst>
            <c:ext xmlns:c16="http://schemas.microsoft.com/office/drawing/2014/chart" uri="{C3380CC4-5D6E-409C-BE32-E72D297353CC}">
              <c16:uniqueId val="{00000012-B3FE-4F59-B9DF-EB56432D7B71}"/>
            </c:ext>
          </c:extLst>
        </c:ser>
        <c:dLbls>
          <c:dLblPos val="bestFit"/>
          <c:showLegendKey val="0"/>
          <c:showVal val="1"/>
          <c:showCatName val="0"/>
          <c:showSerName val="0"/>
          <c:showPercent val="0"/>
          <c:showBubbleSize val="0"/>
          <c:showLeaderLines val="1"/>
        </c:dLbls>
        <c:firstSliceAng val="0"/>
      </c:pieChart>
      <c:spPr>
        <a:noFill/>
        <a:ln>
          <a:solidFill>
            <a:schemeClr val="tx2">
              <a:lumMod val="60000"/>
              <a:lumOff val="40000"/>
            </a:schemeClr>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963174083913027"/>
          <c:y val="6.9264069264069264E-2"/>
          <c:w val="0.83590966143158585"/>
          <c:h val="0.85195555101066911"/>
        </c:manualLayout>
      </c:layout>
      <c:barChart>
        <c:barDir val="col"/>
        <c:grouping val="clustered"/>
        <c:varyColors val="0"/>
        <c:ser>
          <c:idx val="0"/>
          <c:order val="0"/>
          <c:tx>
            <c:v>Light hiking</c:v>
          </c:tx>
          <c:spPr>
            <a:solidFill>
              <a:schemeClr val="accent1"/>
            </a:solidFill>
            <a:ln>
              <a:noFill/>
            </a:ln>
            <a:effectLst/>
          </c:spPr>
          <c:invertIfNegative val="0"/>
          <c:cat>
            <c:strLit>
              <c:ptCount val="3"/>
              <c:pt idx="0">
                <c:v>2020</c:v>
              </c:pt>
              <c:pt idx="1">
                <c:v>2021</c:v>
              </c:pt>
              <c:pt idx="2">
                <c:v>2022</c:v>
              </c:pt>
            </c:strLit>
          </c:cat>
          <c:val>
            <c:numLit>
              <c:formatCode>General</c:formatCode>
              <c:ptCount val="3"/>
              <c:pt idx="0">
                <c:v>324</c:v>
              </c:pt>
              <c:pt idx="1">
                <c:v>131</c:v>
              </c:pt>
              <c:pt idx="2">
                <c:v>275</c:v>
              </c:pt>
            </c:numLit>
          </c:val>
          <c:extLst>
            <c:ext xmlns:c16="http://schemas.microsoft.com/office/drawing/2014/chart" uri="{C3380CC4-5D6E-409C-BE32-E72D297353CC}">
              <c16:uniqueId val="{00000000-32A3-4F15-A7E7-BFC4B15F6F72}"/>
            </c:ext>
          </c:extLst>
        </c:ser>
        <c:ser>
          <c:idx val="1"/>
          <c:order val="1"/>
          <c:tx>
            <c:v>Moderate to Vigorous hiking</c:v>
          </c:tx>
          <c:spPr>
            <a:solidFill>
              <a:schemeClr val="accent2"/>
            </a:solidFill>
            <a:ln>
              <a:noFill/>
            </a:ln>
            <a:effectLst/>
          </c:spPr>
          <c:invertIfNegative val="0"/>
          <c:cat>
            <c:strLit>
              <c:ptCount val="3"/>
              <c:pt idx="0">
                <c:v>2020</c:v>
              </c:pt>
              <c:pt idx="1">
                <c:v>2021</c:v>
              </c:pt>
              <c:pt idx="2">
                <c:v>2022</c:v>
              </c:pt>
            </c:strLit>
          </c:cat>
          <c:val>
            <c:numLit>
              <c:formatCode>General</c:formatCode>
              <c:ptCount val="3"/>
              <c:pt idx="0">
                <c:v>229</c:v>
              </c:pt>
              <c:pt idx="1">
                <c:v>274</c:v>
              </c:pt>
              <c:pt idx="2">
                <c:v>263</c:v>
              </c:pt>
            </c:numLit>
          </c:val>
          <c:extLst>
            <c:ext xmlns:c16="http://schemas.microsoft.com/office/drawing/2014/chart" uri="{C3380CC4-5D6E-409C-BE32-E72D297353CC}">
              <c16:uniqueId val="{00000001-32A3-4F15-A7E7-BFC4B15F6F72}"/>
            </c:ext>
          </c:extLst>
        </c:ser>
        <c:ser>
          <c:idx val="2"/>
          <c:order val="2"/>
          <c:tx>
            <c:v>No fitness required</c:v>
          </c:tx>
          <c:spPr>
            <a:solidFill>
              <a:schemeClr val="accent3"/>
            </a:solidFill>
            <a:ln>
              <a:noFill/>
            </a:ln>
            <a:effectLst/>
          </c:spPr>
          <c:invertIfNegative val="0"/>
          <c:cat>
            <c:strLit>
              <c:ptCount val="3"/>
              <c:pt idx="0">
                <c:v>2020</c:v>
              </c:pt>
              <c:pt idx="1">
                <c:v>2021</c:v>
              </c:pt>
              <c:pt idx="2">
                <c:v>2022</c:v>
              </c:pt>
            </c:strLit>
          </c:cat>
          <c:val>
            <c:numLit>
              <c:formatCode>General</c:formatCode>
              <c:ptCount val="3"/>
              <c:pt idx="0">
                <c:v>81</c:v>
              </c:pt>
              <c:pt idx="1">
                <c:v>217</c:v>
              </c:pt>
              <c:pt idx="2">
                <c:v>269</c:v>
              </c:pt>
            </c:numLit>
          </c:val>
          <c:extLst>
            <c:ext xmlns:c16="http://schemas.microsoft.com/office/drawing/2014/chart" uri="{C3380CC4-5D6E-409C-BE32-E72D297353CC}">
              <c16:uniqueId val="{00000002-32A3-4F15-A7E7-BFC4B15F6F72}"/>
            </c:ext>
          </c:extLst>
        </c:ser>
        <c:ser>
          <c:idx val="3"/>
          <c:order val="3"/>
          <c:tx>
            <c:v>Strenuous hiking</c:v>
          </c:tx>
          <c:spPr>
            <a:solidFill>
              <a:schemeClr val="accent4"/>
            </a:solidFill>
            <a:ln>
              <a:noFill/>
            </a:ln>
            <a:effectLst/>
          </c:spPr>
          <c:invertIfNegative val="0"/>
          <c:cat>
            <c:strLit>
              <c:ptCount val="3"/>
              <c:pt idx="0">
                <c:v>2020</c:v>
              </c:pt>
              <c:pt idx="1">
                <c:v>2021</c:v>
              </c:pt>
              <c:pt idx="2">
                <c:v>2022</c:v>
              </c:pt>
            </c:strLit>
          </c:cat>
          <c:val>
            <c:numLit>
              <c:formatCode>General</c:formatCode>
              <c:ptCount val="3"/>
              <c:pt idx="0">
                <c:v>263</c:v>
              </c:pt>
              <c:pt idx="1">
                <c:v>338</c:v>
              </c:pt>
              <c:pt idx="2">
                <c:v>427</c:v>
              </c:pt>
            </c:numLit>
          </c:val>
          <c:extLst>
            <c:ext xmlns:c16="http://schemas.microsoft.com/office/drawing/2014/chart" uri="{C3380CC4-5D6E-409C-BE32-E72D297353CC}">
              <c16:uniqueId val="{00000003-32A3-4F15-A7E7-BFC4B15F6F72}"/>
            </c:ext>
          </c:extLst>
        </c:ser>
        <c:dLbls>
          <c:showLegendKey val="0"/>
          <c:showVal val="0"/>
          <c:showCatName val="0"/>
          <c:showSerName val="0"/>
          <c:showPercent val="0"/>
          <c:showBubbleSize val="0"/>
        </c:dLbls>
        <c:gapWidth val="219"/>
        <c:overlap val="-27"/>
        <c:axId val="386452976"/>
        <c:axId val="386455888"/>
      </c:barChart>
      <c:catAx>
        <c:axId val="386452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455888"/>
        <c:crosses val="autoZero"/>
        <c:auto val="1"/>
        <c:lblAlgn val="ctr"/>
        <c:lblOffset val="100"/>
        <c:noMultiLvlLbl val="0"/>
      </c:catAx>
      <c:valAx>
        <c:axId val="386455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452976"/>
        <c:crosses val="autoZero"/>
        <c:crossBetween val="between"/>
      </c:valAx>
      <c:spPr>
        <a:noFill/>
        <a:ln>
          <a:noFill/>
        </a:ln>
        <a:effectLst/>
      </c:spPr>
    </c:plotArea>
    <c:legend>
      <c:legendPos val="r"/>
      <c:layout>
        <c:manualLayout>
          <c:xMode val="edge"/>
          <c:yMode val="edge"/>
          <c:x val="0.49954413077879645"/>
          <c:y val="0"/>
          <c:w val="0.49861428276948477"/>
          <c:h val="0.1709977161945665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0.03132</cdr:x>
      <cdr:y>0.47705</cdr:y>
    </cdr:from>
    <cdr:to>
      <cdr:x>0.36455</cdr:x>
      <cdr:y>0.60123</cdr:y>
    </cdr:to>
    <cdr:sp macro="" textlink="">
      <cdr:nvSpPr>
        <cdr:cNvPr id="4" name="Parallelogram 3">
          <a:extLst xmlns:a="http://schemas.openxmlformats.org/drawingml/2006/main">
            <a:ext uri="{FF2B5EF4-FFF2-40B4-BE49-F238E27FC236}">
              <a16:creationId xmlns:a16="http://schemas.microsoft.com/office/drawing/2014/main" id="{A55EB731-1CE1-4EB5-92BC-84C7E30581D4}"/>
            </a:ext>
          </a:extLst>
        </cdr:cNvPr>
        <cdr:cNvSpPr/>
      </cdr:nvSpPr>
      <cdr:spPr>
        <a:xfrm xmlns:a="http://schemas.openxmlformats.org/drawingml/2006/main">
          <a:off x="238125" y="2064743"/>
          <a:ext cx="2533650" cy="537488"/>
        </a:xfrm>
        <a:prstGeom xmlns:a="http://schemas.openxmlformats.org/drawingml/2006/main" prst="parallelogram">
          <a:avLst/>
        </a:prstGeom>
        <a:noFill xmlns:a="http://schemas.openxmlformats.org/drawingml/2006/main"/>
        <a:ln xmlns:a="http://schemas.openxmlformats.org/drawingml/2006/main" w="28575">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11/5/2021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11/5/2021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705816" y="1571347"/>
            <a:ext cx="4486183" cy="3160451"/>
          </a:xfrm>
        </p:spPr>
        <p:txBody>
          <a:bodyPr/>
          <a:lstStyle/>
          <a:p>
            <a:pPr algn="ctr"/>
            <a:r>
              <a:rPr lang="en-US" sz="4400" i="1" dirty="0">
                <a:solidFill>
                  <a:schemeClr val="dk1"/>
                </a:solidFill>
              </a:rPr>
              <a:t>Ecotourism:</a:t>
            </a:r>
            <a:br>
              <a:rPr lang="en-US" sz="4400" i="1" dirty="0">
                <a:solidFill>
                  <a:schemeClr val="dk1"/>
                </a:solidFill>
              </a:rPr>
            </a:br>
            <a:br>
              <a:rPr lang="en-US" sz="4400" i="1" dirty="0">
                <a:solidFill>
                  <a:schemeClr val="dk1"/>
                </a:solidFill>
              </a:rPr>
            </a:br>
            <a:r>
              <a:rPr lang="en-US" sz="4400" i="1" dirty="0">
                <a:solidFill>
                  <a:schemeClr val="dk1"/>
                </a:solidFill>
              </a:rPr>
              <a:t>Destination Offerings Recommendation</a:t>
            </a:r>
            <a:endParaRPr lang="en-US" sz="4400" i="1" dirty="0"/>
          </a:p>
        </p:txBody>
      </p:sp>
      <p:pic>
        <p:nvPicPr>
          <p:cNvPr id="1028" name="Picture 4">
            <a:extLst>
              <a:ext uri="{FF2B5EF4-FFF2-40B4-BE49-F238E27FC236}">
                <a16:creationId xmlns:a16="http://schemas.microsoft.com/office/drawing/2014/main" id="{3AD7A5AA-9B40-4BCE-9B5D-E466BDB96B68}"/>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2096" r="2096"/>
          <a:stretch>
            <a:fillRect/>
          </a:stretch>
        </p:blipFill>
        <p:spPr bwMode="auto">
          <a:xfrm>
            <a:off x="0" y="53975"/>
            <a:ext cx="7629525" cy="680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9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3" name="Content Placeholder 3">
            <a:extLst>
              <a:ext uri="{FF2B5EF4-FFF2-40B4-BE49-F238E27FC236}">
                <a16:creationId xmlns:a16="http://schemas.microsoft.com/office/drawing/2014/main" id="{4F7CD4CC-0CB1-4873-9C66-2ECA38E303EC}"/>
              </a:ext>
            </a:extLst>
          </p:cNvPr>
          <p:cNvSpPr txBox="1">
            <a:spLocks/>
          </p:cNvSpPr>
          <p:nvPr/>
        </p:nvSpPr>
        <p:spPr>
          <a:xfrm>
            <a:off x="323849" y="-95250"/>
            <a:ext cx="11515726" cy="1446847"/>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600"/>
              <a:buFont typeface="Arial" panose="020B0604020202020204" pitchFamily="34" charset="0"/>
              <a:buNone/>
            </a:pPr>
            <a:r>
              <a:rPr lang="en-US" sz="3200" b="1" dirty="0">
                <a:solidFill>
                  <a:schemeClr val="accent2"/>
                </a:solidFill>
                <a:latin typeface="Calibri"/>
                <a:ea typeface="Calibri"/>
                <a:cs typeface="Calibri"/>
                <a:sym typeface="Calibri"/>
              </a:rPr>
              <a:t>Objective</a:t>
            </a:r>
            <a:endParaRPr lang="en-US" sz="2400" dirty="0">
              <a:solidFill>
                <a:schemeClr val="accent2"/>
              </a:solidFill>
            </a:endParaRPr>
          </a:p>
          <a:p>
            <a:pPr marL="0" indent="0">
              <a:buSzPts val="1440"/>
              <a:buFont typeface="Arial" panose="020B0604020202020204" pitchFamily="34" charset="0"/>
              <a:buNone/>
            </a:pPr>
            <a:r>
              <a:rPr lang="en-US" sz="2000" dirty="0">
                <a:solidFill>
                  <a:schemeClr val="dk1"/>
                </a:solidFill>
                <a:latin typeface="Calibri"/>
                <a:ea typeface="Calibri"/>
                <a:cs typeface="Calibri"/>
                <a:sym typeface="Calibri"/>
              </a:rPr>
              <a:t>The main objective of this presentation is to conduct –Decision making data analysis to recommend a destination to be dropped from the list of Trips</a:t>
            </a:r>
            <a:r>
              <a:rPr lang="en-US" sz="2400" dirty="0">
                <a:solidFill>
                  <a:schemeClr val="dk1"/>
                </a:solidFill>
                <a:latin typeface="Calibri"/>
                <a:ea typeface="Calibri"/>
                <a:cs typeface="Calibri"/>
                <a:sym typeface="Calibri"/>
              </a:rPr>
              <a:t>.</a:t>
            </a:r>
            <a:endParaRPr lang="en-US" sz="2400" dirty="0"/>
          </a:p>
        </p:txBody>
      </p:sp>
      <p:graphicFrame>
        <p:nvGraphicFramePr>
          <p:cNvPr id="26" name="Chart 25">
            <a:extLst>
              <a:ext uri="{FF2B5EF4-FFF2-40B4-BE49-F238E27FC236}">
                <a16:creationId xmlns:a16="http://schemas.microsoft.com/office/drawing/2014/main" id="{36ED47CA-75FF-49CE-910A-1CE4D6A6D2D6}"/>
              </a:ext>
            </a:extLst>
          </p:cNvPr>
          <p:cNvGraphicFramePr>
            <a:graphicFrameLocks/>
          </p:cNvGraphicFramePr>
          <p:nvPr>
            <p:extLst>
              <p:ext uri="{D42A27DB-BD31-4B8C-83A1-F6EECF244321}">
                <p14:modId xmlns:p14="http://schemas.microsoft.com/office/powerpoint/2010/main" val="2070981006"/>
              </p:ext>
            </p:extLst>
          </p:nvPr>
        </p:nvGraphicFramePr>
        <p:xfrm>
          <a:off x="95249" y="1647824"/>
          <a:ext cx="7105651" cy="3499485"/>
        </p:xfrm>
        <a:graphic>
          <a:graphicData uri="http://schemas.openxmlformats.org/drawingml/2006/chart">
            <c:chart xmlns:c="http://schemas.openxmlformats.org/drawingml/2006/chart" xmlns:r="http://schemas.openxmlformats.org/officeDocument/2006/relationships" r:id="rId2"/>
          </a:graphicData>
        </a:graphic>
      </p:graphicFrame>
      <p:pic>
        <p:nvPicPr>
          <p:cNvPr id="28" name="chart">
            <a:extLst>
              <a:ext uri="{FF2B5EF4-FFF2-40B4-BE49-F238E27FC236}">
                <a16:creationId xmlns:a16="http://schemas.microsoft.com/office/drawing/2014/main" id="{599A9D27-D34C-473E-B10E-31EA1C5308A3}"/>
              </a:ext>
            </a:extLst>
          </p:cNvPr>
          <p:cNvPicPr>
            <a:picLocks noChangeAspect="1"/>
          </p:cNvPicPr>
          <p:nvPr/>
        </p:nvPicPr>
        <p:blipFill>
          <a:blip r:embed="rId3"/>
          <a:stretch>
            <a:fillRect/>
          </a:stretch>
        </p:blipFill>
        <p:spPr>
          <a:xfrm>
            <a:off x="7305675" y="1351597"/>
            <a:ext cx="4638675" cy="4154806"/>
          </a:xfrm>
          <a:prstGeom prst="rect">
            <a:avLst/>
          </a:prstGeom>
        </p:spPr>
      </p:pic>
      <p:sp>
        <p:nvSpPr>
          <p:cNvPr id="29" name="TextBox 28">
            <a:extLst>
              <a:ext uri="{FF2B5EF4-FFF2-40B4-BE49-F238E27FC236}">
                <a16:creationId xmlns:a16="http://schemas.microsoft.com/office/drawing/2014/main" id="{A84B6852-3D0A-450C-88F7-1448C4DECBCF}"/>
              </a:ext>
            </a:extLst>
          </p:cNvPr>
          <p:cNvSpPr txBox="1"/>
          <p:nvPr/>
        </p:nvSpPr>
        <p:spPr>
          <a:xfrm>
            <a:off x="190500" y="5576913"/>
            <a:ext cx="11753850" cy="1200329"/>
          </a:xfrm>
          <a:prstGeom prst="rect">
            <a:avLst/>
          </a:prstGeom>
          <a:noFill/>
          <a:ln>
            <a:noFill/>
          </a:ln>
        </p:spPr>
        <p:txBody>
          <a:bodyPr wrap="square" rtlCol="0">
            <a:spAutoFit/>
          </a:bodyPr>
          <a:lstStyle/>
          <a:p>
            <a:r>
              <a:rPr lang="en-US" b="1" i="1" dirty="0">
                <a:solidFill>
                  <a:srgbClr val="000066"/>
                </a:solidFill>
              </a:rPr>
              <a:t>Referring to the above chart lets consider those destination with negative trend, which are highlighted in Red. These are places to be consider for initial phase of Analysis. Total Revenue solely cannot help us in taking the decision for dropping the Trip. So, we may have to consider the Average Revenue, Average Percentage increase in Revenue and Popularity trend of the destination.</a:t>
            </a:r>
          </a:p>
        </p:txBody>
      </p:sp>
      <p:sp>
        <p:nvSpPr>
          <p:cNvPr id="33" name="Rectangle 32">
            <a:extLst>
              <a:ext uri="{FF2B5EF4-FFF2-40B4-BE49-F238E27FC236}">
                <a16:creationId xmlns:a16="http://schemas.microsoft.com/office/drawing/2014/main" id="{01F8C4EE-A7B1-48DF-85AB-40E58DC78DF5}"/>
              </a:ext>
            </a:extLst>
          </p:cNvPr>
          <p:cNvSpPr/>
          <p:nvPr/>
        </p:nvSpPr>
        <p:spPr>
          <a:xfrm>
            <a:off x="7305675" y="2390775"/>
            <a:ext cx="4638675" cy="2000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ED6B53F-8316-4AC2-BFBD-75D560ED7481}"/>
              </a:ext>
            </a:extLst>
          </p:cNvPr>
          <p:cNvSpPr/>
          <p:nvPr/>
        </p:nvSpPr>
        <p:spPr>
          <a:xfrm>
            <a:off x="7305675" y="2590800"/>
            <a:ext cx="4638675" cy="2000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FAE0EC8-035A-42D0-87AD-8F28A40ADEC0}"/>
              </a:ext>
            </a:extLst>
          </p:cNvPr>
          <p:cNvSpPr/>
          <p:nvPr/>
        </p:nvSpPr>
        <p:spPr>
          <a:xfrm>
            <a:off x="7305675" y="3000375"/>
            <a:ext cx="4638675" cy="2343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D3A682B-C439-478B-9230-FE2E84E9BE78}"/>
              </a:ext>
            </a:extLst>
          </p:cNvPr>
          <p:cNvSpPr/>
          <p:nvPr/>
        </p:nvSpPr>
        <p:spPr>
          <a:xfrm>
            <a:off x="7305675" y="3848961"/>
            <a:ext cx="4638675" cy="2000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B9C1B31-CBB5-46EB-958A-E90A8A96761F}"/>
              </a:ext>
            </a:extLst>
          </p:cNvPr>
          <p:cNvSpPr/>
          <p:nvPr/>
        </p:nvSpPr>
        <p:spPr>
          <a:xfrm>
            <a:off x="7305675" y="4048986"/>
            <a:ext cx="4638675" cy="2000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CC221E8-A9A8-44A2-8245-3A872BD2B07A}"/>
              </a:ext>
            </a:extLst>
          </p:cNvPr>
          <p:cNvSpPr/>
          <p:nvPr/>
        </p:nvSpPr>
        <p:spPr>
          <a:xfrm>
            <a:off x="7305675" y="4249011"/>
            <a:ext cx="4638675" cy="19916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7CF1062-5375-4855-AA55-C76268643ACA}"/>
              </a:ext>
            </a:extLst>
          </p:cNvPr>
          <p:cNvSpPr/>
          <p:nvPr/>
        </p:nvSpPr>
        <p:spPr>
          <a:xfrm>
            <a:off x="7305675" y="5067300"/>
            <a:ext cx="4638675" cy="19916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10330002" y="4475736"/>
            <a:ext cx="1861998" cy="1582164"/>
          </a:xfrm>
        </p:spPr>
        <p:txBody>
          <a:bodyPr/>
          <a:lstStyle/>
          <a:p>
            <a:pPr algn="ctr"/>
            <a:r>
              <a:rPr lang="en-US" dirty="0">
                <a:solidFill>
                  <a:srgbClr val="FFC000"/>
                </a:solidFill>
              </a:rPr>
              <a:t>Weighted value Average Revenue parameter is </a:t>
            </a:r>
            <a:r>
              <a:rPr lang="en-US" sz="3200" b="1" dirty="0">
                <a:solidFill>
                  <a:srgbClr val="FFC000"/>
                </a:solidFill>
              </a:rPr>
              <a:t>0.30</a:t>
            </a:r>
          </a:p>
        </p:txBody>
      </p:sp>
      <p:sp>
        <p:nvSpPr>
          <p:cNvPr id="14" name="TextBox 13">
            <a:extLst>
              <a:ext uri="{FF2B5EF4-FFF2-40B4-BE49-F238E27FC236}">
                <a16:creationId xmlns:a16="http://schemas.microsoft.com/office/drawing/2014/main" id="{C6EFB282-6AEB-4BFC-83D9-BD2A891A3F56}"/>
              </a:ext>
            </a:extLst>
          </p:cNvPr>
          <p:cNvSpPr txBox="1"/>
          <p:nvPr/>
        </p:nvSpPr>
        <p:spPr>
          <a:xfrm>
            <a:off x="2110489" y="3501984"/>
            <a:ext cx="6147685" cy="369332"/>
          </a:xfrm>
          <a:prstGeom prst="rect">
            <a:avLst/>
          </a:prstGeom>
          <a:noFill/>
        </p:spPr>
        <p:txBody>
          <a:bodyPr wrap="square" rtlCol="0">
            <a:spAutoFit/>
          </a:bodyPr>
          <a:lstStyle/>
          <a:p>
            <a:r>
              <a:rPr lang="en-US" b="1" i="1" dirty="0">
                <a:highlight>
                  <a:srgbClr val="C0C0C0"/>
                </a:highlight>
              </a:rPr>
              <a:t>Below are the Six Low Average Revenue Generating Trips</a:t>
            </a:r>
          </a:p>
        </p:txBody>
      </p:sp>
      <p:graphicFrame>
        <p:nvGraphicFramePr>
          <p:cNvPr id="21" name="Chart 20">
            <a:extLst>
              <a:ext uri="{FF2B5EF4-FFF2-40B4-BE49-F238E27FC236}">
                <a16:creationId xmlns:a16="http://schemas.microsoft.com/office/drawing/2014/main" id="{AAC96C70-B490-40F9-B929-D3002C72FF50}"/>
              </a:ext>
            </a:extLst>
          </p:cNvPr>
          <p:cNvGraphicFramePr>
            <a:graphicFrameLocks/>
          </p:cNvGraphicFramePr>
          <p:nvPr>
            <p:extLst>
              <p:ext uri="{D42A27DB-BD31-4B8C-83A1-F6EECF244321}">
                <p14:modId xmlns:p14="http://schemas.microsoft.com/office/powerpoint/2010/main" val="2302039378"/>
              </p:ext>
            </p:extLst>
          </p:nvPr>
        </p:nvGraphicFramePr>
        <p:xfrm>
          <a:off x="4848226" y="715325"/>
          <a:ext cx="7439024" cy="2786659"/>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794D3CA6-4247-4D2D-9B65-86A619C63BEF}"/>
              </a:ext>
            </a:extLst>
          </p:cNvPr>
          <p:cNvSpPr txBox="1"/>
          <p:nvPr/>
        </p:nvSpPr>
        <p:spPr>
          <a:xfrm>
            <a:off x="242748" y="1254672"/>
            <a:ext cx="4738828" cy="1200329"/>
          </a:xfrm>
          <a:prstGeom prst="rect">
            <a:avLst/>
          </a:prstGeom>
          <a:noFill/>
        </p:spPr>
        <p:txBody>
          <a:bodyPr wrap="square" rtlCol="0">
            <a:spAutoFit/>
          </a:bodyPr>
          <a:lstStyle/>
          <a:p>
            <a:r>
              <a:rPr lang="en-US" b="1" i="1" dirty="0">
                <a:solidFill>
                  <a:srgbClr val="000066"/>
                </a:solidFill>
              </a:rPr>
              <a:t>Average Revenue gives us the bigger picture how much each destination is performing for its given number of trips. This factor has significant role is deciding . </a:t>
            </a:r>
          </a:p>
        </p:txBody>
      </p:sp>
      <p:pic>
        <p:nvPicPr>
          <p:cNvPr id="5" name="Picture 4">
            <a:extLst>
              <a:ext uri="{FF2B5EF4-FFF2-40B4-BE49-F238E27FC236}">
                <a16:creationId xmlns:a16="http://schemas.microsoft.com/office/drawing/2014/main" id="{C296CF53-FA0D-4EF0-890F-39065C4A2D02}"/>
              </a:ext>
            </a:extLst>
          </p:cNvPr>
          <p:cNvPicPr>
            <a:picLocks noChangeAspect="1"/>
          </p:cNvPicPr>
          <p:nvPr/>
        </p:nvPicPr>
        <p:blipFill>
          <a:blip r:embed="rId3"/>
          <a:stretch>
            <a:fillRect/>
          </a:stretch>
        </p:blipFill>
        <p:spPr>
          <a:xfrm>
            <a:off x="0" y="3938422"/>
            <a:ext cx="10330002" cy="2462378"/>
          </a:xfrm>
          <a:prstGeom prst="rect">
            <a:avLst/>
          </a:prstGeom>
        </p:spPr>
      </p:pic>
      <p:sp>
        <p:nvSpPr>
          <p:cNvPr id="7" name="TextBox 6">
            <a:extLst>
              <a:ext uri="{FF2B5EF4-FFF2-40B4-BE49-F238E27FC236}">
                <a16:creationId xmlns:a16="http://schemas.microsoft.com/office/drawing/2014/main" id="{C6DF6C1B-0D7A-4A58-B8C8-6CABF09AAF4B}"/>
              </a:ext>
            </a:extLst>
          </p:cNvPr>
          <p:cNvSpPr txBox="1"/>
          <p:nvPr/>
        </p:nvSpPr>
        <p:spPr>
          <a:xfrm>
            <a:off x="242748" y="239009"/>
            <a:ext cx="11544300" cy="646331"/>
          </a:xfrm>
          <a:prstGeom prst="rect">
            <a:avLst/>
          </a:prstGeom>
          <a:noFill/>
        </p:spPr>
        <p:txBody>
          <a:bodyPr wrap="square" rtlCol="0">
            <a:spAutoFit/>
          </a:bodyPr>
          <a:lstStyle/>
          <a:p>
            <a:r>
              <a:rPr lang="en-US" sz="3600" b="1" dirty="0">
                <a:solidFill>
                  <a:schemeClr val="accent6">
                    <a:lumMod val="50000"/>
                  </a:schemeClr>
                </a:solidFill>
              </a:rPr>
              <a:t>Factor 1 </a:t>
            </a:r>
            <a:r>
              <a:rPr lang="en-US" sz="3600" dirty="0">
                <a:solidFill>
                  <a:schemeClr val="accent5">
                    <a:lumMod val="90000"/>
                    <a:lumOff val="10000"/>
                  </a:schemeClr>
                </a:solidFill>
              </a:rPr>
              <a:t>:- Average Revenue Generated per Destination</a:t>
            </a:r>
          </a:p>
        </p:txBody>
      </p:sp>
    </p:spTree>
    <p:extLst>
      <p:ext uri="{BB962C8B-B14F-4D97-AF65-F5344CB8AC3E}">
        <p14:creationId xmlns:p14="http://schemas.microsoft.com/office/powerpoint/2010/main" val="288870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0" y="3004285"/>
            <a:ext cx="4738828" cy="849430"/>
          </a:xfrm>
        </p:spPr>
        <p:txBody>
          <a:bodyPr/>
          <a:lstStyle/>
          <a:p>
            <a:pPr algn="ctr"/>
            <a:r>
              <a:rPr lang="en-US" dirty="0">
                <a:solidFill>
                  <a:srgbClr val="FFC000"/>
                </a:solidFill>
              </a:rPr>
              <a:t>Weighted value Average Revenue parameter is </a:t>
            </a:r>
            <a:r>
              <a:rPr lang="en-US" sz="3200" b="1" dirty="0">
                <a:solidFill>
                  <a:srgbClr val="FFC000"/>
                </a:solidFill>
              </a:rPr>
              <a:t>0.50</a:t>
            </a:r>
          </a:p>
        </p:txBody>
      </p:sp>
      <p:sp>
        <p:nvSpPr>
          <p:cNvPr id="14" name="TextBox 13">
            <a:extLst>
              <a:ext uri="{FF2B5EF4-FFF2-40B4-BE49-F238E27FC236}">
                <a16:creationId xmlns:a16="http://schemas.microsoft.com/office/drawing/2014/main" id="{C6EFB282-6AEB-4BFC-83D9-BD2A891A3F56}"/>
              </a:ext>
            </a:extLst>
          </p:cNvPr>
          <p:cNvSpPr txBox="1"/>
          <p:nvPr/>
        </p:nvSpPr>
        <p:spPr>
          <a:xfrm>
            <a:off x="6924253" y="4670127"/>
            <a:ext cx="4995582" cy="1200329"/>
          </a:xfrm>
          <a:prstGeom prst="rect">
            <a:avLst/>
          </a:prstGeom>
          <a:noFill/>
        </p:spPr>
        <p:txBody>
          <a:bodyPr wrap="square" rtlCol="0">
            <a:spAutoFit/>
          </a:bodyPr>
          <a:lstStyle/>
          <a:p>
            <a:r>
              <a:rPr lang="en-US" b="1" i="1" dirty="0"/>
              <a:t>These are the Six Destination with percentage decrease in revenue where all other destination have in positive trend w.r.t percentage increase in Revenue</a:t>
            </a:r>
          </a:p>
        </p:txBody>
      </p:sp>
      <p:sp>
        <p:nvSpPr>
          <p:cNvPr id="2" name="TextBox 1">
            <a:extLst>
              <a:ext uri="{FF2B5EF4-FFF2-40B4-BE49-F238E27FC236}">
                <a16:creationId xmlns:a16="http://schemas.microsoft.com/office/drawing/2014/main" id="{794D3CA6-4247-4D2D-9B65-86A619C63BEF}"/>
              </a:ext>
            </a:extLst>
          </p:cNvPr>
          <p:cNvSpPr txBox="1"/>
          <p:nvPr/>
        </p:nvSpPr>
        <p:spPr>
          <a:xfrm>
            <a:off x="242748" y="1254672"/>
            <a:ext cx="4738828" cy="1477328"/>
          </a:xfrm>
          <a:prstGeom prst="rect">
            <a:avLst/>
          </a:prstGeom>
          <a:noFill/>
        </p:spPr>
        <p:txBody>
          <a:bodyPr wrap="square" rtlCol="0">
            <a:spAutoFit/>
          </a:bodyPr>
          <a:lstStyle/>
          <a:p>
            <a:r>
              <a:rPr lang="en-US" b="1" i="1" dirty="0">
                <a:solidFill>
                  <a:srgbClr val="000066"/>
                </a:solidFill>
              </a:rPr>
              <a:t>Average Percentage Increase in the revenue for destination is the strong measuring factor in analyzing the growth of the revenue in percentage over the period. The Destination with negative growth is to be watched out.</a:t>
            </a:r>
          </a:p>
        </p:txBody>
      </p:sp>
      <p:sp>
        <p:nvSpPr>
          <p:cNvPr id="7" name="TextBox 6">
            <a:extLst>
              <a:ext uri="{FF2B5EF4-FFF2-40B4-BE49-F238E27FC236}">
                <a16:creationId xmlns:a16="http://schemas.microsoft.com/office/drawing/2014/main" id="{C6DF6C1B-0D7A-4A58-B8C8-6CABF09AAF4B}"/>
              </a:ext>
            </a:extLst>
          </p:cNvPr>
          <p:cNvSpPr txBox="1"/>
          <p:nvPr/>
        </p:nvSpPr>
        <p:spPr>
          <a:xfrm>
            <a:off x="323850" y="46166"/>
            <a:ext cx="11544300" cy="646331"/>
          </a:xfrm>
          <a:prstGeom prst="rect">
            <a:avLst/>
          </a:prstGeom>
          <a:noFill/>
        </p:spPr>
        <p:txBody>
          <a:bodyPr wrap="square" rtlCol="0">
            <a:spAutoFit/>
          </a:bodyPr>
          <a:lstStyle/>
          <a:p>
            <a:r>
              <a:rPr lang="en-US" sz="3600" b="1" dirty="0">
                <a:solidFill>
                  <a:schemeClr val="accent6">
                    <a:lumMod val="50000"/>
                  </a:schemeClr>
                </a:solidFill>
              </a:rPr>
              <a:t>Factor 2 </a:t>
            </a:r>
            <a:r>
              <a:rPr lang="en-US" sz="3600" dirty="0">
                <a:solidFill>
                  <a:schemeClr val="accent5">
                    <a:lumMod val="90000"/>
                    <a:lumOff val="10000"/>
                  </a:schemeClr>
                </a:solidFill>
              </a:rPr>
              <a:t>:- </a:t>
            </a:r>
            <a:r>
              <a:rPr lang="en-US" sz="3600" dirty="0">
                <a:solidFill>
                  <a:schemeClr val="tx1"/>
                </a:solidFill>
              </a:rPr>
              <a:t>Average Percentage Increase In Revenue</a:t>
            </a:r>
            <a:endParaRPr lang="en-US" sz="3600" dirty="0">
              <a:solidFill>
                <a:schemeClr val="accent5">
                  <a:lumMod val="90000"/>
                  <a:lumOff val="10000"/>
                </a:schemeClr>
              </a:solidFill>
            </a:endParaRPr>
          </a:p>
        </p:txBody>
      </p:sp>
      <p:pic>
        <p:nvPicPr>
          <p:cNvPr id="9" name="Picture 8">
            <a:extLst>
              <a:ext uri="{FF2B5EF4-FFF2-40B4-BE49-F238E27FC236}">
                <a16:creationId xmlns:a16="http://schemas.microsoft.com/office/drawing/2014/main" id="{544AC1FE-15AF-4EAF-876E-04523312E80F}"/>
              </a:ext>
            </a:extLst>
          </p:cNvPr>
          <p:cNvPicPr>
            <a:picLocks noChangeAspect="1"/>
          </p:cNvPicPr>
          <p:nvPr/>
        </p:nvPicPr>
        <p:blipFill>
          <a:blip r:embed="rId2"/>
          <a:stretch>
            <a:fillRect/>
          </a:stretch>
        </p:blipFill>
        <p:spPr>
          <a:xfrm>
            <a:off x="-1" y="3853715"/>
            <a:ext cx="6734175" cy="2752725"/>
          </a:xfrm>
          <a:prstGeom prst="rect">
            <a:avLst/>
          </a:prstGeom>
        </p:spPr>
      </p:pic>
      <p:graphicFrame>
        <p:nvGraphicFramePr>
          <p:cNvPr id="10" name="Chart 9">
            <a:extLst>
              <a:ext uri="{FF2B5EF4-FFF2-40B4-BE49-F238E27FC236}">
                <a16:creationId xmlns:a16="http://schemas.microsoft.com/office/drawing/2014/main" id="{67E8C414-1A3A-4C60-B9D1-A966B6E95568}"/>
              </a:ext>
            </a:extLst>
          </p:cNvPr>
          <p:cNvGraphicFramePr>
            <a:graphicFrameLocks/>
          </p:cNvGraphicFramePr>
          <p:nvPr>
            <p:extLst>
              <p:ext uri="{D42A27DB-BD31-4B8C-83A1-F6EECF244321}">
                <p14:modId xmlns:p14="http://schemas.microsoft.com/office/powerpoint/2010/main" val="3356082535"/>
              </p:ext>
            </p:extLst>
          </p:nvPr>
        </p:nvGraphicFramePr>
        <p:xfrm>
          <a:off x="4848225" y="588645"/>
          <a:ext cx="7603262" cy="432816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4606A241-B147-42D9-9996-66110D6E7644}"/>
              </a:ext>
            </a:extLst>
          </p:cNvPr>
          <p:cNvSpPr txBox="1"/>
          <p:nvPr/>
        </p:nvSpPr>
        <p:spPr>
          <a:xfrm>
            <a:off x="0" y="6488668"/>
            <a:ext cx="6734174" cy="369332"/>
          </a:xfrm>
          <a:prstGeom prst="rect">
            <a:avLst/>
          </a:prstGeom>
          <a:solidFill>
            <a:srgbClr val="FFFF00"/>
          </a:solidFill>
        </p:spPr>
        <p:txBody>
          <a:bodyPr wrap="square" rtlCol="0">
            <a:spAutoFit/>
          </a:bodyPr>
          <a:lstStyle/>
          <a:p>
            <a:r>
              <a:rPr lang="en-US" dirty="0"/>
              <a:t>Score     6                 5                  4                  3                   2                   1</a:t>
            </a:r>
          </a:p>
        </p:txBody>
      </p:sp>
    </p:spTree>
    <p:extLst>
      <p:ext uri="{BB962C8B-B14F-4D97-AF65-F5344CB8AC3E}">
        <p14:creationId xmlns:p14="http://schemas.microsoft.com/office/powerpoint/2010/main" val="994783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0" y="3004285"/>
            <a:ext cx="4738828" cy="849430"/>
          </a:xfrm>
        </p:spPr>
        <p:txBody>
          <a:bodyPr/>
          <a:lstStyle/>
          <a:p>
            <a:pPr algn="ctr"/>
            <a:r>
              <a:rPr lang="en-US" dirty="0">
                <a:solidFill>
                  <a:srgbClr val="FFC000"/>
                </a:solidFill>
              </a:rPr>
              <a:t>Weighted value Average Revenue parameter is </a:t>
            </a:r>
            <a:r>
              <a:rPr lang="en-US" sz="3200" b="1" dirty="0">
                <a:solidFill>
                  <a:srgbClr val="FFC000"/>
                </a:solidFill>
              </a:rPr>
              <a:t>0.20</a:t>
            </a:r>
          </a:p>
        </p:txBody>
      </p:sp>
      <p:sp>
        <p:nvSpPr>
          <p:cNvPr id="14" name="TextBox 13">
            <a:extLst>
              <a:ext uri="{FF2B5EF4-FFF2-40B4-BE49-F238E27FC236}">
                <a16:creationId xmlns:a16="http://schemas.microsoft.com/office/drawing/2014/main" id="{C6EFB282-6AEB-4BFC-83D9-BD2A891A3F56}"/>
              </a:ext>
            </a:extLst>
          </p:cNvPr>
          <p:cNvSpPr txBox="1"/>
          <p:nvPr/>
        </p:nvSpPr>
        <p:spPr>
          <a:xfrm>
            <a:off x="6924253" y="4670127"/>
            <a:ext cx="4995582" cy="1200329"/>
          </a:xfrm>
          <a:prstGeom prst="rect">
            <a:avLst/>
          </a:prstGeom>
          <a:noFill/>
        </p:spPr>
        <p:txBody>
          <a:bodyPr wrap="square" rtlCol="0">
            <a:spAutoFit/>
          </a:bodyPr>
          <a:lstStyle/>
          <a:p>
            <a:r>
              <a:rPr lang="en-US" b="1" i="1" dirty="0"/>
              <a:t>These are the Six Destination with percentage decrease in Visitors where all other destination have in positive trend w.r.t percentage increase in Visitors</a:t>
            </a:r>
          </a:p>
        </p:txBody>
      </p:sp>
      <p:sp>
        <p:nvSpPr>
          <p:cNvPr id="2" name="TextBox 1">
            <a:extLst>
              <a:ext uri="{FF2B5EF4-FFF2-40B4-BE49-F238E27FC236}">
                <a16:creationId xmlns:a16="http://schemas.microsoft.com/office/drawing/2014/main" id="{794D3CA6-4247-4D2D-9B65-86A619C63BEF}"/>
              </a:ext>
            </a:extLst>
          </p:cNvPr>
          <p:cNvSpPr txBox="1"/>
          <p:nvPr/>
        </p:nvSpPr>
        <p:spPr>
          <a:xfrm>
            <a:off x="242748" y="1254672"/>
            <a:ext cx="4738828" cy="1477328"/>
          </a:xfrm>
          <a:prstGeom prst="rect">
            <a:avLst/>
          </a:prstGeom>
          <a:noFill/>
        </p:spPr>
        <p:txBody>
          <a:bodyPr wrap="square" rtlCol="0">
            <a:spAutoFit/>
          </a:bodyPr>
          <a:lstStyle/>
          <a:p>
            <a:r>
              <a:rPr lang="en-US" b="1" i="1" dirty="0">
                <a:solidFill>
                  <a:srgbClr val="000066"/>
                </a:solidFill>
              </a:rPr>
              <a:t>Average Percentage Increase in the visitors clearly distinguishes the changes in tip’s  popularity .This factor as well contributes to taking decision when it comes to dropping the trip future schedule.</a:t>
            </a:r>
          </a:p>
        </p:txBody>
      </p:sp>
      <p:sp>
        <p:nvSpPr>
          <p:cNvPr id="7" name="TextBox 6">
            <a:extLst>
              <a:ext uri="{FF2B5EF4-FFF2-40B4-BE49-F238E27FC236}">
                <a16:creationId xmlns:a16="http://schemas.microsoft.com/office/drawing/2014/main" id="{C6DF6C1B-0D7A-4A58-B8C8-6CABF09AAF4B}"/>
              </a:ext>
            </a:extLst>
          </p:cNvPr>
          <p:cNvSpPr txBox="1"/>
          <p:nvPr/>
        </p:nvSpPr>
        <p:spPr>
          <a:xfrm>
            <a:off x="375535" y="125780"/>
            <a:ext cx="11544300" cy="646331"/>
          </a:xfrm>
          <a:prstGeom prst="rect">
            <a:avLst/>
          </a:prstGeom>
          <a:noFill/>
        </p:spPr>
        <p:txBody>
          <a:bodyPr wrap="square" rtlCol="0">
            <a:spAutoFit/>
          </a:bodyPr>
          <a:lstStyle/>
          <a:p>
            <a:r>
              <a:rPr lang="en-US" sz="3600" b="1" dirty="0">
                <a:solidFill>
                  <a:schemeClr val="accent6">
                    <a:lumMod val="50000"/>
                  </a:schemeClr>
                </a:solidFill>
              </a:rPr>
              <a:t>Factor 3 </a:t>
            </a:r>
            <a:r>
              <a:rPr lang="en-US" sz="3600" dirty="0">
                <a:solidFill>
                  <a:schemeClr val="accent5">
                    <a:lumMod val="90000"/>
                    <a:lumOff val="10000"/>
                  </a:schemeClr>
                </a:solidFill>
              </a:rPr>
              <a:t>:- </a:t>
            </a:r>
            <a:r>
              <a:rPr lang="en-US" sz="3600" dirty="0">
                <a:solidFill>
                  <a:schemeClr val="tx1"/>
                </a:solidFill>
              </a:rPr>
              <a:t>Average Percentage Increase In </a:t>
            </a:r>
            <a:r>
              <a:rPr lang="en-US" sz="3600" dirty="0"/>
              <a:t>Visitors</a:t>
            </a:r>
            <a:endParaRPr lang="en-US" sz="3600" dirty="0">
              <a:solidFill>
                <a:schemeClr val="accent5">
                  <a:lumMod val="90000"/>
                  <a:lumOff val="10000"/>
                </a:schemeClr>
              </a:solidFill>
            </a:endParaRPr>
          </a:p>
        </p:txBody>
      </p:sp>
      <p:sp>
        <p:nvSpPr>
          <p:cNvPr id="12" name="TextBox 11">
            <a:extLst>
              <a:ext uri="{FF2B5EF4-FFF2-40B4-BE49-F238E27FC236}">
                <a16:creationId xmlns:a16="http://schemas.microsoft.com/office/drawing/2014/main" id="{4606A241-B147-42D9-9996-66110D6E7644}"/>
              </a:ext>
            </a:extLst>
          </p:cNvPr>
          <p:cNvSpPr txBox="1"/>
          <p:nvPr/>
        </p:nvSpPr>
        <p:spPr>
          <a:xfrm>
            <a:off x="-46376" y="6258971"/>
            <a:ext cx="6924253" cy="379954"/>
          </a:xfrm>
          <a:prstGeom prst="rect">
            <a:avLst/>
          </a:prstGeom>
          <a:solidFill>
            <a:srgbClr val="FFFF00"/>
          </a:solidFill>
        </p:spPr>
        <p:txBody>
          <a:bodyPr wrap="square" rtlCol="0">
            <a:spAutoFit/>
          </a:bodyPr>
          <a:lstStyle/>
          <a:p>
            <a:r>
              <a:rPr lang="en-US" dirty="0"/>
              <a:t>Score     6                     5                  4                  3                   2                   1</a:t>
            </a:r>
          </a:p>
        </p:txBody>
      </p:sp>
      <p:graphicFrame>
        <p:nvGraphicFramePr>
          <p:cNvPr id="13" name="Chart 12">
            <a:extLst>
              <a:ext uri="{FF2B5EF4-FFF2-40B4-BE49-F238E27FC236}">
                <a16:creationId xmlns:a16="http://schemas.microsoft.com/office/drawing/2014/main" id="{D5DCB0C3-736C-48BF-A584-FFD155012947}"/>
              </a:ext>
            </a:extLst>
          </p:cNvPr>
          <p:cNvGraphicFramePr>
            <a:graphicFrameLocks/>
          </p:cNvGraphicFramePr>
          <p:nvPr>
            <p:extLst>
              <p:ext uri="{D42A27DB-BD31-4B8C-83A1-F6EECF244321}">
                <p14:modId xmlns:p14="http://schemas.microsoft.com/office/powerpoint/2010/main" val="1692827259"/>
              </p:ext>
            </p:extLst>
          </p:nvPr>
        </p:nvGraphicFramePr>
        <p:xfrm>
          <a:off x="5191125" y="642228"/>
          <a:ext cx="6446520" cy="3341370"/>
        </p:xfrm>
        <a:graphic>
          <a:graphicData uri="http://schemas.openxmlformats.org/drawingml/2006/chart">
            <c:chart xmlns:c="http://schemas.openxmlformats.org/drawingml/2006/chart" xmlns:r="http://schemas.openxmlformats.org/officeDocument/2006/relationships" r:id="rId2"/>
          </a:graphicData>
        </a:graphic>
      </p:graphicFrame>
      <p:pic>
        <p:nvPicPr>
          <p:cNvPr id="16" name="Picture 15">
            <a:extLst>
              <a:ext uri="{FF2B5EF4-FFF2-40B4-BE49-F238E27FC236}">
                <a16:creationId xmlns:a16="http://schemas.microsoft.com/office/drawing/2014/main" id="{9DAD671E-317C-4500-B07E-66352756B3FA}"/>
              </a:ext>
            </a:extLst>
          </p:cNvPr>
          <p:cNvPicPr>
            <a:picLocks noChangeAspect="1"/>
          </p:cNvPicPr>
          <p:nvPr/>
        </p:nvPicPr>
        <p:blipFill>
          <a:blip r:embed="rId3"/>
          <a:stretch>
            <a:fillRect/>
          </a:stretch>
        </p:blipFill>
        <p:spPr>
          <a:xfrm>
            <a:off x="0" y="3823677"/>
            <a:ext cx="6877878" cy="2435294"/>
          </a:xfrm>
          <a:prstGeom prst="rect">
            <a:avLst/>
          </a:prstGeom>
        </p:spPr>
      </p:pic>
    </p:spTree>
    <p:extLst>
      <p:ext uri="{BB962C8B-B14F-4D97-AF65-F5344CB8AC3E}">
        <p14:creationId xmlns:p14="http://schemas.microsoft.com/office/powerpoint/2010/main" val="2355362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DF6C1B-0D7A-4A58-B8C8-6CABF09AAF4B}"/>
              </a:ext>
            </a:extLst>
          </p:cNvPr>
          <p:cNvSpPr txBox="1"/>
          <p:nvPr/>
        </p:nvSpPr>
        <p:spPr>
          <a:xfrm>
            <a:off x="423160" y="211505"/>
            <a:ext cx="11544300" cy="646331"/>
          </a:xfrm>
          <a:prstGeom prst="rect">
            <a:avLst/>
          </a:prstGeom>
          <a:noFill/>
        </p:spPr>
        <p:txBody>
          <a:bodyPr wrap="square" rtlCol="0">
            <a:spAutoFit/>
          </a:bodyPr>
          <a:lstStyle/>
          <a:p>
            <a:r>
              <a:rPr lang="en-US" sz="3600" b="1" dirty="0">
                <a:solidFill>
                  <a:schemeClr val="accent5">
                    <a:lumMod val="90000"/>
                    <a:lumOff val="10000"/>
                  </a:schemeClr>
                </a:solidFill>
              </a:rPr>
              <a:t>Decision based in the Weighted Sum</a:t>
            </a:r>
            <a:endParaRPr lang="en-US" sz="3600" dirty="0">
              <a:solidFill>
                <a:schemeClr val="accent5">
                  <a:lumMod val="90000"/>
                  <a:lumOff val="10000"/>
                </a:schemeClr>
              </a:solidFill>
            </a:endParaRPr>
          </a:p>
        </p:txBody>
      </p:sp>
      <p:graphicFrame>
        <p:nvGraphicFramePr>
          <p:cNvPr id="11" name="Chart 10">
            <a:extLst>
              <a:ext uri="{FF2B5EF4-FFF2-40B4-BE49-F238E27FC236}">
                <a16:creationId xmlns:a16="http://schemas.microsoft.com/office/drawing/2014/main" id="{D93F56CF-5F00-42F6-B9A2-DCC53494CFDE}"/>
              </a:ext>
            </a:extLst>
          </p:cNvPr>
          <p:cNvGraphicFramePr>
            <a:graphicFrameLocks/>
          </p:cNvGraphicFramePr>
          <p:nvPr>
            <p:extLst>
              <p:ext uri="{D42A27DB-BD31-4B8C-83A1-F6EECF244321}">
                <p14:modId xmlns:p14="http://schemas.microsoft.com/office/powerpoint/2010/main" val="3001875882"/>
              </p:ext>
            </p:extLst>
          </p:nvPr>
        </p:nvGraphicFramePr>
        <p:xfrm>
          <a:off x="423160" y="1365388"/>
          <a:ext cx="6120682" cy="454632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8BDF934D-B21C-4765-9D74-4FAEF4F3A822}"/>
              </a:ext>
            </a:extLst>
          </p:cNvPr>
          <p:cNvSpPr txBox="1"/>
          <p:nvPr/>
        </p:nvSpPr>
        <p:spPr>
          <a:xfrm>
            <a:off x="7096125" y="1533525"/>
            <a:ext cx="4871335" cy="1754326"/>
          </a:xfrm>
          <a:prstGeom prst="rect">
            <a:avLst/>
          </a:prstGeom>
          <a:noFill/>
        </p:spPr>
        <p:txBody>
          <a:bodyPr wrap="square" rtlCol="0">
            <a:spAutoFit/>
          </a:bodyPr>
          <a:lstStyle/>
          <a:p>
            <a:r>
              <a:rPr lang="en-US" sz="1800" b="1" dirty="0">
                <a:solidFill>
                  <a:schemeClr val="dk1"/>
                </a:solidFill>
                <a:latin typeface="Calibri"/>
                <a:ea typeface="Calibri"/>
                <a:cs typeface="Calibri"/>
                <a:sym typeface="Calibri"/>
              </a:rPr>
              <a:t>Recommendation </a:t>
            </a:r>
            <a:r>
              <a:rPr lang="en-US" sz="1800" dirty="0">
                <a:solidFill>
                  <a:schemeClr val="dk1"/>
                </a:solidFill>
                <a:latin typeface="Calibri"/>
                <a:ea typeface="Calibri"/>
                <a:cs typeface="Calibri"/>
                <a:sym typeface="Calibri"/>
              </a:rPr>
              <a:t> </a:t>
            </a:r>
            <a:r>
              <a:rPr lang="en-US" dirty="0">
                <a:solidFill>
                  <a:schemeClr val="dk1"/>
                </a:solidFill>
                <a:latin typeface="Calibri"/>
                <a:ea typeface="Calibri"/>
                <a:cs typeface="Calibri"/>
                <a:sym typeface="Calibri"/>
              </a:rPr>
              <a:t> </a:t>
            </a:r>
            <a:endParaRPr lang="en-US" dirty="0"/>
          </a:p>
          <a:p>
            <a:endParaRPr lang="en-US" dirty="0"/>
          </a:p>
          <a:p>
            <a:r>
              <a:rPr lang="en-US" dirty="0"/>
              <a:t>After mathematical calculation of computing Weighted sum considering 3 factors “</a:t>
            </a:r>
            <a:r>
              <a:rPr lang="en-US" b="1" dirty="0">
                <a:solidFill>
                  <a:schemeClr val="accent5">
                    <a:lumMod val="90000"/>
                    <a:lumOff val="10000"/>
                  </a:schemeClr>
                </a:solidFill>
              </a:rPr>
              <a:t>SOUTHEAST ALASKA</a:t>
            </a:r>
            <a:r>
              <a:rPr lang="en-US" dirty="0"/>
              <a:t>” has the heighted score of rejection.</a:t>
            </a:r>
          </a:p>
        </p:txBody>
      </p:sp>
    </p:spTree>
    <p:extLst>
      <p:ext uri="{BB962C8B-B14F-4D97-AF65-F5344CB8AC3E}">
        <p14:creationId xmlns:p14="http://schemas.microsoft.com/office/powerpoint/2010/main" val="1335967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DF6C1B-0D7A-4A58-B8C8-6CABF09AAF4B}"/>
              </a:ext>
            </a:extLst>
          </p:cNvPr>
          <p:cNvSpPr txBox="1"/>
          <p:nvPr/>
        </p:nvSpPr>
        <p:spPr>
          <a:xfrm>
            <a:off x="209384" y="108000"/>
            <a:ext cx="11544300" cy="646331"/>
          </a:xfrm>
          <a:prstGeom prst="rect">
            <a:avLst/>
          </a:prstGeom>
          <a:noFill/>
        </p:spPr>
        <p:txBody>
          <a:bodyPr wrap="square" rtlCol="0">
            <a:spAutoFit/>
          </a:bodyPr>
          <a:lstStyle/>
          <a:p>
            <a:r>
              <a:rPr lang="en-US" sz="3600" dirty="0">
                <a:solidFill>
                  <a:schemeClr val="accent5">
                    <a:lumMod val="90000"/>
                    <a:lumOff val="10000"/>
                  </a:schemeClr>
                </a:solidFill>
              </a:rPr>
              <a:t>Summary</a:t>
            </a:r>
          </a:p>
        </p:txBody>
      </p:sp>
      <p:sp>
        <p:nvSpPr>
          <p:cNvPr id="2" name="TextBox 1">
            <a:extLst>
              <a:ext uri="{FF2B5EF4-FFF2-40B4-BE49-F238E27FC236}">
                <a16:creationId xmlns:a16="http://schemas.microsoft.com/office/drawing/2014/main" id="{F2941471-DAC2-410B-8974-7BEECE9B68AE}"/>
              </a:ext>
            </a:extLst>
          </p:cNvPr>
          <p:cNvSpPr txBox="1"/>
          <p:nvPr/>
        </p:nvSpPr>
        <p:spPr>
          <a:xfrm>
            <a:off x="381000" y="1133475"/>
            <a:ext cx="733425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Trip to </a:t>
            </a:r>
            <a:r>
              <a:rPr lang="en-US" b="1" dirty="0">
                <a:solidFill>
                  <a:schemeClr val="accent5">
                    <a:lumMod val="90000"/>
                    <a:lumOff val="10000"/>
                  </a:schemeClr>
                </a:solidFill>
              </a:rPr>
              <a:t>SOUTHEAST ALASKA </a:t>
            </a:r>
            <a:r>
              <a:rPr lang="en-US" dirty="0"/>
              <a:t>is recommended to be dropped in the future considering below 3 factors and their weighted scores.   </a:t>
            </a:r>
          </a:p>
          <a:p>
            <a:r>
              <a:rPr lang="en-US" dirty="0"/>
              <a:t>          1. Average Revenue Generated per Destination</a:t>
            </a:r>
          </a:p>
          <a:p>
            <a:r>
              <a:rPr lang="en-US" dirty="0"/>
              <a:t>         2.</a:t>
            </a:r>
            <a:r>
              <a:rPr lang="en-US" sz="1800" dirty="0">
                <a:solidFill>
                  <a:schemeClr val="tx1"/>
                </a:solidFill>
              </a:rPr>
              <a:t> Average Percentage Increase In Revenue</a:t>
            </a:r>
          </a:p>
          <a:p>
            <a:r>
              <a:rPr lang="en-US" dirty="0"/>
              <a:t>         3.</a:t>
            </a:r>
            <a:r>
              <a:rPr lang="en-US" sz="1800" dirty="0">
                <a:solidFill>
                  <a:schemeClr val="tx1"/>
                </a:solidFill>
              </a:rPr>
              <a:t> Average Percentage Increase In </a:t>
            </a:r>
            <a:r>
              <a:rPr lang="en-US" sz="1800" dirty="0"/>
              <a:t>Visitors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infer that the difficulty in fitness level required has no relation with decrease in the popularity of destination in fact looks they are inversely proportional.</a:t>
            </a:r>
          </a:p>
          <a:p>
            <a:endParaRPr lang="en-US" dirty="0"/>
          </a:p>
        </p:txBody>
      </p:sp>
      <p:graphicFrame>
        <p:nvGraphicFramePr>
          <p:cNvPr id="8" name="Chart 7">
            <a:extLst>
              <a:ext uri="{FF2B5EF4-FFF2-40B4-BE49-F238E27FC236}">
                <a16:creationId xmlns:a16="http://schemas.microsoft.com/office/drawing/2014/main" id="{B01DD6D8-F87A-4193-BABD-8BBB4B2A93B3}"/>
              </a:ext>
            </a:extLst>
          </p:cNvPr>
          <p:cNvGraphicFramePr>
            <a:graphicFrameLocks/>
          </p:cNvGraphicFramePr>
          <p:nvPr>
            <p:extLst>
              <p:ext uri="{D42A27DB-BD31-4B8C-83A1-F6EECF244321}">
                <p14:modId xmlns:p14="http://schemas.microsoft.com/office/powerpoint/2010/main" val="1964041921"/>
              </p:ext>
            </p:extLst>
          </p:nvPr>
        </p:nvGraphicFramePr>
        <p:xfrm>
          <a:off x="7633501" y="2752725"/>
          <a:ext cx="4472774" cy="2933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44851041"/>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8E15EA0-2F38-456B-B156-038699A5D1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838</TotalTime>
  <Words>455</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Candara</vt:lpstr>
      <vt:lpstr>Corbel</vt:lpstr>
      <vt:lpstr>Times New Roman</vt:lpstr>
      <vt:lpstr>Office Theme</vt:lpstr>
      <vt:lpstr>Ecotourism:  Destination Offerings Recommendation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Ecotourism:  Destination Offerings Recommendation</dc:title>
  <dc:creator>Rohith Kumar Diwakar</dc:creator>
  <cp:lastModifiedBy>Rohith Kumar Diwakar</cp:lastModifiedBy>
  <cp:revision>5</cp:revision>
  <dcterms:created xsi:type="dcterms:W3CDTF">2021-11-05T16:25:38Z</dcterms:created>
  <dcterms:modified xsi:type="dcterms:W3CDTF">2021-11-06T06:24:19Z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