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31" d="100"/>
          <a:sy n="13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600" b="1" i="0" u="none" strike="noStrike" baseline="0">
                <a:solidFill>
                  <a:srgbClr val="000000"/>
                </a:solidFill>
                <a:latin typeface="Droid Sans"/>
                <a:ea typeface="Droid Sans"/>
                <a:cs typeface="Lucida Sans"/>
              </a:rPr>
              <a:t>EMPLOYEE</a:t>
            </a:r>
            <a:r>
              <a:rPr lang="zh-CN" sz="1600" b="1" i="0" u="none" strike="noStrike" baseline="0">
                <a:solidFill>
                  <a:srgbClr val="000000"/>
                </a:solidFill>
                <a:latin typeface="Droid Sans"/>
                <a:ea typeface="Droid Sans"/>
                <a:cs typeface="Lucida Sans"/>
              </a:rPr>
              <a:t> PERFORMANCE ANALYSIS</a:t>
            </a:r>
          </a:p>
        </c:rich>
      </c:tx>
      <c:layout/>
      <c:overlay val="0"/>
      <c:spPr>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0.0</c:v>
                </c:pt>
                <c:pt idx="1">
                  <c:v>1.0</c:v>
                </c:pt>
                <c:pt idx="2">
                  <c:v>0.0</c:v>
                </c:pt>
                <c:pt idx="3">
                  <c:v>0.0</c:v>
                </c:pt>
                <c:pt idx="4">
                  <c:v>0.0</c:v>
                </c:pt>
                <c:pt idx="5">
                  <c:v>0.0</c:v>
                </c:pt>
                <c:pt idx="6">
                  <c:v>0.0</c:v>
                </c:pt>
                <c:pt idx="7">
                  <c:v>0.0</c:v>
                </c:pt>
                <c:pt idx="8">
                  <c:v>0.0</c:v>
                </c:pt>
                <c:pt idx="9">
                  <c:v>2.0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9"/>
                <c:pt idx="0">
                  <c:v>0.0</c:v>
                </c:pt>
                <c:pt idx="1">
                  <c:v>2.0</c:v>
                </c:pt>
                <c:pt idx="2">
                  <c:v>1.0</c:v>
                </c:pt>
                <c:pt idx="3">
                  <c:v>0.0</c:v>
                </c:pt>
                <c:pt idx="4">
                  <c:v>0.0</c:v>
                </c:pt>
                <c:pt idx="5">
                  <c:v>0.0</c:v>
                </c:pt>
                <c:pt idx="6">
                  <c:v>0.0</c:v>
                </c:pt>
                <c:pt idx="7">
                  <c:v>0.0</c:v>
                </c:pt>
                <c:pt idx="8">
                  <c:v>1.0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4"/>
                <c:pt idx="0">
                  <c:v>1.0</c:v>
                </c:pt>
                <c:pt idx="1">
                  <c:v>0.0</c:v>
                </c:pt>
                <c:pt idx="2">
                  <c:v>0.0</c:v>
                </c:pt>
                <c:pt idx="3">
                  <c:v>1.0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7"/>
                <c:pt idx="0">
                  <c:v>0.0</c:v>
                </c:pt>
                <c:pt idx="1">
                  <c:v>0.0</c:v>
                </c:pt>
                <c:pt idx="2">
                  <c:v>0.0</c:v>
                </c:pt>
                <c:pt idx="3">
                  <c:v>0.0</c:v>
                </c:pt>
                <c:pt idx="4">
                  <c:v>0.0</c:v>
                </c:pt>
                <c:pt idx="5">
                  <c:v>0.0</c:v>
                </c:pt>
                <c:pt idx="6">
                  <c:v>1.0</c:v>
                </c:pt>
              </c:numCache>
            </c:numRef>
          </c:val>
        </c:ser>
        <c:ser>
          <c:idx val="4"/>
          <c:order val="4"/>
          <c:tx>
            <c:v>(blank)</c:v>
          </c:tx>
          <c:spPr>
            <a:solidFill>
              <a:srgbClr val="4BACC6"/>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9"/>
                <c:pt idx="0">
                  <c:v>1.0</c:v>
                </c:pt>
                <c:pt idx="1">
                  <c:v>1.0</c:v>
                </c:pt>
                <c:pt idx="2">
                  <c:v>1.0</c:v>
                </c:pt>
                <c:pt idx="3">
                  <c:v>0.0</c:v>
                </c:pt>
                <c:pt idx="4">
                  <c:v>2.0</c:v>
                </c:pt>
                <c:pt idx="5">
                  <c:v>2.0</c:v>
                </c:pt>
                <c:pt idx="6">
                  <c:v>0.0</c:v>
                </c:pt>
                <c:pt idx="7">
                  <c:v>1.0</c:v>
                </c:pt>
                <c:pt idx="8">
                  <c:v>1.0</c:v>
                </c:pt>
              </c:numCache>
            </c:numRef>
          </c:val>
        </c:ser>
        <c:gapWidth val="0"/>
        <c:axId val="0"/>
        <c:axId val="1"/>
      </c:barChart>
      <c:catAx>
        <c:axId val="0"/>
        <c:scaling>
          <c:orientation val="minMax"/>
        </c:scaling>
        <c:delete val="0"/>
        <c:axPos val="b"/>
        <c:title>
          <c:tx>
            <c:rich>
              <a:bodyPr/>
              <a:lstStyle/>
              <a:p>
                <a:pPr>
                  <a:defRPr sz="1000" b="0" i="0" u="none" strike="noStrike" baseline="0">
                    <a:solidFill>
                      <a:srgbClr val="000000"/>
                    </a:solidFill>
                    <a:latin typeface="Droid Sans"/>
                    <a:ea typeface="Droid Sans"/>
                    <a:cs typeface="Lucida Sans"/>
                  </a:defRPr>
                </a:pPr>
                <a:r>
                  <a:rPr lang="zh-CN" sz="1000" b="1" i="0" u="none" strike="noStrike" baseline="0">
                    <a:solidFill>
                      <a:srgbClr val="000000"/>
                    </a:solidFill>
                    <a:latin typeface="Droid Sans"/>
                    <a:ea typeface="Droid Sans"/>
                    <a:cs typeface="Lucida Sans"/>
                  </a:rPr>
                  <a:t>BUSINESS</a:t>
                </a:r>
                <a:r>
                  <a:rPr lang="zh-CN" sz="1000" b="1" i="0" u="none" strike="noStrike" baseline="0">
                    <a:solidFill>
                      <a:srgbClr val="000000"/>
                    </a:solidFill>
                    <a:latin typeface="Droid Sans"/>
                    <a:ea typeface="Droid Sans"/>
                    <a:cs typeface="Lucida Sans"/>
                  </a:rPr>
                  <a:t> UNITS</a:t>
                </a:r>
              </a:p>
            </c:rich>
          </c:tx>
          <c:layout/>
          <c:overlay val="0"/>
          <c:spPr>
            <a:ln>
              <a:noFill/>
            </a:ln>
          </c:spPr>
        </c:title>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title>
          <c:tx>
            <c:rich>
              <a:bodyPr rot="-5400000" vert="horz"/>
              <a:lstStyle/>
              <a:p>
                <a:pPr>
                  <a:defRPr sz="1000" b="0" i="0" u="none" strike="noStrike" baseline="0">
                    <a:solidFill>
                      <a:srgbClr val="000000"/>
                    </a:solidFill>
                    <a:latin typeface="Droid Sans"/>
                    <a:ea typeface="Droid Sans"/>
                    <a:cs typeface="Lucida Sans"/>
                  </a:defRPr>
                </a:pPr>
                <a:r>
                  <a:rPr lang="zh-CN" sz="1000" b="1" i="0" u="none" strike="noStrike" baseline="0">
                    <a:solidFill>
                      <a:srgbClr val="000000"/>
                    </a:solidFill>
                    <a:latin typeface="Droid Sans"/>
                    <a:ea typeface="Droid Sans"/>
                    <a:cs typeface="Lucida Sans"/>
                  </a:rPr>
                  <a:t>PERFORMANCE</a:t>
                </a:r>
                <a:r>
                  <a:rPr lang="zh-CN" sz="1000" b="1" i="0" u="none" strike="noStrike" baseline="0">
                    <a:solidFill>
                      <a:srgbClr val="000000"/>
                    </a:solidFill>
                    <a:latin typeface="Droid Sans"/>
                    <a:ea typeface="Droid Sans"/>
                    <a:cs typeface="Lucida Sans"/>
                  </a:rPr>
                  <a:t> LEVEL</a:t>
                </a:r>
              </a:p>
            </c:rich>
          </c:tx>
          <c:layout/>
          <c:overlay val="0"/>
          <c:spPr>
            <a:ln>
              <a:noFill/>
            </a:ln>
          </c:spPr>
        </c:title>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621592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411945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336985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744049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131363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550398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344540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594226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0516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60226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044143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133146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724276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770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9117233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619163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202735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522863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090003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4"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8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86"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87"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8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89"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9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91"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9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9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9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9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9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6531311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46418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10096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051952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6705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65622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652939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991660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20232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9544679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277808" y="2276440"/>
            <a:ext cx="6485059"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STUDENT NAME: </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VINUPRIYA </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REGISTER NO:</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3122</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14206</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Naan Mudhalvan:</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892697F7A588C27B33C4FD992194FE5B</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DEPARTMENT:</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B.COM (GENERAL)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COLLEGE: </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ST.THOMAS COLLEGE OF ARTS AND SCIENCE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4961877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42AF51"/>
          </a:solidFill>
          <a:ln cmpd="sng" cap="flat">
            <a:noFill/>
            <a:prstDash val="solid"/>
            <a:miter/>
          </a:ln>
        </p:spPr>
      </p:sp>
      <p:sp>
        <p:nvSpPr>
          <p:cNvPr id="172" name="矩形"/>
          <p:cNvSpPr>
            <a:spLocks/>
          </p:cNvSpPr>
          <p:nvPr/>
        </p:nvSpPr>
        <p:spPr>
          <a:xfrm rot="0">
            <a:off x="4514781" y="114298"/>
            <a:ext cx="4762427" cy="6758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STEP 1 DOWNLOAD THE EMPLOYEE DATASET FROM KAGGLE AND OPEN THE EMPLOYEE DATASET IN EXCEL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STEP 2 SELECT THE ENTIRE DATA AND CLICK ON DATA AND CLICK ON FILTER OPTION.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STEP 3 FILTER FROM ATO Z ORDER.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STEP 4 SELECT THE ENTIRE DATA AND CLICK ON INSERT AND CLICK O PIVOT TABLE TO CREATE PIVOT TABLE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STEP 5 DRAG THE NEEDED DATA AND CREATE A PIVOT TABLE.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STEP 6 SELECT THE PIVOT TABLE AND CLICK ON INSERT.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STEP 7 NOW CLICK ON THE RECOMMENDED CHART.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STEP 8 THE CHART IS CREATED AND FIX CHART TITLE, AXIS TITLE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7420413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42AF51"/>
          </a:solidFill>
          <a:ln cmpd="sng" cap="flat">
            <a:noFill/>
            <a:prstDash val="solid"/>
            <a:miter/>
          </a:ln>
        </p:spPr>
      </p:sp>
      <p:sp>
        <p:nvSpPr>
          <p:cNvPr id="176" name="曲线"/>
          <p:cNvSpPr>
            <a:spLocks/>
          </p:cNvSpPr>
          <p:nvPr/>
        </p:nvSpPr>
        <p:spPr>
          <a:xfrm rot="0">
            <a:off x="9353550" y="12192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1" name="Table"/>
          <p:cNvGraphicFramePr>
            <a:graphicFrameLocks noGrp="1"/>
          </p:cNvGraphicFramePr>
          <p:nvPr>
            <p:extLst>
              <p:ext uri="{D42A27DB-BD31-4B8C-83A1-F6EECF244321}"/>
            </p:extLst>
          </p:nvPr>
        </p:nvGraphicFramePr>
        <p:xfrm>
          <a:off x="1295398" y="1543057"/>
          <a:ext cx="6934201" cy="4048114"/>
        </p:xfrm>
        <a:graphic>
          <a:graphicData uri="http://schemas.openxmlformats.org/drawingml/2006/table">
            <a:tbl>
              <a:tblPr bandRow="1">
                <a:noFill/>
              </a:tblPr>
              <a:tblGrid>
                <a:gridCol w="1633522"/>
                <a:gridCol w="1448273"/>
                <a:gridCol w="471508"/>
                <a:gridCol w="795687"/>
                <a:gridCol w="943046"/>
                <a:gridCol w="644137"/>
                <a:gridCol w="997785"/>
              </a:tblGrid>
              <a:tr h="317104">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GenderCode</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(All)</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Count of FirstName</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Column Labels</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Row Labels</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HIGH</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LOW</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MEDIUM</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VERY HIGH</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(blank)</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Grand Total</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BPC</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CCDR</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4</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EW</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MSC</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NEL</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PL</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PYZ</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SVG</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TNS</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902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WBL</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302992">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Grand Total</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3</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4</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9</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19</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bl>
          </a:graphicData>
        </a:graphic>
      </p:graphicFrame>
    </p:spTree>
    <p:extLst>
      <p:ext uri="{BB962C8B-B14F-4D97-AF65-F5344CB8AC3E}">
        <p14:creationId xmlns:p14="http://schemas.microsoft.com/office/powerpoint/2010/main" val="106269448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97" name="图表"/>
          <p:cNvGraphicFramePr/>
          <p:nvPr/>
        </p:nvGraphicFramePr>
        <p:xfrm>
          <a:off x="1066800" y="1219200"/>
          <a:ext cx="7462837" cy="4419600"/>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70680810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1" name="矩形"/>
          <p:cNvSpPr>
            <a:spLocks/>
          </p:cNvSpPr>
          <p:nvPr/>
        </p:nvSpPr>
        <p:spPr>
          <a:xfrm rot="0">
            <a:off x="766955" y="1628750"/>
            <a:ext cx="7853036"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Overall, the performance review highlights the strengths and areas for improvement for each employee. High performers demonstrate Exceptional skills, dedication, and alignment with company goals, contributing significantly to team success.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Areas identified for development include enhancing specific skills, addressing performance gaps, and leveraging additional training opportunities.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5151532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4130983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0929801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276330" y="2495512"/>
            <a:ext cx="5899653"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Purpose of this project is to analyse employee data by examining how business unit, gender, employee type to find out the performance level impact within organisation. For the purpose of tracking the performance, then we can able to focus on growth. ➤ Efficiency and productivity, data visualization, scalability and flexibility, cost-effective, security and compliance, analytics and insights, integration and compatibility are analysis with the help of excel.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5201664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912079" y="2133567"/>
            <a:ext cx="5044123"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performance analysis is the analysing the performance of the employee by considering various factors like business unit, gender, performance score, rating, achievements in order to identify the trends and patterns of different types of employee like very high, high, medium, low.</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1303885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201199" y="1847820"/>
            <a:ext cx="5331294"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HR Manager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Team Leader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Departmental Head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Operation Manager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CEO</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Senior Management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754404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714693" y="2476462"/>
            <a:ext cx="4762427"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Conditional formatting-missing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Filter-remove values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Formula performance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Pivot table summary of employee performance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Bar diagram data visualization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457882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276330" y="1628750"/>
            <a:ext cx="4762426"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Employee ID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First Name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Last Name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Business Unit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Employee Type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Employee Classification Type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Gender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8. Performance Core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9. Current employee rate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10. Performance level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9224507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1"/>
                </a:lnTo>
                <a:lnTo>
                  <a:pt x="21600" y="1"/>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498004" y="2638384"/>
            <a:ext cx="9503855" cy="62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PERFORMANCE LEVEL =IF(Z8&gt;=5,"VERY HIGH", IF (Z8&gt;=4,"HIGH",IF(Z8&gt;=3,"MED",IF(Z8&lt;=2,"LOW"))))</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9981820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2024-08-30T11:48:58Z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