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34" y="-9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cious Ubi" userId="b7bf30b1b6105304" providerId="LiveId" clId="{2747D31C-5795-40F6-B757-242C656857A5}"/>
    <pc:docChg chg="custSel modSld">
      <pc:chgData name="Precious Ubi" userId="b7bf30b1b6105304" providerId="LiveId" clId="{2747D31C-5795-40F6-B757-242C656857A5}" dt="2025-07-23T15:13:51.551" v="28" actId="255"/>
      <pc:docMkLst>
        <pc:docMk/>
      </pc:docMkLst>
      <pc:sldChg chg="modSp mod">
        <pc:chgData name="Precious Ubi" userId="b7bf30b1b6105304" providerId="LiveId" clId="{2747D31C-5795-40F6-B757-242C656857A5}" dt="2025-07-23T15:13:51.551" v="28" actId="255"/>
        <pc:sldMkLst>
          <pc:docMk/>
          <pc:sldMk cId="3238439996" sldId="260"/>
        </pc:sldMkLst>
        <pc:spChg chg="mod">
          <ac:chgData name="Precious Ubi" userId="b7bf30b1b6105304" providerId="LiveId" clId="{2747D31C-5795-40F6-B757-242C656857A5}" dt="2025-07-23T15:13:08.439" v="24" actId="27636"/>
          <ac:spMkLst>
            <pc:docMk/>
            <pc:sldMk cId="3238439996" sldId="260"/>
            <ac:spMk id="2" creationId="{AE32420B-4E35-3C74-6500-CF0FF06B4DD9}"/>
          </ac:spMkLst>
        </pc:spChg>
        <pc:spChg chg="mod">
          <ac:chgData name="Precious Ubi" userId="b7bf30b1b6105304" providerId="LiveId" clId="{2747D31C-5795-40F6-B757-242C656857A5}" dt="2025-07-23T15:13:51.551" v="28" actId="255"/>
          <ac:spMkLst>
            <pc:docMk/>
            <pc:sldMk cId="3238439996" sldId="260"/>
            <ac:spMk id="3" creationId="{2778B995-C9DF-47A2-EF64-4E9307271500}"/>
          </ac:spMkLst>
        </pc:spChg>
      </pc:sldChg>
      <pc:sldChg chg="modSp mod">
        <pc:chgData name="Precious Ubi" userId="b7bf30b1b6105304" providerId="LiveId" clId="{2747D31C-5795-40F6-B757-242C656857A5}" dt="2025-07-23T14:40:01.701" v="21" actId="1076"/>
        <pc:sldMkLst>
          <pc:docMk/>
          <pc:sldMk cId="1342768148" sldId="263"/>
        </pc:sldMkLst>
        <pc:spChg chg="mod">
          <ac:chgData name="Precious Ubi" userId="b7bf30b1b6105304" providerId="LiveId" clId="{2747D31C-5795-40F6-B757-242C656857A5}" dt="2025-07-23T14:40:01.701" v="21" actId="1076"/>
          <ac:spMkLst>
            <pc:docMk/>
            <pc:sldMk cId="1342768148" sldId="263"/>
            <ac:spMk id="2" creationId="{5F5C204E-2C48-674C-F292-0726D92EC60F}"/>
          </ac:spMkLst>
        </pc:spChg>
        <pc:spChg chg="mod">
          <ac:chgData name="Precious Ubi" userId="b7bf30b1b6105304" providerId="LiveId" clId="{2747D31C-5795-40F6-B757-242C656857A5}" dt="2025-07-23T14:39:48.881" v="20" actId="14100"/>
          <ac:spMkLst>
            <pc:docMk/>
            <pc:sldMk cId="1342768148" sldId="263"/>
            <ac:spMk id="3" creationId="{EB2F5F3C-11E8-7E8D-C222-DEA8739FDB7D}"/>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1BAA8-EACE-4C38-B38F-A07986843ED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C7953DF-6E80-459D-98C1-65EF1C16D4E5}">
      <dgm:prSet/>
      <dgm:spPr/>
      <dgm:t>
        <a:bodyPr/>
        <a:lstStyle/>
        <a:p>
          <a:pPr>
            <a:lnSpc>
              <a:spcPct val="100000"/>
            </a:lnSpc>
          </a:pPr>
          <a:r>
            <a:rPr lang="en-US" b="1"/>
            <a:t>Shortest Path Findings:</a:t>
          </a:r>
          <a:r>
            <a:rPr lang="en-US"/>
            <a:t> BFS can be used to find the shortest path between two nodes in a graph or a tree. It guarantees that the shortest path to a node will be found if it exists.</a:t>
          </a:r>
        </a:p>
      </dgm:t>
    </dgm:pt>
    <dgm:pt modelId="{DD4282D4-D40C-4CE1-B850-F0342D17E6DF}" type="parTrans" cxnId="{F05E9F5F-97F8-4002-800C-E58D93A2FBD5}">
      <dgm:prSet/>
      <dgm:spPr/>
      <dgm:t>
        <a:bodyPr/>
        <a:lstStyle/>
        <a:p>
          <a:endParaRPr lang="en-US"/>
        </a:p>
      </dgm:t>
    </dgm:pt>
    <dgm:pt modelId="{3CDC561C-8761-4785-8BA3-A4410BD7F154}" type="sibTrans" cxnId="{F05E9F5F-97F8-4002-800C-E58D93A2FBD5}">
      <dgm:prSet/>
      <dgm:spPr/>
      <dgm:t>
        <a:bodyPr/>
        <a:lstStyle/>
        <a:p>
          <a:pPr>
            <a:lnSpc>
              <a:spcPct val="100000"/>
            </a:lnSpc>
          </a:pPr>
          <a:endParaRPr lang="en-US"/>
        </a:p>
      </dgm:t>
    </dgm:pt>
    <dgm:pt modelId="{61AA63E5-559E-456C-B2A2-34B28F380625}">
      <dgm:prSet/>
      <dgm:spPr/>
      <dgm:t>
        <a:bodyPr/>
        <a:lstStyle/>
        <a:p>
          <a:pPr>
            <a:lnSpc>
              <a:spcPct val="100000"/>
            </a:lnSpc>
          </a:pPr>
          <a:r>
            <a:rPr lang="en-US" b="1"/>
            <a:t>Web Crawlers:</a:t>
          </a:r>
          <a:r>
            <a:rPr lang="en-US"/>
            <a:t> It is used to discover web pages and build a map of the websites. Starting from the root page, BFS traverses all the linked pages at the same depth level before moving on to the next level, ensuring that the entire website is visited.</a:t>
          </a:r>
        </a:p>
      </dgm:t>
    </dgm:pt>
    <dgm:pt modelId="{7518A6A6-97AA-4283-8C7B-BA97637FF1BC}" type="parTrans" cxnId="{140D0482-EFD8-4890-97F7-FA254E9AC6E1}">
      <dgm:prSet/>
      <dgm:spPr/>
      <dgm:t>
        <a:bodyPr/>
        <a:lstStyle/>
        <a:p>
          <a:endParaRPr lang="en-US"/>
        </a:p>
      </dgm:t>
    </dgm:pt>
    <dgm:pt modelId="{27485AEA-C93F-4FFF-81EA-A147451C0068}" type="sibTrans" cxnId="{140D0482-EFD8-4890-97F7-FA254E9AC6E1}">
      <dgm:prSet/>
      <dgm:spPr/>
      <dgm:t>
        <a:bodyPr/>
        <a:lstStyle/>
        <a:p>
          <a:pPr>
            <a:lnSpc>
              <a:spcPct val="100000"/>
            </a:lnSpc>
          </a:pPr>
          <a:endParaRPr lang="en-US"/>
        </a:p>
      </dgm:t>
    </dgm:pt>
    <dgm:pt modelId="{7B89B9D9-E252-4D81-ABB8-A4B2C3C67FA1}">
      <dgm:prSet/>
      <dgm:spPr/>
      <dgm:t>
        <a:bodyPr/>
        <a:lstStyle/>
        <a:p>
          <a:pPr>
            <a:lnSpc>
              <a:spcPct val="100000"/>
            </a:lnSpc>
          </a:pPr>
          <a:r>
            <a:rPr lang="en-US" b="1"/>
            <a:t>Network Routing:</a:t>
          </a:r>
          <a:r>
            <a:rPr lang="en-US"/>
            <a:t> It is used to find the shortest path between two nodes in a network. This helps to efficiently route data packets through the network.</a:t>
          </a:r>
        </a:p>
      </dgm:t>
    </dgm:pt>
    <dgm:pt modelId="{DA8A4390-F470-4BF7-9AF0-780615E8E933}" type="parTrans" cxnId="{FA0AE089-9C2B-4A3A-85C0-65CBF258F7ED}">
      <dgm:prSet/>
      <dgm:spPr/>
      <dgm:t>
        <a:bodyPr/>
        <a:lstStyle/>
        <a:p>
          <a:endParaRPr lang="en-US"/>
        </a:p>
      </dgm:t>
    </dgm:pt>
    <dgm:pt modelId="{5F2CE88F-0E3E-4BB9-AB07-5B34255D4AC8}" type="sibTrans" cxnId="{FA0AE089-9C2B-4A3A-85C0-65CBF258F7ED}">
      <dgm:prSet/>
      <dgm:spPr/>
      <dgm:t>
        <a:bodyPr/>
        <a:lstStyle/>
        <a:p>
          <a:pPr>
            <a:lnSpc>
              <a:spcPct val="100000"/>
            </a:lnSpc>
          </a:pPr>
          <a:endParaRPr lang="en-US"/>
        </a:p>
      </dgm:t>
    </dgm:pt>
    <dgm:pt modelId="{01B726C3-CB8F-479E-BE0E-1D9956536892}">
      <dgm:prSet/>
      <dgm:spPr/>
      <dgm:t>
        <a:bodyPr/>
        <a:lstStyle/>
        <a:p>
          <a:pPr>
            <a:lnSpc>
              <a:spcPct val="100000"/>
            </a:lnSpc>
          </a:pPr>
          <a:r>
            <a:rPr lang="en-US" b="1"/>
            <a:t>Social Network Analysis:</a:t>
          </a:r>
          <a:r>
            <a:rPr lang="en-US"/>
            <a:t> BFS can be used to analyze social networks by identifying the friends of a user, the friends of friends, and so on. It can also be used to find the shortest path between two users in a social network.</a:t>
          </a:r>
        </a:p>
      </dgm:t>
    </dgm:pt>
    <dgm:pt modelId="{E3B81D1E-43C8-47CD-8A4E-3B3E7F73FE7A}" type="parTrans" cxnId="{C21FBEE1-10CD-420D-97A4-1392712E14A7}">
      <dgm:prSet/>
      <dgm:spPr/>
      <dgm:t>
        <a:bodyPr/>
        <a:lstStyle/>
        <a:p>
          <a:endParaRPr lang="en-US"/>
        </a:p>
      </dgm:t>
    </dgm:pt>
    <dgm:pt modelId="{DBBD672E-98A2-4082-927A-22DAF13F1805}" type="sibTrans" cxnId="{C21FBEE1-10CD-420D-97A4-1392712E14A7}">
      <dgm:prSet/>
      <dgm:spPr/>
      <dgm:t>
        <a:bodyPr/>
        <a:lstStyle/>
        <a:p>
          <a:pPr>
            <a:lnSpc>
              <a:spcPct val="100000"/>
            </a:lnSpc>
          </a:pPr>
          <a:endParaRPr lang="en-US"/>
        </a:p>
      </dgm:t>
    </dgm:pt>
    <dgm:pt modelId="{39EF1803-E48A-438E-AD4B-B8678354397C}">
      <dgm:prSet/>
      <dgm:spPr/>
      <dgm:t>
        <a:bodyPr/>
        <a:lstStyle/>
        <a:p>
          <a:pPr>
            <a:lnSpc>
              <a:spcPct val="100000"/>
            </a:lnSpc>
          </a:pPr>
          <a:r>
            <a:rPr lang="en-US" b="1"/>
            <a:t>Puzzle solving:</a:t>
          </a:r>
          <a:r>
            <a:rPr lang="en-US"/>
            <a:t> It can be used to solve puzzles such as the 8-puzzle or the Rubik’s cube by exploring all possible states of the puzzle and finding the shortest path to the solution.</a:t>
          </a:r>
        </a:p>
      </dgm:t>
    </dgm:pt>
    <dgm:pt modelId="{9CE32C3F-7FC6-43CB-AF0F-909C9604B586}" type="parTrans" cxnId="{D1F5B7AD-0A78-47B1-8966-1FD427AA11DF}">
      <dgm:prSet/>
      <dgm:spPr/>
      <dgm:t>
        <a:bodyPr/>
        <a:lstStyle/>
        <a:p>
          <a:endParaRPr lang="en-US"/>
        </a:p>
      </dgm:t>
    </dgm:pt>
    <dgm:pt modelId="{4F007788-64C9-436F-817F-4AF36FBCB0D5}" type="sibTrans" cxnId="{D1F5B7AD-0A78-47B1-8966-1FD427AA11DF}">
      <dgm:prSet/>
      <dgm:spPr/>
      <dgm:t>
        <a:bodyPr/>
        <a:lstStyle/>
        <a:p>
          <a:pPr>
            <a:lnSpc>
              <a:spcPct val="100000"/>
            </a:lnSpc>
          </a:pPr>
          <a:endParaRPr lang="en-US"/>
        </a:p>
      </dgm:t>
    </dgm:pt>
    <dgm:pt modelId="{450795D8-58A5-4F20-A863-5D3CE24B8E20}">
      <dgm:prSet/>
      <dgm:spPr/>
      <dgm:t>
        <a:bodyPr/>
        <a:lstStyle/>
        <a:p>
          <a:pPr>
            <a:lnSpc>
              <a:spcPct val="100000"/>
            </a:lnSpc>
          </a:pPr>
          <a:r>
            <a:rPr lang="en-US" b="1"/>
            <a:t>Image processing:</a:t>
          </a:r>
          <a:r>
            <a:rPr lang="en-US"/>
            <a:t> It can be used in image processing to find connected components of an image, which are regions of pixels that are connected to each other.</a:t>
          </a:r>
        </a:p>
      </dgm:t>
    </dgm:pt>
    <dgm:pt modelId="{8446184A-9552-46E7-A29C-202C8FE4475D}" type="parTrans" cxnId="{A962DDFB-B978-4E3C-B0CF-BAC57D3EA9A4}">
      <dgm:prSet/>
      <dgm:spPr/>
      <dgm:t>
        <a:bodyPr/>
        <a:lstStyle/>
        <a:p>
          <a:endParaRPr lang="en-US"/>
        </a:p>
      </dgm:t>
    </dgm:pt>
    <dgm:pt modelId="{CCF930B6-DB3D-4FAD-852E-B21839F3D2A9}" type="sibTrans" cxnId="{A962DDFB-B978-4E3C-B0CF-BAC57D3EA9A4}">
      <dgm:prSet/>
      <dgm:spPr/>
      <dgm:t>
        <a:bodyPr/>
        <a:lstStyle/>
        <a:p>
          <a:pPr>
            <a:lnSpc>
              <a:spcPct val="100000"/>
            </a:lnSpc>
          </a:pPr>
          <a:endParaRPr lang="en-US"/>
        </a:p>
      </dgm:t>
    </dgm:pt>
    <dgm:pt modelId="{4C26455F-2DE5-4EBE-B126-40E94AB1647E}">
      <dgm:prSet/>
      <dgm:spPr/>
      <dgm:t>
        <a:bodyPr/>
        <a:lstStyle/>
        <a:p>
          <a:pPr>
            <a:lnSpc>
              <a:spcPct val="100000"/>
            </a:lnSpc>
          </a:pPr>
          <a:r>
            <a:rPr lang="en-US"/>
            <a:t>Overall, BFS is a versatile algorithm that has a wide range of applications in computer science and other fields.</a:t>
          </a:r>
        </a:p>
      </dgm:t>
    </dgm:pt>
    <dgm:pt modelId="{B0A836EB-BED8-4B7D-9B15-B2928D2FA3B6}" type="parTrans" cxnId="{39FE7B62-4405-4A68-B280-6A9DF97C9933}">
      <dgm:prSet/>
      <dgm:spPr/>
      <dgm:t>
        <a:bodyPr/>
        <a:lstStyle/>
        <a:p>
          <a:endParaRPr lang="en-US"/>
        </a:p>
      </dgm:t>
    </dgm:pt>
    <dgm:pt modelId="{EA26DA72-D184-495D-A8C2-5EFD5F0F9A8C}" type="sibTrans" cxnId="{39FE7B62-4405-4A68-B280-6A9DF97C9933}">
      <dgm:prSet/>
      <dgm:spPr/>
      <dgm:t>
        <a:bodyPr/>
        <a:lstStyle/>
        <a:p>
          <a:endParaRPr lang="en-US"/>
        </a:p>
      </dgm:t>
    </dgm:pt>
    <dgm:pt modelId="{26D95F87-7529-42B5-8F54-E30420302199}" type="pres">
      <dgm:prSet presAssocID="{3531BAA8-EACE-4C38-B38F-A07986843EDC}" presName="root" presStyleCnt="0">
        <dgm:presLayoutVars>
          <dgm:dir/>
          <dgm:resizeHandles val="exact"/>
        </dgm:presLayoutVars>
      </dgm:prSet>
      <dgm:spPr/>
    </dgm:pt>
    <dgm:pt modelId="{55684C2D-50F0-4FC4-A0DB-5D659A812DFC}" type="pres">
      <dgm:prSet presAssocID="{3531BAA8-EACE-4C38-B38F-A07986843EDC}" presName="container" presStyleCnt="0">
        <dgm:presLayoutVars>
          <dgm:dir/>
          <dgm:resizeHandles val="exact"/>
        </dgm:presLayoutVars>
      </dgm:prSet>
      <dgm:spPr/>
    </dgm:pt>
    <dgm:pt modelId="{3A51D653-19EE-479E-A7EB-1A5D73A783C9}" type="pres">
      <dgm:prSet presAssocID="{7C7953DF-6E80-459D-98C1-65EF1C16D4E5}" presName="compNode" presStyleCnt="0"/>
      <dgm:spPr/>
    </dgm:pt>
    <dgm:pt modelId="{275D88A3-C385-435B-94C2-9A3AEB6DE3F2}" type="pres">
      <dgm:prSet presAssocID="{7C7953DF-6E80-459D-98C1-65EF1C16D4E5}" presName="iconBgRect" presStyleLbl="bgShp" presStyleIdx="0" presStyleCnt="7"/>
      <dgm:spPr/>
    </dgm:pt>
    <dgm:pt modelId="{1061AA28-FE75-479D-AEC6-022EB8173556}" type="pres">
      <dgm:prSet presAssocID="{7C7953DF-6E80-459D-98C1-65EF1C16D4E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62F09751-A695-4578-9E32-267F107DEEE4}" type="pres">
      <dgm:prSet presAssocID="{7C7953DF-6E80-459D-98C1-65EF1C16D4E5}" presName="spaceRect" presStyleCnt="0"/>
      <dgm:spPr/>
    </dgm:pt>
    <dgm:pt modelId="{3C43D7BA-3576-469B-BB36-B55364478640}" type="pres">
      <dgm:prSet presAssocID="{7C7953DF-6E80-459D-98C1-65EF1C16D4E5}" presName="textRect" presStyleLbl="revTx" presStyleIdx="0" presStyleCnt="7">
        <dgm:presLayoutVars>
          <dgm:chMax val="1"/>
          <dgm:chPref val="1"/>
        </dgm:presLayoutVars>
      </dgm:prSet>
      <dgm:spPr/>
    </dgm:pt>
    <dgm:pt modelId="{3828E39B-BE57-4BCC-BCA9-AB48BD59386C}" type="pres">
      <dgm:prSet presAssocID="{3CDC561C-8761-4785-8BA3-A4410BD7F154}" presName="sibTrans" presStyleLbl="sibTrans2D1" presStyleIdx="0" presStyleCnt="0"/>
      <dgm:spPr/>
    </dgm:pt>
    <dgm:pt modelId="{0C0DDD9C-121C-4123-A564-D1511415E15B}" type="pres">
      <dgm:prSet presAssocID="{61AA63E5-559E-456C-B2A2-34B28F380625}" presName="compNode" presStyleCnt="0"/>
      <dgm:spPr/>
    </dgm:pt>
    <dgm:pt modelId="{49166ADB-0031-4B6A-BE49-87B7F12AE7F4}" type="pres">
      <dgm:prSet presAssocID="{61AA63E5-559E-456C-B2A2-34B28F380625}" presName="iconBgRect" presStyleLbl="bgShp" presStyleIdx="1" presStyleCnt="7"/>
      <dgm:spPr/>
    </dgm:pt>
    <dgm:pt modelId="{9C7EA49F-B486-4DFA-A8B9-B840FE3AE32B}" type="pres">
      <dgm:prSet presAssocID="{61AA63E5-559E-456C-B2A2-34B28F38062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81C9C93-E2A9-46EE-B742-04260F254ED3}" type="pres">
      <dgm:prSet presAssocID="{61AA63E5-559E-456C-B2A2-34B28F380625}" presName="spaceRect" presStyleCnt="0"/>
      <dgm:spPr/>
    </dgm:pt>
    <dgm:pt modelId="{B87771C9-D5B9-4182-B0A3-EDDEAA75120F}" type="pres">
      <dgm:prSet presAssocID="{61AA63E5-559E-456C-B2A2-34B28F380625}" presName="textRect" presStyleLbl="revTx" presStyleIdx="1" presStyleCnt="7">
        <dgm:presLayoutVars>
          <dgm:chMax val="1"/>
          <dgm:chPref val="1"/>
        </dgm:presLayoutVars>
      </dgm:prSet>
      <dgm:spPr/>
    </dgm:pt>
    <dgm:pt modelId="{50BDDBFD-14DD-47CA-A060-297151EF1614}" type="pres">
      <dgm:prSet presAssocID="{27485AEA-C93F-4FFF-81EA-A147451C0068}" presName="sibTrans" presStyleLbl="sibTrans2D1" presStyleIdx="0" presStyleCnt="0"/>
      <dgm:spPr/>
    </dgm:pt>
    <dgm:pt modelId="{8CDEC2AB-6F4B-4B45-9F65-289140D8A39D}" type="pres">
      <dgm:prSet presAssocID="{7B89B9D9-E252-4D81-ABB8-A4B2C3C67FA1}" presName="compNode" presStyleCnt="0"/>
      <dgm:spPr/>
    </dgm:pt>
    <dgm:pt modelId="{3912B039-D3BB-4204-816E-E7E29535F26C}" type="pres">
      <dgm:prSet presAssocID="{7B89B9D9-E252-4D81-ABB8-A4B2C3C67FA1}" presName="iconBgRect" presStyleLbl="bgShp" presStyleIdx="2" presStyleCnt="7"/>
      <dgm:spPr/>
    </dgm:pt>
    <dgm:pt modelId="{28E17B7E-3FA1-481A-AD22-83987E24CB00}" type="pres">
      <dgm:prSet presAssocID="{7B89B9D9-E252-4D81-ABB8-A4B2C3C67FA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6896D291-2BE8-41EB-B516-BFEAEFA7D1E3}" type="pres">
      <dgm:prSet presAssocID="{7B89B9D9-E252-4D81-ABB8-A4B2C3C67FA1}" presName="spaceRect" presStyleCnt="0"/>
      <dgm:spPr/>
    </dgm:pt>
    <dgm:pt modelId="{AE619BAE-6274-4F3D-98D5-71290BF5FAF9}" type="pres">
      <dgm:prSet presAssocID="{7B89B9D9-E252-4D81-ABB8-A4B2C3C67FA1}" presName="textRect" presStyleLbl="revTx" presStyleIdx="2" presStyleCnt="7">
        <dgm:presLayoutVars>
          <dgm:chMax val="1"/>
          <dgm:chPref val="1"/>
        </dgm:presLayoutVars>
      </dgm:prSet>
      <dgm:spPr/>
    </dgm:pt>
    <dgm:pt modelId="{3FE20F48-7597-425B-9E02-7D5D34D30DCB}" type="pres">
      <dgm:prSet presAssocID="{5F2CE88F-0E3E-4BB9-AB07-5B34255D4AC8}" presName="sibTrans" presStyleLbl="sibTrans2D1" presStyleIdx="0" presStyleCnt="0"/>
      <dgm:spPr/>
    </dgm:pt>
    <dgm:pt modelId="{51A7CBF5-65F7-4577-A68D-E4826F0DA6E0}" type="pres">
      <dgm:prSet presAssocID="{01B726C3-CB8F-479E-BE0E-1D9956536892}" presName="compNode" presStyleCnt="0"/>
      <dgm:spPr/>
    </dgm:pt>
    <dgm:pt modelId="{3C5780E1-150A-4FEA-A78D-C2F9E920CD54}" type="pres">
      <dgm:prSet presAssocID="{01B726C3-CB8F-479E-BE0E-1D9956536892}" presName="iconBgRect" presStyleLbl="bgShp" presStyleIdx="3" presStyleCnt="7"/>
      <dgm:spPr/>
    </dgm:pt>
    <dgm:pt modelId="{1075CCA5-C6FB-4A26-9ECE-70FF8D95A23C}" type="pres">
      <dgm:prSet presAssocID="{01B726C3-CB8F-479E-BE0E-1D995653689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ocial Network"/>
        </a:ext>
      </dgm:extLst>
    </dgm:pt>
    <dgm:pt modelId="{6D23D5DD-DE03-47F4-A513-AB5BF2FD9ADF}" type="pres">
      <dgm:prSet presAssocID="{01B726C3-CB8F-479E-BE0E-1D9956536892}" presName="spaceRect" presStyleCnt="0"/>
      <dgm:spPr/>
    </dgm:pt>
    <dgm:pt modelId="{B1FE11EE-9846-4E8B-AF7E-9F42E1C210C8}" type="pres">
      <dgm:prSet presAssocID="{01B726C3-CB8F-479E-BE0E-1D9956536892}" presName="textRect" presStyleLbl="revTx" presStyleIdx="3" presStyleCnt="7">
        <dgm:presLayoutVars>
          <dgm:chMax val="1"/>
          <dgm:chPref val="1"/>
        </dgm:presLayoutVars>
      </dgm:prSet>
      <dgm:spPr/>
    </dgm:pt>
    <dgm:pt modelId="{4973D238-346E-43A2-9336-4924DEECFFC2}" type="pres">
      <dgm:prSet presAssocID="{DBBD672E-98A2-4082-927A-22DAF13F1805}" presName="sibTrans" presStyleLbl="sibTrans2D1" presStyleIdx="0" presStyleCnt="0"/>
      <dgm:spPr/>
    </dgm:pt>
    <dgm:pt modelId="{88578786-8ACC-449C-BB94-4B65DB82CB79}" type="pres">
      <dgm:prSet presAssocID="{39EF1803-E48A-438E-AD4B-B8678354397C}" presName="compNode" presStyleCnt="0"/>
      <dgm:spPr/>
    </dgm:pt>
    <dgm:pt modelId="{D1284348-CDF5-49FF-B83B-77DC5D840E8A}" type="pres">
      <dgm:prSet presAssocID="{39EF1803-E48A-438E-AD4B-B8678354397C}" presName="iconBgRect" presStyleLbl="bgShp" presStyleIdx="4" presStyleCnt="7"/>
      <dgm:spPr/>
    </dgm:pt>
    <dgm:pt modelId="{5C7D9C67-B28F-4F3E-BA5E-92924D8F1D28}" type="pres">
      <dgm:prSet presAssocID="{39EF1803-E48A-438E-AD4B-B8678354397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uzzle"/>
        </a:ext>
      </dgm:extLst>
    </dgm:pt>
    <dgm:pt modelId="{D2417735-997B-4C29-8126-8D6FC7C11404}" type="pres">
      <dgm:prSet presAssocID="{39EF1803-E48A-438E-AD4B-B8678354397C}" presName="spaceRect" presStyleCnt="0"/>
      <dgm:spPr/>
    </dgm:pt>
    <dgm:pt modelId="{ADB9173D-DECE-46A1-950C-A80695AF86DA}" type="pres">
      <dgm:prSet presAssocID="{39EF1803-E48A-438E-AD4B-B8678354397C}" presName="textRect" presStyleLbl="revTx" presStyleIdx="4" presStyleCnt="7">
        <dgm:presLayoutVars>
          <dgm:chMax val="1"/>
          <dgm:chPref val="1"/>
        </dgm:presLayoutVars>
      </dgm:prSet>
      <dgm:spPr/>
    </dgm:pt>
    <dgm:pt modelId="{6FDF2B52-70BB-43CB-9525-E0869ADE4D19}" type="pres">
      <dgm:prSet presAssocID="{4F007788-64C9-436F-817F-4AF36FBCB0D5}" presName="sibTrans" presStyleLbl="sibTrans2D1" presStyleIdx="0" presStyleCnt="0"/>
      <dgm:spPr/>
    </dgm:pt>
    <dgm:pt modelId="{191455E5-691A-4585-919B-FEA46BAD0AF3}" type="pres">
      <dgm:prSet presAssocID="{450795D8-58A5-4F20-A863-5D3CE24B8E20}" presName="compNode" presStyleCnt="0"/>
      <dgm:spPr/>
    </dgm:pt>
    <dgm:pt modelId="{E006A62D-0DD4-4458-9BFC-91F588A060C4}" type="pres">
      <dgm:prSet presAssocID="{450795D8-58A5-4F20-A863-5D3CE24B8E20}" presName="iconBgRect" presStyleLbl="bgShp" presStyleIdx="5" presStyleCnt="7"/>
      <dgm:spPr/>
    </dgm:pt>
    <dgm:pt modelId="{65E94EF6-5155-4197-94F1-016318A726D9}" type="pres">
      <dgm:prSet presAssocID="{450795D8-58A5-4F20-A863-5D3CE24B8E2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Image"/>
        </a:ext>
      </dgm:extLst>
    </dgm:pt>
    <dgm:pt modelId="{772A0C0B-73B9-4646-A1F5-AAB5D094F260}" type="pres">
      <dgm:prSet presAssocID="{450795D8-58A5-4F20-A863-5D3CE24B8E20}" presName="spaceRect" presStyleCnt="0"/>
      <dgm:spPr/>
    </dgm:pt>
    <dgm:pt modelId="{C103B351-4F6E-4249-A922-F58C9288AA2C}" type="pres">
      <dgm:prSet presAssocID="{450795D8-58A5-4F20-A863-5D3CE24B8E20}" presName="textRect" presStyleLbl="revTx" presStyleIdx="5" presStyleCnt="7">
        <dgm:presLayoutVars>
          <dgm:chMax val="1"/>
          <dgm:chPref val="1"/>
        </dgm:presLayoutVars>
      </dgm:prSet>
      <dgm:spPr/>
    </dgm:pt>
    <dgm:pt modelId="{C6F38720-7BCB-4C33-9729-107BD2D8C264}" type="pres">
      <dgm:prSet presAssocID="{CCF930B6-DB3D-4FAD-852E-B21839F3D2A9}" presName="sibTrans" presStyleLbl="sibTrans2D1" presStyleIdx="0" presStyleCnt="0"/>
      <dgm:spPr/>
    </dgm:pt>
    <dgm:pt modelId="{E34BAF8D-C390-47C0-AC9D-144EDF3D9E61}" type="pres">
      <dgm:prSet presAssocID="{4C26455F-2DE5-4EBE-B126-40E94AB1647E}" presName="compNode" presStyleCnt="0"/>
      <dgm:spPr/>
    </dgm:pt>
    <dgm:pt modelId="{1C5D3884-865C-47B4-AA65-DA1BB1CF3240}" type="pres">
      <dgm:prSet presAssocID="{4C26455F-2DE5-4EBE-B126-40E94AB1647E}" presName="iconBgRect" presStyleLbl="bgShp" presStyleIdx="6" presStyleCnt="7"/>
      <dgm:spPr/>
    </dgm:pt>
    <dgm:pt modelId="{10D7CDDC-D53C-4E41-AFD3-C89E95AE4AF0}" type="pres">
      <dgm:prSet presAssocID="{4C26455F-2DE5-4EBE-B126-40E94AB1647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rogrammer"/>
        </a:ext>
      </dgm:extLst>
    </dgm:pt>
    <dgm:pt modelId="{5938C01B-F845-43D0-B095-EA175D4E737D}" type="pres">
      <dgm:prSet presAssocID="{4C26455F-2DE5-4EBE-B126-40E94AB1647E}" presName="spaceRect" presStyleCnt="0"/>
      <dgm:spPr/>
    </dgm:pt>
    <dgm:pt modelId="{71A05BB1-8FD6-438D-84F1-7919199A0AD4}" type="pres">
      <dgm:prSet presAssocID="{4C26455F-2DE5-4EBE-B126-40E94AB1647E}" presName="textRect" presStyleLbl="revTx" presStyleIdx="6" presStyleCnt="7">
        <dgm:presLayoutVars>
          <dgm:chMax val="1"/>
          <dgm:chPref val="1"/>
        </dgm:presLayoutVars>
      </dgm:prSet>
      <dgm:spPr/>
    </dgm:pt>
  </dgm:ptLst>
  <dgm:cxnLst>
    <dgm:cxn modelId="{9DA1BC13-0A50-40AD-A349-EE6DC3F10C1B}" type="presOf" srcId="{61AA63E5-559E-456C-B2A2-34B28F380625}" destId="{B87771C9-D5B9-4182-B0A3-EDDEAA75120F}" srcOrd="0" destOrd="0" presId="urn:microsoft.com/office/officeart/2018/2/layout/IconCircleList"/>
    <dgm:cxn modelId="{52647032-8456-424E-A20A-92BF32803C21}" type="presOf" srcId="{4C26455F-2DE5-4EBE-B126-40E94AB1647E}" destId="{71A05BB1-8FD6-438D-84F1-7919199A0AD4}" srcOrd="0" destOrd="0" presId="urn:microsoft.com/office/officeart/2018/2/layout/IconCircleList"/>
    <dgm:cxn modelId="{F05E9F5F-97F8-4002-800C-E58D93A2FBD5}" srcId="{3531BAA8-EACE-4C38-B38F-A07986843EDC}" destId="{7C7953DF-6E80-459D-98C1-65EF1C16D4E5}" srcOrd="0" destOrd="0" parTransId="{DD4282D4-D40C-4CE1-B850-F0342D17E6DF}" sibTransId="{3CDC561C-8761-4785-8BA3-A4410BD7F154}"/>
    <dgm:cxn modelId="{39FE7B62-4405-4A68-B280-6A9DF97C9933}" srcId="{3531BAA8-EACE-4C38-B38F-A07986843EDC}" destId="{4C26455F-2DE5-4EBE-B126-40E94AB1647E}" srcOrd="6" destOrd="0" parTransId="{B0A836EB-BED8-4B7D-9B15-B2928D2FA3B6}" sibTransId="{EA26DA72-D184-495D-A8C2-5EFD5F0F9A8C}"/>
    <dgm:cxn modelId="{4F609D64-01D3-4DD0-83C6-F8B78584DFFD}" type="presOf" srcId="{3531BAA8-EACE-4C38-B38F-A07986843EDC}" destId="{26D95F87-7529-42B5-8F54-E30420302199}" srcOrd="0" destOrd="0" presId="urn:microsoft.com/office/officeart/2018/2/layout/IconCircleList"/>
    <dgm:cxn modelId="{E24A6B6C-643F-4D60-8B0B-E9251573D533}" type="presOf" srcId="{450795D8-58A5-4F20-A863-5D3CE24B8E20}" destId="{C103B351-4F6E-4249-A922-F58C9288AA2C}" srcOrd="0" destOrd="0" presId="urn:microsoft.com/office/officeart/2018/2/layout/IconCircleList"/>
    <dgm:cxn modelId="{41DC8575-0398-48FA-B1A1-ABAED074B357}" type="presOf" srcId="{4F007788-64C9-436F-817F-4AF36FBCB0D5}" destId="{6FDF2B52-70BB-43CB-9525-E0869ADE4D19}" srcOrd="0" destOrd="0" presId="urn:microsoft.com/office/officeart/2018/2/layout/IconCircleList"/>
    <dgm:cxn modelId="{9A394377-3316-476B-925C-DC687D2E6CE4}" type="presOf" srcId="{DBBD672E-98A2-4082-927A-22DAF13F1805}" destId="{4973D238-346E-43A2-9336-4924DEECFFC2}" srcOrd="0" destOrd="0" presId="urn:microsoft.com/office/officeart/2018/2/layout/IconCircleList"/>
    <dgm:cxn modelId="{140D0482-EFD8-4890-97F7-FA254E9AC6E1}" srcId="{3531BAA8-EACE-4C38-B38F-A07986843EDC}" destId="{61AA63E5-559E-456C-B2A2-34B28F380625}" srcOrd="1" destOrd="0" parTransId="{7518A6A6-97AA-4283-8C7B-BA97637FF1BC}" sibTransId="{27485AEA-C93F-4FFF-81EA-A147451C0068}"/>
    <dgm:cxn modelId="{FA0AE089-9C2B-4A3A-85C0-65CBF258F7ED}" srcId="{3531BAA8-EACE-4C38-B38F-A07986843EDC}" destId="{7B89B9D9-E252-4D81-ABB8-A4B2C3C67FA1}" srcOrd="2" destOrd="0" parTransId="{DA8A4390-F470-4BF7-9AF0-780615E8E933}" sibTransId="{5F2CE88F-0E3E-4BB9-AB07-5B34255D4AC8}"/>
    <dgm:cxn modelId="{63561C8E-D76D-4F99-94B6-A92567F46480}" type="presOf" srcId="{3CDC561C-8761-4785-8BA3-A4410BD7F154}" destId="{3828E39B-BE57-4BCC-BCA9-AB48BD59386C}" srcOrd="0" destOrd="0" presId="urn:microsoft.com/office/officeart/2018/2/layout/IconCircleList"/>
    <dgm:cxn modelId="{959928A7-514D-4A2B-A750-54B6AEB5E023}" type="presOf" srcId="{39EF1803-E48A-438E-AD4B-B8678354397C}" destId="{ADB9173D-DECE-46A1-950C-A80695AF86DA}" srcOrd="0" destOrd="0" presId="urn:microsoft.com/office/officeart/2018/2/layout/IconCircleList"/>
    <dgm:cxn modelId="{54BD46A7-B66A-44D9-AE15-A6D6438ABA47}" type="presOf" srcId="{01B726C3-CB8F-479E-BE0E-1D9956536892}" destId="{B1FE11EE-9846-4E8B-AF7E-9F42E1C210C8}" srcOrd="0" destOrd="0" presId="urn:microsoft.com/office/officeart/2018/2/layout/IconCircleList"/>
    <dgm:cxn modelId="{D1F5B7AD-0A78-47B1-8966-1FD427AA11DF}" srcId="{3531BAA8-EACE-4C38-B38F-A07986843EDC}" destId="{39EF1803-E48A-438E-AD4B-B8678354397C}" srcOrd="4" destOrd="0" parTransId="{9CE32C3F-7FC6-43CB-AF0F-909C9604B586}" sibTransId="{4F007788-64C9-436F-817F-4AF36FBCB0D5}"/>
    <dgm:cxn modelId="{3181BCC5-D0E0-48C1-8BE9-AFF3D70C1ECC}" type="presOf" srcId="{27485AEA-C93F-4FFF-81EA-A147451C0068}" destId="{50BDDBFD-14DD-47CA-A060-297151EF1614}" srcOrd="0" destOrd="0" presId="urn:microsoft.com/office/officeart/2018/2/layout/IconCircleList"/>
    <dgm:cxn modelId="{D42437CA-FF92-4FA9-8F4B-C9B6AAF6D9A1}" type="presOf" srcId="{5F2CE88F-0E3E-4BB9-AB07-5B34255D4AC8}" destId="{3FE20F48-7597-425B-9E02-7D5D34D30DCB}" srcOrd="0" destOrd="0" presId="urn:microsoft.com/office/officeart/2018/2/layout/IconCircleList"/>
    <dgm:cxn modelId="{6A95EFE0-1611-48A4-9B0C-4E66352EF73A}" type="presOf" srcId="{7C7953DF-6E80-459D-98C1-65EF1C16D4E5}" destId="{3C43D7BA-3576-469B-BB36-B55364478640}" srcOrd="0" destOrd="0" presId="urn:microsoft.com/office/officeart/2018/2/layout/IconCircleList"/>
    <dgm:cxn modelId="{AB26A1E1-EF0C-4F07-A753-D6005654E8A0}" type="presOf" srcId="{CCF930B6-DB3D-4FAD-852E-B21839F3D2A9}" destId="{C6F38720-7BCB-4C33-9729-107BD2D8C264}" srcOrd="0" destOrd="0" presId="urn:microsoft.com/office/officeart/2018/2/layout/IconCircleList"/>
    <dgm:cxn modelId="{C21FBEE1-10CD-420D-97A4-1392712E14A7}" srcId="{3531BAA8-EACE-4C38-B38F-A07986843EDC}" destId="{01B726C3-CB8F-479E-BE0E-1D9956536892}" srcOrd="3" destOrd="0" parTransId="{E3B81D1E-43C8-47CD-8A4E-3B3E7F73FE7A}" sibTransId="{DBBD672E-98A2-4082-927A-22DAF13F1805}"/>
    <dgm:cxn modelId="{9D67D9F5-9CBC-4DC7-8949-FD54FC5E020F}" type="presOf" srcId="{7B89B9D9-E252-4D81-ABB8-A4B2C3C67FA1}" destId="{AE619BAE-6274-4F3D-98D5-71290BF5FAF9}" srcOrd="0" destOrd="0" presId="urn:microsoft.com/office/officeart/2018/2/layout/IconCircleList"/>
    <dgm:cxn modelId="{A962DDFB-B978-4E3C-B0CF-BAC57D3EA9A4}" srcId="{3531BAA8-EACE-4C38-B38F-A07986843EDC}" destId="{450795D8-58A5-4F20-A863-5D3CE24B8E20}" srcOrd="5" destOrd="0" parTransId="{8446184A-9552-46E7-A29C-202C8FE4475D}" sibTransId="{CCF930B6-DB3D-4FAD-852E-B21839F3D2A9}"/>
    <dgm:cxn modelId="{18C3D648-CAA6-41BA-AC65-EF0B5B7F8D74}" type="presParOf" srcId="{26D95F87-7529-42B5-8F54-E30420302199}" destId="{55684C2D-50F0-4FC4-A0DB-5D659A812DFC}" srcOrd="0" destOrd="0" presId="urn:microsoft.com/office/officeart/2018/2/layout/IconCircleList"/>
    <dgm:cxn modelId="{FC394AF9-BC18-4CB4-9368-4A25746A2820}" type="presParOf" srcId="{55684C2D-50F0-4FC4-A0DB-5D659A812DFC}" destId="{3A51D653-19EE-479E-A7EB-1A5D73A783C9}" srcOrd="0" destOrd="0" presId="urn:microsoft.com/office/officeart/2018/2/layout/IconCircleList"/>
    <dgm:cxn modelId="{3E13E745-6C21-41BB-B60B-76D49B76357A}" type="presParOf" srcId="{3A51D653-19EE-479E-A7EB-1A5D73A783C9}" destId="{275D88A3-C385-435B-94C2-9A3AEB6DE3F2}" srcOrd="0" destOrd="0" presId="urn:microsoft.com/office/officeart/2018/2/layout/IconCircleList"/>
    <dgm:cxn modelId="{F387C235-2DF9-484A-9935-80C98A92CED4}" type="presParOf" srcId="{3A51D653-19EE-479E-A7EB-1A5D73A783C9}" destId="{1061AA28-FE75-479D-AEC6-022EB8173556}" srcOrd="1" destOrd="0" presId="urn:microsoft.com/office/officeart/2018/2/layout/IconCircleList"/>
    <dgm:cxn modelId="{27AE035C-64E9-4371-A4E0-FBF54E660BAF}" type="presParOf" srcId="{3A51D653-19EE-479E-A7EB-1A5D73A783C9}" destId="{62F09751-A695-4578-9E32-267F107DEEE4}" srcOrd="2" destOrd="0" presId="urn:microsoft.com/office/officeart/2018/2/layout/IconCircleList"/>
    <dgm:cxn modelId="{00622AD2-72FC-40F7-BF55-D6A654488212}" type="presParOf" srcId="{3A51D653-19EE-479E-A7EB-1A5D73A783C9}" destId="{3C43D7BA-3576-469B-BB36-B55364478640}" srcOrd="3" destOrd="0" presId="urn:microsoft.com/office/officeart/2018/2/layout/IconCircleList"/>
    <dgm:cxn modelId="{EC0971BE-AFB0-44BC-840F-E0982DC4462D}" type="presParOf" srcId="{55684C2D-50F0-4FC4-A0DB-5D659A812DFC}" destId="{3828E39B-BE57-4BCC-BCA9-AB48BD59386C}" srcOrd="1" destOrd="0" presId="urn:microsoft.com/office/officeart/2018/2/layout/IconCircleList"/>
    <dgm:cxn modelId="{FA06CCA7-1850-4F86-8E86-328D5EEFBCA8}" type="presParOf" srcId="{55684C2D-50F0-4FC4-A0DB-5D659A812DFC}" destId="{0C0DDD9C-121C-4123-A564-D1511415E15B}" srcOrd="2" destOrd="0" presId="urn:microsoft.com/office/officeart/2018/2/layout/IconCircleList"/>
    <dgm:cxn modelId="{241D9875-E86C-4523-8E61-952F4CCAF57C}" type="presParOf" srcId="{0C0DDD9C-121C-4123-A564-D1511415E15B}" destId="{49166ADB-0031-4B6A-BE49-87B7F12AE7F4}" srcOrd="0" destOrd="0" presId="urn:microsoft.com/office/officeart/2018/2/layout/IconCircleList"/>
    <dgm:cxn modelId="{6AC5A714-6C56-43BE-AD7C-A18696773DCC}" type="presParOf" srcId="{0C0DDD9C-121C-4123-A564-D1511415E15B}" destId="{9C7EA49F-B486-4DFA-A8B9-B840FE3AE32B}" srcOrd="1" destOrd="0" presId="urn:microsoft.com/office/officeart/2018/2/layout/IconCircleList"/>
    <dgm:cxn modelId="{2D58C677-68F1-48B7-9251-A4A3EE06A8F3}" type="presParOf" srcId="{0C0DDD9C-121C-4123-A564-D1511415E15B}" destId="{F81C9C93-E2A9-46EE-B742-04260F254ED3}" srcOrd="2" destOrd="0" presId="urn:microsoft.com/office/officeart/2018/2/layout/IconCircleList"/>
    <dgm:cxn modelId="{42F71A54-F1A8-435D-B81C-D5B0789E24DF}" type="presParOf" srcId="{0C0DDD9C-121C-4123-A564-D1511415E15B}" destId="{B87771C9-D5B9-4182-B0A3-EDDEAA75120F}" srcOrd="3" destOrd="0" presId="urn:microsoft.com/office/officeart/2018/2/layout/IconCircleList"/>
    <dgm:cxn modelId="{420E3C33-0285-4EC2-BD25-6BB6A297B597}" type="presParOf" srcId="{55684C2D-50F0-4FC4-A0DB-5D659A812DFC}" destId="{50BDDBFD-14DD-47CA-A060-297151EF1614}" srcOrd="3" destOrd="0" presId="urn:microsoft.com/office/officeart/2018/2/layout/IconCircleList"/>
    <dgm:cxn modelId="{6FB66CBE-8F7D-4E6B-9D26-8DC8FA725E1D}" type="presParOf" srcId="{55684C2D-50F0-4FC4-A0DB-5D659A812DFC}" destId="{8CDEC2AB-6F4B-4B45-9F65-289140D8A39D}" srcOrd="4" destOrd="0" presId="urn:microsoft.com/office/officeart/2018/2/layout/IconCircleList"/>
    <dgm:cxn modelId="{E69AB1A9-90CC-48CA-A092-735466351678}" type="presParOf" srcId="{8CDEC2AB-6F4B-4B45-9F65-289140D8A39D}" destId="{3912B039-D3BB-4204-816E-E7E29535F26C}" srcOrd="0" destOrd="0" presId="urn:microsoft.com/office/officeart/2018/2/layout/IconCircleList"/>
    <dgm:cxn modelId="{00418BC4-1A42-49B9-9E84-990C0AEA48DB}" type="presParOf" srcId="{8CDEC2AB-6F4B-4B45-9F65-289140D8A39D}" destId="{28E17B7E-3FA1-481A-AD22-83987E24CB00}" srcOrd="1" destOrd="0" presId="urn:microsoft.com/office/officeart/2018/2/layout/IconCircleList"/>
    <dgm:cxn modelId="{D788F5C8-51C0-415E-BE19-2CFF36B98E29}" type="presParOf" srcId="{8CDEC2AB-6F4B-4B45-9F65-289140D8A39D}" destId="{6896D291-2BE8-41EB-B516-BFEAEFA7D1E3}" srcOrd="2" destOrd="0" presId="urn:microsoft.com/office/officeart/2018/2/layout/IconCircleList"/>
    <dgm:cxn modelId="{90C46834-5536-4397-B75C-D0D6AA14A22D}" type="presParOf" srcId="{8CDEC2AB-6F4B-4B45-9F65-289140D8A39D}" destId="{AE619BAE-6274-4F3D-98D5-71290BF5FAF9}" srcOrd="3" destOrd="0" presId="urn:microsoft.com/office/officeart/2018/2/layout/IconCircleList"/>
    <dgm:cxn modelId="{6BB5AC92-DEA6-4F87-84ED-B6C84CEBDB39}" type="presParOf" srcId="{55684C2D-50F0-4FC4-A0DB-5D659A812DFC}" destId="{3FE20F48-7597-425B-9E02-7D5D34D30DCB}" srcOrd="5" destOrd="0" presId="urn:microsoft.com/office/officeart/2018/2/layout/IconCircleList"/>
    <dgm:cxn modelId="{3817F1E0-2E74-4AEA-9BB5-10D0AE1A4609}" type="presParOf" srcId="{55684C2D-50F0-4FC4-A0DB-5D659A812DFC}" destId="{51A7CBF5-65F7-4577-A68D-E4826F0DA6E0}" srcOrd="6" destOrd="0" presId="urn:microsoft.com/office/officeart/2018/2/layout/IconCircleList"/>
    <dgm:cxn modelId="{AFB08E50-CEAE-4B80-8E71-5378FD1C1E3C}" type="presParOf" srcId="{51A7CBF5-65F7-4577-A68D-E4826F0DA6E0}" destId="{3C5780E1-150A-4FEA-A78D-C2F9E920CD54}" srcOrd="0" destOrd="0" presId="urn:microsoft.com/office/officeart/2018/2/layout/IconCircleList"/>
    <dgm:cxn modelId="{A17F8578-7269-4F99-BB12-1005DC33696A}" type="presParOf" srcId="{51A7CBF5-65F7-4577-A68D-E4826F0DA6E0}" destId="{1075CCA5-C6FB-4A26-9ECE-70FF8D95A23C}" srcOrd="1" destOrd="0" presId="urn:microsoft.com/office/officeart/2018/2/layout/IconCircleList"/>
    <dgm:cxn modelId="{847BEA32-1E88-4A64-9DF3-B74BFC589FCC}" type="presParOf" srcId="{51A7CBF5-65F7-4577-A68D-E4826F0DA6E0}" destId="{6D23D5DD-DE03-47F4-A513-AB5BF2FD9ADF}" srcOrd="2" destOrd="0" presId="urn:microsoft.com/office/officeart/2018/2/layout/IconCircleList"/>
    <dgm:cxn modelId="{ED404AC1-7DAB-4CEB-A1F8-8E8C16918116}" type="presParOf" srcId="{51A7CBF5-65F7-4577-A68D-E4826F0DA6E0}" destId="{B1FE11EE-9846-4E8B-AF7E-9F42E1C210C8}" srcOrd="3" destOrd="0" presId="urn:microsoft.com/office/officeart/2018/2/layout/IconCircleList"/>
    <dgm:cxn modelId="{7E540811-463E-4B6C-9C34-C517D91CCFE5}" type="presParOf" srcId="{55684C2D-50F0-4FC4-A0DB-5D659A812DFC}" destId="{4973D238-346E-43A2-9336-4924DEECFFC2}" srcOrd="7" destOrd="0" presId="urn:microsoft.com/office/officeart/2018/2/layout/IconCircleList"/>
    <dgm:cxn modelId="{CE18419F-2E6C-4C44-9C74-77B20FC74C3D}" type="presParOf" srcId="{55684C2D-50F0-4FC4-A0DB-5D659A812DFC}" destId="{88578786-8ACC-449C-BB94-4B65DB82CB79}" srcOrd="8" destOrd="0" presId="urn:microsoft.com/office/officeart/2018/2/layout/IconCircleList"/>
    <dgm:cxn modelId="{F2E88778-1FC8-448E-BF84-CD4803AE44B7}" type="presParOf" srcId="{88578786-8ACC-449C-BB94-4B65DB82CB79}" destId="{D1284348-CDF5-49FF-B83B-77DC5D840E8A}" srcOrd="0" destOrd="0" presId="urn:microsoft.com/office/officeart/2018/2/layout/IconCircleList"/>
    <dgm:cxn modelId="{CBFCED6A-6F02-4FE7-BAE5-2494BD9E651A}" type="presParOf" srcId="{88578786-8ACC-449C-BB94-4B65DB82CB79}" destId="{5C7D9C67-B28F-4F3E-BA5E-92924D8F1D28}" srcOrd="1" destOrd="0" presId="urn:microsoft.com/office/officeart/2018/2/layout/IconCircleList"/>
    <dgm:cxn modelId="{9E859D92-721E-40A6-A99C-43B6EF2F244C}" type="presParOf" srcId="{88578786-8ACC-449C-BB94-4B65DB82CB79}" destId="{D2417735-997B-4C29-8126-8D6FC7C11404}" srcOrd="2" destOrd="0" presId="urn:microsoft.com/office/officeart/2018/2/layout/IconCircleList"/>
    <dgm:cxn modelId="{6C501AD7-F8BE-4692-A679-B3337CB9C9FE}" type="presParOf" srcId="{88578786-8ACC-449C-BB94-4B65DB82CB79}" destId="{ADB9173D-DECE-46A1-950C-A80695AF86DA}" srcOrd="3" destOrd="0" presId="urn:microsoft.com/office/officeart/2018/2/layout/IconCircleList"/>
    <dgm:cxn modelId="{1C058C08-73F7-4C73-B82C-75375D73D9A5}" type="presParOf" srcId="{55684C2D-50F0-4FC4-A0DB-5D659A812DFC}" destId="{6FDF2B52-70BB-43CB-9525-E0869ADE4D19}" srcOrd="9" destOrd="0" presId="urn:microsoft.com/office/officeart/2018/2/layout/IconCircleList"/>
    <dgm:cxn modelId="{A874D484-E900-4325-A957-5EB01822BD8F}" type="presParOf" srcId="{55684C2D-50F0-4FC4-A0DB-5D659A812DFC}" destId="{191455E5-691A-4585-919B-FEA46BAD0AF3}" srcOrd="10" destOrd="0" presId="urn:microsoft.com/office/officeart/2018/2/layout/IconCircleList"/>
    <dgm:cxn modelId="{37E57150-8BDD-4219-B6DA-BDD06AB93420}" type="presParOf" srcId="{191455E5-691A-4585-919B-FEA46BAD0AF3}" destId="{E006A62D-0DD4-4458-9BFC-91F588A060C4}" srcOrd="0" destOrd="0" presId="urn:microsoft.com/office/officeart/2018/2/layout/IconCircleList"/>
    <dgm:cxn modelId="{0241ADA1-941A-4EAF-BC61-270D2F113418}" type="presParOf" srcId="{191455E5-691A-4585-919B-FEA46BAD0AF3}" destId="{65E94EF6-5155-4197-94F1-016318A726D9}" srcOrd="1" destOrd="0" presId="urn:microsoft.com/office/officeart/2018/2/layout/IconCircleList"/>
    <dgm:cxn modelId="{FAF3FB9B-2747-4D1E-8BDF-C08BAF5EB892}" type="presParOf" srcId="{191455E5-691A-4585-919B-FEA46BAD0AF3}" destId="{772A0C0B-73B9-4646-A1F5-AAB5D094F260}" srcOrd="2" destOrd="0" presId="urn:microsoft.com/office/officeart/2018/2/layout/IconCircleList"/>
    <dgm:cxn modelId="{80596802-F362-4132-8CC8-0FE4B133238A}" type="presParOf" srcId="{191455E5-691A-4585-919B-FEA46BAD0AF3}" destId="{C103B351-4F6E-4249-A922-F58C9288AA2C}" srcOrd="3" destOrd="0" presId="urn:microsoft.com/office/officeart/2018/2/layout/IconCircleList"/>
    <dgm:cxn modelId="{74CE8985-C04D-41FC-A502-93D0DC233C16}" type="presParOf" srcId="{55684C2D-50F0-4FC4-A0DB-5D659A812DFC}" destId="{C6F38720-7BCB-4C33-9729-107BD2D8C264}" srcOrd="11" destOrd="0" presId="urn:microsoft.com/office/officeart/2018/2/layout/IconCircleList"/>
    <dgm:cxn modelId="{878361B4-AABC-46CA-9C7A-02A2DAFCE3A3}" type="presParOf" srcId="{55684C2D-50F0-4FC4-A0DB-5D659A812DFC}" destId="{E34BAF8D-C390-47C0-AC9D-144EDF3D9E61}" srcOrd="12" destOrd="0" presId="urn:microsoft.com/office/officeart/2018/2/layout/IconCircleList"/>
    <dgm:cxn modelId="{252CFF50-71EA-46BB-8CDF-3A1A2F4B7359}" type="presParOf" srcId="{E34BAF8D-C390-47C0-AC9D-144EDF3D9E61}" destId="{1C5D3884-865C-47B4-AA65-DA1BB1CF3240}" srcOrd="0" destOrd="0" presId="urn:microsoft.com/office/officeart/2018/2/layout/IconCircleList"/>
    <dgm:cxn modelId="{77C238D5-04FA-42A5-B340-98F9492CE1FB}" type="presParOf" srcId="{E34BAF8D-C390-47C0-AC9D-144EDF3D9E61}" destId="{10D7CDDC-D53C-4E41-AFD3-C89E95AE4AF0}" srcOrd="1" destOrd="0" presId="urn:microsoft.com/office/officeart/2018/2/layout/IconCircleList"/>
    <dgm:cxn modelId="{69E11F3A-5820-40BA-8445-B0DF8C4763B1}" type="presParOf" srcId="{E34BAF8D-C390-47C0-AC9D-144EDF3D9E61}" destId="{5938C01B-F845-43D0-B095-EA175D4E737D}" srcOrd="2" destOrd="0" presId="urn:microsoft.com/office/officeart/2018/2/layout/IconCircleList"/>
    <dgm:cxn modelId="{A5F7DEB9-82C6-471D-A51D-5B6EBDA0BBF7}" type="presParOf" srcId="{E34BAF8D-C390-47C0-AC9D-144EDF3D9E61}" destId="{71A05BB1-8FD6-438D-84F1-7919199A0AD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D88A3-C385-435B-94C2-9A3AEB6DE3F2}">
      <dsp:nvSpPr>
        <dsp:cNvPr id="0" name=""/>
        <dsp:cNvSpPr/>
      </dsp:nvSpPr>
      <dsp:spPr>
        <a:xfrm>
          <a:off x="82613"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1AA28-FE75-479D-AEC6-022EB8173556}">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43D7BA-3576-469B-BB36-B55364478640}">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Shortest Path Findings:</a:t>
          </a:r>
          <a:r>
            <a:rPr lang="en-US" sz="1100" kern="1200"/>
            <a:t> BFS can be used to find the shortest path between two nodes in a graph or a tree. It guarantees that the shortest path to a node will be found if it exists.</a:t>
          </a:r>
        </a:p>
      </dsp:txBody>
      <dsp:txXfrm>
        <a:off x="1172126" y="90072"/>
        <a:ext cx="2114937" cy="897246"/>
      </dsp:txXfrm>
    </dsp:sp>
    <dsp:sp modelId="{49166ADB-0031-4B6A-BE49-87B7F12AE7F4}">
      <dsp:nvSpPr>
        <dsp:cNvPr id="0" name=""/>
        <dsp:cNvSpPr/>
      </dsp:nvSpPr>
      <dsp:spPr>
        <a:xfrm>
          <a:off x="3655575"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EA49F-B486-4DFA-A8B9-B840FE3AE32B}">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7771C9-D5B9-4182-B0A3-EDDEAA75120F}">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Web Crawlers:</a:t>
          </a:r>
          <a:r>
            <a:rPr lang="en-US" sz="1100" kern="1200"/>
            <a:t> It is used to discover web pages and build a map of the websites. Starting from the root page, BFS traverses all the linked pages at the same depth level before moving on to the next level, ensuring that the entire website is visited.</a:t>
          </a:r>
        </a:p>
      </dsp:txBody>
      <dsp:txXfrm>
        <a:off x="4745088" y="90072"/>
        <a:ext cx="2114937" cy="897246"/>
      </dsp:txXfrm>
    </dsp:sp>
    <dsp:sp modelId="{3912B039-D3BB-4204-816E-E7E29535F26C}">
      <dsp:nvSpPr>
        <dsp:cNvPr id="0" name=""/>
        <dsp:cNvSpPr/>
      </dsp:nvSpPr>
      <dsp:spPr>
        <a:xfrm>
          <a:off x="7228536"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E17B7E-3FA1-481A-AD22-83987E24CB00}">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619BAE-6274-4F3D-98D5-71290BF5FAF9}">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Network Routing:</a:t>
          </a:r>
          <a:r>
            <a:rPr lang="en-US" sz="1100" kern="1200"/>
            <a:t> It is used to find the shortest path between two nodes in a network. This helps to efficiently route data packets through the network.</a:t>
          </a:r>
        </a:p>
      </dsp:txBody>
      <dsp:txXfrm>
        <a:off x="8318049" y="90072"/>
        <a:ext cx="2114937" cy="897246"/>
      </dsp:txXfrm>
    </dsp:sp>
    <dsp:sp modelId="{3C5780E1-150A-4FEA-A78D-C2F9E920CD54}">
      <dsp:nvSpPr>
        <dsp:cNvPr id="0" name=""/>
        <dsp:cNvSpPr/>
      </dsp:nvSpPr>
      <dsp:spPr>
        <a:xfrm>
          <a:off x="82613"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75CCA5-C6FB-4A26-9ECE-70FF8D95A23C}">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FE11EE-9846-4E8B-AF7E-9F42E1C210C8}">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Social Network Analysis:</a:t>
          </a:r>
          <a:r>
            <a:rPr lang="en-US" sz="1100" kern="1200"/>
            <a:t> BFS can be used to analyze social networks by identifying the friends of a user, the friends of friends, and so on. It can also be used to find the shortest path between two users in a social network.</a:t>
          </a:r>
        </a:p>
      </dsp:txBody>
      <dsp:txXfrm>
        <a:off x="1172126" y="1727045"/>
        <a:ext cx="2114937" cy="897246"/>
      </dsp:txXfrm>
    </dsp:sp>
    <dsp:sp modelId="{D1284348-CDF5-49FF-B83B-77DC5D840E8A}">
      <dsp:nvSpPr>
        <dsp:cNvPr id="0" name=""/>
        <dsp:cNvSpPr/>
      </dsp:nvSpPr>
      <dsp:spPr>
        <a:xfrm>
          <a:off x="3655575"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D9C67-B28F-4F3E-BA5E-92924D8F1D28}">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B9173D-DECE-46A1-950C-A80695AF86DA}">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Puzzle solving:</a:t>
          </a:r>
          <a:r>
            <a:rPr lang="en-US" sz="1100" kern="1200"/>
            <a:t> It can be used to solve puzzles such as the 8-puzzle or the Rubik’s cube by exploring all possible states of the puzzle and finding the shortest path to the solution.</a:t>
          </a:r>
        </a:p>
      </dsp:txBody>
      <dsp:txXfrm>
        <a:off x="4745088" y="1727045"/>
        <a:ext cx="2114937" cy="897246"/>
      </dsp:txXfrm>
    </dsp:sp>
    <dsp:sp modelId="{E006A62D-0DD4-4458-9BFC-91F588A060C4}">
      <dsp:nvSpPr>
        <dsp:cNvPr id="0" name=""/>
        <dsp:cNvSpPr/>
      </dsp:nvSpPr>
      <dsp:spPr>
        <a:xfrm>
          <a:off x="7228536"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94EF6-5155-4197-94F1-016318A726D9}">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03B351-4F6E-4249-A922-F58C9288AA2C}">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Image processing:</a:t>
          </a:r>
          <a:r>
            <a:rPr lang="en-US" sz="1100" kern="1200"/>
            <a:t> It can be used in image processing to find connected components of an image, which are regions of pixels that are connected to each other.</a:t>
          </a:r>
        </a:p>
      </dsp:txBody>
      <dsp:txXfrm>
        <a:off x="8318049" y="1727045"/>
        <a:ext cx="2114937" cy="897246"/>
      </dsp:txXfrm>
    </dsp:sp>
    <dsp:sp modelId="{1C5D3884-865C-47B4-AA65-DA1BB1CF3240}">
      <dsp:nvSpPr>
        <dsp:cNvPr id="0" name=""/>
        <dsp:cNvSpPr/>
      </dsp:nvSpPr>
      <dsp:spPr>
        <a:xfrm>
          <a:off x="82613" y="336401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D7CDDC-D53C-4E41-AFD3-C89E95AE4AF0}">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A05BB1-8FD6-438D-84F1-7919199A0AD4}">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Overall, BFS is a versatile algorithm that has a wide range of applications in computer science and other fields.</a:t>
          </a:r>
        </a:p>
      </dsp:txBody>
      <dsp:txXfrm>
        <a:off x="1172126" y="3364019"/>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4D06-32F8-1021-8366-DC54992BB1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B2C2C-664B-E3E7-DC44-B5CE908FA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F3DB24-3653-7732-991D-BDFCDB0D8553}"/>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B358CB44-3D51-B2FE-F20B-3EDE9BD13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D7E97-0671-5AAC-7520-06890CC4583F}"/>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1537303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271FA-2C97-1EFD-168A-F7E3F47DC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8C97C0-2F32-DD0E-F780-354853332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DF3B7-8167-0FD3-1845-83C08BF0376F}"/>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8D5D53CF-01F7-2D0A-0978-75605CCFB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AAE6C-DFDA-E75B-B313-0B002B463D27}"/>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281345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F2D242-167F-B7C9-E2DB-4AA4A3CF42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BE18A1-6C45-AB0B-1305-F14DA5F91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9728C-7495-A8EE-E881-A1C3B7F134E3}"/>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7CB5A112-2BF5-9194-436C-0D3CA4EFF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DEAA5-5A36-6D62-E042-DF358423148B}"/>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71532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DB3D-3AED-AA9D-064C-65266C948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E0CBD-2FB2-2977-0E37-12B3293E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87BFE-4570-9B17-BE6F-FDDF50DAC95F}"/>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4A48C3E9-45CE-F078-6758-CCB22F31C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237BA-8379-73B4-939E-D9A0623EDB72}"/>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145469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AB14-09CD-1CE1-9BFF-F40ECCD7C4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2FEA1C-3A2B-DA22-2E2C-4E76E74937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3A4085-E827-4B9A-C7FF-D11651BFFB86}"/>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7A9B207F-8C67-9D60-5F2C-FAA540A1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0C775-C2EF-2E7C-37DD-EFCE3B764AF1}"/>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308247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F924-5C0D-33AB-FD87-86921E9B3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FE4508-8977-5B91-F7FD-3B003167A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C3A631-2BAB-C747-4384-CF25FA0F0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9BE641-99ED-94EB-0B10-893BD4356DDA}"/>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6" name="Footer Placeholder 5">
            <a:extLst>
              <a:ext uri="{FF2B5EF4-FFF2-40B4-BE49-F238E27FC236}">
                <a16:creationId xmlns:a16="http://schemas.microsoft.com/office/drawing/2014/main" id="{6B0DA745-0A5C-FEF1-72DA-F27D6203C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65725-DEBF-27EC-AF0A-E8E1752C5548}"/>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123159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ED3B-4B84-B41A-5FAE-241328680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3D334D-CB81-7E9F-8E0D-671A1FA4D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37F2D-6FE7-9566-66B4-8C61AB7E6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978A13-BF74-580C-9C0D-997E750BB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A6472B-C984-B431-39F5-F3B72FA4C0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AEA8E-ADA4-E202-869D-EA9C2B8EDC8E}"/>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8" name="Footer Placeholder 7">
            <a:extLst>
              <a:ext uri="{FF2B5EF4-FFF2-40B4-BE49-F238E27FC236}">
                <a16:creationId xmlns:a16="http://schemas.microsoft.com/office/drawing/2014/main" id="{CCBEE4BA-0405-FE64-5E3C-19F3664D18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25B6A4-CD51-2854-659A-831E86E6D156}"/>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89612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5CD2-D901-9F8B-CAA1-35905C2758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A56EE0-0986-74DA-3BAC-3858CFADFAF0}"/>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4" name="Footer Placeholder 3">
            <a:extLst>
              <a:ext uri="{FF2B5EF4-FFF2-40B4-BE49-F238E27FC236}">
                <a16:creationId xmlns:a16="http://schemas.microsoft.com/office/drawing/2014/main" id="{E585473C-FB6F-55E8-F944-FC667F9C50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9DBC63-5890-8579-22DE-D9C41EE7ED36}"/>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244460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C60A4-8FB7-0DCC-A693-184F5AD220BC}"/>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3" name="Footer Placeholder 2">
            <a:extLst>
              <a:ext uri="{FF2B5EF4-FFF2-40B4-BE49-F238E27FC236}">
                <a16:creationId xmlns:a16="http://schemas.microsoft.com/office/drawing/2014/main" id="{A40AC783-5282-0DE6-841E-58681E758B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F03E2-02F1-EB75-7AEF-0AA292DA3B75}"/>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64903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8854-945D-C7AE-A555-575F9F304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D02A90-9758-CA62-5F59-73C9E58AC1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F8D4F-E597-E999-807E-267FC2815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9BA4B-EE1E-21AE-F585-316EBF37544F}"/>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6" name="Footer Placeholder 5">
            <a:extLst>
              <a:ext uri="{FF2B5EF4-FFF2-40B4-BE49-F238E27FC236}">
                <a16:creationId xmlns:a16="http://schemas.microsoft.com/office/drawing/2014/main" id="{714FFF92-804E-9E37-B58E-09BACC682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2120E-AC04-CA89-A53F-F5E07FA5BDCB}"/>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50215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6FD1-94F4-BD81-A1BA-27885FE1C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EC8F9C-098D-74A0-4A98-5079A6273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F3F422-0BC4-ED60-33CE-9E18EFD5E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5BA01-38BD-8BDB-C947-BAFEBA9E8CAC}"/>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6" name="Footer Placeholder 5">
            <a:extLst>
              <a:ext uri="{FF2B5EF4-FFF2-40B4-BE49-F238E27FC236}">
                <a16:creationId xmlns:a16="http://schemas.microsoft.com/office/drawing/2014/main" id="{EC6EFA35-A684-3EC2-6279-22FB9211A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463CA-44F9-D56D-53A8-90B503FF1D45}"/>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90731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AABFB5-EDC3-69F6-91F2-1A8A83B53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5B2BA4-10FF-E153-FD7C-DF3DEFEFF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4EAFA-797D-71CF-5035-F309DDA4A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FEACF6CA-C889-76F3-2AD7-15F259244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5D2AD7-9467-41BF-34EA-C591125AE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BBCE2-704F-4757-AE1E-2428D4B54A02}" type="slidenum">
              <a:rPr lang="en-US" smtClean="0"/>
              <a:t>‹#›</a:t>
            </a:fld>
            <a:endParaRPr lang="en-US"/>
          </a:p>
        </p:txBody>
      </p:sp>
    </p:spTree>
    <p:extLst>
      <p:ext uri="{BB962C8B-B14F-4D97-AF65-F5344CB8AC3E}">
        <p14:creationId xmlns:p14="http://schemas.microsoft.com/office/powerpoint/2010/main" val="98774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bstract blue and gold cube illustration">
            <a:extLst>
              <a:ext uri="{FF2B5EF4-FFF2-40B4-BE49-F238E27FC236}">
                <a16:creationId xmlns:a16="http://schemas.microsoft.com/office/drawing/2014/main" id="{FC64004C-AAD0-C586-953B-E58DF63598FE}"/>
              </a:ext>
            </a:extLst>
          </p:cNvPr>
          <p:cNvPicPr>
            <a:picLocks noChangeAspect="1"/>
          </p:cNvPicPr>
          <p:nvPr/>
        </p:nvPicPr>
        <p:blipFill>
          <a:blip r:embed="rId2">
            <a:alphaModFix amt="50000"/>
          </a:blip>
          <a:srcRect b="6250"/>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E9BC780-BEDA-61E6-E6DA-1196229BB75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DATA STRUCTURES AND ALGORITHMS.</a:t>
            </a:r>
            <a:br>
              <a:rPr lang="en-US">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78C4170F-16A6-D8C3-6F8B-8251E9A4AA7D}"/>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This seminar helps us to understand the algorithmic approach to graphs and trees. We will discuss what a graph is, what a tree is, what is algorithm and the traversal methods.</a:t>
            </a:r>
          </a:p>
          <a:p>
            <a:r>
              <a:rPr lang="en-US" sz="1700">
                <a:solidFill>
                  <a:srgbClr val="FFFFFF"/>
                </a:solidFill>
              </a:rPr>
              <a:t>Presented by Branson and Precious.</a:t>
            </a:r>
          </a:p>
          <a:p>
            <a:endParaRPr lang="en-US" sz="1700">
              <a:solidFill>
                <a:srgbClr val="FFFFFF"/>
              </a:solidFill>
            </a:endParaRPr>
          </a:p>
        </p:txBody>
      </p:sp>
    </p:spTree>
    <p:extLst>
      <p:ext uri="{BB962C8B-B14F-4D97-AF65-F5344CB8AC3E}">
        <p14:creationId xmlns:p14="http://schemas.microsoft.com/office/powerpoint/2010/main" val="6765177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9125-23AC-6515-2E03-31453F68AB8A}"/>
              </a:ext>
            </a:extLst>
          </p:cNvPr>
          <p:cNvSpPr>
            <a:spLocks noGrp="1"/>
          </p:cNvSpPr>
          <p:nvPr>
            <p:ph type="title"/>
          </p:nvPr>
        </p:nvSpPr>
        <p:spPr>
          <a:xfrm>
            <a:off x="838200" y="365125"/>
            <a:ext cx="9395460" cy="785495"/>
          </a:xfrm>
        </p:spPr>
        <p:txBody>
          <a:bodyPr>
            <a:normAutofit/>
          </a:bodyPr>
          <a:lstStyle/>
          <a:p>
            <a:r>
              <a:rPr lang="en-US" sz="3200" dirty="0"/>
              <a:t>PSEUDOCODE FOR THE CODE TO BE PRESENTED</a:t>
            </a:r>
          </a:p>
        </p:txBody>
      </p:sp>
      <p:sp>
        <p:nvSpPr>
          <p:cNvPr id="3" name="Content Placeholder 2">
            <a:extLst>
              <a:ext uri="{FF2B5EF4-FFF2-40B4-BE49-F238E27FC236}">
                <a16:creationId xmlns:a16="http://schemas.microsoft.com/office/drawing/2014/main" id="{3844307C-4965-9D85-5AFE-F6ED128A30B3}"/>
              </a:ext>
            </a:extLst>
          </p:cNvPr>
          <p:cNvSpPr>
            <a:spLocks noGrp="1"/>
          </p:cNvSpPr>
          <p:nvPr>
            <p:ph idx="1"/>
          </p:nvPr>
        </p:nvSpPr>
        <p:spPr>
          <a:xfrm>
            <a:off x="838200" y="1825624"/>
            <a:ext cx="3558540" cy="4940935"/>
          </a:xfrm>
        </p:spPr>
        <p:txBody>
          <a:bodyPr>
            <a:noAutofit/>
          </a:bodyPr>
          <a:lstStyle/>
          <a:p>
            <a:pPr marL="0" indent="0">
              <a:buNone/>
            </a:pPr>
            <a:r>
              <a:rPr lang="en-US" sz="800" dirty="0"/>
              <a:t>FUNCTION BFS(graph, start, visited):</a:t>
            </a:r>
          </a:p>
          <a:p>
            <a:pPr marL="0" indent="0">
              <a:buNone/>
            </a:pPr>
            <a:r>
              <a:rPr lang="en-US" sz="800" dirty="0"/>
              <a:t>    Initialize an empty queue</a:t>
            </a:r>
          </a:p>
          <a:p>
            <a:pPr marL="0" indent="0">
              <a:buNone/>
            </a:pPr>
            <a:r>
              <a:rPr lang="en-US" sz="800" dirty="0"/>
              <a:t>    Enqueue the start node</a:t>
            </a:r>
          </a:p>
          <a:p>
            <a:pPr marL="0" indent="0">
              <a:buNone/>
            </a:pPr>
            <a:r>
              <a:rPr lang="en-US" sz="800" dirty="0"/>
              <a:t>    Initialize an empty component list</a:t>
            </a:r>
          </a:p>
          <a:p>
            <a:pPr marL="0" indent="0">
              <a:buNone/>
            </a:pPr>
            <a:r>
              <a:rPr lang="en-US" sz="800" dirty="0"/>
              <a:t>    WHILE queue is not empty:</a:t>
            </a:r>
          </a:p>
          <a:p>
            <a:pPr marL="0" indent="0">
              <a:buNone/>
            </a:pPr>
            <a:r>
              <a:rPr lang="en-US" sz="800" dirty="0"/>
              <a:t>        Dequeue a node as current</a:t>
            </a:r>
          </a:p>
          <a:p>
            <a:pPr marL="0" indent="0">
              <a:buNone/>
            </a:pPr>
            <a:r>
              <a:rPr lang="en-US" sz="800" dirty="0"/>
              <a:t>        IF current not in visited:</a:t>
            </a:r>
          </a:p>
          <a:p>
            <a:pPr marL="0" indent="0">
              <a:buNone/>
            </a:pPr>
            <a:r>
              <a:rPr lang="en-US" sz="800" dirty="0"/>
              <a:t>            Add current to visited</a:t>
            </a:r>
          </a:p>
          <a:p>
            <a:pPr marL="0" indent="0">
              <a:buNone/>
            </a:pPr>
            <a:r>
              <a:rPr lang="en-US" sz="800" dirty="0"/>
              <a:t>            Add current to component</a:t>
            </a:r>
          </a:p>
          <a:p>
            <a:pPr marL="0" indent="0">
              <a:buNone/>
            </a:pPr>
            <a:r>
              <a:rPr lang="en-US" sz="800" dirty="0"/>
              <a:t>            FOR each neighbor of current in graph:</a:t>
            </a:r>
          </a:p>
          <a:p>
            <a:pPr marL="0" indent="0">
              <a:buNone/>
            </a:pPr>
            <a:r>
              <a:rPr lang="en-US" sz="800" dirty="0"/>
              <a:t>                IF neighbor not in visited:</a:t>
            </a:r>
          </a:p>
          <a:p>
            <a:pPr marL="0" indent="0">
              <a:buNone/>
            </a:pPr>
            <a:r>
              <a:rPr lang="en-US" sz="800" dirty="0"/>
              <a:t>                    Enqueue neighbor</a:t>
            </a:r>
          </a:p>
          <a:p>
            <a:pPr marL="0" indent="0">
              <a:buNone/>
            </a:pPr>
            <a:r>
              <a:rPr lang="en-US" sz="800" dirty="0"/>
              <a:t>    RETURN component</a:t>
            </a:r>
          </a:p>
          <a:p>
            <a:pPr marL="0" indent="0">
              <a:buNone/>
            </a:pPr>
            <a:r>
              <a:rPr lang="en-US" sz="800" dirty="0"/>
              <a:t>FUNCTION </a:t>
            </a:r>
            <a:r>
              <a:rPr lang="en-US" sz="800" dirty="0" err="1"/>
              <a:t>Discover_Regions_BFS</a:t>
            </a:r>
            <a:r>
              <a:rPr lang="en-US" sz="800" dirty="0"/>
              <a:t>(graph):</a:t>
            </a:r>
          </a:p>
          <a:p>
            <a:pPr marL="0" indent="0">
              <a:buNone/>
            </a:pPr>
            <a:r>
              <a:rPr lang="en-US" sz="800" dirty="0"/>
              <a:t>    Initialize visited as empty set</a:t>
            </a:r>
          </a:p>
          <a:p>
            <a:pPr marL="0" indent="0">
              <a:buNone/>
            </a:pPr>
            <a:r>
              <a:rPr lang="en-US" sz="800" dirty="0"/>
              <a:t>    Initialize regions list as empty</a:t>
            </a:r>
          </a:p>
          <a:p>
            <a:pPr marL="0" indent="0">
              <a:buNone/>
            </a:pPr>
            <a:r>
              <a:rPr lang="en-US" sz="800" dirty="0"/>
              <a:t>    FOR each node in graph:</a:t>
            </a:r>
          </a:p>
          <a:p>
            <a:pPr marL="0" indent="0">
              <a:buNone/>
            </a:pPr>
            <a:r>
              <a:rPr lang="en-US" sz="800" dirty="0"/>
              <a:t>        IF node not in visited:</a:t>
            </a:r>
          </a:p>
          <a:p>
            <a:pPr marL="0" indent="0">
              <a:buNone/>
            </a:pPr>
            <a:r>
              <a:rPr lang="en-US" sz="800" dirty="0"/>
              <a:t>            region = BFS(graph, node, visited)</a:t>
            </a:r>
          </a:p>
          <a:p>
            <a:pPr marL="0" indent="0">
              <a:buNone/>
            </a:pPr>
            <a:r>
              <a:rPr lang="en-US" sz="800" dirty="0"/>
              <a:t>            Append region to regions list </a:t>
            </a:r>
          </a:p>
          <a:p>
            <a:pPr marL="0" indent="0">
              <a:buNone/>
            </a:pPr>
            <a:r>
              <a:rPr lang="en-US" sz="800" dirty="0"/>
              <a:t>    RETURN regions</a:t>
            </a:r>
          </a:p>
        </p:txBody>
      </p:sp>
      <p:sp>
        <p:nvSpPr>
          <p:cNvPr id="5" name="TextBox 4">
            <a:extLst>
              <a:ext uri="{FF2B5EF4-FFF2-40B4-BE49-F238E27FC236}">
                <a16:creationId xmlns:a16="http://schemas.microsoft.com/office/drawing/2014/main" id="{65D7CCCA-48D8-38C6-660D-34CCD84B07B2}"/>
              </a:ext>
            </a:extLst>
          </p:cNvPr>
          <p:cNvSpPr txBox="1"/>
          <p:nvPr/>
        </p:nvSpPr>
        <p:spPr>
          <a:xfrm>
            <a:off x="1402080" y="1303456"/>
            <a:ext cx="647700" cy="369332"/>
          </a:xfrm>
          <a:prstGeom prst="rect">
            <a:avLst/>
          </a:prstGeom>
          <a:noFill/>
        </p:spPr>
        <p:txBody>
          <a:bodyPr wrap="square">
            <a:spAutoFit/>
          </a:bodyPr>
          <a:lstStyle/>
          <a:p>
            <a:r>
              <a:rPr lang="en-US" sz="1800" b="1" dirty="0">
                <a:effectLst/>
                <a:latin typeface="Aptos" panose="020B0004020202020204" pitchFamily="34" charset="0"/>
                <a:ea typeface="Aptos" panose="020B0004020202020204" pitchFamily="34" charset="0"/>
                <a:cs typeface="Arial" panose="020B0604020202020204" pitchFamily="34" charset="0"/>
              </a:rPr>
              <a:t>BFS</a:t>
            </a:r>
            <a:endParaRPr lang="en-US" dirty="0"/>
          </a:p>
        </p:txBody>
      </p:sp>
      <p:sp>
        <p:nvSpPr>
          <p:cNvPr id="7" name="TextBox 6">
            <a:extLst>
              <a:ext uri="{FF2B5EF4-FFF2-40B4-BE49-F238E27FC236}">
                <a16:creationId xmlns:a16="http://schemas.microsoft.com/office/drawing/2014/main" id="{50739FAC-8E06-B09E-1923-877D20646328}"/>
              </a:ext>
            </a:extLst>
          </p:cNvPr>
          <p:cNvSpPr txBox="1"/>
          <p:nvPr/>
        </p:nvSpPr>
        <p:spPr>
          <a:xfrm>
            <a:off x="4229100" y="1825624"/>
            <a:ext cx="2674620" cy="3877985"/>
          </a:xfrm>
          <a:prstGeom prst="rect">
            <a:avLst/>
          </a:prstGeom>
          <a:noFill/>
        </p:spPr>
        <p:txBody>
          <a:bodyPr wrap="square">
            <a:spAutoFit/>
          </a:bodyPr>
          <a:lstStyle/>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FUNCTION DFS(graph, node, visited, component):</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Add node to visited</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Append node to component</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FOR each neighbor of node in graph:</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IF neighbor not in visited:</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Call DFS(graph, neighbor, visited, component)</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FUNCTION </a:t>
            </a:r>
            <a:r>
              <a:rPr lang="en-US" sz="800" kern="100" dirty="0" err="1">
                <a:effectLst/>
                <a:latin typeface="Aptos" panose="020B0004020202020204" pitchFamily="34" charset="0"/>
                <a:ea typeface="Aptos" panose="020B0004020202020204" pitchFamily="34" charset="0"/>
                <a:cs typeface="Arial" panose="020B0604020202020204" pitchFamily="34" charset="0"/>
              </a:rPr>
              <a:t>Discover_Regions_DFS</a:t>
            </a:r>
            <a:r>
              <a:rPr lang="en-US" sz="800" kern="100" dirty="0">
                <a:effectLst/>
                <a:latin typeface="Aptos" panose="020B0004020202020204" pitchFamily="34" charset="0"/>
                <a:ea typeface="Aptos" panose="020B0004020202020204" pitchFamily="34" charset="0"/>
                <a:cs typeface="Arial" panose="020B0604020202020204" pitchFamily="34" charset="0"/>
              </a:rPr>
              <a:t>(graph):</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Initialize visited as empty set</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Initialize regions list as empty</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FOR each node in graph:</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IF node not in visited:</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Initialize empty component list</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Call DFS(graph, node, visited, component)</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Append component to regions list</a:t>
            </a:r>
          </a:p>
          <a:p>
            <a:pPr marL="0" marR="0">
              <a:lnSpc>
                <a:spcPct val="115000"/>
              </a:lnSpc>
              <a:spcAft>
                <a:spcPts val="800"/>
              </a:spcAft>
              <a:buNone/>
            </a:pPr>
            <a:r>
              <a:rPr lang="en-US" sz="800" kern="100" dirty="0">
                <a:effectLst/>
                <a:latin typeface="Aptos" panose="020B0004020202020204" pitchFamily="34" charset="0"/>
                <a:ea typeface="Aptos" panose="020B0004020202020204" pitchFamily="34" charset="0"/>
                <a:cs typeface="Arial" panose="020B0604020202020204" pitchFamily="34" charset="0"/>
              </a:rPr>
              <a:t> </a:t>
            </a:r>
          </a:p>
          <a:p>
            <a:pPr>
              <a:buNone/>
            </a:pPr>
            <a:r>
              <a:rPr lang="en-US" sz="800" dirty="0">
                <a:effectLst/>
                <a:latin typeface="Aptos" panose="020B0004020202020204" pitchFamily="34" charset="0"/>
                <a:ea typeface="Aptos" panose="020B0004020202020204" pitchFamily="34" charset="0"/>
                <a:cs typeface="Arial" panose="020B0604020202020204" pitchFamily="34" charset="0"/>
              </a:rPr>
              <a:t>    RETURN regions</a:t>
            </a:r>
            <a:endParaRPr lang="en-US" sz="800" dirty="0"/>
          </a:p>
        </p:txBody>
      </p:sp>
      <p:sp>
        <p:nvSpPr>
          <p:cNvPr id="10" name="TextBox 9">
            <a:extLst>
              <a:ext uri="{FF2B5EF4-FFF2-40B4-BE49-F238E27FC236}">
                <a16:creationId xmlns:a16="http://schemas.microsoft.com/office/drawing/2014/main" id="{498C70BA-9D0F-29F4-6645-6AD1CFBD91B6}"/>
              </a:ext>
            </a:extLst>
          </p:cNvPr>
          <p:cNvSpPr txBox="1"/>
          <p:nvPr/>
        </p:nvSpPr>
        <p:spPr>
          <a:xfrm>
            <a:off x="4991100" y="1303456"/>
            <a:ext cx="647700" cy="369332"/>
          </a:xfrm>
          <a:prstGeom prst="rect">
            <a:avLst/>
          </a:prstGeom>
          <a:noFill/>
        </p:spPr>
        <p:txBody>
          <a:bodyPr wrap="square">
            <a:spAutoFit/>
          </a:bodyPr>
          <a:lstStyle/>
          <a:p>
            <a:r>
              <a:rPr lang="en-US" b="1" dirty="0">
                <a:latin typeface="Aptos" panose="020B0004020202020204" pitchFamily="34" charset="0"/>
                <a:cs typeface="Arial" panose="020B0604020202020204" pitchFamily="34" charset="0"/>
              </a:rPr>
              <a:t>DFS</a:t>
            </a:r>
            <a:endParaRPr lang="en-US" dirty="0"/>
          </a:p>
        </p:txBody>
      </p:sp>
      <p:sp>
        <p:nvSpPr>
          <p:cNvPr id="12" name="TextBox 11">
            <a:extLst>
              <a:ext uri="{FF2B5EF4-FFF2-40B4-BE49-F238E27FC236}">
                <a16:creationId xmlns:a16="http://schemas.microsoft.com/office/drawing/2014/main" id="{4D490CDB-5C62-2AA3-874A-37FC557A4832}"/>
              </a:ext>
            </a:extLst>
          </p:cNvPr>
          <p:cNvSpPr txBox="1"/>
          <p:nvPr/>
        </p:nvSpPr>
        <p:spPr>
          <a:xfrm>
            <a:off x="7391400" y="2522696"/>
            <a:ext cx="3962400" cy="1384995"/>
          </a:xfrm>
          <a:prstGeom prst="rect">
            <a:avLst/>
          </a:prstGeom>
          <a:noFill/>
        </p:spPr>
        <p:txBody>
          <a:bodyPr wrap="square">
            <a:spAutoFit/>
          </a:bodyPr>
          <a:lstStyle/>
          <a:p>
            <a:r>
              <a:rPr lang="en-US" sz="1400" dirty="0">
                <a:effectLst/>
                <a:latin typeface="Aptos" panose="020B0004020202020204" pitchFamily="34" charset="0"/>
                <a:ea typeface="Aptos" panose="020B0004020202020204" pitchFamily="34" charset="0"/>
                <a:cs typeface="Arial" panose="020B0604020202020204" pitchFamily="34" charset="0"/>
              </a:rPr>
              <a:t>These two algorithms help identify </a:t>
            </a:r>
            <a:r>
              <a:rPr lang="en-US" sz="1400" b="1" dirty="0">
                <a:effectLst/>
                <a:latin typeface="Aptos" panose="020B0004020202020204" pitchFamily="34" charset="0"/>
                <a:ea typeface="Aptos" panose="020B0004020202020204" pitchFamily="34" charset="0"/>
                <a:cs typeface="Arial" panose="020B0604020202020204" pitchFamily="34" charset="0"/>
              </a:rPr>
              <a:t>connected clusters of islands (regions) </a:t>
            </a:r>
            <a:r>
              <a:rPr lang="en-US" sz="1400" dirty="0">
                <a:effectLst/>
                <a:latin typeface="Aptos" panose="020B0004020202020204" pitchFamily="34" charset="0"/>
                <a:ea typeface="Aptos" panose="020B0004020202020204" pitchFamily="34" charset="0"/>
                <a:cs typeface="Arial" panose="020B0604020202020204" pitchFamily="34" charset="0"/>
              </a:rPr>
              <a:t>where each island is a node and each bridge is an edge. Both approaches will yield the same result – the list of separate island regions – but they explore the graph differently.</a:t>
            </a:r>
            <a:endParaRPr lang="en-US" sz="1400" dirty="0"/>
          </a:p>
        </p:txBody>
      </p:sp>
    </p:spTree>
    <p:extLst>
      <p:ext uri="{BB962C8B-B14F-4D97-AF65-F5344CB8AC3E}">
        <p14:creationId xmlns:p14="http://schemas.microsoft.com/office/powerpoint/2010/main" val="340854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DF6B2F-8E0A-C858-5440-DE8997573F42}"/>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Graphs, Trees And Algorithm</a:t>
            </a:r>
          </a:p>
        </p:txBody>
      </p:sp>
      <p:sp>
        <p:nvSpPr>
          <p:cNvPr id="3" name="Content Placeholder 2">
            <a:extLst>
              <a:ext uri="{FF2B5EF4-FFF2-40B4-BE49-F238E27FC236}">
                <a16:creationId xmlns:a16="http://schemas.microsoft.com/office/drawing/2014/main" id="{82E0F87D-3562-379C-70BE-DA395833A397}"/>
              </a:ext>
            </a:extLst>
          </p:cNvPr>
          <p:cNvSpPr>
            <a:spLocks noGrp="1"/>
          </p:cNvSpPr>
          <p:nvPr>
            <p:ph idx="1"/>
          </p:nvPr>
        </p:nvSpPr>
        <p:spPr>
          <a:xfrm>
            <a:off x="6503158" y="649480"/>
            <a:ext cx="4862447" cy="5546047"/>
          </a:xfrm>
        </p:spPr>
        <p:txBody>
          <a:bodyPr anchor="ctr">
            <a:normAutofit/>
          </a:bodyPr>
          <a:lstStyle/>
          <a:p>
            <a:pPr marL="0" indent="0">
              <a:buNone/>
            </a:pPr>
            <a:r>
              <a:rPr lang="en-US" sz="1700" dirty="0"/>
              <a:t>What is a Graph?</a:t>
            </a:r>
          </a:p>
          <a:p>
            <a:r>
              <a:rPr lang="en-US" sz="1700" dirty="0"/>
              <a:t>A graph is an ADT consisting of </a:t>
            </a:r>
            <a:r>
              <a:rPr lang="en-US" sz="1700" b="1" dirty="0"/>
              <a:t>Vertices (nodes) </a:t>
            </a:r>
            <a:r>
              <a:rPr lang="en-US" sz="1700" dirty="0"/>
              <a:t>and </a:t>
            </a:r>
            <a:r>
              <a:rPr lang="en-US" sz="1700" b="1" dirty="0"/>
              <a:t>a set of Edges (connections between nodes).</a:t>
            </a:r>
            <a:endParaRPr lang="en-US" sz="1700" dirty="0"/>
          </a:p>
          <a:p>
            <a:pPr marL="0" indent="0">
              <a:buNone/>
            </a:pPr>
            <a:r>
              <a:rPr lang="en-US" sz="1700" dirty="0"/>
              <a:t>What is a Tree?</a:t>
            </a:r>
          </a:p>
          <a:p>
            <a:r>
              <a:rPr lang="en-US" sz="1700" dirty="0"/>
              <a:t>A tree is a special type of graph that is </a:t>
            </a:r>
            <a:r>
              <a:rPr lang="en-US" sz="1700" b="1" dirty="0"/>
              <a:t>connected </a:t>
            </a:r>
            <a:r>
              <a:rPr lang="en-US" sz="1700" dirty="0"/>
              <a:t>and </a:t>
            </a:r>
            <a:r>
              <a:rPr lang="en-US" sz="1700" b="1" dirty="0"/>
              <a:t>Acyclic (</a:t>
            </a:r>
            <a:r>
              <a:rPr lang="en-US" sz="1700" b="1" dirty="0" err="1"/>
              <a:t>i.e</a:t>
            </a:r>
            <a:r>
              <a:rPr lang="en-US" sz="1700" b="1" dirty="0"/>
              <a:t> contains no cycles).</a:t>
            </a:r>
            <a:endParaRPr lang="en-US" sz="1700" dirty="0"/>
          </a:p>
          <a:p>
            <a:pPr marL="0" indent="0">
              <a:buNone/>
            </a:pPr>
            <a:r>
              <a:rPr lang="en-US" sz="1700" dirty="0"/>
              <a:t>We will be discussing the </a:t>
            </a:r>
            <a:r>
              <a:rPr lang="en-US" sz="1700" b="1" dirty="0"/>
              <a:t>Traversal Algorithm Method</a:t>
            </a:r>
            <a:r>
              <a:rPr lang="en-US" sz="1700" dirty="0"/>
              <a:t> to further help us understand these ADTs. First, what is </a:t>
            </a:r>
            <a:r>
              <a:rPr lang="en-US" sz="1700" b="1" dirty="0"/>
              <a:t>Algorithm?</a:t>
            </a:r>
            <a:endParaRPr lang="en-US" sz="1700" dirty="0"/>
          </a:p>
          <a:p>
            <a:pPr marL="0" indent="0">
              <a:buNone/>
            </a:pPr>
            <a:r>
              <a:rPr lang="en-US" sz="1700" dirty="0"/>
              <a:t>Algorithms can be defined as a step-by-step procedure for solving a problem or accomplishing a task. The traversal algorithm includes:</a:t>
            </a:r>
          </a:p>
          <a:p>
            <a:r>
              <a:rPr lang="en-US" sz="1700" b="1" dirty="0"/>
              <a:t>Breadth First Search (BFS)</a:t>
            </a:r>
            <a:endParaRPr lang="en-US" sz="1700" dirty="0"/>
          </a:p>
          <a:p>
            <a:r>
              <a:rPr lang="en-US" sz="1700" b="1" dirty="0"/>
              <a:t>Depth First Search (DFS)</a:t>
            </a:r>
            <a:endParaRPr lang="en-US" sz="1700" dirty="0"/>
          </a:p>
        </p:txBody>
      </p:sp>
    </p:spTree>
    <p:extLst>
      <p:ext uri="{BB962C8B-B14F-4D97-AF65-F5344CB8AC3E}">
        <p14:creationId xmlns:p14="http://schemas.microsoft.com/office/powerpoint/2010/main" val="245402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745269EE-1AE4-E9B4-3C16-BC2E542A4485}"/>
              </a:ext>
            </a:extLst>
          </p:cNvPr>
          <p:cNvPicPr>
            <a:picLocks noChangeAspect="1"/>
          </p:cNvPicPr>
          <p:nvPr/>
        </p:nvPicPr>
        <p:blipFill>
          <a:blip r:embed="rId2"/>
          <a:srcRect l="25378" r="15456"/>
          <a:stretch>
            <a:fillRect/>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03297-B953-7F10-C91C-445ED5D0779C}"/>
              </a:ext>
            </a:extLst>
          </p:cNvPr>
          <p:cNvSpPr>
            <a:spLocks noGrp="1"/>
          </p:cNvSpPr>
          <p:nvPr>
            <p:ph type="title"/>
          </p:nvPr>
        </p:nvSpPr>
        <p:spPr>
          <a:xfrm>
            <a:off x="6115317" y="405685"/>
            <a:ext cx="5464968" cy="1559301"/>
          </a:xfrm>
        </p:spPr>
        <p:txBody>
          <a:bodyPr>
            <a:normAutofit/>
          </a:bodyPr>
          <a:lstStyle/>
          <a:p>
            <a:r>
              <a:rPr lang="en-US" sz="4000" b="1"/>
              <a:t>BREADTH FIRST SEARCH</a:t>
            </a:r>
            <a:endParaRPr lang="en-US" sz="4000"/>
          </a:p>
        </p:txBody>
      </p:sp>
      <p:sp>
        <p:nvSpPr>
          <p:cNvPr id="3" name="Content Placeholder 2">
            <a:extLst>
              <a:ext uri="{FF2B5EF4-FFF2-40B4-BE49-F238E27FC236}">
                <a16:creationId xmlns:a16="http://schemas.microsoft.com/office/drawing/2014/main" id="{62DCDE71-DB9D-22AF-FE69-EB9121AE58B5}"/>
              </a:ext>
            </a:extLst>
          </p:cNvPr>
          <p:cNvSpPr>
            <a:spLocks noGrp="1"/>
          </p:cNvSpPr>
          <p:nvPr>
            <p:ph idx="1"/>
          </p:nvPr>
        </p:nvSpPr>
        <p:spPr>
          <a:xfrm>
            <a:off x="6115317" y="2743200"/>
            <a:ext cx="5247340" cy="3496878"/>
          </a:xfrm>
        </p:spPr>
        <p:txBody>
          <a:bodyPr anchor="ctr">
            <a:normAutofit/>
          </a:bodyPr>
          <a:lstStyle/>
          <a:p>
            <a:pPr marL="0" indent="0">
              <a:buNone/>
            </a:pPr>
            <a:r>
              <a:rPr lang="en-US" sz="1700" dirty="0"/>
              <a:t>Breadth first search (BFS) is a common algorithm used to navigate and explore graph or tree data structures. It is an algorithm used for traversing or searching tree or graph data structures. It starts at the root node (or any arbitrary node in a graph) and explores all the nodes at the current depth level before moving on to the nodes at the next depth level.</a:t>
            </a:r>
          </a:p>
          <a:p>
            <a:pPr marL="0" indent="0">
              <a:buNone/>
            </a:pPr>
            <a:r>
              <a:rPr lang="en-US" sz="1700" dirty="0"/>
              <a:t>This algorithm maintains a queue to keep track of the nodes to visit. It starts by enqueuing the root node, the dequeuing the front node from the queue, visiting it and enqueuing all its adjacent nodes (</a:t>
            </a:r>
            <a:r>
              <a:rPr lang="en-US" sz="1700" dirty="0" err="1"/>
              <a:t>i.e</a:t>
            </a:r>
            <a:r>
              <a:rPr lang="en-US" sz="1700" dirty="0"/>
              <a:t> nodes directly connected to it that have not been visited yet). It repeats this process until the queue is empty.</a:t>
            </a:r>
          </a:p>
          <a:p>
            <a:endParaRPr lang="en-US" sz="1700" dirty="0"/>
          </a:p>
        </p:txBody>
      </p:sp>
    </p:spTree>
    <p:extLst>
      <p:ext uri="{BB962C8B-B14F-4D97-AF65-F5344CB8AC3E}">
        <p14:creationId xmlns:p14="http://schemas.microsoft.com/office/powerpoint/2010/main" val="130189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4F1C-A92E-E53B-1193-0DACCC04816B}"/>
              </a:ext>
            </a:extLst>
          </p:cNvPr>
          <p:cNvSpPr>
            <a:spLocks noGrp="1"/>
          </p:cNvSpPr>
          <p:nvPr>
            <p:ph type="title"/>
          </p:nvPr>
        </p:nvSpPr>
        <p:spPr/>
        <p:txBody>
          <a:bodyPr/>
          <a:lstStyle/>
          <a:p>
            <a:r>
              <a:rPr lang="en-US" b="1" dirty="0"/>
              <a:t>APPLICATIONS OF BREADTH FIRST SEARCH</a:t>
            </a:r>
            <a:endParaRPr lang="en-US" dirty="0"/>
          </a:p>
        </p:txBody>
      </p:sp>
      <p:graphicFrame>
        <p:nvGraphicFramePr>
          <p:cNvPr id="7" name="Content Placeholder 2">
            <a:extLst>
              <a:ext uri="{FF2B5EF4-FFF2-40B4-BE49-F238E27FC236}">
                <a16:creationId xmlns:a16="http://schemas.microsoft.com/office/drawing/2014/main" id="{C1116885-0B72-3205-DE0D-BE9F7814F69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707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E32420B-4E35-3C74-6500-CF0FF06B4DD9}"/>
              </a:ext>
            </a:extLst>
          </p:cNvPr>
          <p:cNvSpPr>
            <a:spLocks noGrp="1"/>
          </p:cNvSpPr>
          <p:nvPr>
            <p:ph type="title"/>
          </p:nvPr>
        </p:nvSpPr>
        <p:spPr>
          <a:xfrm>
            <a:off x="838200" y="365126"/>
            <a:ext cx="5393361" cy="680156"/>
          </a:xfrm>
        </p:spPr>
        <p:txBody>
          <a:bodyPr>
            <a:normAutofit fontScale="90000"/>
          </a:bodyPr>
          <a:lstStyle/>
          <a:p>
            <a:r>
              <a:rPr lang="en-US" sz="2400" dirty="0"/>
              <a:t>PSEUDOCODE FOR BREADTH FIRST SEARCH</a:t>
            </a:r>
          </a:p>
        </p:txBody>
      </p:sp>
      <p:sp>
        <p:nvSpPr>
          <p:cNvPr id="17" name="Freeform: Shape 1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78B995-C9DF-47A2-EF64-4E9307271500}"/>
              </a:ext>
            </a:extLst>
          </p:cNvPr>
          <p:cNvSpPr>
            <a:spLocks noGrp="1"/>
          </p:cNvSpPr>
          <p:nvPr>
            <p:ph idx="1"/>
          </p:nvPr>
        </p:nvSpPr>
        <p:spPr>
          <a:xfrm>
            <a:off x="847728" y="1066962"/>
            <a:ext cx="5815677" cy="5851998"/>
          </a:xfrm>
        </p:spPr>
        <p:txBody>
          <a:bodyPr>
            <a:noAutofit/>
          </a:bodyPr>
          <a:lstStyle/>
          <a:p>
            <a:pPr marL="0" indent="0">
              <a:buNone/>
            </a:pPr>
            <a:r>
              <a:rPr lang="en-US" sz="1000" dirty="0"/>
              <a:t>The Breadth first search (BFS) algorithm starts at the root node (or any arbitrary node in a graph) and explores all the nodes at the current depth level before moving on to the nodes at the next depth level.</a:t>
            </a:r>
          </a:p>
          <a:p>
            <a:pPr marL="0" indent="0">
              <a:buNone/>
            </a:pPr>
            <a:r>
              <a:rPr lang="en-US" sz="1000" dirty="0"/>
              <a:t>Step 1: Initialize a queue and enqueue the starting node into it.</a:t>
            </a:r>
          </a:p>
          <a:p>
            <a:pPr marL="0" indent="0">
              <a:buNone/>
            </a:pPr>
            <a:r>
              <a:rPr lang="en-US" sz="1000" dirty="0"/>
              <a:t>Step 2: Mark the starting node as visited.</a:t>
            </a:r>
          </a:p>
          <a:p>
            <a:pPr marL="0" indent="0">
              <a:buNone/>
            </a:pPr>
            <a:r>
              <a:rPr lang="en-US" sz="1000" dirty="0"/>
              <a:t>Step 3: While the queue is not empty, do the following:</a:t>
            </a:r>
          </a:p>
          <a:p>
            <a:r>
              <a:rPr lang="en-US" sz="1000" dirty="0"/>
              <a:t>Dequeue the node at the front of the queue</a:t>
            </a:r>
          </a:p>
          <a:p>
            <a:pPr lvl="0"/>
            <a:r>
              <a:rPr lang="en-US" sz="1000" dirty="0"/>
              <a:t>Visit the dequeued node</a:t>
            </a:r>
          </a:p>
          <a:p>
            <a:pPr lvl="0"/>
            <a:r>
              <a:rPr lang="en-US" sz="1000" dirty="0"/>
              <a:t>Enqueue all the adjacent nodes (</a:t>
            </a:r>
            <a:r>
              <a:rPr lang="en-US" sz="1000" dirty="0" err="1"/>
              <a:t>i.e</a:t>
            </a:r>
            <a:r>
              <a:rPr lang="en-US" sz="1000" dirty="0"/>
              <a:t>, nodes directly connected to it that have not been visited yet) into the queue and mark them as visited.</a:t>
            </a:r>
          </a:p>
          <a:p>
            <a:pPr marL="0" indent="0">
              <a:buNone/>
            </a:pPr>
            <a:r>
              <a:rPr lang="en-US" sz="1000" dirty="0"/>
              <a:t>Step 4: Repeat step 3 until the queue is empty</a:t>
            </a:r>
          </a:p>
          <a:p>
            <a:r>
              <a:rPr lang="en-US" sz="1000" dirty="0"/>
              <a:t>Note that BFS guarantees that the shortest path to a node will be found if it exists. The algorithm uses a First-In-First-Out (FIFO) queue to maintain the order in which nodes are visited. Nodes are visited in the order in which they are dequeued from the queue, ensuring that all nodes at a certain depth level are visited before moving on to the nodes at the next depth level.</a:t>
            </a:r>
          </a:p>
          <a:p>
            <a:pPr marL="0" indent="0">
              <a:buNone/>
            </a:pPr>
            <a:r>
              <a:rPr lang="en-US" sz="1000" dirty="0"/>
              <a:t>BFS(G, </a:t>
            </a:r>
            <a:r>
              <a:rPr lang="en-US" sz="1000" dirty="0" err="1"/>
              <a:t>start_node</a:t>
            </a:r>
            <a:r>
              <a:rPr lang="en-US" sz="1000" dirty="0"/>
              <a:t>):</a:t>
            </a:r>
            <a:br>
              <a:rPr lang="en-US" sz="1000" dirty="0"/>
            </a:br>
            <a:r>
              <a:rPr lang="en-US" sz="1000" dirty="0"/>
              <a:t>    queue = [</a:t>
            </a:r>
            <a:r>
              <a:rPr lang="en-US" sz="1000" dirty="0" err="1"/>
              <a:t>start_node</a:t>
            </a:r>
            <a:r>
              <a:rPr lang="en-US" sz="1000" dirty="0"/>
              <a:t>]</a:t>
            </a:r>
            <a:br>
              <a:rPr lang="en-US" sz="1000" dirty="0"/>
            </a:br>
            <a:r>
              <a:rPr lang="en-US" sz="1000" dirty="0"/>
              <a:t>    visited = set(</a:t>
            </a:r>
            <a:r>
              <a:rPr lang="en-US" sz="1000" dirty="0" err="1"/>
              <a:t>start_node</a:t>
            </a:r>
            <a:r>
              <a:rPr lang="en-US" sz="1000" dirty="0"/>
              <a:t>)</a:t>
            </a:r>
            <a:br>
              <a:rPr lang="en-US" sz="1000" dirty="0"/>
            </a:br>
            <a:r>
              <a:rPr lang="en-US" sz="1000" dirty="0"/>
              <a:t>    while queue is not empty:</a:t>
            </a:r>
            <a:br>
              <a:rPr lang="en-US" sz="1000" dirty="0"/>
            </a:br>
            <a:r>
              <a:rPr lang="en-US" sz="1000" dirty="0"/>
              <a:t>        </a:t>
            </a:r>
            <a:r>
              <a:rPr lang="en-US" sz="1000" dirty="0" err="1"/>
              <a:t>current_node</a:t>
            </a:r>
            <a:r>
              <a:rPr lang="en-US" sz="1000" dirty="0"/>
              <a:t> = </a:t>
            </a:r>
            <a:r>
              <a:rPr lang="en-US" sz="1000" dirty="0" err="1"/>
              <a:t>queue.dequeue</a:t>
            </a:r>
            <a:r>
              <a:rPr lang="en-US" sz="1000" dirty="0"/>
              <a:t>()</a:t>
            </a:r>
            <a:br>
              <a:rPr lang="en-US" sz="1000" dirty="0"/>
            </a:br>
            <a:r>
              <a:rPr lang="en-US" sz="1000" dirty="0"/>
              <a:t>        for neighbor in </a:t>
            </a:r>
            <a:r>
              <a:rPr lang="en-US" sz="1000" dirty="0" err="1"/>
              <a:t>G.adjacent_nodes</a:t>
            </a:r>
            <a:r>
              <a:rPr lang="en-US" sz="1000" dirty="0"/>
              <a:t>(</a:t>
            </a:r>
            <a:r>
              <a:rPr lang="en-US" sz="1000" dirty="0" err="1"/>
              <a:t>current_node</a:t>
            </a:r>
            <a:r>
              <a:rPr lang="en-US" sz="1000" dirty="0"/>
              <a:t>):</a:t>
            </a:r>
            <a:br>
              <a:rPr lang="en-US" sz="1000" dirty="0"/>
            </a:br>
            <a:r>
              <a:rPr lang="en-US" sz="1000" dirty="0"/>
              <a:t>            if neighbor not in visited:</a:t>
            </a:r>
            <a:br>
              <a:rPr lang="en-US" sz="1000" dirty="0"/>
            </a:br>
            <a:r>
              <a:rPr lang="en-US" sz="1000" dirty="0"/>
              <a:t>                </a:t>
            </a:r>
            <a:r>
              <a:rPr lang="en-US" sz="1000" dirty="0" err="1"/>
              <a:t>visited.add</a:t>
            </a:r>
            <a:r>
              <a:rPr lang="en-US" sz="1000" dirty="0"/>
              <a:t>(neighbor)</a:t>
            </a:r>
            <a:br>
              <a:rPr lang="en-US" sz="1000" dirty="0"/>
            </a:br>
            <a:r>
              <a:rPr lang="en-US" sz="1000" dirty="0"/>
              <a:t>                </a:t>
            </a:r>
            <a:r>
              <a:rPr lang="en-US" sz="1000" dirty="0" err="1"/>
              <a:t>queue.enqueue</a:t>
            </a:r>
            <a:r>
              <a:rPr lang="en-US" sz="1000" dirty="0"/>
              <a:t>(neighbor) </a:t>
            </a:r>
          </a:p>
          <a:p>
            <a:pPr lvl="0"/>
            <a:r>
              <a:rPr lang="en-US" sz="1000" dirty="0"/>
              <a:t>G is the graph to be searched</a:t>
            </a:r>
          </a:p>
          <a:p>
            <a:pPr lvl="0"/>
            <a:r>
              <a:rPr lang="en-US" sz="1000" dirty="0" err="1"/>
              <a:t>start_node</a:t>
            </a:r>
            <a:r>
              <a:rPr lang="en-US" sz="1000" dirty="0"/>
              <a:t> is the node to start the search from</a:t>
            </a:r>
          </a:p>
          <a:p>
            <a:pPr lvl="0"/>
            <a:r>
              <a:rPr lang="en-US" sz="1000" dirty="0"/>
              <a:t>queue is a FIFO data structure used to keep track of nodes to visit</a:t>
            </a:r>
          </a:p>
          <a:p>
            <a:pPr lvl="0"/>
            <a:r>
              <a:rPr lang="en-US" sz="1000" dirty="0"/>
              <a:t>visited is a set used to keep track of visited nodes</a:t>
            </a:r>
          </a:p>
          <a:p>
            <a:pPr lvl="0"/>
            <a:r>
              <a:rPr lang="en-US" sz="1000" dirty="0" err="1"/>
              <a:t>adjacent_nodes</a:t>
            </a:r>
            <a:r>
              <a:rPr lang="en-US" sz="1000" dirty="0"/>
              <a:t>(node) is a function that returns the neighbors of the given node in the graph G</a:t>
            </a:r>
          </a:p>
          <a:p>
            <a:endParaRPr lang="en-US" sz="1000" dirty="0"/>
          </a:p>
        </p:txBody>
      </p:sp>
      <p:sp>
        <p:nvSpPr>
          <p:cNvPr id="19" name="Oval 1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cision chart">
            <a:extLst>
              <a:ext uri="{FF2B5EF4-FFF2-40B4-BE49-F238E27FC236}">
                <a16:creationId xmlns:a16="http://schemas.microsoft.com/office/drawing/2014/main" id="{44FB1552-DF55-17ED-B1EC-B852FD0A10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1" name="Freeform: Shape 2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23843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6BE5794-F186-2D5F-7712-A474F12C8F76}"/>
              </a:ext>
            </a:extLst>
          </p:cNvPr>
          <p:cNvPicPr>
            <a:picLocks noChangeAspect="1"/>
          </p:cNvPicPr>
          <p:nvPr/>
        </p:nvPicPr>
        <p:blipFill>
          <a:blip r:embed="rId2"/>
          <a:srcRect l="12229"/>
          <a:stretch>
            <a:fillRect/>
          </a:stretch>
        </p:blipFill>
        <p:spPr>
          <a:xfrm>
            <a:off x="1" y="10"/>
            <a:ext cx="9669642" cy="6857990"/>
          </a:xfrm>
          <a:prstGeom prst="rect">
            <a:avLst/>
          </a:prstGeom>
        </p:spPr>
      </p:pic>
      <p:sp>
        <p:nvSpPr>
          <p:cNvPr id="37" name="Rectangle 3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D1B1EC-1439-E644-9109-97F35499FE4F}"/>
              </a:ext>
            </a:extLst>
          </p:cNvPr>
          <p:cNvSpPr>
            <a:spLocks noGrp="1"/>
          </p:cNvSpPr>
          <p:nvPr>
            <p:ph type="title"/>
          </p:nvPr>
        </p:nvSpPr>
        <p:spPr>
          <a:xfrm>
            <a:off x="7531610" y="365125"/>
            <a:ext cx="3822189" cy="1899912"/>
          </a:xfrm>
        </p:spPr>
        <p:txBody>
          <a:bodyPr>
            <a:normAutofit/>
          </a:bodyPr>
          <a:lstStyle/>
          <a:p>
            <a:r>
              <a:rPr lang="en-US" sz="4000" b="1"/>
              <a:t>DEPTH FIRST SEARCH</a:t>
            </a:r>
            <a:endParaRPr lang="en-US" sz="4000"/>
          </a:p>
        </p:txBody>
      </p:sp>
      <p:sp>
        <p:nvSpPr>
          <p:cNvPr id="3" name="Content Placeholder 2">
            <a:extLst>
              <a:ext uri="{FF2B5EF4-FFF2-40B4-BE49-F238E27FC236}">
                <a16:creationId xmlns:a16="http://schemas.microsoft.com/office/drawing/2014/main" id="{1EA1D9D9-90FC-BB3E-D367-827414369CA4}"/>
              </a:ext>
            </a:extLst>
          </p:cNvPr>
          <p:cNvSpPr>
            <a:spLocks noGrp="1"/>
          </p:cNvSpPr>
          <p:nvPr>
            <p:ph idx="1"/>
          </p:nvPr>
        </p:nvSpPr>
        <p:spPr>
          <a:xfrm>
            <a:off x="7531610" y="2434201"/>
            <a:ext cx="3822189" cy="3742762"/>
          </a:xfrm>
        </p:spPr>
        <p:txBody>
          <a:bodyPr>
            <a:normAutofit/>
          </a:bodyPr>
          <a:lstStyle/>
          <a:p>
            <a:pPr marL="0" indent="0">
              <a:buNone/>
            </a:pPr>
            <a:r>
              <a:rPr lang="en-US" sz="1400"/>
              <a:t>Depth First Search (DFS) is a graph traversal algorithm that explores a graph or tree by visiting as far as possible along each branch before backtracking. It starts at a chosen node, explores all its unvisited neighbors, and repeats the process recursively. It is like navigating a maze, going down one path until you hit a dead-end, then retracing your steps and exploring another path.</a:t>
            </a:r>
          </a:p>
          <a:p>
            <a:pPr marL="0" indent="0">
              <a:buNone/>
            </a:pPr>
            <a:r>
              <a:rPr lang="en-US" sz="1400"/>
              <a:t>We have two (2) methods that are typically used to implement DFS efficiently, these methods include:</a:t>
            </a:r>
          </a:p>
          <a:p>
            <a:r>
              <a:rPr lang="en-US" sz="1400" b="1"/>
              <a:t>RECURSIVE APPROACH</a:t>
            </a:r>
            <a:endParaRPr lang="en-US" sz="1400"/>
          </a:p>
          <a:p>
            <a:r>
              <a:rPr lang="en-US" sz="1400" b="1"/>
              <a:t>ITERATIVE APPROACH</a:t>
            </a:r>
            <a:endParaRPr lang="en-US" sz="1400"/>
          </a:p>
          <a:p>
            <a:endParaRPr lang="en-US" sz="1400"/>
          </a:p>
        </p:txBody>
      </p:sp>
    </p:spTree>
    <p:extLst>
      <p:ext uri="{BB962C8B-B14F-4D97-AF65-F5344CB8AC3E}">
        <p14:creationId xmlns:p14="http://schemas.microsoft.com/office/powerpoint/2010/main" val="188869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6F84F-A94C-E6EE-6AA9-1BBFC4A1893A}"/>
              </a:ext>
            </a:extLst>
          </p:cNvPr>
          <p:cNvSpPr>
            <a:spLocks noGrp="1"/>
          </p:cNvSpPr>
          <p:nvPr>
            <p:ph type="title"/>
          </p:nvPr>
        </p:nvSpPr>
        <p:spPr>
          <a:xfrm>
            <a:off x="761803" y="350196"/>
            <a:ext cx="4646904" cy="1624520"/>
          </a:xfrm>
        </p:spPr>
        <p:txBody>
          <a:bodyPr anchor="ctr">
            <a:normAutofit/>
          </a:bodyPr>
          <a:lstStyle/>
          <a:p>
            <a:r>
              <a:rPr lang="en-US" sz="3700" b="1"/>
              <a:t>Recursive Approach And Iterative Approach</a:t>
            </a:r>
            <a:endParaRPr lang="en-US" sz="3700"/>
          </a:p>
        </p:txBody>
      </p:sp>
      <p:sp>
        <p:nvSpPr>
          <p:cNvPr id="3" name="Content Placeholder 2">
            <a:extLst>
              <a:ext uri="{FF2B5EF4-FFF2-40B4-BE49-F238E27FC236}">
                <a16:creationId xmlns:a16="http://schemas.microsoft.com/office/drawing/2014/main" id="{72DA10DE-69B0-84B2-A07D-3E488595BFA7}"/>
              </a:ext>
            </a:extLst>
          </p:cNvPr>
          <p:cNvSpPr>
            <a:spLocks noGrp="1"/>
          </p:cNvSpPr>
          <p:nvPr>
            <p:ph idx="1"/>
          </p:nvPr>
        </p:nvSpPr>
        <p:spPr>
          <a:xfrm>
            <a:off x="761802" y="2743200"/>
            <a:ext cx="4646905" cy="3613149"/>
          </a:xfrm>
        </p:spPr>
        <p:txBody>
          <a:bodyPr anchor="ctr">
            <a:normAutofit/>
          </a:bodyPr>
          <a:lstStyle/>
          <a:p>
            <a:pPr marL="0" indent="0">
              <a:buNone/>
            </a:pPr>
            <a:r>
              <a:rPr lang="en-US" sz="1400" b="1"/>
              <a:t>Recursive Approach</a:t>
            </a:r>
            <a:endParaRPr lang="en-US" sz="1400"/>
          </a:p>
          <a:p>
            <a:pPr marL="0" indent="0">
              <a:buNone/>
            </a:pPr>
            <a:r>
              <a:rPr lang="en-US" sz="1400"/>
              <a:t>In the</a:t>
            </a:r>
            <a:r>
              <a:rPr lang="en-US" sz="1400" b="1"/>
              <a:t> recursive </a:t>
            </a:r>
            <a:r>
              <a:rPr lang="en-US" sz="1400"/>
              <a:t>approach, the algorithm starts at the source vertex and marks it as visited. It recursively explores every unvisited neighbor of the source vertex. When no more unvisited neighbors are left, the algorithm backtracks to the previous vertex in the stack and repeats the process until all vertices in the graph are visited.</a:t>
            </a:r>
          </a:p>
          <a:p>
            <a:pPr marL="0" indent="0">
              <a:buNone/>
            </a:pPr>
            <a:endParaRPr lang="en-US" sz="1400"/>
          </a:p>
          <a:p>
            <a:pPr marL="0" indent="0">
              <a:buNone/>
            </a:pPr>
            <a:r>
              <a:rPr lang="en-US" sz="1400" b="1"/>
              <a:t>Iterative Approach</a:t>
            </a:r>
            <a:endParaRPr lang="en-US" sz="1400"/>
          </a:p>
          <a:p>
            <a:pPr marL="0" indent="0">
              <a:buNone/>
            </a:pPr>
            <a:r>
              <a:rPr lang="en-US" sz="1400"/>
              <a:t>In the</a:t>
            </a:r>
            <a:r>
              <a:rPr lang="en-US" sz="1400" b="1"/>
              <a:t> iterative</a:t>
            </a:r>
            <a:r>
              <a:rPr lang="en-US" sz="1400"/>
              <a:t> approach, the algorithm uses a stack to keep track of the vertices that need to be visited next. It starts at the source vertex, marks it as visited, and pushes it onto the stack. Then, it repeatedly pops the top vertex from the stack, explores its unvisited neighbors, and makes them onto the stack until all are visited.</a:t>
            </a:r>
          </a:p>
        </p:txBody>
      </p:sp>
      <p:pic>
        <p:nvPicPr>
          <p:cNvPr id="5" name="Picture 4" descr="Colorful pins connected with a thread">
            <a:extLst>
              <a:ext uri="{FF2B5EF4-FFF2-40B4-BE49-F238E27FC236}">
                <a16:creationId xmlns:a16="http://schemas.microsoft.com/office/drawing/2014/main" id="{AD617476-B2C5-C5CF-8B27-874AAE7B8526}"/>
              </a:ext>
            </a:extLst>
          </p:cNvPr>
          <p:cNvPicPr>
            <a:picLocks noChangeAspect="1"/>
          </p:cNvPicPr>
          <p:nvPr/>
        </p:nvPicPr>
        <p:blipFill>
          <a:blip r:embed="rId2"/>
          <a:srcRect l="11421" r="29178" b="-2"/>
          <a:stretch>
            <a:fillRect/>
          </a:stretch>
        </p:blipFill>
        <p:spPr>
          <a:xfrm>
            <a:off x="6096000" y="1"/>
            <a:ext cx="6102825" cy="6858000"/>
          </a:xfrm>
          <a:prstGeom prst="rect">
            <a:avLst/>
          </a:prstGeom>
        </p:spPr>
      </p:pic>
    </p:spTree>
    <p:extLst>
      <p:ext uri="{BB962C8B-B14F-4D97-AF65-F5344CB8AC3E}">
        <p14:creationId xmlns:p14="http://schemas.microsoft.com/office/powerpoint/2010/main" val="110347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15356803-3DB6-B18F-FAC6-B4AE053F5B42}"/>
              </a:ext>
            </a:extLst>
          </p:cNvPr>
          <p:cNvPicPr>
            <a:picLocks noChangeAspect="1"/>
          </p:cNvPicPr>
          <p:nvPr/>
        </p:nvPicPr>
        <p:blipFill>
          <a:blip r:embed="rId2"/>
          <a:srcRect r="5882" b="-1"/>
          <a:stretch>
            <a:fillRect/>
          </a:stretch>
        </p:blipFill>
        <p:spPr>
          <a:xfrm>
            <a:off x="1"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5C204E-2C48-674C-F292-0726D92EC60F}"/>
              </a:ext>
            </a:extLst>
          </p:cNvPr>
          <p:cNvSpPr>
            <a:spLocks noGrp="1"/>
          </p:cNvSpPr>
          <p:nvPr>
            <p:ph type="title"/>
          </p:nvPr>
        </p:nvSpPr>
        <p:spPr>
          <a:xfrm>
            <a:off x="6913984" y="157827"/>
            <a:ext cx="4189445" cy="530987"/>
          </a:xfrm>
        </p:spPr>
        <p:txBody>
          <a:bodyPr>
            <a:normAutofit/>
          </a:bodyPr>
          <a:lstStyle/>
          <a:p>
            <a:r>
              <a:rPr lang="en-US" sz="2000" b="1" dirty="0"/>
              <a:t>APPLICATIONS OF DFS ALGORITHM</a:t>
            </a:r>
            <a:endParaRPr lang="en-US" sz="2000" dirty="0"/>
          </a:p>
        </p:txBody>
      </p:sp>
      <p:sp>
        <p:nvSpPr>
          <p:cNvPr id="3" name="Content Placeholder 2">
            <a:extLst>
              <a:ext uri="{FF2B5EF4-FFF2-40B4-BE49-F238E27FC236}">
                <a16:creationId xmlns:a16="http://schemas.microsoft.com/office/drawing/2014/main" id="{EB2F5F3C-11E8-7E8D-C222-DEA8739FDB7D}"/>
              </a:ext>
            </a:extLst>
          </p:cNvPr>
          <p:cNvSpPr>
            <a:spLocks noGrp="1"/>
          </p:cNvSpPr>
          <p:nvPr>
            <p:ph idx="1"/>
          </p:nvPr>
        </p:nvSpPr>
        <p:spPr>
          <a:xfrm>
            <a:off x="5274575" y="788435"/>
            <a:ext cx="6767865" cy="6434679"/>
          </a:xfrm>
        </p:spPr>
        <p:txBody>
          <a:bodyPr>
            <a:noAutofit/>
          </a:bodyPr>
          <a:lstStyle/>
          <a:p>
            <a:pPr marL="0" indent="0">
              <a:buNone/>
            </a:pPr>
            <a:r>
              <a:rPr lang="en-US" sz="1200" dirty="0"/>
              <a:t>DFS (Depth-First Search) is a robust algorithm with various applications across various domains. DFS, or Depth-First Search, is a versatile algorithm that finds applications across multiple domains. Some of the standard applications of DFS are:</a:t>
            </a:r>
          </a:p>
          <a:p>
            <a:pPr marL="0" indent="0">
              <a:buNone/>
            </a:pPr>
            <a:r>
              <a:rPr lang="en-US" sz="1200" b="1" dirty="0"/>
              <a:t>1. Path Finding</a:t>
            </a:r>
            <a:r>
              <a:rPr lang="en-US" sz="1200" dirty="0"/>
              <a:t> - </a:t>
            </a:r>
            <a:r>
              <a:rPr lang="en-US" sz="1200" dirty="0" err="1"/>
              <a:t>PathFinding</a:t>
            </a:r>
            <a:r>
              <a:rPr lang="en-US" sz="1200" dirty="0"/>
              <a:t> using DFS involves exploring all possible paths in a graph to identify the shortest or longest path between two nodes. This technique is helpful in navigation systems, where we need to find the most efficient route between the two locations.</a:t>
            </a:r>
          </a:p>
          <a:p>
            <a:pPr marL="0" indent="0">
              <a:buNone/>
            </a:pPr>
            <a:r>
              <a:rPr lang="en-US" sz="1200" b="1" dirty="0"/>
              <a:t>2. Topological Sorting </a:t>
            </a:r>
            <a:r>
              <a:rPr lang="en-US" sz="1200" dirty="0"/>
              <a:t>- DFS performs topological sorting of a directed acyclic graph (DAG). DFS helps to order the nodes in a graph so that no node comes before that node. This technique is used in project dependency graphs or scheduling problems.</a:t>
            </a:r>
          </a:p>
          <a:p>
            <a:pPr marL="0" indent="0">
              <a:buNone/>
            </a:pPr>
            <a:r>
              <a:rPr lang="en-US" sz="1200" b="1" dirty="0"/>
              <a:t>3. Cycle Detection</a:t>
            </a:r>
            <a:r>
              <a:rPr lang="en-US" sz="1200" dirty="0"/>
              <a:t> - DFS is used to detect cycles in a graph. By exploring all the edges in the graph, DFS can identify if a cycle is present. If we encounter a visited child who is not the immediate parent of the current node during traversal, cycle detection occurs. It can be helpful in various applications, such as detecting deadlock in a computer system.</a:t>
            </a:r>
          </a:p>
          <a:p>
            <a:pPr marL="0" indent="0">
              <a:buNone/>
            </a:pPr>
            <a:r>
              <a:rPr lang="en-US" sz="1200" b="1" dirty="0"/>
              <a:t>4. Lowest Common Ancestor(LCA)</a:t>
            </a:r>
            <a:r>
              <a:rPr lang="en-US" sz="1200" dirty="0"/>
              <a:t> - DFS comes in handy to find the LCA of two vertices in a tree. We start at the tree's root and perform a DFS until we reach one of the two nodes. We backtrack and mark the visited nodes on the path to the first node. We then continue the DFS until we reach the second node. At this point, we can backtrack again and find the lowest marked node, the LCA. </a:t>
            </a:r>
          </a:p>
          <a:p>
            <a:pPr marL="0" indent="0">
              <a:buNone/>
            </a:pPr>
            <a:r>
              <a:rPr lang="en-US" sz="1200" b="1" dirty="0"/>
              <a:t>5. Finding Strongly Connected Components</a:t>
            </a:r>
            <a:r>
              <a:rPr lang="en-US" sz="1200" dirty="0"/>
              <a:t> - DFS can find strongly connected components in a directed graph. Strongly connected components are a set of nodes that are all reachable from each other by applying DFS on the transposed graph. It is helpful in applications such as detecting communities in social networks or image processing.</a:t>
            </a:r>
          </a:p>
          <a:p>
            <a:pPr marL="0" indent="0">
              <a:buNone/>
            </a:pPr>
            <a:r>
              <a:rPr lang="en-US" sz="1200" b="1" dirty="0"/>
              <a:t>6. Maze Generation</a:t>
            </a:r>
            <a:r>
              <a:rPr lang="en-US" sz="1200" dirty="0"/>
              <a:t> - DFS is used to generate mazes. By randomly selecting a starting point and exploring all possible paths in a grid, DFS can create a unique maze that can be solved using graph algorithms.</a:t>
            </a:r>
          </a:p>
          <a:p>
            <a:pPr marL="0" indent="0">
              <a:buNone/>
            </a:pPr>
            <a:r>
              <a:rPr lang="en-US" sz="1200" b="1" dirty="0"/>
              <a:t>7. Finding Bridges and Articulation Points</a:t>
            </a:r>
            <a:r>
              <a:rPr lang="en-US" sz="1200" dirty="0"/>
              <a:t> - DFS finds bridges and articulation points in a graph. Bridges are edges that, when removed, increase the number of connected components in the graph. Articulation points are nodes that, when removed, disconnect the graph. It can be helpful in network analysis and designing resilient computer systems.</a:t>
            </a:r>
          </a:p>
          <a:p>
            <a:pPr marL="0" indent="0">
              <a:buNone/>
            </a:pPr>
            <a:r>
              <a:rPr lang="en-US" sz="1200" dirty="0"/>
              <a:t>Overall, DFS is a fundamental graph traversal algorithm that explores as far down a branch as possible before backtracking. It uses stack (explicit or implicit via recursion) to manage exploration.</a:t>
            </a:r>
          </a:p>
        </p:txBody>
      </p:sp>
    </p:spTree>
    <p:extLst>
      <p:ext uri="{BB962C8B-B14F-4D97-AF65-F5344CB8AC3E}">
        <p14:creationId xmlns:p14="http://schemas.microsoft.com/office/powerpoint/2010/main" val="134276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network formed by white dots">
            <a:extLst>
              <a:ext uri="{FF2B5EF4-FFF2-40B4-BE49-F238E27FC236}">
                <a16:creationId xmlns:a16="http://schemas.microsoft.com/office/drawing/2014/main" id="{A165FEC9-B02B-4B52-340B-9D591EFE3E68}"/>
              </a:ext>
            </a:extLst>
          </p:cNvPr>
          <p:cNvPicPr>
            <a:picLocks noChangeAspect="1"/>
          </p:cNvPicPr>
          <p:nvPr/>
        </p:nvPicPr>
        <p:blipFill>
          <a:blip r:embed="rId2">
            <a:alphaModFix amt="60000"/>
          </a:blip>
          <a:srcRect t="8941" b="18007"/>
          <a:stretch>
            <a:fill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4BBD51B3-4119-D23F-0284-3B6E72280292}"/>
              </a:ext>
            </a:extLst>
          </p:cNvPr>
          <p:cNvSpPr>
            <a:spLocks noGrp="1"/>
          </p:cNvSpPr>
          <p:nvPr>
            <p:ph type="title"/>
          </p:nvPr>
        </p:nvSpPr>
        <p:spPr>
          <a:xfrm>
            <a:off x="838199" y="557189"/>
            <a:ext cx="5155263" cy="5571899"/>
          </a:xfrm>
        </p:spPr>
        <p:txBody>
          <a:bodyPr>
            <a:normAutofit/>
          </a:bodyPr>
          <a:lstStyle/>
          <a:p>
            <a:r>
              <a:rPr lang="en-US" dirty="0">
                <a:solidFill>
                  <a:srgbClr val="FFFFFF"/>
                </a:solidFill>
              </a:rPr>
              <a:t>PSEUDOCODE FOR DEPTH FIRST SEARCH ALGORITHM</a:t>
            </a:r>
          </a:p>
        </p:txBody>
      </p:sp>
      <p:sp>
        <p:nvSpPr>
          <p:cNvPr id="3" name="Content Placeholder 2">
            <a:extLst>
              <a:ext uri="{FF2B5EF4-FFF2-40B4-BE49-F238E27FC236}">
                <a16:creationId xmlns:a16="http://schemas.microsoft.com/office/drawing/2014/main" id="{20D10B59-84FA-46BC-44A6-418644FB9CCB}"/>
              </a:ext>
            </a:extLst>
          </p:cNvPr>
          <p:cNvSpPr>
            <a:spLocks noGrp="1"/>
          </p:cNvSpPr>
          <p:nvPr>
            <p:ph idx="1"/>
          </p:nvPr>
        </p:nvSpPr>
        <p:spPr>
          <a:xfrm>
            <a:off x="5913120" y="557189"/>
            <a:ext cx="6042660" cy="5571899"/>
          </a:xfrm>
        </p:spPr>
        <p:txBody>
          <a:bodyPr anchor="ctr">
            <a:normAutofit/>
          </a:bodyPr>
          <a:lstStyle/>
          <a:p>
            <a:pPr marL="0" indent="0">
              <a:buNone/>
            </a:pPr>
            <a:r>
              <a:rPr lang="en-US" sz="1200" dirty="0">
                <a:solidFill>
                  <a:schemeClr val="bg1"/>
                </a:solidFill>
              </a:rPr>
              <a:t>This algorithm explores as far as possible along each branch before backtracking. The stack keeps track of the visited nodes and ensures that vertices are processed in a depth-first order. It is important to note that the DFS algorithm may only sometimes visit all nodes in a graph, particularly if disconnected. The algorithm must be applied separately to each connected graph component to ensure all nodes are visited.</a:t>
            </a:r>
          </a:p>
          <a:p>
            <a:pPr marL="0" indent="0">
              <a:buNone/>
            </a:pPr>
            <a:r>
              <a:rPr lang="en-US" sz="1200" dirty="0">
                <a:solidFill>
                  <a:schemeClr val="bg1"/>
                </a:solidFill>
              </a:rPr>
              <a:t>DFS(graph, </a:t>
            </a:r>
            <a:r>
              <a:rPr lang="en-US" sz="1200" dirty="0" err="1">
                <a:solidFill>
                  <a:schemeClr val="bg1"/>
                </a:solidFill>
              </a:rPr>
              <a:t>start_node</a:t>
            </a:r>
            <a:r>
              <a:rPr lang="en-US" sz="1200" dirty="0">
                <a:solidFill>
                  <a:schemeClr val="bg1"/>
                </a:solidFill>
              </a:rPr>
              <a:t>):</a:t>
            </a:r>
          </a:p>
          <a:p>
            <a:pPr marL="0" indent="0">
              <a:buNone/>
            </a:pPr>
            <a:r>
              <a:rPr lang="en-US" sz="1200" dirty="0">
                <a:solidFill>
                  <a:schemeClr val="bg1"/>
                </a:solidFill>
              </a:rPr>
              <a:t>    // Mark the starting node as visited</a:t>
            </a:r>
          </a:p>
          <a:p>
            <a:pPr marL="0" indent="0">
              <a:buNone/>
            </a:pPr>
            <a:r>
              <a:rPr lang="en-US" sz="1200" dirty="0">
                <a:solidFill>
                  <a:schemeClr val="bg1"/>
                </a:solidFill>
              </a:rPr>
              <a:t>    visited = {}</a:t>
            </a:r>
          </a:p>
          <a:p>
            <a:pPr marL="0" indent="0">
              <a:buNone/>
            </a:pPr>
            <a:r>
              <a:rPr lang="en-US" sz="1200" dirty="0">
                <a:solidFill>
                  <a:schemeClr val="bg1"/>
                </a:solidFill>
              </a:rPr>
              <a:t>    visited[</a:t>
            </a:r>
            <a:r>
              <a:rPr lang="en-US" sz="1200" dirty="0" err="1">
                <a:solidFill>
                  <a:schemeClr val="bg1"/>
                </a:solidFill>
              </a:rPr>
              <a:t>start_node</a:t>
            </a:r>
            <a:r>
              <a:rPr lang="en-US" sz="1200" dirty="0">
                <a:solidFill>
                  <a:schemeClr val="bg1"/>
                </a:solidFill>
              </a:rPr>
              <a:t>] = true</a:t>
            </a:r>
          </a:p>
          <a:p>
            <a:pPr marL="0" indent="0">
              <a:buNone/>
            </a:pPr>
            <a:r>
              <a:rPr lang="en-US" sz="1200" dirty="0">
                <a:solidFill>
                  <a:schemeClr val="bg1"/>
                </a:solidFill>
              </a:rPr>
              <a:t>    // Visit the starting node</a:t>
            </a:r>
          </a:p>
          <a:p>
            <a:pPr marL="0" indent="0">
              <a:buNone/>
            </a:pPr>
            <a:r>
              <a:rPr lang="en-US" sz="1200" dirty="0">
                <a:solidFill>
                  <a:schemeClr val="bg1"/>
                </a:solidFill>
              </a:rPr>
              <a:t>    visit(</a:t>
            </a:r>
            <a:r>
              <a:rPr lang="en-US" sz="1200" dirty="0" err="1">
                <a:solidFill>
                  <a:schemeClr val="bg1"/>
                </a:solidFill>
              </a:rPr>
              <a:t>start_node</a:t>
            </a:r>
            <a:r>
              <a:rPr lang="en-US" sz="1200" dirty="0">
                <a:solidFill>
                  <a:schemeClr val="bg1"/>
                </a:solidFill>
              </a:rPr>
              <a:t>)</a:t>
            </a:r>
          </a:p>
          <a:p>
            <a:pPr marL="0" indent="0">
              <a:buNone/>
            </a:pPr>
            <a:r>
              <a:rPr lang="en-US" sz="1200" dirty="0">
                <a:solidFill>
                  <a:schemeClr val="bg1"/>
                </a:solidFill>
              </a:rPr>
              <a:t>    // Get all adjacent nodes of the starting node</a:t>
            </a:r>
          </a:p>
          <a:p>
            <a:pPr marL="0" indent="0">
              <a:buNone/>
            </a:pPr>
            <a:r>
              <a:rPr lang="en-US" sz="1200" dirty="0">
                <a:solidFill>
                  <a:schemeClr val="bg1"/>
                </a:solidFill>
              </a:rPr>
              <a:t>    </a:t>
            </a:r>
            <a:r>
              <a:rPr lang="en-US" sz="1200" dirty="0" err="1">
                <a:solidFill>
                  <a:schemeClr val="bg1"/>
                </a:solidFill>
              </a:rPr>
              <a:t>adjacent_nodes</a:t>
            </a:r>
            <a:r>
              <a:rPr lang="en-US" sz="1200" dirty="0">
                <a:solidFill>
                  <a:schemeClr val="bg1"/>
                </a:solidFill>
              </a:rPr>
              <a:t> = </a:t>
            </a:r>
            <a:r>
              <a:rPr lang="en-US" sz="1200" dirty="0" err="1">
                <a:solidFill>
                  <a:schemeClr val="bg1"/>
                </a:solidFill>
              </a:rPr>
              <a:t>graph.get_adjacent_nodes</a:t>
            </a:r>
            <a:r>
              <a:rPr lang="en-US" sz="1200" dirty="0">
                <a:solidFill>
                  <a:schemeClr val="bg1"/>
                </a:solidFill>
              </a:rPr>
              <a:t>(</a:t>
            </a:r>
            <a:r>
              <a:rPr lang="en-US" sz="1200" dirty="0" err="1">
                <a:solidFill>
                  <a:schemeClr val="bg1"/>
                </a:solidFill>
              </a:rPr>
              <a:t>start_node</a:t>
            </a:r>
            <a:r>
              <a:rPr lang="en-US" sz="1200" dirty="0">
                <a:solidFill>
                  <a:schemeClr val="bg1"/>
                </a:solidFill>
              </a:rPr>
              <a:t>)</a:t>
            </a:r>
          </a:p>
          <a:p>
            <a:pPr marL="0" indent="0">
              <a:buNone/>
            </a:pPr>
            <a:r>
              <a:rPr lang="en-US" sz="1200" dirty="0">
                <a:solidFill>
                  <a:schemeClr val="bg1"/>
                </a:solidFill>
              </a:rPr>
              <a:t>    // Loop through all the adjacent nodes</a:t>
            </a:r>
          </a:p>
          <a:p>
            <a:pPr marL="0" indent="0">
              <a:buNone/>
            </a:pPr>
            <a:r>
              <a:rPr lang="en-US" sz="1200" dirty="0">
                <a:solidFill>
                  <a:schemeClr val="bg1"/>
                </a:solidFill>
              </a:rPr>
              <a:t>    for </a:t>
            </a:r>
            <a:r>
              <a:rPr lang="en-US" sz="1200" dirty="0" err="1">
                <a:solidFill>
                  <a:schemeClr val="bg1"/>
                </a:solidFill>
              </a:rPr>
              <a:t>next_node</a:t>
            </a:r>
            <a:r>
              <a:rPr lang="en-US" sz="1200" dirty="0">
                <a:solidFill>
                  <a:schemeClr val="bg1"/>
                </a:solidFill>
              </a:rPr>
              <a:t> in </a:t>
            </a:r>
            <a:r>
              <a:rPr lang="en-US" sz="1200" dirty="0" err="1">
                <a:solidFill>
                  <a:schemeClr val="bg1"/>
                </a:solidFill>
              </a:rPr>
              <a:t>adjacent_nodes</a:t>
            </a:r>
            <a:r>
              <a:rPr lang="en-US" sz="1200" dirty="0">
                <a:solidFill>
                  <a:schemeClr val="bg1"/>
                </a:solidFill>
              </a:rPr>
              <a:t>:</a:t>
            </a:r>
          </a:p>
          <a:p>
            <a:pPr marL="0" indent="0">
              <a:buNone/>
            </a:pPr>
            <a:r>
              <a:rPr lang="en-US" sz="1200" dirty="0">
                <a:solidFill>
                  <a:schemeClr val="bg1"/>
                </a:solidFill>
              </a:rPr>
              <a:t>        // If the adjacent node is not visited, mark it as visited and perform DFS on it</a:t>
            </a:r>
          </a:p>
          <a:p>
            <a:pPr marL="0" indent="0">
              <a:buNone/>
            </a:pPr>
            <a:r>
              <a:rPr lang="en-US" sz="1200" dirty="0">
                <a:solidFill>
                  <a:schemeClr val="bg1"/>
                </a:solidFill>
              </a:rPr>
              <a:t>        if </a:t>
            </a:r>
            <a:r>
              <a:rPr lang="en-US" sz="1200" dirty="0" err="1">
                <a:solidFill>
                  <a:schemeClr val="bg1"/>
                </a:solidFill>
              </a:rPr>
              <a:t>next_node</a:t>
            </a:r>
            <a:r>
              <a:rPr lang="en-US" sz="1200" dirty="0">
                <a:solidFill>
                  <a:schemeClr val="bg1"/>
                </a:solidFill>
              </a:rPr>
              <a:t> not in visited:</a:t>
            </a:r>
          </a:p>
          <a:p>
            <a:pPr marL="0" indent="0">
              <a:buNone/>
            </a:pPr>
            <a:r>
              <a:rPr lang="en-US" sz="1200" dirty="0">
                <a:solidFill>
                  <a:schemeClr val="bg1"/>
                </a:solidFill>
              </a:rPr>
              <a:t>            visited[</a:t>
            </a:r>
            <a:r>
              <a:rPr lang="en-US" sz="1200" dirty="0" err="1">
                <a:solidFill>
                  <a:schemeClr val="bg1"/>
                </a:solidFill>
              </a:rPr>
              <a:t>next_node</a:t>
            </a:r>
            <a:r>
              <a:rPr lang="en-US" sz="1200" dirty="0">
                <a:solidFill>
                  <a:schemeClr val="bg1"/>
                </a:solidFill>
              </a:rPr>
              <a:t>] = true</a:t>
            </a:r>
          </a:p>
          <a:p>
            <a:pPr marL="0" indent="0">
              <a:buNone/>
            </a:pPr>
            <a:r>
              <a:rPr lang="en-US" sz="1200" dirty="0">
                <a:solidFill>
                  <a:schemeClr val="bg1"/>
                </a:solidFill>
              </a:rPr>
              <a:t>            DFS(graph, </a:t>
            </a:r>
            <a:r>
              <a:rPr lang="en-US" sz="1200" dirty="0" err="1">
                <a:solidFill>
                  <a:schemeClr val="bg1"/>
                </a:solidFill>
              </a:rPr>
              <a:t>next_node</a:t>
            </a:r>
            <a:r>
              <a:rPr lang="en-US" sz="1200" dirty="0">
                <a:solidFill>
                  <a:schemeClr val="bg1"/>
                </a:solidFill>
              </a:rPr>
              <a:t>)</a:t>
            </a:r>
          </a:p>
        </p:txBody>
      </p:sp>
    </p:spTree>
    <p:extLst>
      <p:ext uri="{BB962C8B-B14F-4D97-AF65-F5344CB8AC3E}">
        <p14:creationId xmlns:p14="http://schemas.microsoft.com/office/powerpoint/2010/main" val="601420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TotalTime>
  <Words>2172</Words>
  <Application>Microsoft Office PowerPoint</Application>
  <PresentationFormat>Widescreen</PresentationFormat>
  <Paragraphs>117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DATA STRUCTURES AND ALGORITHMS. </vt:lpstr>
      <vt:lpstr>Graphs, Trees And Algorithm</vt:lpstr>
      <vt:lpstr>BREADTH FIRST SEARCH</vt:lpstr>
      <vt:lpstr>APPLICATIONS OF BREADTH FIRST SEARCH</vt:lpstr>
      <vt:lpstr>PSEUDOCODE FOR BREADTH FIRST SEARCH</vt:lpstr>
      <vt:lpstr>DEPTH FIRST SEARCH</vt:lpstr>
      <vt:lpstr>Recursive Approach And Iterative Approach</vt:lpstr>
      <vt:lpstr>APPLICATIONS OF DFS ALGORITHM</vt:lpstr>
      <vt:lpstr>PSEUDOCODE FOR DEPTH FIRST SEARCH ALGORITHM</vt:lpstr>
      <vt:lpstr>PSEUDOCODE FOR THE CODE TO BE PRESENTED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Precious Ubi</dc:creator>
  <cp:lastModifiedBy>Precious Ubi</cp:lastModifiedBy>
  <cp:revision>1</cp:revision>
  <dcterms:created xsi:type="dcterms:W3CDTF">2025-07-23T11:28:42Z</dcterms:created>
  <dcterms:modified xsi:type="dcterms:W3CDTF">2025-07-23T15:13:59Z</dcterms:modified>
</cp:coreProperties>
</file>