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22860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6C3"/>
    <a:srgbClr val="E2EFDA"/>
    <a:srgbClr val="DADDE1"/>
    <a:srgbClr val="76D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13" autoAdjust="0"/>
  </p:normalViewPr>
  <p:slideViewPr>
    <p:cSldViewPr snapToGrid="0">
      <p:cViewPr>
        <p:scale>
          <a:sx n="50" d="100"/>
          <a:sy n="50" d="100"/>
        </p:scale>
        <p:origin x="480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Causal effect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B2-483D-9E4D-F63CD0AD126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B2-483D-9E4D-F63CD0AD126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B2-483D-9E4D-F63CD0AD126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5B2-483D-9E4D-F63CD0AD12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Brain Diseases</c:v>
                </c:pt>
                <c:pt idx="1">
                  <c:v>Orthopedic</c:v>
                </c:pt>
                <c:pt idx="2">
                  <c:v>Diabetes</c:v>
                </c:pt>
                <c:pt idx="3">
                  <c:v>Hyperlipidemia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31.33</c:v>
                </c:pt>
                <c:pt idx="1">
                  <c:v>12.54</c:v>
                </c:pt>
                <c:pt idx="2">
                  <c:v>7.58</c:v>
                </c:pt>
                <c:pt idx="3">
                  <c:v>5.25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B2-483D-9E4D-F63CD0AD12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axId val="2063792767"/>
        <c:axId val="2063804767"/>
      </c:barChart>
      <c:catAx>
        <c:axId val="20637927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63804767"/>
        <c:crosses val="autoZero"/>
        <c:auto val="1"/>
        <c:lblAlgn val="ctr"/>
        <c:lblOffset val="100"/>
        <c:noMultiLvlLbl val="0"/>
      </c:catAx>
      <c:valAx>
        <c:axId val="2063804767"/>
        <c:scaling>
          <c:orientation val="minMax"/>
          <c:max val="35"/>
          <c:min val="0"/>
        </c:scaling>
        <c:delete val="0"/>
        <c:axPos val="b"/>
        <c:minorGridlines>
          <c:spPr>
            <a:ln w="12700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>
                <a:lumMod val="5000"/>
                <a:lumOff val="95000"/>
              </a:schemeClr>
            </a:solidFill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3792767"/>
        <c:crosses val="autoZero"/>
        <c:crossBetween val="between"/>
        <c:majorUnit val="5"/>
        <c:minorUnit val="5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Causal effect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3E-47FD-ADA6-BACD881ED13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3E-47FD-ADA6-BACD881ED13D}"/>
              </c:ext>
            </c:extLst>
          </c:dPt>
          <c:dPt>
            <c:idx val="2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3E-47FD-ADA6-BACD881ED13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23E-47FD-ADA6-BACD881ED13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23E-47FD-ADA6-BACD881ED13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23E-47FD-ADA6-BACD881ED1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Uric Acid</c:v>
                </c:pt>
                <c:pt idx="1">
                  <c:v>Platelet Count</c:v>
                </c:pt>
                <c:pt idx="2">
                  <c:v>AT III</c:v>
                </c:pt>
                <c:pt idx="3">
                  <c:v>Creatine</c:v>
                </c:pt>
                <c:pt idx="4">
                  <c:v>AST</c:v>
                </c:pt>
                <c:pt idx="5">
                  <c:v>PTA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-27.36</c:v>
                </c:pt>
                <c:pt idx="1">
                  <c:v>-27.27</c:v>
                </c:pt>
                <c:pt idx="2">
                  <c:v>12.32</c:v>
                </c:pt>
                <c:pt idx="3">
                  <c:v>-6.37</c:v>
                </c:pt>
                <c:pt idx="4">
                  <c:v>4.34</c:v>
                </c:pt>
                <c:pt idx="5">
                  <c:v>-3.65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23E-47FD-ADA6-BACD881ED1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axId val="2063792767"/>
        <c:axId val="2063804767"/>
      </c:barChart>
      <c:catAx>
        <c:axId val="20637927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63804767"/>
        <c:crosses val="autoZero"/>
        <c:auto val="1"/>
        <c:lblAlgn val="ctr"/>
        <c:lblOffset val="100"/>
        <c:noMultiLvlLbl val="0"/>
      </c:catAx>
      <c:valAx>
        <c:axId val="2063804767"/>
        <c:scaling>
          <c:orientation val="minMax"/>
          <c:max val="15"/>
          <c:min val="-30"/>
        </c:scaling>
        <c:delete val="0"/>
        <c:axPos val="b"/>
        <c:minorGridlines>
          <c:spPr>
            <a:ln w="12700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3792767"/>
        <c:crosses val="autoZero"/>
        <c:crossBetween val="between"/>
        <c:majorUnit val="5"/>
        <c:minorUnit val="5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0AB58-117C-4B67-A5CA-22BD3D6EC19F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0C158-B07A-4E7F-B46F-4FD70C6DB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1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0C158-B07A-4E7F-B46F-4FD70C6DB4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1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2095078"/>
            <a:ext cx="171450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6723804"/>
            <a:ext cx="17145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03EF-D975-4620-AEB9-848B598C7366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F7-F3EB-4362-8189-9527D362D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03EF-D975-4620-AEB9-848B598C7366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F7-F3EB-4362-8189-9527D362D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7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681567"/>
            <a:ext cx="4929188" cy="108487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681567"/>
            <a:ext cx="14501813" cy="108487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03EF-D975-4620-AEB9-848B598C7366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F7-F3EB-4362-8189-9527D362D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72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03EF-D975-4620-AEB9-848B598C7366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F7-F3EB-4362-8189-9527D362D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2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3191512"/>
            <a:ext cx="1971675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8566999"/>
            <a:ext cx="1971675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03EF-D975-4620-AEB9-848B598C7366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F7-F3EB-4362-8189-9527D362D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52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3407833"/>
            <a:ext cx="9715500" cy="81224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3407833"/>
            <a:ext cx="9715500" cy="81224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03EF-D975-4620-AEB9-848B598C7366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F7-F3EB-4362-8189-9527D362D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28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681568"/>
            <a:ext cx="19716750" cy="247438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3138171"/>
            <a:ext cx="9670851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4676140"/>
            <a:ext cx="9670851" cy="687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3138171"/>
            <a:ext cx="9718478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4676140"/>
            <a:ext cx="9718478" cy="687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03EF-D975-4620-AEB9-848B598C7366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F7-F3EB-4362-8189-9527D362D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7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03EF-D975-4620-AEB9-848B598C7366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F7-F3EB-4362-8189-9527D362D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0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03EF-D975-4620-AEB9-848B598C7366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F7-F3EB-4362-8189-9527D362D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9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853440"/>
            <a:ext cx="7372944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843194"/>
            <a:ext cx="11572875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3840480"/>
            <a:ext cx="7372944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03EF-D975-4620-AEB9-848B598C7366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F7-F3EB-4362-8189-9527D362D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9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853440"/>
            <a:ext cx="7372944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843194"/>
            <a:ext cx="11572875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3840480"/>
            <a:ext cx="7372944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03EF-D975-4620-AEB9-848B598C7366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F7-F3EB-4362-8189-9527D362D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7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681568"/>
            <a:ext cx="1971675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3407833"/>
            <a:ext cx="1971675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1865187"/>
            <a:ext cx="51435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03EF-D975-4620-AEB9-848B598C7366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1865187"/>
            <a:ext cx="771525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1865187"/>
            <a:ext cx="51435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047F7-F3EB-4362-8189-9527D362D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62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E22CC6-576F-9EBB-696E-FF228E8FF050}"/>
              </a:ext>
            </a:extLst>
          </p:cNvPr>
          <p:cNvSpPr>
            <a:spLocks/>
          </p:cNvSpPr>
          <p:nvPr/>
        </p:nvSpPr>
        <p:spPr>
          <a:xfrm>
            <a:off x="458316" y="856513"/>
            <a:ext cx="13157824" cy="3566256"/>
          </a:xfrm>
          <a:prstGeom prst="roundRect">
            <a:avLst/>
          </a:prstGeom>
          <a:solidFill>
            <a:schemeClr val="tx2">
              <a:alpha val="20000"/>
            </a:schemeClr>
          </a:solidFill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2037D17-7EA1-F97C-36FE-2279EE96810D}"/>
              </a:ext>
            </a:extLst>
          </p:cNvPr>
          <p:cNvGrpSpPr/>
          <p:nvPr/>
        </p:nvGrpSpPr>
        <p:grpSpPr>
          <a:xfrm>
            <a:off x="872672" y="1295282"/>
            <a:ext cx="1529027" cy="2743588"/>
            <a:chOff x="647700" y="172998"/>
            <a:chExt cx="914400" cy="1640741"/>
          </a:xfrm>
        </p:grpSpPr>
        <p:pic>
          <p:nvPicPr>
            <p:cNvPr id="5" name="图形 4" descr="用户">
              <a:extLst>
                <a:ext uri="{FF2B5EF4-FFF2-40B4-BE49-F238E27FC236}">
                  <a16:creationId xmlns:a16="http://schemas.microsoft.com/office/drawing/2014/main" id="{694B7E02-A1BE-CFB5-89CA-E23789B7E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7700" y="172998"/>
              <a:ext cx="914400" cy="914400"/>
            </a:xfrm>
            <a:prstGeom prst="rect">
              <a:avLst/>
            </a:prstGeom>
          </p:spPr>
        </p:pic>
        <p:pic>
          <p:nvPicPr>
            <p:cNvPr id="7" name="图形 6" descr="用户">
              <a:extLst>
                <a:ext uri="{FF2B5EF4-FFF2-40B4-BE49-F238E27FC236}">
                  <a16:creationId xmlns:a16="http://schemas.microsoft.com/office/drawing/2014/main" id="{FAE681ED-F641-2B8E-1438-5B11031D8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7700" y="899339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1DACCFE-05D9-7704-20F8-63375C39B9B7}"/>
              </a:ext>
            </a:extLst>
          </p:cNvPr>
          <p:cNvGrpSpPr/>
          <p:nvPr/>
        </p:nvGrpSpPr>
        <p:grpSpPr>
          <a:xfrm>
            <a:off x="6188601" y="1316517"/>
            <a:ext cx="3632090" cy="2344189"/>
            <a:chOff x="3854542" y="803512"/>
            <a:chExt cx="2971712" cy="202488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D468ECA-EBB6-CE32-789A-DDFB770397E7}"/>
                </a:ext>
              </a:extLst>
            </p:cNvPr>
            <p:cNvSpPr txBox="1"/>
            <p:nvPr/>
          </p:nvSpPr>
          <p:spPr>
            <a:xfrm>
              <a:off x="3854542" y="803512"/>
              <a:ext cx="2971712" cy="4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accent6"/>
                  </a:solidFill>
                </a:rPr>
                <a:t>   Health    </a:t>
              </a:r>
              <a:r>
                <a:rPr lang="en-US" altLang="zh-CN" sz="3000" b="1" dirty="0"/>
                <a:t>/ </a:t>
              </a:r>
              <a:r>
                <a:rPr lang="en-US" altLang="zh-CN" sz="3000" b="1" dirty="0">
                  <a:solidFill>
                    <a:srgbClr val="FF0000"/>
                  </a:solidFill>
                </a:rPr>
                <a:t>Disability</a:t>
              </a:r>
              <a:endParaRPr lang="zh-CN" altLang="en-US" sz="3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3B59386-3697-9F5E-D662-AF9D683FC0BA}"/>
                </a:ext>
              </a:extLst>
            </p:cNvPr>
            <p:cNvGrpSpPr/>
            <p:nvPr/>
          </p:nvGrpSpPr>
          <p:grpSpPr>
            <a:xfrm>
              <a:off x="3884939" y="1376693"/>
              <a:ext cx="2909295" cy="1451707"/>
              <a:chOff x="647700" y="152243"/>
              <a:chExt cx="2014188" cy="1005069"/>
            </a:xfrm>
          </p:grpSpPr>
          <p:pic>
            <p:nvPicPr>
              <p:cNvPr id="12" name="图形 11" descr="用户">
                <a:extLst>
                  <a:ext uri="{FF2B5EF4-FFF2-40B4-BE49-F238E27FC236}">
                    <a16:creationId xmlns:a16="http://schemas.microsoft.com/office/drawing/2014/main" id="{72E4843E-08E5-27E9-7AF4-7545DA182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7700" y="172997"/>
                <a:ext cx="931126" cy="984315"/>
              </a:xfrm>
              <a:prstGeom prst="rect">
                <a:avLst/>
              </a:prstGeom>
            </p:spPr>
          </p:pic>
          <p:pic>
            <p:nvPicPr>
              <p:cNvPr id="13" name="图形 12" descr="用户">
                <a:extLst>
                  <a:ext uri="{FF2B5EF4-FFF2-40B4-BE49-F238E27FC236}">
                    <a16:creationId xmlns:a16="http://schemas.microsoft.com/office/drawing/2014/main" id="{9282F44F-737C-701A-3142-6F6563547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30762" y="152243"/>
                <a:ext cx="931126" cy="984316"/>
              </a:xfrm>
              <a:prstGeom prst="rect">
                <a:avLst/>
              </a:prstGeom>
            </p:spPr>
          </p:pic>
        </p:grp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4BAE3E0-7734-4683-7AB6-95920F533AA8}"/>
              </a:ext>
            </a:extLst>
          </p:cNvPr>
          <p:cNvCxnSpPr>
            <a:cxnSpLocks/>
          </p:cNvCxnSpPr>
          <p:nvPr/>
        </p:nvCxnSpPr>
        <p:spPr>
          <a:xfrm>
            <a:off x="4297553" y="2640952"/>
            <a:ext cx="16723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D9E0A23-557A-BB44-D1C9-870B231A61E7}"/>
              </a:ext>
            </a:extLst>
          </p:cNvPr>
          <p:cNvSpPr txBox="1"/>
          <p:nvPr/>
        </p:nvSpPr>
        <p:spPr>
          <a:xfrm>
            <a:off x="5339983" y="41035"/>
            <a:ext cx="3846207" cy="827379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22320"/>
                      <a:gd name="connsiteY0" fmla="*/ 0 h 714683"/>
                      <a:gd name="connsiteX1" fmla="*/ 3322320 w 3322320"/>
                      <a:gd name="connsiteY1" fmla="*/ 0 h 714683"/>
                      <a:gd name="connsiteX2" fmla="*/ 3322320 w 3322320"/>
                      <a:gd name="connsiteY2" fmla="*/ 714683 h 714683"/>
                      <a:gd name="connsiteX3" fmla="*/ 0 w 3322320"/>
                      <a:gd name="connsiteY3" fmla="*/ 714683 h 714683"/>
                      <a:gd name="connsiteX4" fmla="*/ 0 w 3322320"/>
                      <a:gd name="connsiteY4" fmla="*/ 0 h 714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22320" h="714683" extrusionOk="0">
                        <a:moveTo>
                          <a:pt x="0" y="0"/>
                        </a:moveTo>
                        <a:cubicBezTo>
                          <a:pt x="1433851" y="118645"/>
                          <a:pt x="2761299" y="116012"/>
                          <a:pt x="3322320" y="0"/>
                        </a:cubicBezTo>
                        <a:cubicBezTo>
                          <a:pt x="3373494" y="310438"/>
                          <a:pt x="3365607" y="573341"/>
                          <a:pt x="3322320" y="714683"/>
                        </a:cubicBezTo>
                        <a:cubicBezTo>
                          <a:pt x="2012307" y="849283"/>
                          <a:pt x="785405" y="557487"/>
                          <a:pt x="0" y="714683"/>
                        </a:cubicBezTo>
                        <a:cubicBezTo>
                          <a:pt x="-51872" y="620446"/>
                          <a:pt x="16898" y="3024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altLang="zh-CN" sz="4044" dirty="0"/>
              <a:t>Data collection</a:t>
            </a:r>
            <a:endParaRPr lang="zh-CN" altLang="en-US" sz="4044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23A6B9-57C5-CC64-729F-74E81D3C87D4}"/>
              </a:ext>
            </a:extLst>
          </p:cNvPr>
          <p:cNvSpPr txBox="1"/>
          <p:nvPr/>
        </p:nvSpPr>
        <p:spPr>
          <a:xfrm>
            <a:off x="4767668" y="2013235"/>
            <a:ext cx="918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ADL</a:t>
            </a:r>
            <a:endParaRPr lang="zh-CN" altLang="en-US" sz="3200" dirty="0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6EAEF68-252B-12A8-F5C6-059E16D69704}"/>
              </a:ext>
            </a:extLst>
          </p:cNvPr>
          <p:cNvGrpSpPr/>
          <p:nvPr/>
        </p:nvGrpSpPr>
        <p:grpSpPr>
          <a:xfrm>
            <a:off x="10057496" y="1426631"/>
            <a:ext cx="3558643" cy="3117077"/>
            <a:chOff x="8455924" y="1419906"/>
            <a:chExt cx="2997792" cy="3117077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E5434FA-E5AD-EAD9-7601-70D1CDE76BB3}"/>
                </a:ext>
              </a:extLst>
            </p:cNvPr>
            <p:cNvSpPr txBox="1"/>
            <p:nvPr/>
          </p:nvSpPr>
          <p:spPr>
            <a:xfrm>
              <a:off x="8728715" y="1419906"/>
              <a:ext cx="2314049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rgbClr val="060607"/>
                  </a:solidFill>
                </a:rPr>
                <a:t>Demographic </a:t>
              </a:r>
              <a:endParaRPr lang="zh-CN" altLang="en-US" sz="32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8E86A9A-3FDC-631D-8AC4-44D3EB7C664A}"/>
                </a:ext>
              </a:extLst>
            </p:cNvPr>
            <p:cNvSpPr txBox="1"/>
            <p:nvPr/>
          </p:nvSpPr>
          <p:spPr>
            <a:xfrm>
              <a:off x="8728715" y="2408598"/>
              <a:ext cx="207055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/>
                <a:t>Blood test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BB7513B-C29A-4121-1D06-724E2B9CA851}"/>
                </a:ext>
              </a:extLst>
            </p:cNvPr>
            <p:cNvSpPr txBox="1"/>
            <p:nvPr/>
          </p:nvSpPr>
          <p:spPr>
            <a:xfrm>
              <a:off x="8712902" y="3459765"/>
              <a:ext cx="2740814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/>
                <a:t>Diseases history</a:t>
              </a:r>
              <a:endParaRPr lang="zh-CN" altLang="en-US" sz="3200" dirty="0"/>
            </a:p>
          </p:txBody>
        </p:sp>
        <p:sp>
          <p:nvSpPr>
            <p:cNvPr id="32" name="左大括号 31">
              <a:extLst>
                <a:ext uri="{FF2B5EF4-FFF2-40B4-BE49-F238E27FC236}">
                  <a16:creationId xmlns:a16="http://schemas.microsoft.com/office/drawing/2014/main" id="{F8208E7B-6D23-9FD1-8AC0-F3BBC67AB990}"/>
                </a:ext>
              </a:extLst>
            </p:cNvPr>
            <p:cNvSpPr/>
            <p:nvPr/>
          </p:nvSpPr>
          <p:spPr>
            <a:xfrm>
              <a:off x="8455924" y="1702605"/>
              <a:ext cx="272790" cy="201113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FF5BB60-0451-C45A-2B5C-233AC9255F2F}"/>
              </a:ext>
            </a:extLst>
          </p:cNvPr>
          <p:cNvSpPr>
            <a:spLocks/>
          </p:cNvSpPr>
          <p:nvPr/>
        </p:nvSpPr>
        <p:spPr>
          <a:xfrm>
            <a:off x="14371953" y="1316517"/>
            <a:ext cx="8364222" cy="10916878"/>
          </a:xfrm>
          <a:prstGeom prst="roundRect">
            <a:avLst/>
          </a:prstGeom>
          <a:solidFill>
            <a:schemeClr val="accent6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4BF3D61-D23C-10AB-CA95-14DBEB99953A}"/>
              </a:ext>
            </a:extLst>
          </p:cNvPr>
          <p:cNvGrpSpPr>
            <a:grpSpLocks/>
          </p:cNvGrpSpPr>
          <p:nvPr/>
        </p:nvGrpSpPr>
        <p:grpSpPr>
          <a:xfrm>
            <a:off x="15143506" y="1674184"/>
            <a:ext cx="6837881" cy="3986632"/>
            <a:chOff x="13956815" y="2797745"/>
            <a:chExt cx="6837881" cy="2122828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F68D08A2-1538-BBFB-10FA-3B11506F7002}"/>
                </a:ext>
              </a:extLst>
            </p:cNvPr>
            <p:cNvSpPr>
              <a:spLocks/>
            </p:cNvSpPr>
            <p:nvPr/>
          </p:nvSpPr>
          <p:spPr>
            <a:xfrm>
              <a:off x="13956815" y="2797745"/>
              <a:ext cx="6837881" cy="435060"/>
            </a:xfrm>
            <a:custGeom>
              <a:avLst/>
              <a:gdLst>
                <a:gd name="connsiteX0" fmla="*/ 0 w 1752260"/>
                <a:gd name="connsiteY0" fmla="*/ 87613 h 876130"/>
                <a:gd name="connsiteX1" fmla="*/ 87613 w 1752260"/>
                <a:gd name="connsiteY1" fmla="*/ 0 h 876130"/>
                <a:gd name="connsiteX2" fmla="*/ 1664647 w 1752260"/>
                <a:gd name="connsiteY2" fmla="*/ 0 h 876130"/>
                <a:gd name="connsiteX3" fmla="*/ 1752260 w 1752260"/>
                <a:gd name="connsiteY3" fmla="*/ 87613 h 876130"/>
                <a:gd name="connsiteX4" fmla="*/ 1752260 w 1752260"/>
                <a:gd name="connsiteY4" fmla="*/ 788517 h 876130"/>
                <a:gd name="connsiteX5" fmla="*/ 1664647 w 1752260"/>
                <a:gd name="connsiteY5" fmla="*/ 876130 h 876130"/>
                <a:gd name="connsiteX6" fmla="*/ 87613 w 1752260"/>
                <a:gd name="connsiteY6" fmla="*/ 876130 h 876130"/>
                <a:gd name="connsiteX7" fmla="*/ 0 w 1752260"/>
                <a:gd name="connsiteY7" fmla="*/ 788517 h 876130"/>
                <a:gd name="connsiteX8" fmla="*/ 0 w 1752260"/>
                <a:gd name="connsiteY8" fmla="*/ 87613 h 87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2260" h="876130">
                  <a:moveTo>
                    <a:pt x="0" y="87613"/>
                  </a:moveTo>
                  <a:cubicBezTo>
                    <a:pt x="0" y="39226"/>
                    <a:pt x="39226" y="0"/>
                    <a:pt x="87613" y="0"/>
                  </a:cubicBezTo>
                  <a:lnTo>
                    <a:pt x="1664647" y="0"/>
                  </a:lnTo>
                  <a:cubicBezTo>
                    <a:pt x="1713034" y="0"/>
                    <a:pt x="1752260" y="39226"/>
                    <a:pt x="1752260" y="87613"/>
                  </a:cubicBezTo>
                  <a:lnTo>
                    <a:pt x="1752260" y="788517"/>
                  </a:lnTo>
                  <a:cubicBezTo>
                    <a:pt x="1752260" y="836904"/>
                    <a:pt x="1713034" y="876130"/>
                    <a:pt x="1664647" y="876130"/>
                  </a:cubicBezTo>
                  <a:lnTo>
                    <a:pt x="87613" y="876130"/>
                  </a:lnTo>
                  <a:cubicBezTo>
                    <a:pt x="39226" y="876130"/>
                    <a:pt x="0" y="836904"/>
                    <a:pt x="0" y="788517"/>
                  </a:cubicBezTo>
                  <a:lnTo>
                    <a:pt x="0" y="8761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096" tIns="59951" rIns="77096" bIns="59951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000" b="1" dirty="0">
                  <a:solidFill>
                    <a:schemeClr val="tx1"/>
                  </a:solidFill>
                  <a:ea typeface="方正粗黑宋简体" panose="02000000000000000000"/>
                </a:rPr>
                <a:t>Causal discovery</a:t>
              </a:r>
              <a:endParaRPr lang="zh-CN" altLang="en-US" sz="3000" dirty="0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82F62EE3-4002-51E6-6BDD-53AB4D51262C}"/>
                </a:ext>
              </a:extLst>
            </p:cNvPr>
            <p:cNvSpPr>
              <a:spLocks/>
            </p:cNvSpPr>
            <p:nvPr/>
          </p:nvSpPr>
          <p:spPr>
            <a:xfrm>
              <a:off x="14804653" y="3369294"/>
              <a:ext cx="5470306" cy="435060"/>
            </a:xfrm>
            <a:custGeom>
              <a:avLst/>
              <a:gdLst>
                <a:gd name="connsiteX0" fmla="*/ 0 w 1401808"/>
                <a:gd name="connsiteY0" fmla="*/ 87613 h 876130"/>
                <a:gd name="connsiteX1" fmla="*/ 87613 w 1401808"/>
                <a:gd name="connsiteY1" fmla="*/ 0 h 876130"/>
                <a:gd name="connsiteX2" fmla="*/ 1314195 w 1401808"/>
                <a:gd name="connsiteY2" fmla="*/ 0 h 876130"/>
                <a:gd name="connsiteX3" fmla="*/ 1401808 w 1401808"/>
                <a:gd name="connsiteY3" fmla="*/ 87613 h 876130"/>
                <a:gd name="connsiteX4" fmla="*/ 1401808 w 1401808"/>
                <a:gd name="connsiteY4" fmla="*/ 788517 h 876130"/>
                <a:gd name="connsiteX5" fmla="*/ 1314195 w 1401808"/>
                <a:gd name="connsiteY5" fmla="*/ 876130 h 876130"/>
                <a:gd name="connsiteX6" fmla="*/ 87613 w 1401808"/>
                <a:gd name="connsiteY6" fmla="*/ 876130 h 876130"/>
                <a:gd name="connsiteX7" fmla="*/ 0 w 1401808"/>
                <a:gd name="connsiteY7" fmla="*/ 788517 h 876130"/>
                <a:gd name="connsiteX8" fmla="*/ 0 w 1401808"/>
                <a:gd name="connsiteY8" fmla="*/ 87613 h 87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808" h="876130">
                  <a:moveTo>
                    <a:pt x="0" y="87613"/>
                  </a:moveTo>
                  <a:cubicBezTo>
                    <a:pt x="0" y="39226"/>
                    <a:pt x="39226" y="0"/>
                    <a:pt x="87613" y="0"/>
                  </a:cubicBezTo>
                  <a:lnTo>
                    <a:pt x="1314195" y="0"/>
                  </a:lnTo>
                  <a:cubicBezTo>
                    <a:pt x="1362582" y="0"/>
                    <a:pt x="1401808" y="39226"/>
                    <a:pt x="1401808" y="87613"/>
                  </a:cubicBezTo>
                  <a:lnTo>
                    <a:pt x="1401808" y="788517"/>
                  </a:lnTo>
                  <a:cubicBezTo>
                    <a:pt x="1401808" y="836904"/>
                    <a:pt x="1362582" y="876130"/>
                    <a:pt x="1314195" y="876130"/>
                  </a:cubicBezTo>
                  <a:lnTo>
                    <a:pt x="87613" y="876130"/>
                  </a:lnTo>
                  <a:cubicBezTo>
                    <a:pt x="39226" y="876130"/>
                    <a:pt x="0" y="836904"/>
                    <a:pt x="0" y="788517"/>
                  </a:cubicBezTo>
                  <a:lnTo>
                    <a:pt x="0" y="8761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331" tIns="43441" rIns="52331" bIns="43441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dirty="0"/>
                <a:t>SEM</a:t>
              </a:r>
              <a:endParaRPr lang="zh-CN" altLang="en-US" sz="2800" b="1" dirty="0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4384D186-F2CE-4E82-23F5-228253D8645F}"/>
                </a:ext>
              </a:extLst>
            </p:cNvPr>
            <p:cNvSpPr>
              <a:spLocks/>
            </p:cNvSpPr>
            <p:nvPr/>
          </p:nvSpPr>
          <p:spPr>
            <a:xfrm>
              <a:off x="14804653" y="4485513"/>
              <a:ext cx="5470306" cy="435060"/>
            </a:xfrm>
            <a:custGeom>
              <a:avLst/>
              <a:gdLst>
                <a:gd name="connsiteX0" fmla="*/ 0 w 1401808"/>
                <a:gd name="connsiteY0" fmla="*/ 87613 h 876130"/>
                <a:gd name="connsiteX1" fmla="*/ 87613 w 1401808"/>
                <a:gd name="connsiteY1" fmla="*/ 0 h 876130"/>
                <a:gd name="connsiteX2" fmla="*/ 1314195 w 1401808"/>
                <a:gd name="connsiteY2" fmla="*/ 0 h 876130"/>
                <a:gd name="connsiteX3" fmla="*/ 1401808 w 1401808"/>
                <a:gd name="connsiteY3" fmla="*/ 87613 h 876130"/>
                <a:gd name="connsiteX4" fmla="*/ 1401808 w 1401808"/>
                <a:gd name="connsiteY4" fmla="*/ 788517 h 876130"/>
                <a:gd name="connsiteX5" fmla="*/ 1314195 w 1401808"/>
                <a:gd name="connsiteY5" fmla="*/ 876130 h 876130"/>
                <a:gd name="connsiteX6" fmla="*/ 87613 w 1401808"/>
                <a:gd name="connsiteY6" fmla="*/ 876130 h 876130"/>
                <a:gd name="connsiteX7" fmla="*/ 0 w 1401808"/>
                <a:gd name="connsiteY7" fmla="*/ 788517 h 876130"/>
                <a:gd name="connsiteX8" fmla="*/ 0 w 1401808"/>
                <a:gd name="connsiteY8" fmla="*/ 87613 h 87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808" h="876130">
                  <a:moveTo>
                    <a:pt x="0" y="87613"/>
                  </a:moveTo>
                  <a:cubicBezTo>
                    <a:pt x="0" y="39226"/>
                    <a:pt x="39226" y="0"/>
                    <a:pt x="87613" y="0"/>
                  </a:cubicBezTo>
                  <a:lnTo>
                    <a:pt x="1314195" y="0"/>
                  </a:lnTo>
                  <a:cubicBezTo>
                    <a:pt x="1362582" y="0"/>
                    <a:pt x="1401808" y="39226"/>
                    <a:pt x="1401808" y="87613"/>
                  </a:cubicBezTo>
                  <a:lnTo>
                    <a:pt x="1401808" y="788517"/>
                  </a:lnTo>
                  <a:cubicBezTo>
                    <a:pt x="1401808" y="836904"/>
                    <a:pt x="1362582" y="876130"/>
                    <a:pt x="1314195" y="876130"/>
                  </a:cubicBezTo>
                  <a:lnTo>
                    <a:pt x="87613" y="876130"/>
                  </a:lnTo>
                  <a:cubicBezTo>
                    <a:pt x="39226" y="876130"/>
                    <a:pt x="0" y="836904"/>
                    <a:pt x="0" y="788517"/>
                  </a:cubicBezTo>
                  <a:lnTo>
                    <a:pt x="0" y="8761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331" tIns="43441" rIns="52331" bIns="43441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/>
                <a:t>Solve F(W) using Lagrange multipliers</a:t>
              </a:r>
              <a:endParaRPr lang="zh-CN" altLang="en-US" sz="2800" dirty="0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E2D7ED5-5B10-84E6-225C-B114C05F7FA5}"/>
                </a:ext>
              </a:extLst>
            </p:cNvPr>
            <p:cNvSpPr>
              <a:spLocks/>
            </p:cNvSpPr>
            <p:nvPr/>
          </p:nvSpPr>
          <p:spPr>
            <a:xfrm>
              <a:off x="14804653" y="3928408"/>
              <a:ext cx="5470306" cy="435060"/>
            </a:xfrm>
            <a:custGeom>
              <a:avLst/>
              <a:gdLst>
                <a:gd name="connsiteX0" fmla="*/ 0 w 1401808"/>
                <a:gd name="connsiteY0" fmla="*/ 87613 h 876130"/>
                <a:gd name="connsiteX1" fmla="*/ 87613 w 1401808"/>
                <a:gd name="connsiteY1" fmla="*/ 0 h 876130"/>
                <a:gd name="connsiteX2" fmla="*/ 1314195 w 1401808"/>
                <a:gd name="connsiteY2" fmla="*/ 0 h 876130"/>
                <a:gd name="connsiteX3" fmla="*/ 1401808 w 1401808"/>
                <a:gd name="connsiteY3" fmla="*/ 87613 h 876130"/>
                <a:gd name="connsiteX4" fmla="*/ 1401808 w 1401808"/>
                <a:gd name="connsiteY4" fmla="*/ 788517 h 876130"/>
                <a:gd name="connsiteX5" fmla="*/ 1314195 w 1401808"/>
                <a:gd name="connsiteY5" fmla="*/ 876130 h 876130"/>
                <a:gd name="connsiteX6" fmla="*/ 87613 w 1401808"/>
                <a:gd name="connsiteY6" fmla="*/ 876130 h 876130"/>
                <a:gd name="connsiteX7" fmla="*/ 0 w 1401808"/>
                <a:gd name="connsiteY7" fmla="*/ 788517 h 876130"/>
                <a:gd name="connsiteX8" fmla="*/ 0 w 1401808"/>
                <a:gd name="connsiteY8" fmla="*/ 87613 h 87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808" h="876130">
                  <a:moveTo>
                    <a:pt x="0" y="87613"/>
                  </a:moveTo>
                  <a:cubicBezTo>
                    <a:pt x="0" y="39226"/>
                    <a:pt x="39226" y="0"/>
                    <a:pt x="87613" y="0"/>
                  </a:cubicBezTo>
                  <a:lnTo>
                    <a:pt x="1314195" y="0"/>
                  </a:lnTo>
                  <a:cubicBezTo>
                    <a:pt x="1362582" y="0"/>
                    <a:pt x="1401808" y="39226"/>
                    <a:pt x="1401808" y="87613"/>
                  </a:cubicBezTo>
                  <a:lnTo>
                    <a:pt x="1401808" y="788517"/>
                  </a:lnTo>
                  <a:cubicBezTo>
                    <a:pt x="1401808" y="836904"/>
                    <a:pt x="1362582" y="876130"/>
                    <a:pt x="1314195" y="876130"/>
                  </a:cubicBezTo>
                  <a:lnTo>
                    <a:pt x="87613" y="876130"/>
                  </a:lnTo>
                  <a:cubicBezTo>
                    <a:pt x="39226" y="876130"/>
                    <a:pt x="0" y="836904"/>
                    <a:pt x="0" y="788517"/>
                  </a:cubicBezTo>
                  <a:lnTo>
                    <a:pt x="0" y="8761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331" tIns="43441" rIns="52331" bIns="43441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/>
                <a:t>Construct the causal graph scoring function F(W)</a:t>
              </a:r>
              <a:endParaRPr lang="zh-CN" altLang="en-US" sz="2800" dirty="0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FE83532E-7BE4-CF8E-5633-27BBC3B83573}"/>
              </a:ext>
            </a:extLst>
          </p:cNvPr>
          <p:cNvSpPr txBox="1"/>
          <p:nvPr/>
        </p:nvSpPr>
        <p:spPr>
          <a:xfrm>
            <a:off x="17136381" y="473998"/>
            <a:ext cx="3177925" cy="714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44" dirty="0"/>
              <a:t>Methodology</a:t>
            </a:r>
            <a:endParaRPr lang="zh-CN" altLang="en-US" sz="4044" dirty="0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B5AC2C4-5334-BEB8-A2F1-A3194CC55B34}"/>
              </a:ext>
            </a:extLst>
          </p:cNvPr>
          <p:cNvGrpSpPr/>
          <p:nvPr/>
        </p:nvGrpSpPr>
        <p:grpSpPr>
          <a:xfrm>
            <a:off x="15143506" y="6176780"/>
            <a:ext cx="7830976" cy="5754211"/>
            <a:chOff x="13912443" y="5595395"/>
            <a:chExt cx="7830976" cy="30640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D7A8F15-5043-BBD1-4FE3-3D669191F963}"/>
                    </a:ext>
                  </a:extLst>
                </p:cNvPr>
                <p:cNvSpPr txBox="1"/>
                <p:nvPr/>
              </p:nvSpPr>
              <p:spPr>
                <a:xfrm>
                  <a:off x="20203810" y="6926755"/>
                  <a:ext cx="1539609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D7A8F15-5043-BBD1-4FE3-3D669191F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3810" y="6926755"/>
                  <a:ext cx="1539609" cy="61555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C36E51F-8547-AAA4-1992-8E4CA35A69EB}"/>
                </a:ext>
              </a:extLst>
            </p:cNvPr>
            <p:cNvSpPr/>
            <p:nvPr/>
          </p:nvSpPr>
          <p:spPr>
            <a:xfrm>
              <a:off x="14552297" y="6138370"/>
              <a:ext cx="5883969" cy="20021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64F6199C-CC00-FED9-228A-9089D96EBC69}"/>
                </a:ext>
              </a:extLst>
            </p:cNvPr>
            <p:cNvSpPr/>
            <p:nvPr/>
          </p:nvSpPr>
          <p:spPr>
            <a:xfrm>
              <a:off x="14733504" y="6262424"/>
              <a:ext cx="5470306" cy="440345"/>
            </a:xfrm>
            <a:custGeom>
              <a:avLst/>
              <a:gdLst>
                <a:gd name="connsiteX0" fmla="*/ 0 w 1401808"/>
                <a:gd name="connsiteY0" fmla="*/ 87613 h 876130"/>
                <a:gd name="connsiteX1" fmla="*/ 87613 w 1401808"/>
                <a:gd name="connsiteY1" fmla="*/ 0 h 876130"/>
                <a:gd name="connsiteX2" fmla="*/ 1314195 w 1401808"/>
                <a:gd name="connsiteY2" fmla="*/ 0 h 876130"/>
                <a:gd name="connsiteX3" fmla="*/ 1401808 w 1401808"/>
                <a:gd name="connsiteY3" fmla="*/ 87613 h 876130"/>
                <a:gd name="connsiteX4" fmla="*/ 1401808 w 1401808"/>
                <a:gd name="connsiteY4" fmla="*/ 788517 h 876130"/>
                <a:gd name="connsiteX5" fmla="*/ 1314195 w 1401808"/>
                <a:gd name="connsiteY5" fmla="*/ 876130 h 876130"/>
                <a:gd name="connsiteX6" fmla="*/ 87613 w 1401808"/>
                <a:gd name="connsiteY6" fmla="*/ 876130 h 876130"/>
                <a:gd name="connsiteX7" fmla="*/ 0 w 1401808"/>
                <a:gd name="connsiteY7" fmla="*/ 788517 h 876130"/>
                <a:gd name="connsiteX8" fmla="*/ 0 w 1401808"/>
                <a:gd name="connsiteY8" fmla="*/ 87613 h 87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808" h="876130">
                  <a:moveTo>
                    <a:pt x="0" y="87613"/>
                  </a:moveTo>
                  <a:cubicBezTo>
                    <a:pt x="0" y="39226"/>
                    <a:pt x="39226" y="0"/>
                    <a:pt x="87613" y="0"/>
                  </a:cubicBezTo>
                  <a:lnTo>
                    <a:pt x="1314195" y="0"/>
                  </a:lnTo>
                  <a:cubicBezTo>
                    <a:pt x="1362582" y="0"/>
                    <a:pt x="1401808" y="39226"/>
                    <a:pt x="1401808" y="87613"/>
                  </a:cubicBezTo>
                  <a:lnTo>
                    <a:pt x="1401808" y="788517"/>
                  </a:lnTo>
                  <a:cubicBezTo>
                    <a:pt x="1401808" y="836904"/>
                    <a:pt x="1362582" y="876130"/>
                    <a:pt x="1314195" y="876130"/>
                  </a:cubicBezTo>
                  <a:lnTo>
                    <a:pt x="87613" y="876130"/>
                  </a:lnTo>
                  <a:cubicBezTo>
                    <a:pt x="39226" y="876130"/>
                    <a:pt x="0" y="836904"/>
                    <a:pt x="0" y="788517"/>
                  </a:cubicBezTo>
                  <a:lnTo>
                    <a:pt x="0" y="8761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9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331" tIns="43441" rIns="52331" bIns="43441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dirty="0"/>
                <a:t>GCN</a:t>
              </a:r>
              <a:endParaRPr lang="zh-CN" altLang="en-US" sz="2800" b="1" dirty="0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6997936-280C-CC0B-040C-09A2DB4EAAAE}"/>
                </a:ext>
              </a:extLst>
            </p:cNvPr>
            <p:cNvSpPr/>
            <p:nvPr/>
          </p:nvSpPr>
          <p:spPr>
            <a:xfrm>
              <a:off x="14733504" y="6893194"/>
              <a:ext cx="5470306" cy="440345"/>
            </a:xfrm>
            <a:custGeom>
              <a:avLst/>
              <a:gdLst>
                <a:gd name="connsiteX0" fmla="*/ 0 w 1401808"/>
                <a:gd name="connsiteY0" fmla="*/ 87613 h 876130"/>
                <a:gd name="connsiteX1" fmla="*/ 87613 w 1401808"/>
                <a:gd name="connsiteY1" fmla="*/ 0 h 876130"/>
                <a:gd name="connsiteX2" fmla="*/ 1314195 w 1401808"/>
                <a:gd name="connsiteY2" fmla="*/ 0 h 876130"/>
                <a:gd name="connsiteX3" fmla="*/ 1401808 w 1401808"/>
                <a:gd name="connsiteY3" fmla="*/ 87613 h 876130"/>
                <a:gd name="connsiteX4" fmla="*/ 1401808 w 1401808"/>
                <a:gd name="connsiteY4" fmla="*/ 788517 h 876130"/>
                <a:gd name="connsiteX5" fmla="*/ 1314195 w 1401808"/>
                <a:gd name="connsiteY5" fmla="*/ 876130 h 876130"/>
                <a:gd name="connsiteX6" fmla="*/ 87613 w 1401808"/>
                <a:gd name="connsiteY6" fmla="*/ 876130 h 876130"/>
                <a:gd name="connsiteX7" fmla="*/ 0 w 1401808"/>
                <a:gd name="connsiteY7" fmla="*/ 788517 h 876130"/>
                <a:gd name="connsiteX8" fmla="*/ 0 w 1401808"/>
                <a:gd name="connsiteY8" fmla="*/ 87613 h 87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808" h="876130">
                  <a:moveTo>
                    <a:pt x="0" y="87613"/>
                  </a:moveTo>
                  <a:cubicBezTo>
                    <a:pt x="0" y="39226"/>
                    <a:pt x="39226" y="0"/>
                    <a:pt x="87613" y="0"/>
                  </a:cubicBezTo>
                  <a:lnTo>
                    <a:pt x="1314195" y="0"/>
                  </a:lnTo>
                  <a:cubicBezTo>
                    <a:pt x="1362582" y="0"/>
                    <a:pt x="1401808" y="39226"/>
                    <a:pt x="1401808" y="87613"/>
                  </a:cubicBezTo>
                  <a:lnTo>
                    <a:pt x="1401808" y="788517"/>
                  </a:lnTo>
                  <a:cubicBezTo>
                    <a:pt x="1401808" y="836904"/>
                    <a:pt x="1362582" y="876130"/>
                    <a:pt x="1314195" y="876130"/>
                  </a:cubicBezTo>
                  <a:lnTo>
                    <a:pt x="87613" y="876130"/>
                  </a:lnTo>
                  <a:cubicBezTo>
                    <a:pt x="39226" y="876130"/>
                    <a:pt x="0" y="836904"/>
                    <a:pt x="0" y="788517"/>
                  </a:cubicBezTo>
                  <a:lnTo>
                    <a:pt x="0" y="8761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9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331" tIns="43441" rIns="52331" bIns="43441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dirty="0"/>
                <a:t>ASAP</a:t>
              </a:r>
              <a:endParaRPr lang="zh-CN" altLang="en-US" sz="2800" b="1" dirty="0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633611B-19C0-E95C-319B-96EF998082F5}"/>
                </a:ext>
              </a:extLst>
            </p:cNvPr>
            <p:cNvSpPr/>
            <p:nvPr/>
          </p:nvSpPr>
          <p:spPr>
            <a:xfrm>
              <a:off x="14733504" y="7564367"/>
              <a:ext cx="5470306" cy="440345"/>
            </a:xfrm>
            <a:custGeom>
              <a:avLst/>
              <a:gdLst>
                <a:gd name="connsiteX0" fmla="*/ 0 w 1401808"/>
                <a:gd name="connsiteY0" fmla="*/ 87613 h 876130"/>
                <a:gd name="connsiteX1" fmla="*/ 87613 w 1401808"/>
                <a:gd name="connsiteY1" fmla="*/ 0 h 876130"/>
                <a:gd name="connsiteX2" fmla="*/ 1314195 w 1401808"/>
                <a:gd name="connsiteY2" fmla="*/ 0 h 876130"/>
                <a:gd name="connsiteX3" fmla="*/ 1401808 w 1401808"/>
                <a:gd name="connsiteY3" fmla="*/ 87613 h 876130"/>
                <a:gd name="connsiteX4" fmla="*/ 1401808 w 1401808"/>
                <a:gd name="connsiteY4" fmla="*/ 788517 h 876130"/>
                <a:gd name="connsiteX5" fmla="*/ 1314195 w 1401808"/>
                <a:gd name="connsiteY5" fmla="*/ 876130 h 876130"/>
                <a:gd name="connsiteX6" fmla="*/ 87613 w 1401808"/>
                <a:gd name="connsiteY6" fmla="*/ 876130 h 876130"/>
                <a:gd name="connsiteX7" fmla="*/ 0 w 1401808"/>
                <a:gd name="connsiteY7" fmla="*/ 788517 h 876130"/>
                <a:gd name="connsiteX8" fmla="*/ 0 w 1401808"/>
                <a:gd name="connsiteY8" fmla="*/ 87613 h 87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808" h="876130">
                  <a:moveTo>
                    <a:pt x="0" y="87613"/>
                  </a:moveTo>
                  <a:cubicBezTo>
                    <a:pt x="0" y="39226"/>
                    <a:pt x="39226" y="0"/>
                    <a:pt x="87613" y="0"/>
                  </a:cubicBezTo>
                  <a:lnTo>
                    <a:pt x="1314195" y="0"/>
                  </a:lnTo>
                  <a:cubicBezTo>
                    <a:pt x="1362582" y="0"/>
                    <a:pt x="1401808" y="39226"/>
                    <a:pt x="1401808" y="87613"/>
                  </a:cubicBezTo>
                  <a:lnTo>
                    <a:pt x="1401808" y="788517"/>
                  </a:lnTo>
                  <a:cubicBezTo>
                    <a:pt x="1401808" y="836904"/>
                    <a:pt x="1362582" y="876130"/>
                    <a:pt x="1314195" y="876130"/>
                  </a:cubicBezTo>
                  <a:lnTo>
                    <a:pt x="87613" y="876130"/>
                  </a:lnTo>
                  <a:cubicBezTo>
                    <a:pt x="39226" y="876130"/>
                    <a:pt x="0" y="836904"/>
                    <a:pt x="0" y="788517"/>
                  </a:cubicBezTo>
                  <a:lnTo>
                    <a:pt x="0" y="8761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9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331" tIns="43441" rIns="52331" bIns="43441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dirty="0"/>
                <a:t>Readout</a:t>
              </a:r>
              <a:endParaRPr lang="zh-CN" altLang="en-US" sz="2800" b="1" dirty="0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1D506FCB-01C3-9D0F-F0FC-F0937D7645EB}"/>
                </a:ext>
              </a:extLst>
            </p:cNvPr>
            <p:cNvSpPr/>
            <p:nvPr/>
          </p:nvSpPr>
          <p:spPr>
            <a:xfrm>
              <a:off x="14733504" y="8219090"/>
              <a:ext cx="5470306" cy="440345"/>
            </a:xfrm>
            <a:custGeom>
              <a:avLst/>
              <a:gdLst>
                <a:gd name="connsiteX0" fmla="*/ 0 w 1401808"/>
                <a:gd name="connsiteY0" fmla="*/ 87613 h 876130"/>
                <a:gd name="connsiteX1" fmla="*/ 87613 w 1401808"/>
                <a:gd name="connsiteY1" fmla="*/ 0 h 876130"/>
                <a:gd name="connsiteX2" fmla="*/ 1314195 w 1401808"/>
                <a:gd name="connsiteY2" fmla="*/ 0 h 876130"/>
                <a:gd name="connsiteX3" fmla="*/ 1401808 w 1401808"/>
                <a:gd name="connsiteY3" fmla="*/ 87613 h 876130"/>
                <a:gd name="connsiteX4" fmla="*/ 1401808 w 1401808"/>
                <a:gd name="connsiteY4" fmla="*/ 788517 h 876130"/>
                <a:gd name="connsiteX5" fmla="*/ 1314195 w 1401808"/>
                <a:gd name="connsiteY5" fmla="*/ 876130 h 876130"/>
                <a:gd name="connsiteX6" fmla="*/ 87613 w 1401808"/>
                <a:gd name="connsiteY6" fmla="*/ 876130 h 876130"/>
                <a:gd name="connsiteX7" fmla="*/ 0 w 1401808"/>
                <a:gd name="connsiteY7" fmla="*/ 788517 h 876130"/>
                <a:gd name="connsiteX8" fmla="*/ 0 w 1401808"/>
                <a:gd name="connsiteY8" fmla="*/ 87613 h 87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808" h="876130">
                  <a:moveTo>
                    <a:pt x="0" y="87613"/>
                  </a:moveTo>
                  <a:cubicBezTo>
                    <a:pt x="0" y="39226"/>
                    <a:pt x="39226" y="0"/>
                    <a:pt x="87613" y="0"/>
                  </a:cubicBezTo>
                  <a:lnTo>
                    <a:pt x="1314195" y="0"/>
                  </a:lnTo>
                  <a:cubicBezTo>
                    <a:pt x="1362582" y="0"/>
                    <a:pt x="1401808" y="39226"/>
                    <a:pt x="1401808" y="87613"/>
                  </a:cubicBezTo>
                  <a:lnTo>
                    <a:pt x="1401808" y="788517"/>
                  </a:lnTo>
                  <a:cubicBezTo>
                    <a:pt x="1401808" y="836904"/>
                    <a:pt x="1362582" y="876130"/>
                    <a:pt x="1314195" y="876130"/>
                  </a:cubicBezTo>
                  <a:lnTo>
                    <a:pt x="87613" y="876130"/>
                  </a:lnTo>
                  <a:cubicBezTo>
                    <a:pt x="39226" y="876130"/>
                    <a:pt x="0" y="836904"/>
                    <a:pt x="0" y="788517"/>
                  </a:cubicBezTo>
                  <a:lnTo>
                    <a:pt x="0" y="8761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9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331" tIns="43441" rIns="52331" bIns="43441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/>
                <a:t>MLP</a:t>
              </a:r>
              <a:endParaRPr lang="zh-CN" altLang="en-US" sz="2800" b="1" dirty="0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C0E72795-A0A8-2684-20C4-487750935CFE}"/>
                </a:ext>
              </a:extLst>
            </p:cNvPr>
            <p:cNvSpPr/>
            <p:nvPr/>
          </p:nvSpPr>
          <p:spPr>
            <a:xfrm>
              <a:off x="13912443" y="5595395"/>
              <a:ext cx="6837881" cy="440345"/>
            </a:xfrm>
            <a:custGeom>
              <a:avLst/>
              <a:gdLst>
                <a:gd name="connsiteX0" fmla="*/ 0 w 1752260"/>
                <a:gd name="connsiteY0" fmla="*/ 87613 h 876130"/>
                <a:gd name="connsiteX1" fmla="*/ 87613 w 1752260"/>
                <a:gd name="connsiteY1" fmla="*/ 0 h 876130"/>
                <a:gd name="connsiteX2" fmla="*/ 1664647 w 1752260"/>
                <a:gd name="connsiteY2" fmla="*/ 0 h 876130"/>
                <a:gd name="connsiteX3" fmla="*/ 1752260 w 1752260"/>
                <a:gd name="connsiteY3" fmla="*/ 87613 h 876130"/>
                <a:gd name="connsiteX4" fmla="*/ 1752260 w 1752260"/>
                <a:gd name="connsiteY4" fmla="*/ 788517 h 876130"/>
                <a:gd name="connsiteX5" fmla="*/ 1664647 w 1752260"/>
                <a:gd name="connsiteY5" fmla="*/ 876130 h 876130"/>
                <a:gd name="connsiteX6" fmla="*/ 87613 w 1752260"/>
                <a:gd name="connsiteY6" fmla="*/ 876130 h 876130"/>
                <a:gd name="connsiteX7" fmla="*/ 0 w 1752260"/>
                <a:gd name="connsiteY7" fmla="*/ 788517 h 876130"/>
                <a:gd name="connsiteX8" fmla="*/ 0 w 1752260"/>
                <a:gd name="connsiteY8" fmla="*/ 87613 h 87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2260" h="876130">
                  <a:moveTo>
                    <a:pt x="0" y="87613"/>
                  </a:moveTo>
                  <a:cubicBezTo>
                    <a:pt x="0" y="39226"/>
                    <a:pt x="39226" y="0"/>
                    <a:pt x="87613" y="0"/>
                  </a:cubicBezTo>
                  <a:lnTo>
                    <a:pt x="1664647" y="0"/>
                  </a:lnTo>
                  <a:cubicBezTo>
                    <a:pt x="1713034" y="0"/>
                    <a:pt x="1752260" y="39226"/>
                    <a:pt x="1752260" y="87613"/>
                  </a:cubicBezTo>
                  <a:lnTo>
                    <a:pt x="1752260" y="788517"/>
                  </a:lnTo>
                  <a:cubicBezTo>
                    <a:pt x="1752260" y="836904"/>
                    <a:pt x="1713034" y="876130"/>
                    <a:pt x="1664647" y="876130"/>
                  </a:cubicBezTo>
                  <a:lnTo>
                    <a:pt x="87613" y="876130"/>
                  </a:lnTo>
                  <a:cubicBezTo>
                    <a:pt x="39226" y="876130"/>
                    <a:pt x="0" y="836904"/>
                    <a:pt x="0" y="788517"/>
                  </a:cubicBezTo>
                  <a:lnTo>
                    <a:pt x="0" y="876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096" tIns="59951" rIns="77096" bIns="59951" numCol="1" spcCol="1270" anchor="ctr" anchorCtr="0">
              <a:noAutofit/>
            </a:bodyPr>
            <a:lstStyle/>
            <a:p>
              <a:pPr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000" b="1" dirty="0">
                  <a:solidFill>
                    <a:schemeClr val="tx1"/>
                  </a:solidFill>
                  <a:ea typeface="方正粗黑宋简体" panose="02000000000000000000"/>
                </a:rPr>
                <a:t>Causal-GNN</a:t>
              </a:r>
              <a:endParaRPr lang="zh-CN" altLang="en-US" sz="3000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13EBA34-4109-670F-434F-730BA090D0FA}"/>
              </a:ext>
            </a:extLst>
          </p:cNvPr>
          <p:cNvGrpSpPr/>
          <p:nvPr/>
        </p:nvGrpSpPr>
        <p:grpSpPr>
          <a:xfrm>
            <a:off x="458316" y="4556662"/>
            <a:ext cx="13157825" cy="7964061"/>
            <a:chOff x="7566" y="4974273"/>
            <a:chExt cx="13157825" cy="7964061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1A6B2222-D125-D10E-3386-DCEA521271FE}"/>
                </a:ext>
              </a:extLst>
            </p:cNvPr>
            <p:cNvSpPr>
              <a:spLocks/>
            </p:cNvSpPr>
            <p:nvPr/>
          </p:nvSpPr>
          <p:spPr>
            <a:xfrm>
              <a:off x="7566" y="5683809"/>
              <a:ext cx="13157825" cy="725452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50524B1-6A57-6106-CB22-C7157B164CEB}"/>
                </a:ext>
              </a:extLst>
            </p:cNvPr>
            <p:cNvSpPr txBox="1"/>
            <p:nvPr/>
          </p:nvSpPr>
          <p:spPr>
            <a:xfrm>
              <a:off x="4555778" y="4974273"/>
              <a:ext cx="4396075" cy="714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44" dirty="0"/>
                <a:t>Model performance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BD173E5-5C91-47BB-F388-69B8701A8D74}"/>
                </a:ext>
              </a:extLst>
            </p:cNvPr>
            <p:cNvSpPr/>
            <p:nvPr/>
          </p:nvSpPr>
          <p:spPr>
            <a:xfrm>
              <a:off x="8847074" y="5938929"/>
              <a:ext cx="3187582" cy="74522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000" b="1" dirty="0">
                  <a:solidFill>
                    <a:schemeClr val="tx1"/>
                  </a:solidFill>
                  <a:ea typeface="方正粗黑宋简体" panose="02000000000000000000"/>
                </a:rPr>
                <a:t>Causal risk factors</a:t>
              </a:r>
              <a:endParaRPr lang="zh-CN" altLang="en-US" sz="3000" b="1" dirty="0">
                <a:solidFill>
                  <a:schemeClr val="tx1"/>
                </a:solidFill>
                <a:ea typeface="方正粗黑宋简体" panose="0200000000000000000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CA26834-FCC5-F3D5-72F0-1DB696852819}"/>
                </a:ext>
              </a:extLst>
            </p:cNvPr>
            <p:cNvSpPr/>
            <p:nvPr/>
          </p:nvSpPr>
          <p:spPr>
            <a:xfrm>
              <a:off x="2529568" y="5849170"/>
              <a:ext cx="2866096" cy="74522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000" b="1" dirty="0">
                  <a:solidFill>
                    <a:schemeClr val="tx1"/>
                  </a:solidFill>
                  <a:ea typeface="方正粗黑宋简体" panose="02000000000000000000"/>
                </a:rPr>
                <a:t>Warning results</a:t>
              </a:r>
              <a:endParaRPr lang="zh-CN" altLang="en-US" sz="3000" b="1" dirty="0">
                <a:solidFill>
                  <a:schemeClr val="tx1"/>
                </a:solidFill>
                <a:ea typeface="方正粗黑宋简体" panose="02000000000000000000"/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947BC11-6AE9-E0C7-E1D2-231FE84B4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287" y="9440306"/>
              <a:ext cx="3347325" cy="256032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B816889-72E2-5ED6-C3A4-7942B7B5B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092" y="9427940"/>
              <a:ext cx="3348470" cy="2560320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00A478D-2D9C-29F8-B3CA-DA3D700A5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1833" y="6757987"/>
              <a:ext cx="3348470" cy="256032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A5B08E03-3272-72BF-DE0D-1EC04BB08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040" y="6720069"/>
              <a:ext cx="3464685" cy="2468880"/>
            </a:xfrm>
            <a:prstGeom prst="rect">
              <a:avLst/>
            </a:prstGeom>
          </p:spPr>
        </p:pic>
        <p:graphicFrame>
          <p:nvGraphicFramePr>
            <p:cNvPr id="9" name="图表 8">
              <a:extLst>
                <a:ext uri="{FF2B5EF4-FFF2-40B4-BE49-F238E27FC236}">
                  <a16:creationId xmlns:a16="http://schemas.microsoft.com/office/drawing/2014/main" id="{3BB4FB85-E7FC-2778-4A55-6E2191B0D37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02933298"/>
                </p:ext>
              </p:extLst>
            </p:nvPr>
          </p:nvGraphicFramePr>
          <p:xfrm>
            <a:off x="8220375" y="6845746"/>
            <a:ext cx="4449319" cy="24550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graphicFrame>
          <p:nvGraphicFramePr>
            <p:cNvPr id="14" name="图表 13">
              <a:extLst>
                <a:ext uri="{FF2B5EF4-FFF2-40B4-BE49-F238E27FC236}">
                  <a16:creationId xmlns:a16="http://schemas.microsoft.com/office/drawing/2014/main" id="{F4DF6876-AAB9-68F9-1FC4-EE05E6DF0AD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42534408"/>
                </p:ext>
              </p:extLst>
            </p:nvPr>
          </p:nvGraphicFramePr>
          <p:xfrm>
            <a:off x="8220375" y="9515699"/>
            <a:ext cx="4449319" cy="29890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CD5373AA-DDA6-179C-D01A-84ECEA514AEC}"/>
              </a:ext>
            </a:extLst>
          </p:cNvPr>
          <p:cNvGrpSpPr/>
          <p:nvPr/>
        </p:nvGrpSpPr>
        <p:grpSpPr>
          <a:xfrm>
            <a:off x="2539835" y="1316517"/>
            <a:ext cx="1529027" cy="2743588"/>
            <a:chOff x="647700" y="172998"/>
            <a:chExt cx="914400" cy="1640741"/>
          </a:xfrm>
        </p:grpSpPr>
        <p:pic>
          <p:nvPicPr>
            <p:cNvPr id="80" name="图形 79" descr="用户">
              <a:extLst>
                <a:ext uri="{FF2B5EF4-FFF2-40B4-BE49-F238E27FC236}">
                  <a16:creationId xmlns:a16="http://schemas.microsoft.com/office/drawing/2014/main" id="{0425C0FE-8576-E4F0-1C0C-266881414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7700" y="172998"/>
              <a:ext cx="914400" cy="914400"/>
            </a:xfrm>
            <a:prstGeom prst="rect">
              <a:avLst/>
            </a:prstGeom>
          </p:spPr>
        </p:pic>
        <p:pic>
          <p:nvPicPr>
            <p:cNvPr id="81" name="图形 80" descr="用户">
              <a:extLst>
                <a:ext uri="{FF2B5EF4-FFF2-40B4-BE49-F238E27FC236}">
                  <a16:creationId xmlns:a16="http://schemas.microsoft.com/office/drawing/2014/main" id="{7D1D12AE-8CBC-EA8E-550F-6F15C0DE5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7700" y="899339"/>
              <a:ext cx="914400" cy="914400"/>
            </a:xfrm>
            <a:prstGeom prst="rect">
              <a:avLst/>
            </a:prstGeom>
          </p:spPr>
        </p:pic>
      </p:grpSp>
      <p:sp>
        <p:nvSpPr>
          <p:cNvPr id="82" name="箭头: 右 81">
            <a:extLst>
              <a:ext uri="{FF2B5EF4-FFF2-40B4-BE49-F238E27FC236}">
                <a16:creationId xmlns:a16="http://schemas.microsoft.com/office/drawing/2014/main" id="{24520165-1E4F-7D35-78B4-86018812B4ED}"/>
              </a:ext>
            </a:extLst>
          </p:cNvPr>
          <p:cNvSpPr/>
          <p:nvPr/>
        </p:nvSpPr>
        <p:spPr>
          <a:xfrm>
            <a:off x="13322894" y="2640953"/>
            <a:ext cx="1646908" cy="8992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B1F9A0C9-A832-5304-6173-7AEC448E7F63}"/>
              </a:ext>
            </a:extLst>
          </p:cNvPr>
          <p:cNvSpPr/>
          <p:nvPr/>
        </p:nvSpPr>
        <p:spPr>
          <a:xfrm rot="10800000">
            <a:off x="13284167" y="8560691"/>
            <a:ext cx="1646908" cy="8992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15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293</TotalTime>
  <Words>49</Words>
  <Application>Microsoft Office PowerPoint</Application>
  <PresentationFormat>自定义</PresentationFormat>
  <Paragraphs>21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方正粗黑宋简体</vt:lpstr>
      <vt:lpstr>等线</vt:lpstr>
      <vt:lpstr>Arial</vt:lpstr>
      <vt:lpstr>Calibri</vt:lpstr>
      <vt:lpstr>Calibri Light</vt:lpstr>
      <vt:lpstr>Cambria Math</vt:lpstr>
      <vt:lpstr>Office 2013 - 2022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聂海涛</dc:creator>
  <cp:lastModifiedBy>Rvosuke White</cp:lastModifiedBy>
  <cp:revision>60</cp:revision>
  <dcterms:created xsi:type="dcterms:W3CDTF">2024-07-01T02:44:01Z</dcterms:created>
  <dcterms:modified xsi:type="dcterms:W3CDTF">2024-07-02T07:20:39Z</dcterms:modified>
</cp:coreProperties>
</file>