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8CF89-51A4-45DC-B17C-12EE80123DC2}" v="30" dt="2024-07-13T14:04:22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2D4-24E9-6E14-E686-9862375C7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D418-6AB9-CF4D-EA4F-CF21C946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28AA-5C4F-D84E-40D3-ED607A46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B6F4-B29C-245D-A1B0-F202B42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6E2C-5D66-4082-83E4-4AC2984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86EE-C0DD-45C2-5A62-0E2C9900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1E229-F3C6-D4C4-EE8E-31776B6D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C5C2-C4EB-03C0-56B4-DC3EB2AA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6717-9791-E68B-F8CD-D95405FB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D0FB-B6E2-6F6C-1BBB-6FCF5E05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BBEF-28AD-A8D4-507D-6A624C66A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33AE-580B-62C4-F72A-B717EF2B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8ECE-AAF7-ED1F-C8AE-CFD24B2A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1FF4-399A-4D77-3A46-2221476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656A-102D-1D02-210E-2C3245D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B85-79B4-0C9F-FB41-F6AABA1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228D-61E5-0004-22E0-6E13A05D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DA0-EB2C-F923-AADB-F254BFC9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0A61-DD1E-4443-E5A0-2352EF2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3993-AD27-AA23-E538-375133E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D555-995B-6186-532F-AAED1EFB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3EBB-77BA-F982-755C-99CBC19A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5A83-BF37-29F0-8FA8-316240A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0F30-4CDC-BDA2-DBC8-2CE8E59E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F53E-5748-2666-33DF-667F778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A11B-EB16-A17A-4F0B-93D64707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7776-ADDA-6D8A-7971-077EDD509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5315-EF5D-98D9-0DC4-9D5CADBF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BCD6B-B44C-BD1A-B8C1-772CED1C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3B56-8524-E692-4D5A-AB798BDD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FF79-C3C5-899B-A68D-9011CEB4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F41A-01C8-440E-90B0-8B03C31E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0700-6BB4-3A1F-3E7C-4D5DB816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0B054-85A4-C571-AB2C-35B2F3BE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E7A2-CF01-01E1-A663-088D161E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3C2D-C7E9-C2D4-5DA4-B4D36D98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16EF8-3919-7CD5-80C2-CED11E0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55A4-5D89-5D5C-8901-249D0FD7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9ED0-75D8-6DBE-A2B9-B4EA899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A797-7788-127C-6DC7-755A7D6B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5A115-F21A-5BF5-B574-B37F3492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8B666-B63A-CB48-2153-F0D82D75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FBDE-1DD0-9980-ECDA-4E825E8B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A560-837A-9D90-C9DB-1A4F015A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3E3E0-DC49-9C34-B199-FA642E1E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3D074-1DF8-55CA-CAFE-A7DC5A06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04C-0A87-A40C-8F50-6B545366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401C-6E10-6D13-3781-646B8DEA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8660-FE12-E335-5DBA-BFF6AFCB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E3425-D567-92CA-03D7-B241BF8F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B19E-5872-38F5-6BDD-6883094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3B41-0BBB-89AF-22EC-0D7EA4B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007-0DD7-A1AF-BF9D-2EF6EDDF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B79CC-4C70-BA1D-588B-AD329844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DF49-96AB-020A-C823-44434E028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EBBDA-0DFE-7F2F-8838-71E53A1B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AE71-F718-CB55-3A71-768F4B0C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1CF9-8DA8-D150-7DB6-72039486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7C9B6-5BEE-0F5D-379B-D8306B19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D96E-5627-C96C-835A-499AB1AF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4A43-EEEB-6A4C-3E72-1A884B781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F4FF4-B25B-4759-892A-613760BD72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9126-A52C-3725-7AC0-DDDAC479B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9E19-65BB-2856-47FB-DB3979454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AEE49-3984-4EEB-8341-04A0DACAF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E3E965-BDB8-740E-7917-80762D21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5629"/>
              </p:ext>
            </p:extLst>
          </p:nvPr>
        </p:nvGraphicFramePr>
        <p:xfrm>
          <a:off x="57150" y="1150620"/>
          <a:ext cx="12077700" cy="4556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35545">
                  <a:extLst>
                    <a:ext uri="{9D8B030D-6E8A-4147-A177-3AD203B41FA5}">
                      <a16:colId xmlns:a16="http://schemas.microsoft.com/office/drawing/2014/main" val="2689787786"/>
                    </a:ext>
                  </a:extLst>
                </a:gridCol>
                <a:gridCol w="645724">
                  <a:extLst>
                    <a:ext uri="{9D8B030D-6E8A-4147-A177-3AD203B41FA5}">
                      <a16:colId xmlns:a16="http://schemas.microsoft.com/office/drawing/2014/main" val="2555522990"/>
                    </a:ext>
                  </a:extLst>
                </a:gridCol>
                <a:gridCol w="675371">
                  <a:extLst>
                    <a:ext uri="{9D8B030D-6E8A-4147-A177-3AD203B41FA5}">
                      <a16:colId xmlns:a16="http://schemas.microsoft.com/office/drawing/2014/main" val="2011961876"/>
                    </a:ext>
                  </a:extLst>
                </a:gridCol>
                <a:gridCol w="725087">
                  <a:extLst>
                    <a:ext uri="{9D8B030D-6E8A-4147-A177-3AD203B41FA5}">
                      <a16:colId xmlns:a16="http://schemas.microsoft.com/office/drawing/2014/main" val="2864288203"/>
                    </a:ext>
                  </a:extLst>
                </a:gridCol>
                <a:gridCol w="1048852">
                  <a:extLst>
                    <a:ext uri="{9D8B030D-6E8A-4147-A177-3AD203B41FA5}">
                      <a16:colId xmlns:a16="http://schemas.microsoft.com/office/drawing/2014/main" val="1266382960"/>
                    </a:ext>
                  </a:extLst>
                </a:gridCol>
                <a:gridCol w="1853371">
                  <a:extLst>
                    <a:ext uri="{9D8B030D-6E8A-4147-A177-3AD203B41FA5}">
                      <a16:colId xmlns:a16="http://schemas.microsoft.com/office/drawing/2014/main" val="2578674784"/>
                    </a:ext>
                  </a:extLst>
                </a:gridCol>
                <a:gridCol w="6493750">
                  <a:extLst>
                    <a:ext uri="{9D8B030D-6E8A-4147-A177-3AD203B41FA5}">
                      <a16:colId xmlns:a16="http://schemas.microsoft.com/office/drawing/2014/main" val="1918341827"/>
                    </a:ext>
                  </a:extLst>
                </a:gridCol>
              </a:tblGrid>
              <a:tr h="209884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视力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性别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年龄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眼压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LLM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生成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医院及医生推荐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91866"/>
                  </a:ext>
                </a:extLst>
              </a:tr>
              <a:tr h="51517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男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22 mmHg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图像正常，初步诊断为无青光眼，建议定期检查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96578"/>
                  </a:ext>
                </a:extLst>
              </a:tr>
              <a:tr h="152643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女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 mmHg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患者的眼底图像显示有轻度变化，初步诊断为疑似青光眼，病情严重程度为轻度。建议患者咨询专科医生进一步检查和治疗。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湘雅医院眼科是湖南省最早成立的眼科，也是国内著名的眼科专科。在青光眼的诊治方面，湘雅眼科具有丰富的经验和雄厚的实力，在国内处于领先水平。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推荐医生</a:t>
                      </a:r>
                      <a:endParaRPr lang="zh-CN" altLang="en-US" sz="11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雷晓玲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，副主任医师、教授、博士研究生导师。擅长青光眼的诊断和治疗，尤其擅长房角镜检查、激光治疗、手术治疗等。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唐亚莉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，副主任医师、副教授、博士研究生导师。擅长青光眼的诊断和治疗，尤其擅长儿童青光眼、老年性青光眼、高血压性青光眼等。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微信公众号预约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：请关注“湘雅医院”微信公众号，点击“预约挂号”菜单。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电话预约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0731-85558120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14419"/>
                  </a:ext>
                </a:extLst>
              </a:tr>
              <a:tr h="595588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男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 mmHg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患者眼底图像显示有严重变化，确诊为青光眼，病情严重程度为重度。建议患者立即进行治疗。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北京协和医院眼科是国内最早成立的眼科之一，也是国内著名的眼科专科。在青光眼的诊治方面，协和眼科具有丰富的经验和雄厚的实力，在国内处于领先水平。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推荐医生</a:t>
                      </a:r>
                      <a:endParaRPr lang="zh-CN" altLang="en-US" sz="1100" baseline="0" dirty="0"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钟勇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，主任医师、教授、博士研究生导师，北京协和医院眼科学系主任。擅长青光眼的诊断和治疗，尤其擅长原发性开角型青光眼、原发性闭角型青光眼、继发性青光眼、青少年青光眼等疑难杂症的诊治。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王宁利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，主任医师、教授、博士研究生导师，中国医学科学院北京协和医学院眼科研究所所长。擅长青光眼的诊断和治疗，尤其擅长房角镜检查、激光治疗、手术治疗等。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微信公众号预约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：请关注“北京协和医院”微信公众号，点击“预约挂号”菜单。</a:t>
                      </a:r>
                    </a:p>
                    <a:p>
                      <a:r>
                        <a:rPr lang="zh-CN" altLang="en-US" sz="1100" b="1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电话预约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：东单院区：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010-69151188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；西单院区：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010-69158100</a:t>
                      </a:r>
                      <a:r>
                        <a:rPr lang="zh-CN" altLang="en-US" sz="1100" baseline="0" dirty="0"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2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EF97-D9F8-40B1-AFA4-19AC24DB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LLM+</a:t>
            </a:r>
            <a:r>
              <a:rPr lang="zh-CN" altLang="en-US" dirty="0"/>
              <a:t>推荐系统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F694-035F-F8E8-6A51-4CBD67EB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系统简介</a:t>
            </a:r>
          </a:p>
          <a:p>
            <a:r>
              <a:rPr lang="zh-CN" altLang="en-US" sz="1800" dirty="0"/>
              <a:t>本系统是一种先进的智能青光眼诊断与推荐平台，结合了大型语言模型（</a:t>
            </a:r>
            <a:r>
              <a:rPr lang="en-US" altLang="zh-CN" sz="1800" dirty="0"/>
              <a:t>LLM</a:t>
            </a:r>
            <a:r>
              <a:rPr lang="zh-CN" altLang="en-US" sz="1800" dirty="0"/>
              <a:t>）技术和多模态数据分析，旨在为用户提供精确的青光眼检测及个性化的就医建议。通过分析患者的临床数据表和眼底图像，系统能够评估青光眼的严重程度并给出相应的诊断结果。</a:t>
            </a:r>
          </a:p>
          <a:p>
            <a:pPr marL="0" indent="0">
              <a:buNone/>
            </a:pPr>
            <a:r>
              <a:rPr lang="zh-CN" altLang="en-US" sz="1800" b="1" dirty="0"/>
              <a:t>功能特点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/>
              <a:t>多模态数据融合</a:t>
            </a:r>
            <a:r>
              <a:rPr lang="zh-CN" altLang="en-US" sz="1800" dirty="0"/>
              <a:t>：系统能够处理和分析包括视力数据、性别、年龄、眼内压等表格数据以及眼底图像等多种形式的医疗数据。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/>
              <a:t>智能诊断</a:t>
            </a:r>
            <a:r>
              <a:rPr lang="zh-CN" altLang="en-US" sz="1800" dirty="0"/>
              <a:t>：利用最新的机器学习技术，系统能够根据患者的具体情况，提供疑似或确诊青光眼的评估。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/>
              <a:t>地理信息整合</a:t>
            </a:r>
            <a:r>
              <a:rPr lang="zh-CN" altLang="en-US" sz="1800" dirty="0"/>
              <a:t>：系统配备了地理位置感应插件，能根据患者的实际位置和患病情况推荐合适级别的医院和专家。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/>
              <a:t>实时更新</a:t>
            </a:r>
            <a:r>
              <a:rPr lang="zh-CN" altLang="en-US" sz="1800" dirty="0"/>
              <a:t>：系统设计有自学习功能，可根据新的研究数据和反馈持续优化诊断和推荐算法。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安全与合规</a:t>
            </a:r>
          </a:p>
          <a:p>
            <a:r>
              <a:rPr lang="zh-CN" altLang="en-US" sz="1800" dirty="0"/>
              <a:t>本系统严格遵守医疗设备和数据保护的相关法规，确保所有患者数据的安全和隐私</a:t>
            </a:r>
          </a:p>
        </p:txBody>
      </p:sp>
    </p:spTree>
    <p:extLst>
      <p:ext uri="{BB962C8B-B14F-4D97-AF65-F5344CB8AC3E}">
        <p14:creationId xmlns:p14="http://schemas.microsoft.com/office/powerpoint/2010/main" val="24921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1034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LLM+推荐系统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Rvosuke White</dc:creator>
  <cp:lastModifiedBy>Rvosuke White</cp:lastModifiedBy>
  <cp:revision>2</cp:revision>
  <dcterms:created xsi:type="dcterms:W3CDTF">2024-07-11T13:00:18Z</dcterms:created>
  <dcterms:modified xsi:type="dcterms:W3CDTF">2024-07-13T14:09:14Z</dcterms:modified>
</cp:coreProperties>
</file>