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383" r:id="rId3"/>
    <p:sldId id="391" r:id="rId4"/>
    <p:sldId id="392" r:id="rId5"/>
    <p:sldId id="393" r:id="rId6"/>
    <p:sldId id="394" r:id="rId7"/>
    <p:sldId id="379" r:id="rId8"/>
    <p:sldId id="380" r:id="rId9"/>
    <p:sldId id="381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401BAB-BD93-447A-AF99-64978DA5E803}">
          <p14:sldIdLst>
            <p14:sldId id="261"/>
            <p14:sldId id="383"/>
            <p14:sldId id="391"/>
            <p14:sldId id="392"/>
            <p14:sldId id="393"/>
            <p14:sldId id="394"/>
            <p14:sldId id="379"/>
            <p14:sldId id="380"/>
            <p14:sldId id="381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END" id="{1BCECB32-F688-455D-A8A4-80A874A25F5C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立伟" initials="LW.M" lastIdx="1" clrIdx="0">
    <p:extLst>
      <p:ext uri="{19B8F6BF-5375-455C-9EA6-DF929625EA0E}">
        <p15:presenceInfo xmlns:p15="http://schemas.microsoft.com/office/powerpoint/2012/main" userId="马立伟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F5597"/>
    <a:srgbClr val="AF1B2D"/>
    <a:srgbClr val="000000"/>
    <a:srgbClr val="DD2431"/>
    <a:srgbClr val="007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89965" autoAdjust="0"/>
  </p:normalViewPr>
  <p:slideViewPr>
    <p:cSldViewPr snapToGrid="0">
      <p:cViewPr varScale="1">
        <p:scale>
          <a:sx n="80" d="100"/>
          <a:sy n="80" d="100"/>
        </p:scale>
        <p:origin x="600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4E398-C3EE-41E2-936E-1FE6E3796C1F}" type="datetimeFigureOut">
              <a:rPr lang="zh-CN" altLang="en-US" smtClean="0"/>
              <a:pPr/>
              <a:t>2023/8/10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06E53-4144-4B52-A1B3-F5D688F6D4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8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98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8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4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5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8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2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2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参考网址：</a:t>
            </a:r>
            <a:r>
              <a:rPr lang="en-US" altLang="zh-CN" dirty="0" smtClean="0"/>
              <a:t>https://www.stmcu.com.cn/ecosystem/Cube/STM32cubemx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参考网址：</a:t>
            </a:r>
            <a:r>
              <a:rPr lang="en-US" altLang="zh-CN" dirty="0" smtClean="0"/>
              <a:t>https://www.stmcu.com.cn/ecosystem/Cube/STM32cubemx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0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参考网址：</a:t>
            </a:r>
            <a:r>
              <a:rPr lang="en-US" altLang="zh-CN" dirty="0" smtClean="0"/>
              <a:t>https://www.st.com/zh/development-tools/stm32cubeprog.html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8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参考网址：</a:t>
            </a:r>
            <a:r>
              <a:rPr lang="en-US" altLang="zh-CN" smtClean="0"/>
              <a:t>https://www.st.com/zh/development-tools/stm32cubeprog.html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6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1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power-on reset (POR)/power-down reset (PDR)/</a:t>
            </a:r>
            <a:r>
              <a:rPr lang="en-US" altLang="zh-CN" sz="2000" dirty="0" smtClean="0"/>
              <a:t>programmable voltage detector (PVD)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8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5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PRINTF</a:t>
            </a:r>
            <a:r>
              <a:rPr lang="zh-CN" altLang="en-US" sz="1200" dirty="0" smtClean="0"/>
              <a:t>网址：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dirty="0" smtClean="0"/>
              <a:t>https://github.com/mpaland/printf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4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1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93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="" xmlns:a16="http://schemas.microsoft.com/office/drawing/2014/main" id="{EDE8EEB6-4982-479B-8424-D8087C011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023D-193E-4D5B-9ED1-9150CD9341A4}" type="datetimeFigureOut">
              <a:rPr lang="zh-CN" altLang="en-US" smtClean="0"/>
              <a:pPr/>
              <a:t>2023/8/10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="" xmlns:a16="http://schemas.microsoft.com/office/drawing/2014/main" id="{FE4C3E59-625B-4F94-8C0F-BA6D5091F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153DA33A-EDEF-4186-9F1E-CF71AACC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DB3F-85A6-4A80-B2F4-EBDA3C75A7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1A36231-A004-4E3D-A56E-D3FBAE60DA71}"/>
              </a:ext>
            </a:extLst>
          </p:cNvPr>
          <p:cNvSpPr/>
          <p:nvPr userDrawn="1"/>
        </p:nvSpPr>
        <p:spPr>
          <a:xfrm rot="2700000">
            <a:off x="430970" y="329369"/>
            <a:ext cx="338212" cy="338212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5EF0F61A-2CA9-4D67-A748-B3D779756601}"/>
              </a:ext>
            </a:extLst>
          </p:cNvPr>
          <p:cNvSpPr/>
          <p:nvPr userDrawn="1"/>
        </p:nvSpPr>
        <p:spPr>
          <a:xfrm rot="2700000">
            <a:off x="314520" y="329368"/>
            <a:ext cx="338212" cy="338212"/>
          </a:xfrm>
          <a:prstGeom prst="rect">
            <a:avLst/>
          </a:prstGeom>
          <a:noFill/>
          <a:ln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46D2FD64-D2D1-49C6-9EBE-C3808CB67A2A}"/>
              </a:ext>
            </a:extLst>
          </p:cNvPr>
          <p:cNvCxnSpPr>
            <a:cxnSpLocks/>
          </p:cNvCxnSpPr>
          <p:nvPr userDrawn="1"/>
        </p:nvCxnSpPr>
        <p:spPr>
          <a:xfrm>
            <a:off x="839228" y="728663"/>
            <a:ext cx="113527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6824CBC8-B8DC-4F68-AB8E-1D757F14700B}"/>
              </a:ext>
            </a:extLst>
          </p:cNvPr>
          <p:cNvSpPr/>
          <p:nvPr userDrawn="1"/>
        </p:nvSpPr>
        <p:spPr>
          <a:xfrm>
            <a:off x="0" y="6477000"/>
            <a:ext cx="12192000" cy="380999"/>
          </a:xfrm>
          <a:prstGeom prst="rect">
            <a:avLst/>
          </a:prstGeom>
          <a:solidFill>
            <a:srgbClr val="007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4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335D12C0-6AD3-48FA-A913-54387876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-16086" r="67113" b="100000"/>
          <a:stretch>
            <a:fillRect/>
          </a:stretch>
        </p:blipFill>
        <p:spPr>
          <a:xfrm rot="5400000">
            <a:off x="4384393" y="375905"/>
            <a:ext cx="2380683" cy="899920"/>
          </a:xfrm>
          <a:custGeom>
            <a:avLst/>
            <a:gdLst>
              <a:gd name="connsiteX0" fmla="*/ 0 w 2380683"/>
              <a:gd name="connsiteY0" fmla="*/ 330316 h 899920"/>
              <a:gd name="connsiteX1" fmla="*/ 625294 w 2380683"/>
              <a:gd name="connsiteY1" fmla="*/ 0 h 899920"/>
              <a:gd name="connsiteX2" fmla="*/ 2380683 w 2380683"/>
              <a:gd name="connsiteY2" fmla="*/ 899920 h 899920"/>
              <a:gd name="connsiteX3" fmla="*/ 1111072 w 2380683"/>
              <a:gd name="connsiteY3" fmla="*/ 899920 h 899920"/>
              <a:gd name="connsiteX4" fmla="*/ 0 w 2380683"/>
              <a:gd name="connsiteY4" fmla="*/ 330316 h 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0683" h="899920">
                <a:moveTo>
                  <a:pt x="0" y="330316"/>
                </a:moveTo>
                <a:lnTo>
                  <a:pt x="625294" y="0"/>
                </a:lnTo>
                <a:lnTo>
                  <a:pt x="2380683" y="899920"/>
                </a:lnTo>
                <a:lnTo>
                  <a:pt x="1111072" y="899920"/>
                </a:lnTo>
                <a:lnTo>
                  <a:pt x="0" y="330316"/>
                </a:lnTo>
                <a:close/>
              </a:path>
            </a:pathLst>
          </a:cu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7562A8C6-DDDF-4BC3-88D2-54DC12D7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64" t="53473" r="22735" b="43914"/>
          <a:stretch>
            <a:fillRect/>
          </a:stretch>
        </p:blipFill>
        <p:spPr>
          <a:xfrm rot="5400000">
            <a:off x="2060066" y="6793877"/>
            <a:ext cx="147" cy="146151"/>
          </a:xfrm>
          <a:custGeom>
            <a:avLst/>
            <a:gdLst>
              <a:gd name="connsiteX0" fmla="*/ 0 w 147"/>
              <a:gd name="connsiteY0" fmla="*/ 146076 h 146151"/>
              <a:gd name="connsiteX1" fmla="*/ 0 w 147"/>
              <a:gd name="connsiteY1" fmla="*/ 0 h 146151"/>
              <a:gd name="connsiteX2" fmla="*/ 147 w 147"/>
              <a:gd name="connsiteY2" fmla="*/ 146151 h 146151"/>
              <a:gd name="connsiteX3" fmla="*/ 0 w 147"/>
              <a:gd name="connsiteY3" fmla="*/ 146076 h 1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" h="146151">
                <a:moveTo>
                  <a:pt x="0" y="146076"/>
                </a:moveTo>
                <a:lnTo>
                  <a:pt x="0" y="0"/>
                </a:lnTo>
                <a:lnTo>
                  <a:pt x="147" y="146151"/>
                </a:lnTo>
                <a:lnTo>
                  <a:pt x="0" y="146076"/>
                </a:lnTo>
                <a:close/>
              </a:path>
            </a:pathLst>
          </a:custGeom>
        </p:spPr>
      </p:pic>
      <p:sp>
        <p:nvSpPr>
          <p:cNvPr id="18" name="任意多边形: 形状 17">
            <a:extLst>
              <a:ext uri="{FF2B5EF4-FFF2-40B4-BE49-F238E27FC236}">
                <a16:creationId xmlns="" xmlns:a16="http://schemas.microsoft.com/office/drawing/2014/main" id="{AC2CE651-8F81-4DDD-95F1-AF8A16474EB1}"/>
              </a:ext>
            </a:extLst>
          </p:cNvPr>
          <p:cNvSpPr/>
          <p:nvPr/>
        </p:nvSpPr>
        <p:spPr>
          <a:xfrm>
            <a:off x="2250486" y="0"/>
            <a:ext cx="4096671" cy="6858000"/>
          </a:xfrm>
          <a:custGeom>
            <a:avLst/>
            <a:gdLst>
              <a:gd name="connsiteX0" fmla="*/ 3513296 w 4096671"/>
              <a:gd name="connsiteY0" fmla="*/ 0 h 6858000"/>
              <a:gd name="connsiteX1" fmla="*/ 4096671 w 4096671"/>
              <a:gd name="connsiteY1" fmla="*/ 0 h 6858000"/>
              <a:gd name="connsiteX2" fmla="*/ 608219 w 4096671"/>
              <a:gd name="connsiteY2" fmla="*/ 6858000 h 6858000"/>
              <a:gd name="connsiteX3" fmla="*/ 0 w 4096671"/>
              <a:gd name="connsiteY3" fmla="*/ 68557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671" h="6858000">
                <a:moveTo>
                  <a:pt x="3513296" y="0"/>
                </a:moveTo>
                <a:lnTo>
                  <a:pt x="4096671" y="0"/>
                </a:lnTo>
                <a:lnTo>
                  <a:pt x="608219" y="6858000"/>
                </a:lnTo>
                <a:lnTo>
                  <a:pt x="0" y="68557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31800" dist="101600" dir="8100000" algn="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="" xmlns:a16="http://schemas.microsoft.com/office/drawing/2014/main" id="{E5135159-A33F-4E8F-923E-449AB94933F0}"/>
              </a:ext>
            </a:extLst>
          </p:cNvPr>
          <p:cNvSpPr/>
          <p:nvPr/>
        </p:nvSpPr>
        <p:spPr>
          <a:xfrm rot="5400000">
            <a:off x="5707933" y="3160637"/>
            <a:ext cx="614844" cy="53672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65B51D83-FB89-45EA-8D90-1F1CDA02A2B7}"/>
              </a:ext>
            </a:extLst>
          </p:cNvPr>
          <p:cNvSpPr txBox="1"/>
          <p:nvPr/>
        </p:nvSpPr>
        <p:spPr>
          <a:xfrm>
            <a:off x="6347157" y="2962134"/>
            <a:ext cx="54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endParaRPr lang="en-US" altLang="zh-CN" sz="4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5332861A-B7FD-4957-A711-671B702C55E5}"/>
              </a:ext>
            </a:extLst>
          </p:cNvPr>
          <p:cNvSpPr/>
          <p:nvPr/>
        </p:nvSpPr>
        <p:spPr>
          <a:xfrm>
            <a:off x="6200941" y="5297431"/>
            <a:ext cx="4314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新大陆时代</a:t>
            </a:r>
            <a:endParaRPr lang="en-US" altLang="zh-CN" sz="32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="" xmlns:a16="http://schemas.microsoft.com/office/drawing/2014/main" id="{8DBD217E-94F3-4B64-BFDC-8A3E93C561B0}"/>
              </a:ext>
            </a:extLst>
          </p:cNvPr>
          <p:cNvSpPr/>
          <p:nvPr/>
        </p:nvSpPr>
        <p:spPr>
          <a:xfrm>
            <a:off x="2914089" y="0"/>
            <a:ext cx="4176722" cy="6867307"/>
          </a:xfrm>
          <a:custGeom>
            <a:avLst/>
            <a:gdLst>
              <a:gd name="connsiteX0" fmla="*/ 3496746 w 4176722"/>
              <a:gd name="connsiteY0" fmla="*/ 0 h 6867307"/>
              <a:gd name="connsiteX1" fmla="*/ 4176722 w 4176722"/>
              <a:gd name="connsiteY1" fmla="*/ 0 h 6867307"/>
              <a:gd name="connsiteX2" fmla="*/ 680330 w 4176722"/>
              <a:gd name="connsiteY2" fmla="*/ 6866617 h 6867307"/>
              <a:gd name="connsiteX3" fmla="*/ 0 w 4176722"/>
              <a:gd name="connsiteY3" fmla="*/ 6867307 h 686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722" h="6867307">
                <a:moveTo>
                  <a:pt x="3496746" y="0"/>
                </a:moveTo>
                <a:lnTo>
                  <a:pt x="4176722" y="0"/>
                </a:lnTo>
                <a:lnTo>
                  <a:pt x="680330" y="6866617"/>
                </a:lnTo>
                <a:lnTo>
                  <a:pt x="0" y="686730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028" name="Picture 4" descr="https://timgsa.baidu.com/timg?image&amp;quality=80&amp;size=b9999_10000&amp;sec=1563702107120&amp;di=f9247d004635957b4209d5a944ce9828&amp;imgtype=0&amp;src=http%3A%2F%2Fwww.wxrb.com%2Fzhuanti_center%2F2016%2Fwlw%2Freport%2F201610%2FW0201610277399700521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1" y="208092"/>
            <a:ext cx="4203126" cy="228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149953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262" y="761999"/>
            <a:ext cx="9365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端开发环境</a:t>
            </a:r>
            <a:endParaRPr lang="en-US" altLang="zh-CN" sz="2400" b="1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安装</a:t>
            </a:r>
            <a:r>
              <a:rPr lang="en-US" altLang="zh-CN" sz="2400" dirty="0" smtClean="0"/>
              <a:t>MDK-ARM</a:t>
            </a:r>
            <a:r>
              <a:rPr lang="zh-CN" altLang="en-US" sz="2400" dirty="0" smtClean="0"/>
              <a:t>编译器</a:t>
            </a:r>
            <a:endParaRPr lang="en-US" altLang="zh-CN" sz="2400" dirty="0" smtClean="0"/>
          </a:p>
          <a:p>
            <a:r>
              <a:rPr lang="en-US" altLang="zh-CN" sz="2400" dirty="0" smtClean="0"/>
              <a:t>2.Flash </a:t>
            </a:r>
            <a:r>
              <a:rPr lang="en-US" altLang="zh-CN" sz="2400" dirty="0"/>
              <a:t>loader Demonstrator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安装</a:t>
            </a:r>
            <a:r>
              <a:rPr lang="en-US" altLang="zh-CN" sz="2400" dirty="0" smtClean="0"/>
              <a:t>STM32CubeMX</a:t>
            </a:r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STM32CubeMX</a:t>
            </a:r>
            <a:r>
              <a:rPr lang="zh-CN" altLang="en-US" sz="2400" dirty="0" smtClean="0"/>
              <a:t>的工程创建</a:t>
            </a:r>
            <a:endParaRPr lang="en-US" altLang="zh-CN" sz="2400" dirty="0" smtClean="0"/>
          </a:p>
          <a:p>
            <a:r>
              <a:rPr lang="en-US" altLang="zh-CN" sz="2400" dirty="0" smtClean="0"/>
              <a:t>*5.printf</a:t>
            </a:r>
            <a:r>
              <a:rPr lang="zh-CN" altLang="en-US" sz="2400" dirty="0" smtClean="0"/>
              <a:t>函数的移植和实现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扩展任务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6.NEWLab</a:t>
            </a:r>
            <a:r>
              <a:rPr lang="zh-CN" altLang="en-US" sz="2400" dirty="0"/>
              <a:t>嵌入式程序</a:t>
            </a:r>
            <a:r>
              <a:rPr lang="zh-CN" altLang="en-US" sz="2400" dirty="0" smtClean="0"/>
              <a:t>下载和验证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6625477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761999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烧写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M3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固件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8" t="3446" r="15077" b="7116"/>
          <a:stretch/>
        </p:blipFill>
        <p:spPr>
          <a:xfrm>
            <a:off x="6852374" y="1285219"/>
            <a:ext cx="5239821" cy="45666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0558" y="12852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NEWLab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主机一台，接通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DC+12V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电源，用串口线连接电脑和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NEWLab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主机，并将旋钮拨到“通讯模式”；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41" y="2793011"/>
            <a:ext cx="4502433" cy="17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157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761999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烧写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M3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固件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58" y="12852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/>
              <a:t>移除不相关的模块，独留</a:t>
            </a:r>
            <a:r>
              <a:rPr lang="en-US" altLang="zh-CN" sz="2400" dirty="0"/>
              <a:t>M3</a:t>
            </a:r>
            <a:r>
              <a:rPr lang="zh-CN" altLang="zh-CN" sz="2400" dirty="0"/>
              <a:t>核心模块，将模块右上角的跳帽短接到</a:t>
            </a:r>
            <a:r>
              <a:rPr lang="en-US" altLang="zh-CN" sz="2400" dirty="0"/>
              <a:t>BOOT</a:t>
            </a:r>
            <a:r>
              <a:rPr lang="zh-CN" altLang="zh-CN" sz="2400" dirty="0"/>
              <a:t>侧，并按一下复位</a:t>
            </a:r>
            <a:r>
              <a:rPr lang="en-US" altLang="zh-CN" sz="2400" dirty="0"/>
              <a:t>RST</a:t>
            </a:r>
            <a:r>
              <a:rPr lang="zh-CN" altLang="zh-CN" sz="2400" dirty="0"/>
              <a:t>键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endParaRPr lang="en-US" altLang="zh-CN" sz="2400" dirty="0"/>
          </a:p>
          <a:p>
            <a:pPr lvl="0"/>
            <a:endParaRPr lang="zh-CN" altLang="zh-CN" sz="2400" dirty="0"/>
          </a:p>
          <a:p>
            <a:r>
              <a:rPr lang="zh-CN" altLang="zh-CN" sz="2400" b="1" u="sng" dirty="0" smtClean="0">
                <a:solidFill>
                  <a:srgbClr val="FF0000"/>
                </a:solidFill>
              </a:rPr>
              <a:t>注意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：</a:t>
            </a:r>
            <a:r>
              <a:rPr lang="zh-CN" altLang="zh-CN" sz="2400" b="1" u="sng" dirty="0" smtClean="0">
                <a:solidFill>
                  <a:srgbClr val="FF0000"/>
                </a:solidFill>
              </a:rPr>
              <a:t>此时</a:t>
            </a:r>
            <a:r>
              <a:rPr lang="zh-CN" altLang="zh-CN" sz="2400" b="1" u="sng" dirty="0">
                <a:solidFill>
                  <a:srgbClr val="FF0000"/>
                </a:solidFill>
              </a:rPr>
              <a:t>模块必须要已经通电！！！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58" y="867413"/>
            <a:ext cx="5348298" cy="54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9149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761999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烧写</a:t>
            </a:r>
            <a:r>
              <a:rPr lang="en-US" altLang="zh-CN" sz="28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M3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固件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58" y="12852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/>
              <a:t>打开</a:t>
            </a:r>
            <a:r>
              <a:rPr lang="zh-CN" altLang="en-US" sz="2400" dirty="0"/>
              <a:t>软件软件</a:t>
            </a:r>
            <a:r>
              <a:rPr lang="en-US" altLang="zh-CN" sz="2400" dirty="0"/>
              <a:t>Flash Loader Demonstrator</a:t>
            </a:r>
            <a:r>
              <a:rPr lang="zh-CN" altLang="en-US" sz="2400" dirty="0"/>
              <a:t>，选择正确的端口</a:t>
            </a:r>
            <a:r>
              <a:rPr lang="en-US" altLang="zh-CN" sz="2400" dirty="0"/>
              <a:t>COM</a:t>
            </a:r>
            <a:r>
              <a:rPr lang="zh-CN" altLang="en-US" sz="2400" dirty="0"/>
              <a:t>号，并按下图配置软件</a:t>
            </a:r>
            <a:r>
              <a:rPr lang="zh-CN" altLang="en-US" sz="2400" dirty="0" smtClean="0"/>
              <a:t>，然后</a:t>
            </a:r>
            <a:r>
              <a:rPr lang="zh-CN" altLang="en-US" sz="2400" dirty="0"/>
              <a:t>点击“</a:t>
            </a:r>
            <a:r>
              <a:rPr lang="en-US" altLang="zh-CN" sz="2400" dirty="0"/>
              <a:t>Next”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r>
              <a:rPr lang="zh-CN" altLang="zh-CN" sz="2400" b="1" u="sng" dirty="0" smtClean="0">
                <a:solidFill>
                  <a:srgbClr val="FF0000"/>
                </a:solidFill>
              </a:rPr>
              <a:t>注意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：请确保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STM32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已经进入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boot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模式，保险起见，此时可以再按一次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RST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复位键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69" y="774142"/>
            <a:ext cx="4323264" cy="56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010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761999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烧写</a:t>
            </a:r>
            <a:r>
              <a:rPr lang="en-US" altLang="zh-CN" sz="28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M3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固件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58" y="12852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/>
              <a:t>界面</a:t>
            </a:r>
            <a:r>
              <a:rPr lang="zh-CN" altLang="en-US" sz="2400" dirty="0"/>
              <a:t>跳转到如下情况</a:t>
            </a:r>
            <a:r>
              <a:rPr lang="zh-CN" altLang="en-US" sz="2400" dirty="0" smtClean="0"/>
              <a:t>，依次点击</a:t>
            </a:r>
            <a:r>
              <a:rPr lang="zh-CN" altLang="en-US" sz="2400" dirty="0"/>
              <a:t>“</a:t>
            </a:r>
            <a:r>
              <a:rPr lang="en-US" altLang="zh-CN" sz="2400" dirty="0"/>
              <a:t>Next”</a:t>
            </a:r>
            <a:r>
              <a:rPr lang="zh-CN" altLang="en-US" sz="2400" dirty="0"/>
              <a:t>；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64" y="1708774"/>
            <a:ext cx="3630202" cy="4671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49" y="1708773"/>
            <a:ext cx="3657603" cy="47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1274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761999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烧写</a:t>
            </a:r>
            <a:r>
              <a:rPr lang="en-US" altLang="zh-CN" sz="28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M3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固件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58" y="1285219"/>
            <a:ext cx="9291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/>
              <a:t>软件</a:t>
            </a:r>
            <a:r>
              <a:rPr lang="zh-CN" altLang="en-US" sz="2400" dirty="0"/>
              <a:t>按下图配置并选择要下载的</a:t>
            </a:r>
            <a:r>
              <a:rPr lang="en-US" altLang="zh-CN" sz="2400" dirty="0"/>
              <a:t>Hex</a:t>
            </a:r>
            <a:r>
              <a:rPr lang="zh-CN" altLang="en-US" sz="2400" dirty="0"/>
              <a:t>固件，最后点击“</a:t>
            </a:r>
            <a:r>
              <a:rPr lang="en-US" altLang="zh-CN" sz="2400" dirty="0"/>
              <a:t>Next”</a:t>
            </a:r>
            <a:r>
              <a:rPr lang="zh-CN" altLang="en-US" sz="2400" dirty="0"/>
              <a:t>；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9" y="1746884"/>
            <a:ext cx="9123942" cy="47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822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761999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烧写</a:t>
            </a:r>
            <a:r>
              <a:rPr lang="en-US" altLang="zh-CN" sz="28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M3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固件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58" y="1285219"/>
            <a:ext cx="9291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/>
              <a:t>程序开始下载过程和结果界面如下：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863" r="2327" b="914"/>
          <a:stretch/>
        </p:blipFill>
        <p:spPr>
          <a:xfrm>
            <a:off x="2455764" y="1696782"/>
            <a:ext cx="3595713" cy="4734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" t="707" r="1966" b="1073"/>
          <a:stretch/>
        </p:blipFill>
        <p:spPr>
          <a:xfrm>
            <a:off x="6133669" y="1692319"/>
            <a:ext cx="3626778" cy="47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6434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">
            <a:extLst>
              <a:ext uri="{FF2B5EF4-FFF2-40B4-BE49-F238E27FC236}">
                <a16:creationId xmlns="" xmlns:a16="http://schemas.microsoft.com/office/drawing/2014/main" id="{458D81E8-2502-4BBC-85AE-55D17D2C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925" y="1561248"/>
            <a:ext cx="4212431" cy="117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1C1"/>
                </a:solidFill>
                <a:latin typeface="新宋体" pitchFamily="49" charset="-122"/>
                <a:ea typeface="新宋体" pitchFamily="49" charset="-122"/>
              </a:rPr>
              <a:t>       </a:t>
            </a:r>
            <a:r>
              <a:rPr lang="zh-CN" altLang="en-US" sz="7200" b="1" i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pic>
        <p:nvPicPr>
          <p:cNvPr id="4" name="Picture 2" descr="https://p0.ssl.qhimgs1.com/bdr/_240_/t01e0787a693a453904.jpg">
            <a:extLst>
              <a:ext uri="{FF2B5EF4-FFF2-40B4-BE49-F238E27FC236}">
                <a16:creationId xmlns="" xmlns:a16="http://schemas.microsoft.com/office/drawing/2014/main" id="{10E82FAF-6CB1-45DE-87FB-AEBFD6A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62" y="3169317"/>
            <a:ext cx="2888146" cy="1966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https://p3.ssl.qhimgs1.com/bdr/_240_/t012ce5e1dc2f78c773.jpg">
            <a:extLst>
              <a:ext uri="{FF2B5EF4-FFF2-40B4-BE49-F238E27FC236}">
                <a16:creationId xmlns="" xmlns:a16="http://schemas.microsoft.com/office/drawing/2014/main" id="{E4D84D71-E3CE-4ED9-A8FD-9C1C80860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41" y="3927631"/>
            <a:ext cx="2521202" cy="1861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https://p5.ssl.qhimgs1.com/bdr/_240_/t013d9e94e0f751c9cb.jpg">
            <a:extLst>
              <a:ext uri="{FF2B5EF4-FFF2-40B4-BE49-F238E27FC236}">
                <a16:creationId xmlns="" xmlns:a16="http://schemas.microsoft.com/office/drawing/2014/main" id="{0DEE7E7D-4F64-4027-92DE-FFDAC0F8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95" y="3322025"/>
            <a:ext cx="2523008" cy="1672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8" descr="https://p1.ssl.qhimgs1.com/bdr/_240_/t01e7fecab809e48b21.jpg">
            <a:extLst>
              <a:ext uri="{FF2B5EF4-FFF2-40B4-BE49-F238E27FC236}">
                <a16:creationId xmlns="" xmlns:a16="http://schemas.microsoft.com/office/drawing/2014/main" id="{69E9358E-8937-41DB-9DB1-433DDFCD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12" y="3908958"/>
            <a:ext cx="3324174" cy="2030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7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262" y="761999"/>
            <a:ext cx="1134673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MDK-ARM</a:t>
            </a:r>
          </a:p>
          <a:p>
            <a:r>
              <a:rPr lang="en-US" altLang="zh-CN" sz="2000" dirty="0" smtClean="0"/>
              <a:t>    Keil</a:t>
            </a:r>
            <a:r>
              <a:rPr lang="zh-CN" altLang="en-US" sz="2000" dirty="0"/>
              <a:t>公司开发的</a:t>
            </a:r>
            <a:r>
              <a:rPr lang="en-US" altLang="zh-CN" sz="2000" dirty="0"/>
              <a:t>ARM</a:t>
            </a:r>
            <a:r>
              <a:rPr lang="zh-CN" altLang="en-US" sz="2000" dirty="0"/>
              <a:t>开发工具</a:t>
            </a:r>
            <a:r>
              <a:rPr lang="en-US" altLang="zh-CN" sz="2000" dirty="0"/>
              <a:t>MDK</a:t>
            </a:r>
            <a:r>
              <a:rPr lang="zh-CN" altLang="en-US" sz="2000" dirty="0"/>
              <a:t>，是用来开发基于</a:t>
            </a:r>
            <a:r>
              <a:rPr lang="en-US" altLang="zh-CN" sz="2000" dirty="0"/>
              <a:t>ARM</a:t>
            </a:r>
            <a:r>
              <a:rPr lang="zh-CN" altLang="en-US" sz="2000" dirty="0"/>
              <a:t>核的系列微控制器的嵌入式应用程序。它适合不同层次的开发者使用，包括专业的应用程序开发工程师和嵌入式软件开发的入门者。</a:t>
            </a:r>
            <a:r>
              <a:rPr lang="en-US" altLang="zh-CN" sz="2000" dirty="0"/>
              <a:t>MDK</a:t>
            </a:r>
            <a:r>
              <a:rPr lang="zh-CN" altLang="en-US" sz="2000" dirty="0"/>
              <a:t>包含了工业标准的</a:t>
            </a:r>
            <a:r>
              <a:rPr lang="en-US" altLang="zh-CN" sz="2000" dirty="0"/>
              <a:t>Keil C</a:t>
            </a:r>
            <a:r>
              <a:rPr lang="zh-CN" altLang="en-US" sz="2000" dirty="0"/>
              <a:t>编译器、宏汇编器、调试器、实时内核等组件，支持所有基于</a:t>
            </a:r>
            <a:r>
              <a:rPr lang="en-US" altLang="zh-CN" sz="2000" dirty="0"/>
              <a:t>ARM</a:t>
            </a:r>
            <a:r>
              <a:rPr lang="zh-CN" altLang="en-US" sz="2000" dirty="0"/>
              <a:t>的设备，能帮助工程师按照计划完成项目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b="1" dirty="0" smtClean="0"/>
              <a:t>功能特点</a:t>
            </a:r>
            <a:endParaRPr lang="en-US" altLang="zh-CN" sz="2000" b="1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完美支持</a:t>
            </a:r>
            <a:r>
              <a:rPr lang="en-US" altLang="zh-CN" sz="2000" dirty="0"/>
              <a:t>Cortex-M</a:t>
            </a:r>
            <a:r>
              <a:rPr lang="zh-CN" altLang="en-US" sz="2000" dirty="0"/>
              <a:t>、</a:t>
            </a:r>
            <a:r>
              <a:rPr lang="en-US" altLang="zh-CN" sz="2000" dirty="0"/>
              <a:t>Cortex-R4</a:t>
            </a:r>
            <a:r>
              <a:rPr lang="zh-CN" altLang="en-US" sz="2000" dirty="0"/>
              <a:t>、</a:t>
            </a:r>
            <a:r>
              <a:rPr lang="en-US" altLang="zh-CN" sz="2000" dirty="0"/>
              <a:t>ARM7</a:t>
            </a:r>
            <a:r>
              <a:rPr lang="zh-CN" altLang="en-US" sz="2000" dirty="0"/>
              <a:t>和</a:t>
            </a:r>
            <a:r>
              <a:rPr lang="en-US" altLang="zh-CN" sz="2000" dirty="0"/>
              <a:t>ARM9</a:t>
            </a:r>
            <a:r>
              <a:rPr lang="zh-CN" altLang="en-US" sz="2000" dirty="0"/>
              <a:t>系列器件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业行领先的</a:t>
            </a:r>
            <a:r>
              <a:rPr lang="en-US" altLang="zh-CN" sz="2000" dirty="0"/>
              <a:t>ARM C/C++</a:t>
            </a:r>
            <a:r>
              <a:rPr lang="zh-CN" altLang="en-US" sz="2000" dirty="0"/>
              <a:t>编译工具链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μVision5 IDE</a:t>
            </a:r>
            <a:r>
              <a:rPr lang="zh-CN" altLang="en-US" sz="2000" dirty="0"/>
              <a:t>集成开发环境，调试器和仿真环境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实时</a:t>
            </a:r>
            <a:r>
              <a:rPr lang="zh-CN" altLang="en-US" sz="2000" dirty="0" smtClean="0"/>
              <a:t>的</a:t>
            </a:r>
            <a:r>
              <a:rPr lang="en-US" altLang="zh-CN" sz="2000" dirty="0"/>
              <a:t>Keil RTX </a:t>
            </a:r>
            <a:r>
              <a:rPr lang="zh-CN" altLang="en-US" sz="2000" dirty="0"/>
              <a:t>，小封装实时操作系统（带源码）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TCP/IP</a:t>
            </a:r>
            <a:r>
              <a:rPr lang="zh-CN" altLang="en-US" sz="2000" dirty="0"/>
              <a:t>网络套件提供多种的协议和各种应用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提供带标准驱动类的</a:t>
            </a:r>
            <a:r>
              <a:rPr lang="en-US" altLang="zh-CN" sz="2000" dirty="0"/>
              <a:t>USB </a:t>
            </a:r>
            <a:r>
              <a:rPr lang="zh-CN" altLang="en-US" sz="2000" dirty="0"/>
              <a:t>设备和</a:t>
            </a:r>
            <a:r>
              <a:rPr lang="en-US" altLang="zh-CN" sz="2000" dirty="0"/>
              <a:t>USB </a:t>
            </a:r>
            <a:r>
              <a:rPr lang="zh-CN" altLang="en-US" sz="2000" dirty="0"/>
              <a:t>主机栈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为带图形用户接口的嵌入式系统提供了完善的</a:t>
            </a:r>
            <a:r>
              <a:rPr lang="en-US" altLang="zh-CN" sz="2000" dirty="0"/>
              <a:t>GUI</a:t>
            </a:r>
            <a:r>
              <a:rPr lang="zh-CN" altLang="en-US" sz="2000" dirty="0"/>
              <a:t>库支持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ULINKpro</a:t>
            </a:r>
            <a:r>
              <a:rPr lang="zh-CN" altLang="en-US" sz="2000" dirty="0"/>
              <a:t>可实时分析运行中的应用程序，且能记录</a:t>
            </a:r>
            <a:r>
              <a:rPr lang="en-US" altLang="zh-CN" sz="2000" dirty="0"/>
              <a:t>Cortex-M</a:t>
            </a:r>
            <a:r>
              <a:rPr lang="zh-CN" altLang="en-US" sz="2000" dirty="0"/>
              <a:t>指令的每一次执行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关于程序运行的完整代码覆盖率信息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执行分析工具和性能分析器可使程序得到最优化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大量的项目例程帮助你快速熟悉</a:t>
            </a:r>
            <a:r>
              <a:rPr lang="en-US" altLang="zh-CN" sz="2000" dirty="0"/>
              <a:t>MDK-ARM</a:t>
            </a:r>
            <a:r>
              <a:rPr lang="zh-CN" altLang="en-US" sz="2000" dirty="0"/>
              <a:t>强大的内置特征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符合</a:t>
            </a:r>
            <a:r>
              <a:rPr lang="en-US" altLang="zh-CN" sz="2000" dirty="0"/>
              <a:t>CMSIS (Cortex</a:t>
            </a:r>
            <a:r>
              <a:rPr lang="zh-CN" altLang="en-US" sz="2000" dirty="0"/>
              <a:t>微控制器软件接口标准</a:t>
            </a:r>
            <a:r>
              <a:rPr lang="en-US" altLang="zh-CN" sz="2000" dirty="0"/>
              <a:t>)</a:t>
            </a:r>
          </a:p>
          <a:p>
            <a:endParaRPr lang="en-US" altLang="zh-CN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7" y="761999"/>
            <a:ext cx="80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5991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262" y="761999"/>
            <a:ext cx="11346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STM32CubeMX</a:t>
            </a:r>
          </a:p>
          <a:p>
            <a:r>
              <a:rPr lang="en-US" altLang="zh-CN" sz="2000" dirty="0"/>
              <a:t>STM32CubeMX</a:t>
            </a:r>
            <a:r>
              <a:rPr lang="zh-CN" altLang="en-US" sz="2000" dirty="0"/>
              <a:t>是</a:t>
            </a:r>
            <a:r>
              <a:rPr lang="en-US" altLang="zh-CN" sz="2000" dirty="0"/>
              <a:t>STM32Cube</a:t>
            </a:r>
            <a:r>
              <a:rPr lang="zh-CN" altLang="en-US" sz="2000" dirty="0"/>
              <a:t>工具家族中的一员，从</a:t>
            </a:r>
            <a:r>
              <a:rPr lang="en-US" altLang="zh-CN" sz="2000" dirty="0"/>
              <a:t>MCU/MPU</a:t>
            </a:r>
            <a:r>
              <a:rPr lang="zh-CN" altLang="en-US" sz="2000" dirty="0"/>
              <a:t>选型，引脚配置，系统时钟以及外设时钟设置，到外设参数配置，中间件参数配置，它给</a:t>
            </a:r>
            <a:r>
              <a:rPr lang="en-US" altLang="zh-CN" sz="2000" dirty="0"/>
              <a:t>STM32</a:t>
            </a:r>
            <a:r>
              <a:rPr lang="zh-CN" altLang="en-US" sz="2000" dirty="0"/>
              <a:t>开发者们提供了一种简单，方便，并且直观的方式来完成这些工作。所有的配置完成后，它还可以根据所选的</a:t>
            </a:r>
            <a:r>
              <a:rPr lang="en-US" altLang="zh-CN" sz="2000" dirty="0"/>
              <a:t>IDE</a:t>
            </a:r>
            <a:r>
              <a:rPr lang="zh-CN" altLang="en-US" sz="2000" dirty="0"/>
              <a:t>生成对应的工程和初始化</a:t>
            </a:r>
            <a:r>
              <a:rPr lang="en-US" altLang="zh-CN" sz="2000" dirty="0"/>
              <a:t>C</a:t>
            </a:r>
            <a:r>
              <a:rPr lang="zh-CN" altLang="en-US" sz="2000" dirty="0"/>
              <a:t>代码。除此以外，</a:t>
            </a:r>
            <a:r>
              <a:rPr lang="en-US" altLang="zh-CN" sz="2000" dirty="0"/>
              <a:t>STM32CubeMX</a:t>
            </a:r>
            <a:r>
              <a:rPr lang="zh-CN" altLang="en-US" sz="2000" dirty="0"/>
              <a:t>还提供了功耗计算工具，可作为产品设计中功耗评估的参考</a:t>
            </a:r>
            <a:r>
              <a:rPr lang="zh-CN" altLang="en-US" sz="2000" dirty="0" smtClean="0"/>
              <a:t>。</a:t>
            </a:r>
            <a:endParaRPr lang="en-US" altLang="zh-CN" sz="20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209" t="5520" r="73184"/>
          <a:stretch/>
        </p:blipFill>
        <p:spPr>
          <a:xfrm>
            <a:off x="38100" y="809625"/>
            <a:ext cx="807161" cy="815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605" y="2462813"/>
            <a:ext cx="7180345" cy="40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8096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262" y="761999"/>
            <a:ext cx="1134673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STM32CubeMX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特性：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/>
              <a:t>内嵌</a:t>
            </a:r>
            <a:r>
              <a:rPr lang="en-US" altLang="zh-CN" dirty="0"/>
              <a:t>ST MCU Finder</a:t>
            </a:r>
            <a:r>
              <a:rPr lang="zh-CN" altLang="en-US" dirty="0"/>
              <a:t>，直观的</a:t>
            </a:r>
            <a:r>
              <a:rPr lang="en-US" altLang="zh-CN" dirty="0"/>
              <a:t>STM32 MCU&amp;MPU</a:t>
            </a:r>
            <a:r>
              <a:rPr lang="zh-CN" altLang="en-US" dirty="0"/>
              <a:t>选型，</a:t>
            </a:r>
            <a:r>
              <a:rPr lang="en-US" altLang="zh-CN" dirty="0"/>
              <a:t>Board</a:t>
            </a:r>
            <a:r>
              <a:rPr lang="zh-CN" altLang="en-US" dirty="0"/>
              <a:t>选型，例程选型和交叉对比</a:t>
            </a:r>
            <a:r>
              <a:rPr lang="zh-CN" altLang="en-US" dirty="0" smtClean="0"/>
              <a:t>选型</a:t>
            </a:r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 smtClean="0"/>
              <a:t>丰富</a:t>
            </a:r>
            <a:r>
              <a:rPr lang="zh-CN" altLang="en-US" dirty="0"/>
              <a:t>易用的图形化接口满足多种配置，并生成相应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/>
              <a:t>引脚配置，自动冲突</a:t>
            </a:r>
            <a:r>
              <a:rPr lang="zh-CN" altLang="en-US" dirty="0" smtClean="0"/>
              <a:t>处理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en-US" altLang="zh-CN" dirty="0"/>
              <a:t>Arm® Cortex®-M</a:t>
            </a:r>
            <a:r>
              <a:rPr lang="zh-CN" altLang="en-US" dirty="0"/>
              <a:t>内核、外设的参数配置及动态</a:t>
            </a:r>
            <a:r>
              <a:rPr lang="zh-CN" altLang="en-US" dirty="0" smtClean="0"/>
              <a:t>验证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/>
              <a:t>中间件模块管理及</a:t>
            </a:r>
            <a:r>
              <a:rPr lang="zh-CN" altLang="en-US" dirty="0" smtClean="0"/>
              <a:t>配置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/>
              <a:t>时钟树参数配置及动态</a:t>
            </a:r>
            <a:r>
              <a:rPr lang="zh-CN" altLang="en-US" dirty="0" smtClean="0"/>
              <a:t>验证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/>
              <a:t>电源功耗</a:t>
            </a:r>
            <a:r>
              <a:rPr lang="zh-CN" altLang="en-US" dirty="0" smtClean="0"/>
              <a:t>评估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en-US" altLang="zh-CN" dirty="0"/>
              <a:t>Arm® Cortex®-M</a:t>
            </a:r>
            <a:r>
              <a:rPr lang="zh-CN" altLang="en-US" dirty="0"/>
              <a:t>内核</a:t>
            </a:r>
            <a:r>
              <a:rPr lang="en-US" altLang="zh-CN" dirty="0"/>
              <a:t>MCU</a:t>
            </a:r>
            <a:r>
              <a:rPr lang="zh-CN" altLang="en-US" dirty="0"/>
              <a:t>初始化</a:t>
            </a:r>
            <a:r>
              <a:rPr lang="en-US" altLang="zh-CN" dirty="0"/>
              <a:t>C</a:t>
            </a:r>
            <a:r>
              <a:rPr lang="zh-CN" altLang="en-US" dirty="0"/>
              <a:t>工程的自动生成，适用于</a:t>
            </a:r>
            <a:r>
              <a:rPr lang="en-US" altLang="zh-CN" dirty="0"/>
              <a:t>IAR Embedded Workbench®, MDK-ARM</a:t>
            </a:r>
            <a:r>
              <a:rPr lang="zh-CN" altLang="en-US" dirty="0"/>
              <a:t>和 </a:t>
            </a:r>
            <a:r>
              <a:rPr lang="en-US" altLang="zh-CN" dirty="0"/>
              <a:t>STM32CubeIDE (GCC </a:t>
            </a:r>
            <a:r>
              <a:rPr lang="zh-CN" altLang="en-US" dirty="0"/>
              <a:t>编译器</a:t>
            </a:r>
            <a:r>
              <a:rPr lang="en-US" altLang="zh-CN" dirty="0"/>
              <a:t>) </a:t>
            </a:r>
            <a:r>
              <a:rPr lang="zh-CN" altLang="en-US" dirty="0"/>
              <a:t>，</a:t>
            </a:r>
            <a:r>
              <a:rPr lang="en-US" altLang="zh-CN" dirty="0"/>
              <a:t>STM32CubeMX</a:t>
            </a:r>
            <a:r>
              <a:rPr lang="zh-CN" altLang="en-US" dirty="0"/>
              <a:t>工程包含生成的初始化</a:t>
            </a:r>
            <a:r>
              <a:rPr lang="en-US" altLang="zh-CN" dirty="0"/>
              <a:t>C</a:t>
            </a:r>
            <a:r>
              <a:rPr lang="zh-CN" altLang="en-US" dirty="0"/>
              <a:t>代码，</a:t>
            </a:r>
            <a:r>
              <a:rPr lang="en-US" altLang="zh-CN" dirty="0"/>
              <a:t>STM32</a:t>
            </a:r>
            <a:r>
              <a:rPr lang="zh-CN" altLang="en-US" dirty="0"/>
              <a:t>驱动、依据配置的中间件和其他相关</a:t>
            </a:r>
            <a:r>
              <a:rPr lang="zh-CN" altLang="en-US" dirty="0" smtClean="0"/>
              <a:t>文档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/>
              <a:t>下载或升级</a:t>
            </a:r>
            <a:r>
              <a:rPr lang="en-US" altLang="zh-CN" dirty="0"/>
              <a:t>STM32Cube</a:t>
            </a:r>
            <a:r>
              <a:rPr lang="zh-CN" altLang="en-US" dirty="0"/>
              <a:t>嵌入式软件资源（</a:t>
            </a:r>
            <a:r>
              <a:rPr lang="en-US" altLang="zh-CN" dirty="0"/>
              <a:t>STM32Cube Packages</a:t>
            </a:r>
            <a:r>
              <a:rPr lang="zh-CN" altLang="en-US" dirty="0"/>
              <a:t>、</a:t>
            </a:r>
            <a:r>
              <a:rPr lang="en-US" altLang="zh-CN" dirty="0"/>
              <a:t>STM32Cue Expansion Packages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</a:t>
            </a:r>
            <a:r>
              <a:rPr lang="zh-CN" altLang="en-US" dirty="0"/>
              <a:t>打开已保存配置的工程切换</a:t>
            </a:r>
            <a:r>
              <a:rPr lang="en-US" altLang="zh-CN" dirty="0"/>
              <a:t>MCU</a:t>
            </a:r>
            <a:r>
              <a:rPr lang="zh-CN" altLang="en-US" dirty="0"/>
              <a:t>平台，易于</a:t>
            </a:r>
            <a:r>
              <a:rPr lang="en-US" altLang="zh-CN" dirty="0"/>
              <a:t>MCU</a:t>
            </a:r>
            <a:r>
              <a:rPr lang="zh-CN" altLang="en-US" dirty="0"/>
              <a:t>平台间</a:t>
            </a:r>
            <a:r>
              <a:rPr lang="zh-CN" altLang="en-US" dirty="0" smtClean="0"/>
              <a:t>移植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/>
              <a:t>导出配置</a:t>
            </a:r>
            <a:r>
              <a:rPr lang="zh-CN" altLang="en-US" dirty="0" smtClean="0"/>
              <a:t>报告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/>
              <a:t>集成</a:t>
            </a:r>
            <a:r>
              <a:rPr lang="en-US" altLang="zh-CN" dirty="0"/>
              <a:t>STM32Cube Packages</a:t>
            </a:r>
            <a:r>
              <a:rPr lang="zh-CN" altLang="en-US" dirty="0"/>
              <a:t>在项目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zh-CN" altLang="en-US" dirty="0"/>
              <a:t>中间件的参数配置</a:t>
            </a:r>
            <a:r>
              <a:rPr lang="en-US" altLang="zh-CN" dirty="0"/>
              <a:t>USB</a:t>
            </a:r>
            <a:r>
              <a:rPr lang="zh-CN" altLang="en-US" dirty="0"/>
              <a:t>、</a:t>
            </a:r>
            <a:r>
              <a:rPr lang="en-US" altLang="zh-CN" dirty="0" err="1"/>
              <a:t>LwIP</a:t>
            </a:r>
            <a:r>
              <a:rPr lang="zh-CN" altLang="en-US" dirty="0"/>
              <a:t>、</a:t>
            </a:r>
            <a:r>
              <a:rPr lang="en-US" altLang="zh-CN" dirty="0" err="1"/>
              <a:t>FatFS</a:t>
            </a:r>
            <a:r>
              <a:rPr lang="zh-CN" altLang="en-US" dirty="0"/>
              <a:t>、</a:t>
            </a:r>
            <a:r>
              <a:rPr lang="en-US" altLang="zh-CN" dirty="0" err="1"/>
              <a:t>FreeRTOS</a:t>
            </a:r>
            <a:r>
              <a:rPr lang="zh-CN" altLang="en-US" dirty="0"/>
              <a:t>、</a:t>
            </a:r>
            <a:r>
              <a:rPr lang="en-US" altLang="zh-CN" dirty="0" err="1"/>
              <a:t>Mbed</a:t>
            </a:r>
            <a:r>
              <a:rPr lang="en-US" altLang="zh-CN" dirty="0"/>
              <a:t> TLS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457200" indent="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… …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209" t="5520" r="73184"/>
          <a:stretch/>
        </p:blipFill>
        <p:spPr>
          <a:xfrm>
            <a:off x="38100" y="809625"/>
            <a:ext cx="807161" cy="8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6234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263" y="761999"/>
            <a:ext cx="94036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STM32CubeProgrammer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STM32CubeProg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en-US" altLang="zh-CN" sz="2000" dirty="0"/>
              <a:t>STM32CubeProg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一款用于编程</a:t>
            </a:r>
            <a:r>
              <a:rPr lang="en-US" altLang="zh-CN" sz="2000" dirty="0"/>
              <a:t>STM32</a:t>
            </a:r>
            <a:r>
              <a:rPr lang="zh-CN" altLang="en-US" sz="2000" dirty="0"/>
              <a:t>产品的全功能多操作系统软件工具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" y="761999"/>
            <a:ext cx="761710" cy="7617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725" y="1974574"/>
            <a:ext cx="6772275" cy="44167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552" y="1900772"/>
            <a:ext cx="5231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它通过调试接口（</a:t>
            </a:r>
            <a:r>
              <a:rPr lang="en-US" altLang="zh-CN" dirty="0">
                <a:solidFill>
                  <a:srgbClr val="FF0000"/>
                </a:solidFill>
              </a:rPr>
              <a:t>JTAG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SWD</a:t>
            </a:r>
            <a:r>
              <a:rPr lang="zh-CN" altLang="en-US" dirty="0"/>
              <a:t>）和</a:t>
            </a:r>
            <a:r>
              <a:rPr lang="en-US" altLang="zh-CN" dirty="0" err="1">
                <a:solidFill>
                  <a:srgbClr val="FF0000"/>
                </a:solidFill>
              </a:rPr>
              <a:t>bootloader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UART</a:t>
            </a:r>
            <a:r>
              <a:rPr lang="zh-CN" altLang="en-US" dirty="0"/>
              <a:t>、</a:t>
            </a:r>
            <a:r>
              <a:rPr lang="en-US" altLang="zh-CN" dirty="0"/>
              <a:t>USB DFU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、</a:t>
            </a:r>
            <a:r>
              <a:rPr lang="en-US" altLang="zh-CN" dirty="0"/>
              <a:t>SPI</a:t>
            </a:r>
            <a:r>
              <a:rPr lang="zh-CN" altLang="en-US" dirty="0"/>
              <a:t>和</a:t>
            </a:r>
            <a:r>
              <a:rPr lang="en-US" altLang="zh-CN" dirty="0"/>
              <a:t>CAN</a:t>
            </a:r>
            <a:r>
              <a:rPr lang="zh-CN" altLang="en-US" dirty="0"/>
              <a:t>）提供了一个易用高效的环境，用于读取、写入和验证设备内存。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STM32CubeProgrammer</a:t>
            </a:r>
            <a:r>
              <a:rPr lang="zh-CN" altLang="en-US" dirty="0"/>
              <a:t>提供了广泛的功能，可对</a:t>
            </a:r>
            <a:r>
              <a:rPr lang="en-US" altLang="zh-CN" dirty="0"/>
              <a:t>STM32</a:t>
            </a:r>
            <a:r>
              <a:rPr lang="zh-CN" altLang="en-US" dirty="0"/>
              <a:t>内部存储器（如</a:t>
            </a:r>
            <a:r>
              <a:rPr lang="en-US" altLang="zh-CN" dirty="0"/>
              <a:t>Flash</a:t>
            </a:r>
            <a:r>
              <a:rPr lang="zh-CN" altLang="en-US" dirty="0"/>
              <a:t>、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OTP</a:t>
            </a:r>
            <a:r>
              <a:rPr lang="zh-CN" altLang="en-US" dirty="0"/>
              <a:t>）以及外部</a:t>
            </a:r>
            <a:r>
              <a:rPr lang="zh-CN" altLang="en-US" u="sng" dirty="0">
                <a:solidFill>
                  <a:srgbClr val="FF0000"/>
                </a:solidFill>
              </a:rPr>
              <a:t>存储器进行编程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STM32CubeProgrammer</a:t>
            </a:r>
            <a:r>
              <a:rPr lang="zh-CN" altLang="en-US" dirty="0"/>
              <a:t>还允许选择编程和上传、编程内容验证以及通过脚本自动编程。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STM32CubeProgrammer</a:t>
            </a:r>
            <a:r>
              <a:rPr lang="zh-CN" altLang="en-US" dirty="0"/>
              <a:t>提供了</a:t>
            </a:r>
            <a:r>
              <a:rPr lang="en-US" altLang="zh-CN" dirty="0"/>
              <a:t>GUI</a:t>
            </a:r>
            <a:r>
              <a:rPr lang="zh-CN" altLang="en-US" dirty="0"/>
              <a:t>（图形用户界面）和</a:t>
            </a:r>
            <a:r>
              <a:rPr lang="en-US" altLang="zh-CN" dirty="0"/>
              <a:t>CLI</a:t>
            </a:r>
            <a:r>
              <a:rPr lang="zh-CN" altLang="en-US" dirty="0"/>
              <a:t>（命令行界面）版本。</a:t>
            </a:r>
          </a:p>
        </p:txBody>
      </p:sp>
    </p:spTree>
    <p:extLst>
      <p:ext uri="{BB962C8B-B14F-4D97-AF65-F5344CB8AC3E}">
        <p14:creationId xmlns:p14="http://schemas.microsoft.com/office/powerpoint/2010/main" val="43517741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263" y="761999"/>
            <a:ext cx="94036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Flash Loader </a:t>
            </a:r>
            <a:r>
              <a:rPr lang="en-US" altLang="zh-CN" sz="2800" dirty="0" smtClean="0"/>
              <a:t>Demonstrator</a:t>
            </a:r>
          </a:p>
          <a:p>
            <a:r>
              <a:rPr lang="zh-CN" altLang="en-US" sz="2000" dirty="0" smtClean="0"/>
              <a:t>一款在</a:t>
            </a:r>
            <a:r>
              <a:rPr lang="en-US" altLang="zh-CN" sz="2000" dirty="0" err="1" smtClean="0"/>
              <a:t>bootloader</a:t>
            </a:r>
            <a:r>
              <a:rPr lang="zh-CN" altLang="en-US" sz="2000" dirty="0" smtClean="0"/>
              <a:t>模式下编程烧录</a:t>
            </a:r>
            <a:r>
              <a:rPr lang="en-US" altLang="zh-CN" sz="2000" dirty="0" smtClean="0"/>
              <a:t>STM32</a:t>
            </a:r>
            <a:r>
              <a:rPr lang="zh-CN" altLang="en-US" sz="2000" dirty="0" smtClean="0"/>
              <a:t>产品固件的串口烧录工具。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" y="761999"/>
            <a:ext cx="761710" cy="7617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552" y="1900772"/>
            <a:ext cx="52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注意：最新版本</a:t>
            </a:r>
            <a:r>
              <a:rPr lang="en-US" altLang="zh-CN" dirty="0" smtClean="0"/>
              <a:t>V2.8</a:t>
            </a:r>
            <a:r>
              <a:rPr lang="zh-CN" altLang="en-US" dirty="0" smtClean="0"/>
              <a:t>，官方已不再更新和维护。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24" y="2390688"/>
            <a:ext cx="2719052" cy="35603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976" y="2390688"/>
            <a:ext cx="2767097" cy="35603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028" y="2390688"/>
            <a:ext cx="2763558" cy="3560373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 rotWithShape="1">
          <a:blip r:embed="rId7"/>
          <a:srcRect l="1350" r="2208"/>
          <a:stretch/>
        </p:blipFill>
        <p:spPr>
          <a:xfrm>
            <a:off x="8953500" y="2390688"/>
            <a:ext cx="2684138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9573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课题分析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263" y="761999"/>
            <a:ext cx="103287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STM32F103</a:t>
            </a:r>
            <a:r>
              <a:rPr lang="zh-CN" altLang="en-US" sz="3600" b="1" dirty="0" smtClean="0"/>
              <a:t>平台简介</a:t>
            </a:r>
            <a:endParaRPr lang="en-US" altLang="zh-CN" sz="3600" b="1" dirty="0" smtClean="0"/>
          </a:p>
          <a:p>
            <a:endParaRPr lang="en-US" altLang="zh-CN" sz="2800" b="1" dirty="0" smtClean="0"/>
          </a:p>
          <a:p>
            <a:r>
              <a:rPr lang="en-US" altLang="zh-CN" sz="2400" b="1" dirty="0"/>
              <a:t>High-density performance line Arm®-based </a:t>
            </a:r>
            <a:r>
              <a:rPr lang="en-US" altLang="zh-CN" sz="2400" b="1" dirty="0" smtClean="0"/>
              <a:t>32-bit </a:t>
            </a:r>
            <a:r>
              <a:rPr lang="en-US" altLang="zh-CN" sz="2400" b="1" dirty="0"/>
              <a:t>MCU with 256 to </a:t>
            </a:r>
            <a:r>
              <a:rPr lang="en-US" altLang="zh-CN" sz="2400" b="1" dirty="0" smtClean="0"/>
              <a:t>512KB Flash</a:t>
            </a:r>
            <a:r>
              <a:rPr lang="en-US" altLang="zh-CN" sz="2400" b="1" dirty="0"/>
              <a:t>, USB, CAN, 11 timers, 3 ADCs, 13 </a:t>
            </a:r>
            <a:r>
              <a:rPr lang="en-US" altLang="zh-CN" sz="2400" b="1" dirty="0" smtClean="0"/>
              <a:t>communication interfaces</a:t>
            </a:r>
            <a:r>
              <a:rPr lang="zh-CN" altLang="en-US" sz="24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基于</a:t>
            </a:r>
            <a:r>
              <a:rPr lang="en-US" altLang="zh-CN" sz="2800" b="1" dirty="0" smtClean="0"/>
              <a:t>ARM</a:t>
            </a:r>
            <a:r>
              <a:rPr lang="zh-CN" altLang="en-US" sz="2800" b="1" dirty="0" smtClean="0"/>
              <a:t>内核的高性能</a:t>
            </a:r>
            <a:r>
              <a:rPr lang="en-US" altLang="zh-CN" sz="2800" b="1" dirty="0" smtClean="0"/>
              <a:t>32</a:t>
            </a:r>
            <a:r>
              <a:rPr lang="zh-CN" altLang="en-US" sz="2800" b="1" dirty="0" smtClean="0"/>
              <a:t>位</a:t>
            </a:r>
            <a:r>
              <a:rPr lang="en-US" altLang="zh-CN" sz="2800" b="1" dirty="0" smtClean="0"/>
              <a:t>MCU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Cortex-M3 CPU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Flash</a:t>
            </a:r>
            <a:r>
              <a:rPr lang="zh-CN" altLang="en-US" sz="2800" b="1" dirty="0" smtClean="0"/>
              <a:t>容量从</a:t>
            </a:r>
            <a:r>
              <a:rPr lang="en-US" altLang="zh-CN" sz="2800" b="1" dirty="0" smtClean="0"/>
              <a:t>256~512KB</a:t>
            </a:r>
            <a:r>
              <a:rPr lang="zh-CN" altLang="en-US" sz="2800" b="1" dirty="0" smtClean="0"/>
              <a:t>字节可选；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具有：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USB</a:t>
            </a:r>
            <a:r>
              <a:rPr lang="zh-CN" altLang="en-US" sz="2800" b="1" dirty="0" smtClean="0"/>
              <a:t>、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CAN</a:t>
            </a:r>
            <a:r>
              <a:rPr lang="zh-CN" altLang="en-US" sz="2800" b="1" dirty="0" smtClean="0"/>
              <a:t>、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11</a:t>
            </a:r>
            <a:r>
              <a:rPr lang="zh-CN" altLang="en-US" sz="2800" b="1" dirty="0" smtClean="0"/>
              <a:t>个定时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计数器、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</a:t>
            </a:r>
            <a:r>
              <a:rPr lang="en-US" altLang="zh-CN" sz="2800" b="1" dirty="0" smtClean="0"/>
              <a:t>ADC</a:t>
            </a:r>
            <a:r>
              <a:rPr lang="zh-CN" altLang="en-US" sz="2800" b="1" dirty="0" smtClean="0"/>
              <a:t>、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13</a:t>
            </a:r>
            <a:r>
              <a:rPr lang="zh-CN" altLang="en-US" sz="2800" b="1" dirty="0" smtClean="0"/>
              <a:t>路通信接口。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1343458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课题分析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263" y="780287"/>
            <a:ext cx="498860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STM32F103</a:t>
            </a:r>
            <a:r>
              <a:rPr lang="zh-CN" altLang="en-US" sz="2800" b="1" dirty="0" smtClean="0"/>
              <a:t>平台简介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功能：</a:t>
            </a:r>
            <a:endParaRPr lang="en-US" altLang="zh-CN" sz="2800" b="1" dirty="0" smtClean="0"/>
          </a:p>
          <a:p>
            <a:endParaRPr lang="en-US" altLang="zh-CN" sz="2400" b="1" dirty="0" smtClean="0"/>
          </a:p>
          <a:p>
            <a:pPr marL="0" lvl="1"/>
            <a:r>
              <a:rPr lang="en-US" altLang="zh-CN" sz="2000" b="1" dirty="0" smtClean="0"/>
              <a:t>Core: Arm</a:t>
            </a:r>
            <a:r>
              <a:rPr lang="en-US" altLang="zh-CN" sz="2000" b="1" baseline="30000" dirty="0" smtClean="0"/>
              <a:t>®</a:t>
            </a:r>
            <a:r>
              <a:rPr lang="en-US" altLang="zh-CN" sz="2000" b="1" dirty="0" smtClean="0"/>
              <a:t>32</a:t>
            </a:r>
            <a:r>
              <a:rPr lang="zh-CN" altLang="en-US" sz="2000" b="1" dirty="0"/>
              <a:t>位</a:t>
            </a:r>
            <a:r>
              <a:rPr lang="en-US" altLang="zh-CN" sz="2000" b="1" dirty="0"/>
              <a:t>Cortex</a:t>
            </a:r>
            <a:r>
              <a:rPr lang="en-US" altLang="zh-CN" sz="2000" b="1" baseline="30000" dirty="0"/>
              <a:t>®</a:t>
            </a:r>
            <a:r>
              <a:rPr lang="en-US" altLang="zh-CN" sz="2000" b="1" dirty="0"/>
              <a:t>-M3 CPU</a:t>
            </a:r>
          </a:p>
          <a:p>
            <a:pPr marL="800100" lvl="1" indent="-342900">
              <a:buFontTx/>
              <a:buChar char="-"/>
            </a:pPr>
            <a:r>
              <a:rPr lang="en-US" altLang="zh-CN" sz="2000" dirty="0" smtClean="0"/>
              <a:t>72 </a:t>
            </a:r>
            <a:r>
              <a:rPr lang="en-US" altLang="zh-CN" sz="2000" dirty="0"/>
              <a:t>MHz</a:t>
            </a:r>
            <a:r>
              <a:rPr lang="zh-CN" altLang="en-US" sz="2000" dirty="0"/>
              <a:t>最大频率，</a:t>
            </a:r>
            <a:r>
              <a:rPr lang="en-US" altLang="zh-CN" sz="2000" dirty="0"/>
              <a:t>1.25 DMIPS/MHz </a:t>
            </a:r>
            <a:endParaRPr lang="en-US" altLang="zh-CN" sz="2000" dirty="0" smtClean="0"/>
          </a:p>
          <a:p>
            <a:pPr marL="800100" lvl="1" indent="-342900">
              <a:buFontTx/>
              <a:buChar char="-"/>
            </a:pPr>
            <a:r>
              <a:rPr lang="zh-CN" altLang="en-US" sz="2000" dirty="0" smtClean="0"/>
              <a:t>单周期乘法和硬件除法</a:t>
            </a:r>
            <a:endParaRPr lang="en-US" altLang="zh-CN" sz="2000" b="1" dirty="0"/>
          </a:p>
          <a:p>
            <a:pPr marL="0" lvl="1"/>
            <a:r>
              <a:rPr lang="en-US" altLang="zh-CN" sz="2000" b="1" dirty="0"/>
              <a:t>Memories</a:t>
            </a:r>
          </a:p>
          <a:p>
            <a:pPr lvl="1"/>
            <a:r>
              <a:rPr lang="en-US" altLang="zh-CN" sz="2000" dirty="0"/>
              <a:t>– 256 </a:t>
            </a:r>
            <a:r>
              <a:rPr lang="en-US" altLang="zh-CN" sz="2000" dirty="0" smtClean="0"/>
              <a:t>~ </a:t>
            </a:r>
            <a:r>
              <a:rPr lang="en-US" altLang="zh-CN" sz="2000" dirty="0"/>
              <a:t>512 Kbytes </a:t>
            </a:r>
            <a:r>
              <a:rPr lang="en-US" altLang="zh-CN" sz="2000" dirty="0" smtClean="0"/>
              <a:t>Flash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–64 </a:t>
            </a:r>
            <a:r>
              <a:rPr lang="en-US" altLang="zh-CN" sz="2000" dirty="0"/>
              <a:t>Kbytes </a:t>
            </a:r>
            <a:r>
              <a:rPr lang="en-US" altLang="zh-CN" sz="2000" dirty="0" smtClean="0"/>
              <a:t>SRAM</a:t>
            </a:r>
          </a:p>
          <a:p>
            <a:pPr marL="0" lvl="1"/>
            <a:r>
              <a:rPr lang="en-US" altLang="zh-CN" sz="2000" b="1" dirty="0" smtClean="0"/>
              <a:t>Clock</a:t>
            </a:r>
            <a:r>
              <a:rPr lang="en-US" altLang="zh-CN" sz="2000" b="1" dirty="0"/>
              <a:t>, reset and supply management</a:t>
            </a:r>
          </a:p>
          <a:p>
            <a:pPr lvl="1"/>
            <a:r>
              <a:rPr lang="en-US" altLang="zh-CN" sz="2000" dirty="0"/>
              <a:t>– </a:t>
            </a:r>
            <a:r>
              <a:rPr lang="zh-CN" altLang="en-US" sz="2000" dirty="0" smtClean="0"/>
              <a:t>电压供电范围</a:t>
            </a:r>
            <a:r>
              <a:rPr lang="en-US" altLang="zh-CN" sz="2000" dirty="0" smtClean="0"/>
              <a:t>2.0 ~ </a:t>
            </a:r>
            <a:r>
              <a:rPr lang="en-US" altLang="zh-CN" sz="2000" dirty="0"/>
              <a:t>3.6 </a:t>
            </a:r>
            <a:r>
              <a:rPr lang="en-US" altLang="zh-CN" sz="2000" dirty="0" smtClean="0"/>
              <a:t>V</a:t>
            </a:r>
            <a:endParaRPr lang="en-US" altLang="zh-CN" sz="2000" dirty="0"/>
          </a:p>
          <a:p>
            <a:pPr lvl="1"/>
            <a:r>
              <a:rPr lang="en-US" altLang="zh-CN" sz="2000" dirty="0"/>
              <a:t>– POR, PDR, </a:t>
            </a:r>
            <a:r>
              <a:rPr lang="en-US" altLang="zh-CN" sz="2000" dirty="0" smtClean="0"/>
              <a:t>PVD</a:t>
            </a:r>
            <a:endParaRPr lang="en-US" altLang="zh-CN" sz="2000" dirty="0"/>
          </a:p>
          <a:p>
            <a:pPr lvl="1"/>
            <a:r>
              <a:rPr lang="en-US" altLang="zh-CN" sz="2000" dirty="0"/>
              <a:t>– 4-to-16 MHz </a:t>
            </a:r>
            <a:r>
              <a:rPr lang="zh-CN" altLang="en-US" sz="2000" dirty="0" smtClean="0"/>
              <a:t>晶体振荡器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– </a:t>
            </a:r>
            <a:r>
              <a:rPr lang="zh-CN" altLang="en-US" sz="2000" dirty="0" smtClean="0"/>
              <a:t>内部 </a:t>
            </a:r>
            <a:r>
              <a:rPr lang="en-US" altLang="zh-CN" sz="2000" dirty="0" smtClean="0"/>
              <a:t>8 MHz RC</a:t>
            </a:r>
          </a:p>
          <a:p>
            <a:pPr lvl="1"/>
            <a:r>
              <a:rPr lang="en-US" altLang="zh-CN" sz="2000" dirty="0" smtClean="0"/>
              <a:t>– </a:t>
            </a:r>
            <a:r>
              <a:rPr lang="zh-CN" altLang="en-US" sz="2000" dirty="0" smtClean="0"/>
              <a:t>内部 </a:t>
            </a:r>
            <a:r>
              <a:rPr lang="en-US" altLang="zh-CN" sz="2000" dirty="0" smtClean="0"/>
              <a:t>40 </a:t>
            </a:r>
            <a:r>
              <a:rPr lang="en-US" altLang="zh-CN" sz="2000" dirty="0"/>
              <a:t>kHz </a:t>
            </a:r>
            <a:r>
              <a:rPr lang="en-US" altLang="zh-CN" sz="2000" dirty="0" smtClean="0"/>
              <a:t>RC</a:t>
            </a:r>
            <a:endParaRPr lang="en-US" altLang="zh-CN" sz="2000" dirty="0"/>
          </a:p>
          <a:p>
            <a:pPr lvl="1"/>
            <a:r>
              <a:rPr lang="en-US" altLang="zh-CN" sz="2000" dirty="0"/>
              <a:t>– 32 kHz </a:t>
            </a:r>
            <a:r>
              <a:rPr lang="zh-CN" altLang="en-US" sz="2000" dirty="0" smtClean="0"/>
              <a:t>振荡器用于</a:t>
            </a:r>
            <a:r>
              <a:rPr lang="en-US" altLang="zh-CN" sz="2000" dirty="0" smtClean="0"/>
              <a:t> RTC</a:t>
            </a:r>
          </a:p>
          <a:p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227064" y="905256"/>
            <a:ext cx="58521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 </a:t>
            </a:r>
            <a:r>
              <a:rPr lang="en-US" altLang="zh-CN" b="1" dirty="0"/>
              <a:t>power</a:t>
            </a:r>
          </a:p>
          <a:p>
            <a:pPr lvl="1"/>
            <a:r>
              <a:rPr lang="en-US" altLang="zh-CN" dirty="0"/>
              <a:t>– Sleep, Stop and Standby modes</a:t>
            </a:r>
          </a:p>
          <a:p>
            <a:pPr lvl="1"/>
            <a:r>
              <a:rPr lang="en-US" altLang="zh-CN" dirty="0"/>
              <a:t>– V</a:t>
            </a:r>
            <a:r>
              <a:rPr lang="en-US" altLang="zh-CN" baseline="-25000" dirty="0"/>
              <a:t>BAT</a:t>
            </a:r>
            <a:r>
              <a:rPr lang="en-US" altLang="zh-CN" dirty="0"/>
              <a:t> supply for RTC and backup </a:t>
            </a:r>
            <a:r>
              <a:rPr lang="en-US" altLang="zh-CN" dirty="0" smtClean="0"/>
              <a:t>registers</a:t>
            </a:r>
          </a:p>
          <a:p>
            <a:pPr lvl="1"/>
            <a:r>
              <a:rPr lang="zh-CN" altLang="en-US" dirty="0" smtClean="0"/>
              <a:t>备用电池为</a:t>
            </a:r>
            <a:r>
              <a:rPr lang="en-US" altLang="zh-CN" dirty="0" smtClean="0"/>
              <a:t>RTC</a:t>
            </a:r>
            <a:r>
              <a:rPr lang="zh-CN" altLang="en-US" dirty="0"/>
              <a:t>和</a:t>
            </a:r>
            <a:r>
              <a:rPr lang="zh-CN" altLang="en-US" dirty="0" smtClean="0"/>
              <a:t>备份寄存器供电</a:t>
            </a:r>
            <a:endParaRPr lang="en-US" altLang="zh-CN" dirty="0"/>
          </a:p>
          <a:p>
            <a:r>
              <a:rPr lang="en-US" altLang="zh-CN" b="1" dirty="0" smtClean="0"/>
              <a:t>3 </a:t>
            </a:r>
            <a:r>
              <a:rPr lang="en-US" altLang="zh-CN" b="1" dirty="0"/>
              <a:t>× 12-bit, 1 µs A/D converters (up to </a:t>
            </a:r>
            <a:r>
              <a:rPr lang="en-US" altLang="zh-CN" b="1" dirty="0" smtClean="0"/>
              <a:t>21 channels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– </a:t>
            </a:r>
            <a:r>
              <a:rPr lang="zh-CN" altLang="en-US" dirty="0" smtClean="0"/>
              <a:t>转换范围</a:t>
            </a:r>
            <a:r>
              <a:rPr lang="en-US" altLang="zh-CN" dirty="0" smtClean="0"/>
              <a:t>: </a:t>
            </a:r>
            <a:r>
              <a:rPr lang="en-US" altLang="zh-CN" dirty="0"/>
              <a:t>0 to 3.6 V</a:t>
            </a:r>
          </a:p>
          <a:p>
            <a:pPr lvl="1"/>
            <a:r>
              <a:rPr lang="en-US" altLang="zh-CN" dirty="0" smtClean="0"/>
              <a:t>–</a:t>
            </a:r>
            <a:r>
              <a:rPr lang="zh-CN" altLang="en-US" dirty="0" smtClean="0"/>
              <a:t>三倍采样和</a:t>
            </a:r>
            <a:r>
              <a:rPr lang="zh-CN" altLang="en-US" dirty="0"/>
              <a:t>保持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– </a:t>
            </a:r>
            <a:r>
              <a:rPr lang="en-US" altLang="zh-CN" dirty="0"/>
              <a:t>Temperature </a:t>
            </a:r>
            <a:r>
              <a:rPr lang="en-US" altLang="zh-CN" dirty="0" smtClean="0"/>
              <a:t>sensor</a:t>
            </a:r>
            <a:endParaRPr lang="en-US" altLang="zh-CN" dirty="0"/>
          </a:p>
          <a:p>
            <a:r>
              <a:rPr lang="en-US" altLang="zh-CN" b="1" dirty="0" smtClean="0"/>
              <a:t>2 </a:t>
            </a:r>
            <a:r>
              <a:rPr lang="en-US" altLang="zh-CN" b="1" dirty="0"/>
              <a:t>× 12-bit D/A converters</a:t>
            </a:r>
          </a:p>
          <a:p>
            <a:r>
              <a:rPr lang="en-US" altLang="zh-CN" b="1" dirty="0" smtClean="0"/>
              <a:t>DMA</a:t>
            </a:r>
            <a:r>
              <a:rPr lang="en-US" altLang="zh-CN" b="1" dirty="0"/>
              <a:t>: 12-channel DMA controller</a:t>
            </a:r>
          </a:p>
          <a:p>
            <a:pPr lvl="1"/>
            <a:r>
              <a:rPr lang="en-US" altLang="zh-CN" dirty="0"/>
              <a:t>– Supported peripherals: timers, ADCs, DAC,</a:t>
            </a:r>
          </a:p>
          <a:p>
            <a:pPr lvl="1"/>
            <a:r>
              <a:rPr lang="en-US" altLang="zh-CN" dirty="0"/>
              <a:t>SDIO, I2Ss, SPIs, I2Cs and </a:t>
            </a:r>
            <a:r>
              <a:rPr lang="en-US" altLang="zh-CN" dirty="0" smtClean="0"/>
              <a:t>USARTs</a:t>
            </a:r>
            <a:endParaRPr lang="en-US" altLang="zh-CN" dirty="0"/>
          </a:p>
          <a:p>
            <a:r>
              <a:rPr lang="en-US" altLang="zh-CN" b="1" dirty="0" smtClean="0"/>
              <a:t>Debug </a:t>
            </a:r>
            <a:r>
              <a:rPr lang="en-US" altLang="zh-CN" b="1" dirty="0"/>
              <a:t>mode</a:t>
            </a:r>
          </a:p>
          <a:p>
            <a:pPr lvl="1"/>
            <a:r>
              <a:rPr lang="en-US" altLang="zh-CN" dirty="0"/>
              <a:t>– Serial wire debug (SWD) &amp; JTAG interfaces</a:t>
            </a:r>
          </a:p>
          <a:p>
            <a:pPr lvl="1"/>
            <a:r>
              <a:rPr lang="en-US" altLang="zh-CN" dirty="0"/>
              <a:t>– Cortex®-M3 Embedded Trace </a:t>
            </a:r>
            <a:r>
              <a:rPr lang="en-US" altLang="zh-CN" dirty="0" err="1"/>
              <a:t>Macrocell</a:t>
            </a:r>
            <a:r>
              <a:rPr lang="en-US" altLang="zh-CN" dirty="0" smtClean="0"/>
              <a:t>™</a:t>
            </a:r>
            <a:endParaRPr lang="en-US" altLang="zh-CN" dirty="0"/>
          </a:p>
          <a:p>
            <a:r>
              <a:rPr lang="en-US" altLang="zh-CN" b="1" dirty="0" smtClean="0"/>
              <a:t>Up </a:t>
            </a:r>
            <a:r>
              <a:rPr lang="en-US" altLang="zh-CN" b="1" dirty="0"/>
              <a:t>to 112 fast I/O ports</a:t>
            </a:r>
          </a:p>
          <a:p>
            <a:pPr lvl="1"/>
            <a:r>
              <a:rPr lang="en-US" altLang="zh-CN" dirty="0"/>
              <a:t>– 51/80/112 I/</a:t>
            </a:r>
            <a:r>
              <a:rPr lang="en-US" altLang="zh-CN" dirty="0" err="1"/>
              <a:t>Os</a:t>
            </a:r>
            <a:r>
              <a:rPr lang="en-US" altLang="zh-CN" dirty="0"/>
              <a:t>, all </a:t>
            </a:r>
            <a:r>
              <a:rPr lang="en-US" altLang="zh-CN" dirty="0" err="1"/>
              <a:t>mappable</a:t>
            </a:r>
            <a:r>
              <a:rPr lang="en-US" altLang="zh-CN" dirty="0"/>
              <a:t> on 16 external</a:t>
            </a:r>
          </a:p>
          <a:p>
            <a:pPr lvl="1"/>
            <a:r>
              <a:rPr lang="en-US" altLang="zh-CN" dirty="0"/>
              <a:t>interrupt vectors and almost all 5 </a:t>
            </a:r>
            <a:r>
              <a:rPr lang="en-US" altLang="zh-CN" dirty="0" smtClean="0"/>
              <a:t>V-tolerant</a:t>
            </a:r>
            <a:r>
              <a:rPr lang="zh-CN" altLang="en-US" dirty="0"/>
              <a:t>容忍</a:t>
            </a:r>
          </a:p>
        </p:txBody>
      </p:sp>
    </p:spTree>
    <p:extLst>
      <p:ext uri="{BB962C8B-B14F-4D97-AF65-F5344CB8AC3E}">
        <p14:creationId xmlns:p14="http://schemas.microsoft.com/office/powerpoint/2010/main" val="374219445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课题分析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262" y="761999"/>
            <a:ext cx="1134673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STM32F103</a:t>
            </a:r>
            <a:r>
              <a:rPr lang="zh-CN" altLang="en-US" sz="2800" b="1" dirty="0" smtClean="0"/>
              <a:t>平台简介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pPr marL="0" lvl="1"/>
            <a:r>
              <a:rPr lang="en-US" altLang="zh-CN" b="1" dirty="0" smtClean="0"/>
              <a:t> </a:t>
            </a:r>
            <a:r>
              <a:rPr lang="en-US" altLang="zh-CN" sz="2000" b="1" dirty="0" smtClean="0"/>
              <a:t>Up to 11 timers</a:t>
            </a:r>
          </a:p>
          <a:p>
            <a:pPr marL="457200" lvl="2"/>
            <a:r>
              <a:rPr lang="en-US" altLang="zh-CN" sz="2000" dirty="0" smtClean="0"/>
              <a:t>– </a:t>
            </a:r>
            <a:r>
              <a:rPr lang="en-US" altLang="zh-CN" sz="2000" dirty="0"/>
              <a:t>Up to four 16-bit timers, each with up to </a:t>
            </a:r>
            <a:r>
              <a:rPr lang="en-US" altLang="zh-CN" sz="2000" dirty="0" smtClean="0"/>
              <a:t>4 IC/OC/PWM </a:t>
            </a:r>
            <a:r>
              <a:rPr lang="en-US" altLang="zh-CN" sz="2000" dirty="0"/>
              <a:t>or pulse counter and </a:t>
            </a:r>
            <a:r>
              <a:rPr lang="en-US" altLang="zh-CN" sz="2000" dirty="0" smtClean="0"/>
              <a:t>quadrature</a:t>
            </a:r>
            <a:r>
              <a:rPr lang="zh-CN" altLang="en-US" sz="2000" dirty="0" smtClean="0"/>
              <a:t>正交</a:t>
            </a:r>
            <a:r>
              <a:rPr lang="en-US" altLang="zh-CN" sz="2000" dirty="0" smtClean="0"/>
              <a:t> (incremental</a:t>
            </a:r>
            <a:r>
              <a:rPr lang="zh-CN" altLang="en-US" sz="2000" dirty="0" smtClean="0"/>
              <a:t>增长</a:t>
            </a:r>
            <a:r>
              <a:rPr lang="en-US" altLang="zh-CN" sz="2000" dirty="0" smtClean="0"/>
              <a:t>) encoder</a:t>
            </a:r>
            <a:r>
              <a:rPr lang="zh-CN" altLang="en-US" sz="2000" dirty="0" smtClean="0"/>
              <a:t>编码器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input</a:t>
            </a:r>
          </a:p>
          <a:p>
            <a:pPr marL="457200" lvl="2"/>
            <a:r>
              <a:rPr lang="en-US" altLang="zh-CN" sz="2000" dirty="0"/>
              <a:t>– 2 × 16-bit motor control PWM timers with </a:t>
            </a:r>
            <a:r>
              <a:rPr lang="en-US" altLang="zh-CN" sz="2000" dirty="0" err="1" smtClean="0"/>
              <a:t>deadtime</a:t>
            </a:r>
            <a:r>
              <a:rPr lang="en-US" altLang="zh-CN" sz="2000" dirty="0" smtClean="0"/>
              <a:t> generation </a:t>
            </a:r>
            <a:r>
              <a:rPr lang="en-US" altLang="zh-CN" sz="2000" dirty="0"/>
              <a:t>and emergency stop</a:t>
            </a:r>
          </a:p>
          <a:p>
            <a:pPr marL="457200" lvl="2"/>
            <a:r>
              <a:rPr lang="en-US" altLang="zh-CN" sz="2000" dirty="0"/>
              <a:t>– 2 × watchdog timers (Independent and Window)</a:t>
            </a:r>
          </a:p>
          <a:p>
            <a:pPr marL="457200" lvl="2"/>
            <a:r>
              <a:rPr lang="en-US" altLang="zh-CN" sz="2000" dirty="0"/>
              <a:t>– </a:t>
            </a:r>
            <a:r>
              <a:rPr lang="en-US" altLang="zh-CN" sz="2000" dirty="0" err="1"/>
              <a:t>SysTick</a:t>
            </a:r>
            <a:r>
              <a:rPr lang="en-US" altLang="zh-CN" sz="2000" dirty="0"/>
              <a:t> timer: a 24-bit </a:t>
            </a:r>
            <a:r>
              <a:rPr lang="en-US" altLang="zh-CN" sz="2000" dirty="0" err="1"/>
              <a:t>downcounter</a:t>
            </a:r>
            <a:endParaRPr lang="en-US" altLang="zh-CN" sz="2000" dirty="0"/>
          </a:p>
          <a:p>
            <a:pPr marL="457200" lvl="2"/>
            <a:r>
              <a:rPr lang="en-US" altLang="zh-CN" sz="2000" dirty="0"/>
              <a:t>– 2 × 16-bit basic timers to drive the DAC</a:t>
            </a:r>
          </a:p>
          <a:p>
            <a:pPr marL="0" lvl="1"/>
            <a:r>
              <a:rPr lang="en-US" altLang="zh-CN" sz="2000" b="1" dirty="0" smtClean="0"/>
              <a:t>Up </a:t>
            </a:r>
            <a:r>
              <a:rPr lang="en-US" altLang="zh-CN" sz="2000" b="1" dirty="0"/>
              <a:t>to 13 communication interfaces</a:t>
            </a:r>
          </a:p>
          <a:p>
            <a:pPr marL="457200" lvl="2"/>
            <a:r>
              <a:rPr lang="en-US" altLang="zh-CN" sz="2000" dirty="0"/>
              <a:t>– Up to 2 × I2C interfaces (</a:t>
            </a:r>
            <a:r>
              <a:rPr lang="en-US" altLang="zh-CN" sz="2000" dirty="0" err="1"/>
              <a:t>SMBus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PMBus</a:t>
            </a:r>
            <a:r>
              <a:rPr lang="en-US" altLang="zh-CN" sz="2000" dirty="0"/>
              <a:t>)</a:t>
            </a:r>
          </a:p>
          <a:p>
            <a:pPr marL="457200" lvl="2"/>
            <a:r>
              <a:rPr lang="en-US" altLang="zh-CN" sz="2000" dirty="0"/>
              <a:t>– Up to 5 USARTs (ISO 7816 interface, LIN, </a:t>
            </a:r>
            <a:r>
              <a:rPr lang="en-US" altLang="zh-CN" sz="2000" dirty="0" smtClean="0"/>
              <a:t>IrDA capability</a:t>
            </a:r>
            <a:r>
              <a:rPr lang="zh-CN" altLang="en-US" sz="2000" dirty="0" smtClean="0"/>
              <a:t>保持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modem control)</a:t>
            </a:r>
          </a:p>
          <a:p>
            <a:pPr marL="457200" lvl="2"/>
            <a:r>
              <a:rPr lang="en-US" altLang="zh-CN" sz="2000" dirty="0"/>
              <a:t>– Up to 3 SPIs (18 Mbit/s), 2 with I2S </a:t>
            </a:r>
            <a:r>
              <a:rPr lang="en-US" altLang="zh-CN" sz="2000" dirty="0" smtClean="0"/>
              <a:t>interface multiplexed</a:t>
            </a:r>
            <a:endParaRPr lang="en-US" altLang="zh-CN" sz="2000" dirty="0"/>
          </a:p>
          <a:p>
            <a:pPr marL="457200" lvl="2"/>
            <a:r>
              <a:rPr lang="en-US" altLang="zh-CN" sz="2000" dirty="0"/>
              <a:t>– CAN interface (2.0B Active)</a:t>
            </a:r>
          </a:p>
          <a:p>
            <a:pPr marL="457200" lvl="2"/>
            <a:r>
              <a:rPr lang="en-US" altLang="zh-CN" sz="2000" dirty="0"/>
              <a:t>– USB 2.0 full speed interface</a:t>
            </a:r>
          </a:p>
          <a:p>
            <a:pPr marL="457200" lvl="2"/>
            <a:r>
              <a:rPr lang="en-US" altLang="zh-CN" sz="2000" dirty="0"/>
              <a:t>– SDIO interface</a:t>
            </a:r>
          </a:p>
          <a:p>
            <a:pPr marL="0" lvl="1"/>
            <a:r>
              <a:rPr lang="en-US" altLang="zh-CN" sz="2000" b="1" dirty="0" smtClean="0"/>
              <a:t>CRC </a:t>
            </a:r>
            <a:r>
              <a:rPr lang="en-US" altLang="zh-CN" sz="2000" b="1" dirty="0"/>
              <a:t>calculation unit, 96-bit unique ID</a:t>
            </a:r>
          </a:p>
        </p:txBody>
      </p:sp>
    </p:spTree>
    <p:extLst>
      <p:ext uri="{BB962C8B-B14F-4D97-AF65-F5344CB8AC3E}">
        <p14:creationId xmlns:p14="http://schemas.microsoft.com/office/powerpoint/2010/main" val="409097808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1428</Words>
  <Application>Microsoft Office PowerPoint</Application>
  <PresentationFormat>宽屏</PresentationFormat>
  <Paragraphs>171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宋体</vt:lpstr>
      <vt:lpstr>微软雅黑</vt:lpstr>
      <vt:lpstr>新宋体</vt:lpstr>
      <vt:lpstr>Arial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MA</cp:lastModifiedBy>
  <cp:revision>297</cp:revision>
  <dcterms:created xsi:type="dcterms:W3CDTF">2018-01-01T03:32:59Z</dcterms:created>
  <dcterms:modified xsi:type="dcterms:W3CDTF">2023-08-10T02:16:45Z</dcterms:modified>
</cp:coreProperties>
</file>