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3" r:id="rId2"/>
    <p:sldId id="396" r:id="rId3"/>
    <p:sldId id="346" r:id="rId4"/>
    <p:sldId id="397" r:id="rId5"/>
    <p:sldId id="37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1" r:id="rId14"/>
    <p:sldId id="398" r:id="rId15"/>
    <p:sldId id="392" r:id="rId16"/>
    <p:sldId id="399" r:id="rId17"/>
    <p:sldId id="400" r:id="rId18"/>
    <p:sldId id="401" r:id="rId19"/>
    <p:sldId id="393" r:id="rId20"/>
    <p:sldId id="394" r:id="rId21"/>
    <p:sldId id="402" r:id="rId22"/>
    <p:sldId id="376" r:id="rId23"/>
    <p:sldId id="375" r:id="rId24"/>
    <p:sldId id="377" r:id="rId25"/>
    <p:sldId id="26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401BAB-BD93-447A-AF99-64978DA5E803}">
          <p14:sldIdLst>
            <p14:sldId id="403"/>
            <p14:sldId id="396"/>
            <p14:sldId id="346"/>
            <p14:sldId id="397"/>
            <p14:sldId id="372"/>
            <p14:sldId id="383"/>
            <p14:sldId id="384"/>
            <p14:sldId id="385"/>
            <p14:sldId id="386"/>
            <p14:sldId id="387"/>
            <p14:sldId id="388"/>
            <p14:sldId id="389"/>
            <p14:sldId id="391"/>
            <p14:sldId id="398"/>
            <p14:sldId id="392"/>
            <p14:sldId id="399"/>
            <p14:sldId id="400"/>
            <p14:sldId id="401"/>
            <p14:sldId id="393"/>
            <p14:sldId id="394"/>
            <p14:sldId id="402"/>
            <p14:sldId id="376"/>
            <p14:sldId id="375"/>
            <p14:sldId id="377"/>
          </p14:sldIdLst>
        </p14:section>
        <p14:section name="END" id="{1BCECB32-F688-455D-A8A4-80A874A25F5C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立伟" initials="LW.M" lastIdx="1" clrIdx="0">
    <p:extLst>
      <p:ext uri="{19B8F6BF-5375-455C-9EA6-DF929625EA0E}">
        <p15:presenceInfo xmlns:p15="http://schemas.microsoft.com/office/powerpoint/2012/main" userId="马立伟" providerId="None"/>
      </p:ext>
    </p:extLst>
  </p:cmAuthor>
  <p:cmAuthor id="2" name="MA" initials="M" lastIdx="1" clrIdx="1">
    <p:extLst>
      <p:ext uri="{19B8F6BF-5375-455C-9EA6-DF929625EA0E}">
        <p15:presenceInfo xmlns:p15="http://schemas.microsoft.com/office/powerpoint/2012/main" userId="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431"/>
    <a:srgbClr val="0000FF"/>
    <a:srgbClr val="2F5597"/>
    <a:srgbClr val="AF1B2D"/>
    <a:srgbClr val="000000"/>
    <a:srgbClr val="007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2" autoAdjust="0"/>
    <p:restoredTop sz="88136" autoAdjust="0"/>
  </p:normalViewPr>
  <p:slideViewPr>
    <p:cSldViewPr snapToGrid="0">
      <p:cViewPr varScale="1">
        <p:scale>
          <a:sx n="83" d="100"/>
          <a:sy n="83" d="100"/>
        </p:scale>
        <p:origin x="533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4E398-C3EE-41E2-936E-1FE6E3796C1F}" type="datetimeFigureOut">
              <a:rPr lang="zh-CN" altLang="en-US" smtClean="0"/>
              <a:pPr/>
              <a:t>2023/8/11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06E53-4144-4B52-A1B3-F5D688F6D4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8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8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45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06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57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18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39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25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61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81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2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66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710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6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2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99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0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1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1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9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1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93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xmlns="" id="{EDE8EEB6-4982-479B-8424-D8087C011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023D-193E-4D5B-9ED1-9150CD9341A4}" type="datetimeFigureOut">
              <a:rPr lang="zh-CN" altLang="en-US" smtClean="0"/>
              <a:pPr/>
              <a:t>2023/8/11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xmlns="" id="{FE4C3E59-625B-4F94-8C0F-BA6D5091F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153DA33A-EDEF-4186-9F1E-CF71AACC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DB3F-85A6-4A80-B2F4-EBDA3C75A73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1A36231-A004-4E3D-A56E-D3FBAE60DA71}"/>
              </a:ext>
            </a:extLst>
          </p:cNvPr>
          <p:cNvSpPr/>
          <p:nvPr userDrawn="1"/>
        </p:nvSpPr>
        <p:spPr>
          <a:xfrm rot="2700000">
            <a:off x="430970" y="329369"/>
            <a:ext cx="338212" cy="338212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5EF0F61A-2CA9-4D67-A748-B3D779756601}"/>
              </a:ext>
            </a:extLst>
          </p:cNvPr>
          <p:cNvSpPr/>
          <p:nvPr userDrawn="1"/>
        </p:nvSpPr>
        <p:spPr>
          <a:xfrm rot="2700000">
            <a:off x="314520" y="329368"/>
            <a:ext cx="338212" cy="338212"/>
          </a:xfrm>
          <a:prstGeom prst="rect">
            <a:avLst/>
          </a:prstGeom>
          <a:noFill/>
          <a:ln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D2FD64-D2D1-49C6-9EBE-C3808CB67A2A}"/>
              </a:ext>
            </a:extLst>
          </p:cNvPr>
          <p:cNvCxnSpPr>
            <a:cxnSpLocks/>
          </p:cNvCxnSpPr>
          <p:nvPr userDrawn="1"/>
        </p:nvCxnSpPr>
        <p:spPr>
          <a:xfrm>
            <a:off x="839228" y="728663"/>
            <a:ext cx="113527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824CBC8-B8DC-4F68-AB8E-1D757F14700B}"/>
              </a:ext>
            </a:extLst>
          </p:cNvPr>
          <p:cNvSpPr/>
          <p:nvPr userDrawn="1"/>
        </p:nvSpPr>
        <p:spPr>
          <a:xfrm>
            <a:off x="0" y="6477000"/>
            <a:ext cx="12192000" cy="380999"/>
          </a:xfrm>
          <a:prstGeom prst="rect">
            <a:avLst/>
          </a:prstGeom>
          <a:solidFill>
            <a:srgbClr val="007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4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335D12C0-6AD3-48FA-A913-54387876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-16086" r="67113" b="100000"/>
          <a:stretch>
            <a:fillRect/>
          </a:stretch>
        </p:blipFill>
        <p:spPr>
          <a:xfrm rot="5400000">
            <a:off x="4384393" y="375905"/>
            <a:ext cx="2380683" cy="899920"/>
          </a:xfrm>
          <a:custGeom>
            <a:avLst/>
            <a:gdLst>
              <a:gd name="connsiteX0" fmla="*/ 0 w 2380683"/>
              <a:gd name="connsiteY0" fmla="*/ 330316 h 899920"/>
              <a:gd name="connsiteX1" fmla="*/ 625294 w 2380683"/>
              <a:gd name="connsiteY1" fmla="*/ 0 h 899920"/>
              <a:gd name="connsiteX2" fmla="*/ 2380683 w 2380683"/>
              <a:gd name="connsiteY2" fmla="*/ 899920 h 899920"/>
              <a:gd name="connsiteX3" fmla="*/ 1111072 w 2380683"/>
              <a:gd name="connsiteY3" fmla="*/ 899920 h 899920"/>
              <a:gd name="connsiteX4" fmla="*/ 0 w 2380683"/>
              <a:gd name="connsiteY4" fmla="*/ 330316 h 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0683" h="899920">
                <a:moveTo>
                  <a:pt x="0" y="330316"/>
                </a:moveTo>
                <a:lnTo>
                  <a:pt x="625294" y="0"/>
                </a:lnTo>
                <a:lnTo>
                  <a:pt x="2380683" y="899920"/>
                </a:lnTo>
                <a:lnTo>
                  <a:pt x="1111072" y="899920"/>
                </a:lnTo>
                <a:lnTo>
                  <a:pt x="0" y="330316"/>
                </a:lnTo>
                <a:close/>
              </a:path>
            </a:pathLst>
          </a:cu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562A8C6-DDDF-4BC3-88D2-54DC12D7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64" t="53473" r="22735" b="43914"/>
          <a:stretch>
            <a:fillRect/>
          </a:stretch>
        </p:blipFill>
        <p:spPr>
          <a:xfrm rot="5400000">
            <a:off x="2060066" y="6793877"/>
            <a:ext cx="147" cy="146151"/>
          </a:xfrm>
          <a:custGeom>
            <a:avLst/>
            <a:gdLst>
              <a:gd name="connsiteX0" fmla="*/ 0 w 147"/>
              <a:gd name="connsiteY0" fmla="*/ 146076 h 146151"/>
              <a:gd name="connsiteX1" fmla="*/ 0 w 147"/>
              <a:gd name="connsiteY1" fmla="*/ 0 h 146151"/>
              <a:gd name="connsiteX2" fmla="*/ 147 w 147"/>
              <a:gd name="connsiteY2" fmla="*/ 146151 h 146151"/>
              <a:gd name="connsiteX3" fmla="*/ 0 w 147"/>
              <a:gd name="connsiteY3" fmla="*/ 146076 h 1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" h="146151">
                <a:moveTo>
                  <a:pt x="0" y="146076"/>
                </a:moveTo>
                <a:lnTo>
                  <a:pt x="0" y="0"/>
                </a:lnTo>
                <a:lnTo>
                  <a:pt x="147" y="146151"/>
                </a:lnTo>
                <a:lnTo>
                  <a:pt x="0" y="146076"/>
                </a:lnTo>
                <a:close/>
              </a:path>
            </a:pathLst>
          </a:cu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AC2CE651-8F81-4DDD-95F1-AF8A16474EB1}"/>
              </a:ext>
            </a:extLst>
          </p:cNvPr>
          <p:cNvSpPr/>
          <p:nvPr/>
        </p:nvSpPr>
        <p:spPr>
          <a:xfrm>
            <a:off x="2250486" y="0"/>
            <a:ext cx="4096671" cy="6858000"/>
          </a:xfrm>
          <a:custGeom>
            <a:avLst/>
            <a:gdLst>
              <a:gd name="connsiteX0" fmla="*/ 3513296 w 4096671"/>
              <a:gd name="connsiteY0" fmla="*/ 0 h 6858000"/>
              <a:gd name="connsiteX1" fmla="*/ 4096671 w 4096671"/>
              <a:gd name="connsiteY1" fmla="*/ 0 h 6858000"/>
              <a:gd name="connsiteX2" fmla="*/ 608219 w 4096671"/>
              <a:gd name="connsiteY2" fmla="*/ 6858000 h 6858000"/>
              <a:gd name="connsiteX3" fmla="*/ 0 w 4096671"/>
              <a:gd name="connsiteY3" fmla="*/ 68557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671" h="6858000">
                <a:moveTo>
                  <a:pt x="3513296" y="0"/>
                </a:moveTo>
                <a:lnTo>
                  <a:pt x="4096671" y="0"/>
                </a:lnTo>
                <a:lnTo>
                  <a:pt x="608219" y="6858000"/>
                </a:lnTo>
                <a:lnTo>
                  <a:pt x="0" y="68557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31800" dist="101600" dir="8100000" algn="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  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xmlns="" id="{E5135159-A33F-4E8F-923E-449AB94933F0}"/>
              </a:ext>
            </a:extLst>
          </p:cNvPr>
          <p:cNvSpPr/>
          <p:nvPr/>
        </p:nvSpPr>
        <p:spPr>
          <a:xfrm rot="5400000">
            <a:off x="5819485" y="2619466"/>
            <a:ext cx="614844" cy="53672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9576">
            <a:extLst>
              <a:ext uri="{FF2B5EF4-FFF2-40B4-BE49-F238E27FC236}">
                <a16:creationId xmlns:a16="http://schemas.microsoft.com/office/drawing/2014/main" xmlns="" id="{D0575314-3FAD-4365-8796-B20D4A8C4A2C}"/>
              </a:ext>
            </a:extLst>
          </p:cNvPr>
          <p:cNvSpPr/>
          <p:nvPr/>
        </p:nvSpPr>
        <p:spPr>
          <a:xfrm rot="12704818">
            <a:off x="5813757" y="2763499"/>
            <a:ext cx="390132" cy="336611"/>
          </a:xfrm>
          <a:custGeom>
            <a:avLst/>
            <a:gdLst>
              <a:gd name="connsiteX0" fmla="*/ 0 w 504892"/>
              <a:gd name="connsiteY0" fmla="*/ 431327 h 431327"/>
              <a:gd name="connsiteX1" fmla="*/ 252446 w 504892"/>
              <a:gd name="connsiteY1" fmla="*/ 0 h 431327"/>
              <a:gd name="connsiteX2" fmla="*/ 504892 w 504892"/>
              <a:gd name="connsiteY2" fmla="*/ 431327 h 431327"/>
              <a:gd name="connsiteX3" fmla="*/ 0 w 504892"/>
              <a:gd name="connsiteY3" fmla="*/ 431327 h 431327"/>
              <a:gd name="connsiteX0" fmla="*/ 0 w 517363"/>
              <a:gd name="connsiteY0" fmla="*/ 431327 h 431327"/>
              <a:gd name="connsiteX1" fmla="*/ 252446 w 517363"/>
              <a:gd name="connsiteY1" fmla="*/ 0 h 431327"/>
              <a:gd name="connsiteX2" fmla="*/ 517363 w 517363"/>
              <a:gd name="connsiteY2" fmla="*/ 427345 h 431327"/>
              <a:gd name="connsiteX3" fmla="*/ 0 w 517363"/>
              <a:gd name="connsiteY3" fmla="*/ 431327 h 431327"/>
              <a:gd name="connsiteX0" fmla="*/ 0 w 501551"/>
              <a:gd name="connsiteY0" fmla="*/ 432745 h 432745"/>
              <a:gd name="connsiteX1" fmla="*/ 236634 w 501551"/>
              <a:gd name="connsiteY1" fmla="*/ 0 h 432745"/>
              <a:gd name="connsiteX2" fmla="*/ 501551 w 501551"/>
              <a:gd name="connsiteY2" fmla="*/ 427345 h 432745"/>
              <a:gd name="connsiteX3" fmla="*/ 0 w 501551"/>
              <a:gd name="connsiteY3" fmla="*/ 432745 h 43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51" h="432745">
                <a:moveTo>
                  <a:pt x="0" y="432745"/>
                </a:moveTo>
                <a:lnTo>
                  <a:pt x="236634" y="0"/>
                </a:lnTo>
                <a:lnTo>
                  <a:pt x="501551" y="427345"/>
                </a:lnTo>
                <a:lnTo>
                  <a:pt x="0" y="43274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65B51D83-FB89-45EA-8D90-1F1CDA02A2B7}"/>
              </a:ext>
            </a:extLst>
          </p:cNvPr>
          <p:cNvSpPr txBox="1"/>
          <p:nvPr/>
        </p:nvSpPr>
        <p:spPr>
          <a:xfrm>
            <a:off x="6425060" y="2472330"/>
            <a:ext cx="6285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智慧云播报打印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5332861A-B7FD-4957-A711-671B702C55E5}"/>
              </a:ext>
            </a:extLst>
          </p:cNvPr>
          <p:cNvSpPr/>
          <p:nvPr/>
        </p:nvSpPr>
        <p:spPr>
          <a:xfrm>
            <a:off x="6209607" y="4500795"/>
            <a:ext cx="4314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新大陆时代</a:t>
            </a:r>
            <a:endParaRPr lang="en-US" altLang="zh-CN" sz="32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xmlns="" id="{8DBD217E-94F3-4B64-BFDC-8A3E93C561B0}"/>
              </a:ext>
            </a:extLst>
          </p:cNvPr>
          <p:cNvSpPr/>
          <p:nvPr/>
        </p:nvSpPr>
        <p:spPr>
          <a:xfrm>
            <a:off x="2914089" y="0"/>
            <a:ext cx="4176722" cy="6867307"/>
          </a:xfrm>
          <a:custGeom>
            <a:avLst/>
            <a:gdLst>
              <a:gd name="connsiteX0" fmla="*/ 3496746 w 4176722"/>
              <a:gd name="connsiteY0" fmla="*/ 0 h 6867307"/>
              <a:gd name="connsiteX1" fmla="*/ 4176722 w 4176722"/>
              <a:gd name="connsiteY1" fmla="*/ 0 h 6867307"/>
              <a:gd name="connsiteX2" fmla="*/ 680330 w 4176722"/>
              <a:gd name="connsiteY2" fmla="*/ 6866617 h 6867307"/>
              <a:gd name="connsiteX3" fmla="*/ 0 w 4176722"/>
              <a:gd name="connsiteY3" fmla="*/ 6867307 h 686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722" h="6867307">
                <a:moveTo>
                  <a:pt x="3496746" y="0"/>
                </a:moveTo>
                <a:lnTo>
                  <a:pt x="4176722" y="0"/>
                </a:lnTo>
                <a:lnTo>
                  <a:pt x="680330" y="6866617"/>
                </a:lnTo>
                <a:lnTo>
                  <a:pt x="0" y="686730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63702107120&amp;di=f9247d004635957b4209d5a944ce9828&amp;imgtype=0&amp;src=http%3A%2F%2Fwww.wxrb.com%2Fzhuanti_center%2F2016%2Fwlw%2Freport%2F201610%2FW0201610277399700521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551" y="208092"/>
            <a:ext cx="4203126" cy="2283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86165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6063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8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1.2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输出配置</a:t>
            </a: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端口被配置为输出时：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● 输出缓冲器被激活</a:t>
            </a:r>
          </a:p>
          <a:p>
            <a:pPr lvl="1"/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─ 开漏模式：输出寄存器上的’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0’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激活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N-MOS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，而输出寄存器上的’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1’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将端口置于高阻状态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(PMOS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从不被激活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─ 推挽模式：输出寄存器上的’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0’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激活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N-MOS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，而输出寄存器上的’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1’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将激活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P-MOS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● 施密特触发输入被激活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● 弱上拉和下拉电阻被禁止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● 出现在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脚上的数据在每个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APB2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时钟被采样到输入数据寄存器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● 在开漏模式时，对输入数据寄存器的读访问可得到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状态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● 在推挽式模式时，对输出数据寄存器的读访问得到最后一次写的值。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517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6063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8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1.2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输出配置                                      </a:t>
            </a:r>
            <a:r>
              <a:rPr lang="zh-CN" altLang="en-US" sz="2000" dirty="0" smtClean="0"/>
              <a:t>输出</a:t>
            </a:r>
            <a:r>
              <a:rPr lang="zh-CN" altLang="en-US" sz="2000" dirty="0"/>
              <a:t>配置 </a:t>
            </a:r>
            <a:br>
              <a:rPr lang="zh-CN" altLang="en-US" sz="2000" dirty="0"/>
            </a:b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57" y="2018784"/>
            <a:ext cx="9253086" cy="46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088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60634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2.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使能</a:t>
            </a:r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失能</a:t>
            </a:r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口外设时钟</a:t>
            </a: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>
                <a:solidFill>
                  <a:srgbClr val="00B05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__HAL_RCC_GPIOA_CLK_ENABLE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kern="100" dirty="0">
                <a:solidFill>
                  <a:srgbClr val="00B05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HAL_RCC_GPIOB_CLK_ENABLE()</a:t>
            </a:r>
          </a:p>
          <a:p>
            <a:r>
              <a:rPr lang="en-US" altLang="zh-CN" sz="2000" b="1" kern="100" dirty="0">
                <a:solidFill>
                  <a:srgbClr val="00B05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HAL_RCC_GPIOC_CLK_ENABLE</a:t>
            </a:r>
            <a:r>
              <a:rPr lang="en-US" altLang="zh-CN" sz="2000" b="1" kern="100" dirty="0">
                <a:solidFill>
                  <a:srgbClr val="00B05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000" b="1" kern="100" dirty="0" smtClean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>
                <a:solidFill>
                  <a:srgbClr val="00B05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__HAL_RCC_GPIOD_CLK_ENABLE</a:t>
            </a:r>
            <a:r>
              <a:rPr lang="en-US" altLang="zh-CN" sz="2000" b="1" kern="100" dirty="0" smtClean="0">
                <a:solidFill>
                  <a:srgbClr val="00B05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kern="100" dirty="0">
                <a:solidFill>
                  <a:srgbClr val="00B05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__HAL_RCC_GPIOE_CLK_ENABLE()</a:t>
            </a:r>
          </a:p>
          <a:p>
            <a:r>
              <a:rPr lang="en-US" altLang="zh-CN" sz="2000" b="1" kern="100" dirty="0">
                <a:solidFill>
                  <a:srgbClr val="00B05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__HAL_RCC_GPIOF_CLK_ENABLE()</a:t>
            </a:r>
            <a:endParaRPr lang="en-US" altLang="zh-CN" sz="2000" b="1" kern="100" dirty="0" smtClean="0">
              <a:solidFill>
                <a:srgbClr val="00B05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HAL_RCC_GPIOA_CLK_DISABLE</a:t>
            </a: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HAL_RCC_GPIOB_CLK_DISABLE</a:t>
            </a: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HAL_RCC_GPIOC_CLK_DISABLE()</a:t>
            </a:r>
          </a:p>
          <a:p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__HAL_RCC_GPIOD_CLK_DISABLE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__HAL_RCC_GPIOE_CLK_DISABLE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__HAL_RCC_GPIOF_CLK_DISABLE()</a:t>
            </a:r>
            <a:endParaRPr lang="en-US" altLang="zh-CN" sz="2000" b="1" kern="100" dirty="0" smtClean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3309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6063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2.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/>
              <a:t>void </a:t>
            </a:r>
            <a:r>
              <a:rPr lang="en-US" altLang="zh-CN" sz="2000" b="1" dirty="0" err="1"/>
              <a:t>HAL_GPIO_Init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GPIO_TypeDef</a:t>
            </a:r>
            <a:r>
              <a:rPr lang="en-US" altLang="zh-CN" sz="2000" b="1" dirty="0"/>
              <a:t>  *</a:t>
            </a:r>
            <a:r>
              <a:rPr lang="en-US" altLang="zh-CN" sz="2000" b="1" dirty="0" err="1"/>
              <a:t>GPIOx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GPIO_InitTypeDef</a:t>
            </a:r>
            <a:r>
              <a:rPr lang="en-US" altLang="zh-CN" sz="2000" b="1" dirty="0"/>
              <a:t> *</a:t>
            </a:r>
            <a:r>
              <a:rPr lang="en-US" altLang="zh-CN" sz="2000" b="1" dirty="0" err="1"/>
              <a:t>GPIO_Init</a:t>
            </a:r>
            <a:r>
              <a:rPr lang="en-US" altLang="zh-CN" sz="2000" b="1" dirty="0"/>
              <a:t>)</a:t>
            </a:r>
            <a:endParaRPr lang="en-US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7646"/>
            <a:ext cx="1219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6943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6063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2.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/>
              <a:t>void </a:t>
            </a:r>
            <a:r>
              <a:rPr lang="en-US" altLang="zh-CN" sz="2000" b="1" dirty="0" err="1"/>
              <a:t>HAL_GPIO_Init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GPIO_TypeDef</a:t>
            </a:r>
            <a:r>
              <a:rPr lang="en-US" altLang="zh-CN" sz="2000" b="1" dirty="0"/>
              <a:t>  *</a:t>
            </a:r>
            <a:r>
              <a:rPr lang="en-US" altLang="zh-CN" sz="2000" b="1" dirty="0" err="1"/>
              <a:t>GPIOx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GPIO_InitTypeDef</a:t>
            </a:r>
            <a:r>
              <a:rPr lang="en-US" altLang="zh-CN" sz="2000" b="1" dirty="0"/>
              <a:t> *</a:t>
            </a:r>
            <a:r>
              <a:rPr lang="en-US" altLang="zh-CN" sz="2000" b="1" dirty="0" err="1"/>
              <a:t>GPIO_Init</a:t>
            </a:r>
            <a:r>
              <a:rPr lang="en-US" altLang="zh-CN" sz="2000" b="1" dirty="0"/>
              <a:t>)</a:t>
            </a:r>
            <a:endParaRPr lang="en-US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420"/>
          <a:stretch/>
        </p:blipFill>
        <p:spPr>
          <a:xfrm>
            <a:off x="13587" y="1986516"/>
            <a:ext cx="12178413" cy="48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8735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465393" cy="48320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2.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/>
              <a:t>Pin</a:t>
            </a:r>
            <a:r>
              <a:rPr lang="zh-CN" altLang="en-US" sz="2000" b="1" dirty="0" smtClean="0"/>
              <a:t>管脚的取值：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b="1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该</a:t>
            </a:r>
            <a:r>
              <a:rPr lang="zh-CN" altLang="en-US" sz="2000" dirty="0"/>
              <a:t>参数选择待设置的 </a:t>
            </a:r>
            <a:r>
              <a:rPr lang="en-US" altLang="zh-CN" sz="2000" dirty="0"/>
              <a:t>GPIO </a:t>
            </a:r>
            <a:r>
              <a:rPr lang="zh-CN" altLang="en-US" sz="2000" dirty="0"/>
              <a:t>管脚</a:t>
            </a:r>
            <a:r>
              <a:rPr lang="zh-CN" altLang="en-US" sz="2000" dirty="0" smtClean="0"/>
              <a:t>，使用</a:t>
            </a:r>
            <a:r>
              <a:rPr lang="zh-CN" altLang="en-US" sz="2000" dirty="0"/>
              <a:t>操作符“</a:t>
            </a:r>
            <a:r>
              <a:rPr lang="en-US" altLang="zh-CN" sz="2000" dirty="0"/>
              <a:t>|”</a:t>
            </a:r>
            <a:r>
              <a:rPr lang="zh-CN" altLang="en-US" sz="2000" dirty="0"/>
              <a:t>可以一次选中多个管脚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2826" y="2218620"/>
            <a:ext cx="1503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GPIO_PIN_0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GPIO_PIN_1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GPIO_PIN_2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GPIO_PIN_3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GPIO_PIN_4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GPIO_PIN_5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GPIO_PIN_6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GPIO_PIN_7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GPIO_PIN_8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16173" y="2218620"/>
            <a:ext cx="1717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GPIO_PIN_9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GPIO_PIN_10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GPIO_PIN_11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GPIO_PIN_12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GPIO_PIN_13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GPIO_PIN_14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GPIO_PIN_15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err="1" smtClean="0">
                <a:solidFill>
                  <a:srgbClr val="DD2431"/>
                </a:solidFill>
              </a:rPr>
              <a:t>GPIO_PIN_All</a:t>
            </a:r>
            <a:endParaRPr lang="en-US" altLang="zh-CN" dirty="0">
              <a:solidFill>
                <a:srgbClr val="DD2431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41967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4653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2.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/>
              <a:t>Mode</a:t>
            </a:r>
            <a:r>
              <a:rPr lang="zh-CN" altLang="en-US" sz="2000" b="1" dirty="0" smtClean="0"/>
              <a:t>模式的</a:t>
            </a:r>
            <a:r>
              <a:rPr lang="zh-CN" altLang="en-US" sz="2000" b="1" dirty="0"/>
              <a:t>取值</a:t>
            </a:r>
            <a:r>
              <a:rPr lang="zh-CN" altLang="en-US" sz="2000" b="1" dirty="0" smtClean="0"/>
              <a:t>：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01168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DD2431"/>
                </a:solidFill>
              </a:rPr>
              <a:t>GPIO_MODE_INPUT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    /*!&lt; </a:t>
            </a:r>
            <a:r>
              <a:rPr lang="en-US" altLang="zh-CN" dirty="0">
                <a:solidFill>
                  <a:srgbClr val="00B050"/>
                </a:solidFill>
              </a:rPr>
              <a:t>Input Floating Mode */</a:t>
            </a:r>
          </a:p>
          <a:p>
            <a:r>
              <a:rPr lang="en-US" altLang="zh-CN" dirty="0">
                <a:solidFill>
                  <a:srgbClr val="DD2431"/>
                </a:solidFill>
              </a:rPr>
              <a:t>GPIO_MODE_OUTPUT_PP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/*!&lt; </a:t>
            </a:r>
            <a:r>
              <a:rPr lang="en-US" altLang="zh-CN" dirty="0">
                <a:solidFill>
                  <a:srgbClr val="00B050"/>
                </a:solidFill>
              </a:rPr>
              <a:t>Output Push Pull Mode */</a:t>
            </a:r>
          </a:p>
          <a:p>
            <a:r>
              <a:rPr lang="en-US" altLang="zh-CN" dirty="0">
                <a:solidFill>
                  <a:srgbClr val="DD2431"/>
                </a:solidFill>
              </a:rPr>
              <a:t>GPIO_MODE_OUTPUT_OD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/*!&lt; </a:t>
            </a:r>
            <a:r>
              <a:rPr lang="en-US" altLang="zh-CN" dirty="0">
                <a:solidFill>
                  <a:srgbClr val="00B050"/>
                </a:solidFill>
              </a:rPr>
              <a:t>Output Open Drain Mode */</a:t>
            </a:r>
          </a:p>
          <a:p>
            <a:r>
              <a:rPr lang="en-US" altLang="zh-CN" dirty="0">
                <a:solidFill>
                  <a:srgbClr val="DD2431"/>
                </a:solidFill>
              </a:rPr>
              <a:t>GPIO_MODE_AF_PP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    /*!&lt; </a:t>
            </a:r>
            <a:r>
              <a:rPr lang="en-US" altLang="zh-CN" dirty="0">
                <a:solidFill>
                  <a:srgbClr val="00B050"/>
                </a:solidFill>
              </a:rPr>
              <a:t>Alternate Function Push Pull Mode */</a:t>
            </a:r>
          </a:p>
          <a:p>
            <a:r>
              <a:rPr lang="en-US" altLang="zh-CN" dirty="0">
                <a:solidFill>
                  <a:srgbClr val="DD2431"/>
                </a:solidFill>
              </a:rPr>
              <a:t>GPIO_MODE_AF_OD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    /*!&lt; </a:t>
            </a:r>
            <a:r>
              <a:rPr lang="en-US" altLang="zh-CN" dirty="0">
                <a:solidFill>
                  <a:srgbClr val="00B050"/>
                </a:solidFill>
              </a:rPr>
              <a:t>Alternate Function Open Drain Mode */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GPIO_MODE_ANALOG </a:t>
            </a:r>
            <a:r>
              <a:rPr lang="en-US" altLang="zh-CN" dirty="0" smtClean="0">
                <a:solidFill>
                  <a:srgbClr val="00B050"/>
                </a:solidFill>
              </a:rPr>
              <a:t>            /*!&lt; </a:t>
            </a:r>
            <a:r>
              <a:rPr lang="en-US" altLang="zh-CN" dirty="0">
                <a:solidFill>
                  <a:srgbClr val="00B050"/>
                </a:solidFill>
              </a:rPr>
              <a:t>Analog Mode */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GPIO_MODE_IT_RISING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/*!&lt; </a:t>
            </a:r>
            <a:r>
              <a:rPr lang="en-US" altLang="zh-CN" dirty="0">
                <a:solidFill>
                  <a:srgbClr val="00B050"/>
                </a:solidFill>
              </a:rPr>
              <a:t>External Interrupt Mode with Rising edge trigger detection */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GPIO_MODE_IT_FALLING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/*!&lt; </a:t>
            </a:r>
            <a:r>
              <a:rPr lang="en-US" altLang="zh-CN" dirty="0">
                <a:solidFill>
                  <a:srgbClr val="00B050"/>
                </a:solidFill>
              </a:rPr>
              <a:t>External Interrupt Mode with Falling edge trigger detection */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GPIO_MODE_IT_RISING_FALLING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/*!&lt; </a:t>
            </a:r>
            <a:r>
              <a:rPr lang="en-US" altLang="zh-CN" dirty="0">
                <a:solidFill>
                  <a:srgbClr val="00B050"/>
                </a:solidFill>
              </a:rPr>
              <a:t>External Interrupt Mode with Rising/Falling edge trigger detection */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GPIO_MODE_EVT_RISING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/*!&lt; </a:t>
            </a:r>
            <a:r>
              <a:rPr lang="en-US" altLang="zh-CN" dirty="0">
                <a:solidFill>
                  <a:srgbClr val="00B050"/>
                </a:solidFill>
              </a:rPr>
              <a:t>External Event Mode with Rising edge trigger detection */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GPIO_MODE_EVT_FALLING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/*!&lt; </a:t>
            </a:r>
            <a:r>
              <a:rPr lang="en-US" altLang="zh-CN" dirty="0">
                <a:solidFill>
                  <a:srgbClr val="00B050"/>
                </a:solidFill>
              </a:rPr>
              <a:t>External Event Mode with Falling edge trigger detection */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GPIO_MODE_EVT_RISING_FALLING</a:t>
            </a:r>
            <a:r>
              <a:rPr lang="en-US" altLang="zh-CN" dirty="0">
                <a:solidFill>
                  <a:srgbClr val="00B050"/>
                </a:solidFill>
              </a:rPr>
              <a:t> /*!&lt; External Event Mode with Rising/Falling edge trigger detection */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16730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4653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2.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/>
              <a:t>Pull</a:t>
            </a:r>
            <a:r>
              <a:rPr lang="zh-CN" altLang="en-US" sz="2000" b="1" dirty="0" smtClean="0"/>
              <a:t>上下拉模式的</a:t>
            </a:r>
            <a:r>
              <a:rPr lang="zh-CN" altLang="en-US" sz="2000" b="1" dirty="0"/>
              <a:t>取值</a:t>
            </a:r>
            <a:r>
              <a:rPr lang="zh-CN" altLang="en-US" sz="2000" b="1" dirty="0" smtClean="0"/>
              <a:t>：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1567" y="2319913"/>
            <a:ext cx="663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GPIO_NOPULL</a:t>
            </a:r>
            <a:r>
              <a:rPr lang="en-US" altLang="zh-CN" dirty="0" smtClean="0">
                <a:solidFill>
                  <a:srgbClr val="DD2431"/>
                </a:solidFill>
              </a:rPr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/*!&lt; </a:t>
            </a:r>
            <a:r>
              <a:rPr lang="en-US" altLang="zh-CN" dirty="0">
                <a:solidFill>
                  <a:srgbClr val="00B050"/>
                </a:solidFill>
              </a:rPr>
              <a:t>No Pull-up or Pull-down </a:t>
            </a:r>
            <a:r>
              <a:rPr lang="en-US" altLang="zh-CN" dirty="0" smtClean="0">
                <a:solidFill>
                  <a:srgbClr val="00B050"/>
                </a:solidFill>
              </a:rPr>
              <a:t>activation */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GPIO_PULLUP</a:t>
            </a:r>
            <a:r>
              <a:rPr lang="en-US" altLang="zh-CN" dirty="0" smtClean="0">
                <a:solidFill>
                  <a:srgbClr val="DD2431"/>
                </a:solidFill>
              </a:rPr>
              <a:t>   </a:t>
            </a:r>
            <a:r>
              <a:rPr lang="en-US" altLang="zh-CN" dirty="0" smtClean="0">
                <a:solidFill>
                  <a:srgbClr val="00B050"/>
                </a:solidFill>
              </a:rPr>
              <a:t>/*!&lt; </a:t>
            </a:r>
            <a:r>
              <a:rPr lang="en-US" altLang="zh-CN" dirty="0">
                <a:solidFill>
                  <a:srgbClr val="00B050"/>
                </a:solidFill>
              </a:rPr>
              <a:t>Pull-up </a:t>
            </a:r>
            <a:r>
              <a:rPr lang="en-US" altLang="zh-CN" dirty="0" smtClean="0">
                <a:solidFill>
                  <a:srgbClr val="00B050"/>
                </a:solidFill>
              </a:rPr>
              <a:t>activation */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GPIO_PULLDOWN</a:t>
            </a:r>
            <a:r>
              <a:rPr lang="en-US" altLang="zh-CN" dirty="0" smtClean="0">
                <a:solidFill>
                  <a:srgbClr val="DD2431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/*!&lt; </a:t>
            </a:r>
            <a:r>
              <a:rPr lang="en-US" altLang="zh-CN" dirty="0">
                <a:solidFill>
                  <a:srgbClr val="00B050"/>
                </a:solidFill>
              </a:rPr>
              <a:t>Pull-down </a:t>
            </a:r>
            <a:r>
              <a:rPr lang="en-US" altLang="zh-CN" dirty="0" smtClean="0">
                <a:solidFill>
                  <a:srgbClr val="00B050"/>
                </a:solidFill>
              </a:rPr>
              <a:t>activation */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4491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4653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2.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smtClean="0"/>
              <a:t>Speed</a:t>
            </a:r>
            <a:r>
              <a:rPr lang="zh-CN" altLang="en-US" sz="2000" b="1" dirty="0" smtClean="0"/>
              <a:t>速度</a:t>
            </a:r>
            <a:r>
              <a:rPr lang="en-US" altLang="zh-CN" sz="2000" b="1" dirty="0" smtClean="0"/>
              <a:t>(GPIO</a:t>
            </a:r>
            <a:r>
              <a:rPr lang="zh-CN" altLang="en-US" sz="2000" b="1" dirty="0" smtClean="0"/>
              <a:t>口输出最大频率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取值</a:t>
            </a:r>
            <a:r>
              <a:rPr lang="zh-CN" altLang="en-US" sz="2000" b="1" dirty="0" smtClean="0"/>
              <a:t>：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1567" y="2333129"/>
            <a:ext cx="11358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GPIO_SPEED_FREQ_LOW</a:t>
            </a:r>
            <a:r>
              <a:rPr lang="en-US" altLang="zh-CN" dirty="0" smtClean="0">
                <a:solidFill>
                  <a:srgbClr val="00B050"/>
                </a:solidFill>
              </a:rPr>
              <a:t>       /*!&lt; </a:t>
            </a:r>
            <a:r>
              <a:rPr lang="en-US" altLang="zh-CN" dirty="0">
                <a:solidFill>
                  <a:srgbClr val="00B050"/>
                </a:solidFill>
              </a:rPr>
              <a:t>IO works at 2 MHz, please refer to the product datasheet */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GPIO_SPEED_FREQ_MEDIUM</a:t>
            </a:r>
            <a:r>
              <a:rPr lang="en-US" altLang="zh-CN" dirty="0" smtClean="0">
                <a:solidFill>
                  <a:srgbClr val="00B050"/>
                </a:solidFill>
              </a:rPr>
              <a:t>    /*!&lt; </a:t>
            </a:r>
            <a:r>
              <a:rPr lang="en-US" altLang="zh-CN" dirty="0">
                <a:solidFill>
                  <a:srgbClr val="00B050"/>
                </a:solidFill>
              </a:rPr>
              <a:t>range 12,5 MHz to 50 MHz, please refer to the product datasheet */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GPIO_SPEED_FREQ_HIGH</a:t>
            </a:r>
            <a:r>
              <a:rPr lang="en-US" altLang="zh-CN" dirty="0" smtClean="0">
                <a:solidFill>
                  <a:srgbClr val="00B050"/>
                </a:solidFill>
              </a:rPr>
              <a:t>      /*!&lt; </a:t>
            </a:r>
            <a:r>
              <a:rPr lang="en-US" altLang="zh-CN" dirty="0">
                <a:solidFill>
                  <a:srgbClr val="00B050"/>
                </a:solidFill>
              </a:rPr>
              <a:t>range 25 MHz to 100 MHz, please refer to the product </a:t>
            </a:r>
            <a:r>
              <a:rPr lang="en-US" altLang="zh-CN" dirty="0" smtClean="0">
                <a:solidFill>
                  <a:srgbClr val="00B050"/>
                </a:solidFill>
              </a:rPr>
              <a:t>datasheet */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GPIO_SPEED_FREQ_VERY_HIGH</a:t>
            </a:r>
            <a:r>
              <a:rPr lang="en-US" altLang="zh-CN" dirty="0" smtClean="0">
                <a:solidFill>
                  <a:srgbClr val="00B050"/>
                </a:solidFill>
              </a:rPr>
              <a:t> /*!&lt; </a:t>
            </a:r>
            <a:r>
              <a:rPr lang="en-US" altLang="zh-CN" dirty="0">
                <a:solidFill>
                  <a:srgbClr val="00B050"/>
                </a:solidFill>
              </a:rPr>
              <a:t>range 50 MHz to 200 MHz, please refer to the product </a:t>
            </a:r>
            <a:r>
              <a:rPr lang="en-US" altLang="zh-CN" dirty="0" smtClean="0">
                <a:solidFill>
                  <a:srgbClr val="00B050"/>
                </a:solidFill>
              </a:rPr>
              <a:t>datasheet */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5959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358538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8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2.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1567" y="1883131"/>
            <a:ext cx="6991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例：</a:t>
            </a:r>
          </a:p>
          <a:p>
            <a:r>
              <a:rPr lang="en-US" altLang="zh-CN" b="1" dirty="0" err="1" smtClean="0"/>
              <a:t>GPIO_InitTypeDef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GPIO_InitStruct</a:t>
            </a:r>
            <a:r>
              <a:rPr lang="en-US" altLang="zh-CN" b="1" dirty="0"/>
              <a:t> = </a:t>
            </a:r>
            <a:r>
              <a:rPr lang="en-US" altLang="zh-CN" b="1" dirty="0" smtClean="0"/>
              <a:t>{ 0 };</a:t>
            </a:r>
            <a:endParaRPr lang="en-US" altLang="zh-CN" b="1" dirty="0"/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/* </a:t>
            </a:r>
            <a:r>
              <a:rPr lang="en-US" altLang="zh-CN" b="1" dirty="0">
                <a:solidFill>
                  <a:srgbClr val="00B050"/>
                </a:solidFill>
              </a:rPr>
              <a:t>GPIO Ports Clock Enable */</a:t>
            </a:r>
          </a:p>
          <a:p>
            <a:r>
              <a:rPr lang="en-US" altLang="zh-CN" b="1" dirty="0"/>
              <a:t>__HAL_RCC_GPIOE_CLK_ENABLE();</a:t>
            </a:r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/*</a:t>
            </a:r>
            <a:r>
              <a:rPr lang="en-US" altLang="zh-CN" b="1" dirty="0">
                <a:solidFill>
                  <a:srgbClr val="00B050"/>
                </a:solidFill>
              </a:rPr>
              <a:t>Configure GPIO pins : */</a:t>
            </a:r>
          </a:p>
          <a:p>
            <a:r>
              <a:rPr lang="en-US" altLang="zh-CN" b="1" dirty="0" err="1" smtClean="0"/>
              <a:t>GPIO_InitStruct.Pin</a:t>
            </a:r>
            <a:r>
              <a:rPr lang="en-US" altLang="zh-CN" b="1" dirty="0" smtClean="0"/>
              <a:t> </a:t>
            </a:r>
            <a:r>
              <a:rPr lang="en-US" altLang="zh-CN" b="1" dirty="0"/>
              <a:t>= </a:t>
            </a:r>
            <a:r>
              <a:rPr lang="en-US" altLang="zh-CN" b="1" dirty="0" smtClean="0"/>
              <a:t>GPIO_PIN_0|GPIO_PIN_1|GPIO_PIN_2</a:t>
            </a:r>
            <a:r>
              <a:rPr lang="en-US" altLang="zh-CN" b="1" dirty="0"/>
              <a:t>;</a:t>
            </a:r>
          </a:p>
          <a:p>
            <a:r>
              <a:rPr lang="en-US" altLang="zh-CN" b="1" dirty="0" err="1" smtClean="0"/>
              <a:t>GPIO_InitStruct.Mode</a:t>
            </a:r>
            <a:r>
              <a:rPr lang="en-US" altLang="zh-CN" b="1" dirty="0" smtClean="0"/>
              <a:t> </a:t>
            </a:r>
            <a:r>
              <a:rPr lang="en-US" altLang="zh-CN" b="1" dirty="0"/>
              <a:t>= GPIO_MODE_OUTPUT_PP;</a:t>
            </a:r>
          </a:p>
          <a:p>
            <a:r>
              <a:rPr lang="en-US" altLang="zh-CN" b="1" dirty="0" err="1" smtClean="0"/>
              <a:t>GPIO_InitStruct.Pull</a:t>
            </a:r>
            <a:r>
              <a:rPr lang="en-US" altLang="zh-CN" b="1" dirty="0" smtClean="0"/>
              <a:t> </a:t>
            </a:r>
            <a:r>
              <a:rPr lang="en-US" altLang="zh-CN" b="1" dirty="0"/>
              <a:t>= GPIO_NOPULL;</a:t>
            </a:r>
          </a:p>
          <a:p>
            <a:r>
              <a:rPr lang="en-US" altLang="zh-CN" b="1" dirty="0" err="1" smtClean="0"/>
              <a:t>GPIO_InitStruct.Speed</a:t>
            </a:r>
            <a:r>
              <a:rPr lang="en-US" altLang="zh-CN" b="1" dirty="0" smtClean="0"/>
              <a:t> </a:t>
            </a:r>
            <a:r>
              <a:rPr lang="en-US" altLang="zh-CN" b="1" dirty="0"/>
              <a:t>= </a:t>
            </a:r>
            <a:r>
              <a:rPr lang="en-US" altLang="zh-CN" b="1" dirty="0" smtClean="0"/>
              <a:t>GPIO_SPEED_FREQ_LOW;</a:t>
            </a:r>
          </a:p>
          <a:p>
            <a:r>
              <a:rPr lang="en-US" altLang="zh-CN" b="1" dirty="0" err="1"/>
              <a:t>HAL_GPIO_Init</a:t>
            </a:r>
            <a:r>
              <a:rPr lang="en-US" altLang="zh-CN" b="1" dirty="0"/>
              <a:t>(GPIOE, &amp;</a:t>
            </a:r>
            <a:r>
              <a:rPr lang="en-US" altLang="zh-CN" b="1" dirty="0" err="1"/>
              <a:t>GPIO_InitStruct</a:t>
            </a:r>
            <a:r>
              <a:rPr lang="en-US" altLang="zh-CN" b="1" dirty="0"/>
              <a:t>);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430008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联网创新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94888" y="872481"/>
            <a:ext cx="3430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AF1B2D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智慧云播报打印系统</a:t>
            </a:r>
          </a:p>
        </p:txBody>
      </p:sp>
      <p:sp>
        <p:nvSpPr>
          <p:cNvPr id="13" name="矩形 12"/>
          <p:cNvSpPr/>
          <p:nvPr/>
        </p:nvSpPr>
        <p:spPr>
          <a:xfrm>
            <a:off x="5588189" y="589684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系统框图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37" y="1468179"/>
            <a:ext cx="9769113" cy="4428664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3151762" y="1546698"/>
            <a:ext cx="1468875" cy="8171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2497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97339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3.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/>
              <a:t>GPIO_PinState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HAL_GPIO_ReadPin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GPIO_TypeDef</a:t>
            </a:r>
            <a:r>
              <a:rPr lang="en-US" altLang="zh-CN" sz="2000" b="1" dirty="0"/>
              <a:t>* </a:t>
            </a:r>
            <a:r>
              <a:rPr lang="en-US" altLang="zh-CN" sz="2000" b="1" dirty="0" err="1"/>
              <a:t>GPIOx</a:t>
            </a:r>
            <a:r>
              <a:rPr lang="en-US" altLang="zh-CN" sz="2000" b="1" dirty="0"/>
              <a:t>, uint16_t </a:t>
            </a:r>
            <a:r>
              <a:rPr lang="en-US" altLang="zh-CN" sz="2000" b="1" dirty="0" err="1"/>
              <a:t>GPIO_Pin</a:t>
            </a:r>
            <a:r>
              <a:rPr lang="en-US" altLang="zh-CN" sz="2000" b="1" dirty="0"/>
              <a:t>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7346"/>
            <a:ext cx="12192000" cy="20747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946" y="4429759"/>
            <a:ext cx="2966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typedef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enum</a:t>
            </a:r>
            <a:endParaRPr lang="en-US" altLang="zh-CN" sz="2000" b="1" dirty="0"/>
          </a:p>
          <a:p>
            <a:r>
              <a:rPr lang="en-US" altLang="zh-CN" sz="2000" b="1" dirty="0"/>
              <a:t>{</a:t>
            </a:r>
          </a:p>
          <a:p>
            <a:r>
              <a:rPr lang="en-US" altLang="zh-CN" sz="2000" b="1" dirty="0"/>
              <a:t>  GPIO_PIN_RESET = 0,</a:t>
            </a:r>
          </a:p>
          <a:p>
            <a:r>
              <a:rPr lang="en-US" altLang="zh-CN" sz="2000" b="1" dirty="0"/>
              <a:t>  GPIO_PIN_SET</a:t>
            </a:r>
          </a:p>
          <a:p>
            <a:r>
              <a:rPr lang="en-US" altLang="zh-CN" sz="2000" b="1" dirty="0"/>
              <a:t>}</a:t>
            </a:r>
            <a:r>
              <a:rPr lang="en-US" altLang="zh-CN" sz="2000" b="1" dirty="0" err="1"/>
              <a:t>GPIO_PinState</a:t>
            </a:r>
            <a:r>
              <a:rPr lang="en-US" altLang="zh-CN" sz="2000" b="1" dirty="0"/>
              <a:t>;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022080" y="4922201"/>
            <a:ext cx="272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GPIO_Pin</a:t>
            </a:r>
            <a:r>
              <a:rPr lang="zh-CN" altLang="en-US" b="1" dirty="0" smtClean="0"/>
              <a:t>取值：</a:t>
            </a:r>
            <a:endParaRPr lang="en-US" altLang="zh-CN" b="1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GPIO_PIN_0~GPIO_PIN_15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15823" y="4783701"/>
            <a:ext cx="348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GPIOx</a:t>
            </a:r>
            <a:r>
              <a:rPr lang="zh-CN" altLang="en-US" b="1" dirty="0" smtClean="0"/>
              <a:t>取值：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GPIOA</a:t>
            </a:r>
            <a:r>
              <a:rPr lang="zh-CN" altLang="en-US" b="1" dirty="0" smtClean="0">
                <a:solidFill>
                  <a:srgbClr val="00B050"/>
                </a:solidFill>
              </a:rPr>
              <a:t>、</a:t>
            </a:r>
            <a:r>
              <a:rPr lang="en-US" altLang="zh-CN" b="1" dirty="0" smtClean="0">
                <a:solidFill>
                  <a:srgbClr val="00B050"/>
                </a:solidFill>
              </a:rPr>
              <a:t>GPIOB</a:t>
            </a:r>
            <a:r>
              <a:rPr lang="zh-CN" altLang="en-US" b="1" dirty="0" smtClean="0">
                <a:solidFill>
                  <a:srgbClr val="00B050"/>
                </a:solidFill>
              </a:rPr>
              <a:t>、</a:t>
            </a:r>
            <a:r>
              <a:rPr lang="en-US" altLang="zh-CN" b="1" dirty="0" smtClean="0">
                <a:solidFill>
                  <a:srgbClr val="00B050"/>
                </a:solidFill>
              </a:rPr>
              <a:t>GPIOC</a:t>
            </a:r>
            <a:r>
              <a:rPr lang="zh-CN" altLang="en-US" b="1" dirty="0" smtClean="0">
                <a:solidFill>
                  <a:srgbClr val="00B050"/>
                </a:solidFill>
              </a:rPr>
              <a:t>、</a:t>
            </a:r>
            <a:r>
              <a:rPr lang="en-US" altLang="zh-CN" b="1" dirty="0" smtClean="0">
                <a:solidFill>
                  <a:srgbClr val="00B050"/>
                </a:solidFill>
              </a:rPr>
              <a:t>… …</a:t>
            </a:r>
            <a:endParaRPr lang="zh-CN" altLang="en-US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73150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1003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4. GPIO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输出</a:t>
            </a:r>
            <a:endParaRPr lang="en-US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4760239"/>
            <a:ext cx="29667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en-US" altLang="zh-CN" b="1" dirty="0" err="1"/>
              <a:t>enum</a:t>
            </a:r>
            <a:endParaRPr lang="en-US" altLang="zh-CN" b="1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GPIO_PIN_RESET = 0,</a:t>
            </a:r>
          </a:p>
          <a:p>
            <a:r>
              <a:rPr lang="en-US" altLang="zh-CN" b="1" dirty="0"/>
              <a:t>  GPIO_PIN_SET</a:t>
            </a:r>
          </a:p>
          <a:p>
            <a:r>
              <a:rPr lang="en-US" altLang="zh-CN" b="1" dirty="0"/>
              <a:t>}</a:t>
            </a:r>
            <a:r>
              <a:rPr lang="en-US" altLang="zh-CN" b="1" dirty="0" err="1"/>
              <a:t>GPIO_PinState</a:t>
            </a:r>
            <a:r>
              <a:rPr lang="en-US" altLang="zh-CN" b="1" dirty="0"/>
              <a:t>;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465240"/>
            <a:ext cx="272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GPIO_Pin</a:t>
            </a:r>
            <a:r>
              <a:rPr lang="zh-CN" altLang="en-US" b="1" dirty="0" smtClean="0"/>
              <a:t>取值：</a:t>
            </a:r>
            <a:endParaRPr lang="en-US" altLang="zh-CN" b="1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GPIO_PIN_0~GPIO_PIN_15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2170241"/>
            <a:ext cx="348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GPIOx</a:t>
            </a:r>
            <a:r>
              <a:rPr lang="zh-CN" altLang="en-US" b="1" dirty="0" smtClean="0"/>
              <a:t>取值：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GPIOA</a:t>
            </a:r>
            <a:r>
              <a:rPr lang="zh-CN" altLang="en-US" b="1" dirty="0" smtClean="0">
                <a:solidFill>
                  <a:srgbClr val="00B050"/>
                </a:solidFill>
              </a:rPr>
              <a:t>、</a:t>
            </a:r>
            <a:r>
              <a:rPr lang="en-US" altLang="zh-CN" b="1" dirty="0" smtClean="0">
                <a:solidFill>
                  <a:srgbClr val="00B050"/>
                </a:solidFill>
              </a:rPr>
              <a:t>GPIOB</a:t>
            </a:r>
            <a:r>
              <a:rPr lang="zh-CN" altLang="en-US" b="1" dirty="0" smtClean="0">
                <a:solidFill>
                  <a:srgbClr val="00B050"/>
                </a:solidFill>
              </a:rPr>
              <a:t>、</a:t>
            </a:r>
            <a:r>
              <a:rPr lang="en-US" altLang="zh-CN" b="1" dirty="0" smtClean="0">
                <a:solidFill>
                  <a:srgbClr val="00B050"/>
                </a:solidFill>
              </a:rPr>
              <a:t>GPIOC</a:t>
            </a:r>
            <a:r>
              <a:rPr lang="zh-CN" altLang="en-US" b="1" dirty="0" smtClean="0">
                <a:solidFill>
                  <a:srgbClr val="00B050"/>
                </a:solidFill>
              </a:rPr>
              <a:t>、</a:t>
            </a:r>
            <a:r>
              <a:rPr lang="en-US" altLang="zh-CN" b="1" dirty="0" smtClean="0">
                <a:solidFill>
                  <a:srgbClr val="00B050"/>
                </a:solidFill>
              </a:rPr>
              <a:t>… …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1567" y="1614715"/>
            <a:ext cx="121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void </a:t>
            </a:r>
            <a:r>
              <a:rPr lang="en-US" altLang="zh-CN" sz="2000" b="1" dirty="0" err="1"/>
              <a:t>HAL_GPIO_WritePin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GPIO_TypeDef</a:t>
            </a:r>
            <a:r>
              <a:rPr lang="en-US" altLang="zh-CN" sz="2000" b="1" dirty="0"/>
              <a:t>* </a:t>
            </a:r>
            <a:r>
              <a:rPr lang="en-US" altLang="zh-CN" sz="2000" b="1" dirty="0" err="1"/>
              <a:t>GPIOx</a:t>
            </a:r>
            <a:r>
              <a:rPr lang="en-US" altLang="zh-CN" sz="2000" b="1" dirty="0"/>
              <a:t>, uint16_t </a:t>
            </a:r>
            <a:r>
              <a:rPr lang="en-US" altLang="zh-CN" sz="2000" b="1" dirty="0" err="1"/>
              <a:t>GPIO_Pin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GPIO_PinState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PinState</a:t>
            </a:r>
            <a:r>
              <a:rPr lang="en-US" altLang="zh-CN" sz="2000" b="1" dirty="0"/>
              <a:t>)</a:t>
            </a:r>
            <a:endParaRPr lang="zh-CN" altLang="en-US" sz="20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676" y="2615985"/>
            <a:ext cx="8965324" cy="29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0674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嵌入式</a:t>
            </a:r>
            <a:r>
              <a:rPr lang="zh-CN" altLang="en-US" b="1" dirty="0" smtClean="0"/>
              <a:t>开发</a:t>
            </a:r>
            <a:endParaRPr lang="en-US" altLang="zh-CN" b="1" dirty="0" smtClean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683" y="1063256"/>
            <a:ext cx="112573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*</a:t>
            </a:r>
            <a:r>
              <a:rPr lang="zh-CN" altLang="en-US" sz="2800" b="1" dirty="0" smtClean="0"/>
              <a:t>按键</a:t>
            </a:r>
            <a:r>
              <a:rPr lang="zh-CN" altLang="en-US" sz="2800" b="1" dirty="0"/>
              <a:t>识别软件设计</a:t>
            </a:r>
            <a:r>
              <a:rPr lang="zh-CN" altLang="en-US" sz="2800" b="1" dirty="0" smtClean="0"/>
              <a:t>思路</a:t>
            </a:r>
            <a:endParaRPr lang="en-US" altLang="zh-CN" sz="2800" b="1" dirty="0" smtClean="0"/>
          </a:p>
          <a:p>
            <a:endParaRPr lang="zh-CN" altLang="en-US" sz="2800" b="1" dirty="0"/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）配置</a:t>
            </a:r>
            <a:r>
              <a:rPr lang="en-US" altLang="zh-CN" sz="2400" dirty="0"/>
              <a:t>M3</a:t>
            </a:r>
            <a:r>
              <a:rPr lang="zh-CN" altLang="en-US" sz="2400" dirty="0"/>
              <a:t>内部对应</a:t>
            </a:r>
            <a:r>
              <a:rPr lang="en-US" altLang="zh-CN" sz="2400" dirty="0"/>
              <a:t>PC13</a:t>
            </a:r>
            <a:r>
              <a:rPr lang="zh-CN" altLang="en-US" sz="2400" dirty="0"/>
              <a:t>、</a:t>
            </a:r>
            <a:r>
              <a:rPr lang="en-US" altLang="zh-CN" sz="2400" dirty="0"/>
              <a:t>PD13</a:t>
            </a:r>
            <a:r>
              <a:rPr lang="zh-CN" altLang="en-US" sz="2400" dirty="0"/>
              <a:t>引脚，设置</a:t>
            </a:r>
            <a:r>
              <a:rPr lang="zh-CN" altLang="en-US" sz="2400" dirty="0" smtClean="0"/>
              <a:t>为浮空输入</a:t>
            </a:r>
            <a:r>
              <a:rPr lang="zh-CN" altLang="en-US" sz="2400" dirty="0"/>
              <a:t>模式；</a:t>
            </a:r>
          </a:p>
          <a:p>
            <a:pPr lvl="1"/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）扫描按键</a:t>
            </a:r>
            <a:r>
              <a:rPr lang="zh-CN" altLang="en-US" sz="2400" dirty="0" smtClean="0"/>
              <a:t>，检测下降沿，多次</a:t>
            </a:r>
            <a:r>
              <a:rPr lang="zh-CN" altLang="en-US" sz="2400" dirty="0"/>
              <a:t>定时扫描按键去抖，判断键按下</a:t>
            </a:r>
            <a:r>
              <a:rPr lang="zh-CN" altLang="en-US" sz="2400" dirty="0" smtClean="0"/>
              <a:t>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04950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嵌入式</a:t>
            </a:r>
            <a:r>
              <a:rPr lang="zh-CN" altLang="en-US" b="1" dirty="0" smtClean="0"/>
              <a:t>开发</a:t>
            </a:r>
            <a:endParaRPr lang="en-US" altLang="zh-CN" b="1" dirty="0" smtClean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2662" y="1052746"/>
            <a:ext cx="1195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*</a:t>
            </a:r>
            <a:r>
              <a:rPr lang="zh-CN" altLang="en-US" sz="2800" b="1" dirty="0" smtClean="0"/>
              <a:t>按键</a:t>
            </a:r>
            <a:r>
              <a:rPr lang="zh-CN" altLang="en-US" sz="2800" b="1" dirty="0"/>
              <a:t>识别软件设计</a:t>
            </a:r>
            <a:r>
              <a:rPr lang="zh-CN" altLang="en-US" sz="2800" b="1" dirty="0" smtClean="0"/>
              <a:t>思路</a:t>
            </a:r>
            <a:endParaRPr lang="en-US" altLang="zh-CN" sz="28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86" y="0"/>
            <a:ext cx="5356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5194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嵌入式</a:t>
            </a:r>
            <a:r>
              <a:rPr lang="zh-CN" altLang="en-US" b="1" dirty="0" smtClean="0"/>
              <a:t>开发</a:t>
            </a:r>
            <a:endParaRPr lang="en-US" altLang="zh-CN" b="1" dirty="0" smtClean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1063256"/>
            <a:ext cx="11950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*</a:t>
            </a:r>
            <a:r>
              <a:rPr lang="zh-CN" altLang="en-US" sz="2800" b="1" dirty="0" smtClean="0"/>
              <a:t>按键</a:t>
            </a:r>
            <a:r>
              <a:rPr lang="zh-CN" altLang="en-US" sz="2800" b="1" dirty="0"/>
              <a:t>识别软件设计</a:t>
            </a:r>
            <a:r>
              <a:rPr lang="zh-CN" altLang="en-US" sz="2800" b="1" dirty="0" smtClean="0"/>
              <a:t>思路</a:t>
            </a:r>
            <a:endParaRPr lang="en-US" altLang="zh-CN" sz="2800" b="1" dirty="0" smtClean="0"/>
          </a:p>
          <a:p>
            <a:endParaRPr lang="zh-CN" altLang="en-US" sz="2800" b="1" dirty="0"/>
          </a:p>
          <a:p>
            <a:r>
              <a:rPr lang="zh-CN" altLang="en-US" sz="2400" dirty="0" smtClean="0"/>
              <a:t>     下降沿触发一次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29" y="196334"/>
            <a:ext cx="4666497" cy="65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2255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7">
            <a:extLst>
              <a:ext uri="{FF2B5EF4-FFF2-40B4-BE49-F238E27FC236}">
                <a16:creationId xmlns:a16="http://schemas.microsoft.com/office/drawing/2014/main" xmlns="" id="{458D81E8-2502-4BBC-85AE-55D17D2C7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925" y="1561248"/>
            <a:ext cx="4212431" cy="117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1C1"/>
                </a:solidFill>
                <a:latin typeface="新宋体" pitchFamily="49" charset="-122"/>
                <a:ea typeface="新宋体" pitchFamily="49" charset="-122"/>
              </a:rPr>
              <a:t>       </a:t>
            </a:r>
            <a:r>
              <a:rPr lang="zh-CN" altLang="en-US" sz="7200" b="1" i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pic>
        <p:nvPicPr>
          <p:cNvPr id="4" name="Picture 2" descr="https://p0.ssl.qhimgs1.com/bdr/_240_/t01e0787a693a453904.jpg">
            <a:extLst>
              <a:ext uri="{FF2B5EF4-FFF2-40B4-BE49-F238E27FC236}">
                <a16:creationId xmlns:a16="http://schemas.microsoft.com/office/drawing/2014/main" xmlns="" id="{10E82FAF-6CB1-45DE-87FB-AEBFD6A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62" y="3169317"/>
            <a:ext cx="2888146" cy="1966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https://p3.ssl.qhimgs1.com/bdr/_240_/t012ce5e1dc2f78c773.jpg">
            <a:extLst>
              <a:ext uri="{FF2B5EF4-FFF2-40B4-BE49-F238E27FC236}">
                <a16:creationId xmlns:a16="http://schemas.microsoft.com/office/drawing/2014/main" xmlns="" id="{E4D84D71-E3CE-4ED9-A8FD-9C1C80860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41" y="3927631"/>
            <a:ext cx="2521202" cy="1861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https://p5.ssl.qhimgs1.com/bdr/_240_/t013d9e94e0f751c9cb.jpg">
            <a:extLst>
              <a:ext uri="{FF2B5EF4-FFF2-40B4-BE49-F238E27FC236}">
                <a16:creationId xmlns:a16="http://schemas.microsoft.com/office/drawing/2014/main" xmlns="" id="{0DEE7E7D-4F64-4027-92DE-FFDAC0F8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95" y="3322025"/>
            <a:ext cx="2523008" cy="1672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8" descr="https://p1.ssl.qhimgs1.com/bdr/_240_/t01e7fecab809e48b21.jpg">
            <a:extLst>
              <a:ext uri="{FF2B5EF4-FFF2-40B4-BE49-F238E27FC236}">
                <a16:creationId xmlns:a16="http://schemas.microsoft.com/office/drawing/2014/main" xmlns="" id="{69E9358E-8937-41DB-9DB1-433DDFCD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12" y="3908958"/>
            <a:ext cx="3324174" cy="2030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4">
            <a:extLst>
              <a:ext uri="{FF2B5EF4-FFF2-40B4-BE49-F238E27FC236}">
                <a16:creationId xmlns:a16="http://schemas.microsoft.com/office/drawing/2014/main" xmlns="" id="{F8032A45-317C-4EDB-A3D9-0031B5F8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59322"/>
            <a:ext cx="48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物联网创新课题分享</a:t>
            </a:r>
          </a:p>
        </p:txBody>
      </p:sp>
    </p:spTree>
    <p:extLst>
      <p:ext uri="{BB962C8B-B14F-4D97-AF65-F5344CB8AC3E}">
        <p14:creationId xmlns:p14="http://schemas.microsoft.com/office/powerpoint/2010/main" val="20974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8026" y="1071184"/>
            <a:ext cx="111594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按键功能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 smtClean="0"/>
              <a:t>	</a:t>
            </a:r>
            <a:r>
              <a:rPr lang="zh-CN" altLang="en-US" sz="2800" dirty="0" smtClean="0"/>
              <a:t>先编写独立按键驱动，按键下降沿有效，</a:t>
            </a:r>
            <a:r>
              <a:rPr lang="en-US" altLang="zh-CN" sz="2800" dirty="0" smtClean="0"/>
              <a:t>KEY1</a:t>
            </a:r>
            <a:r>
              <a:rPr lang="zh-CN" altLang="en-US" sz="2800" dirty="0" smtClean="0"/>
              <a:t>键按下时，串口打印</a:t>
            </a:r>
            <a:r>
              <a:rPr lang="en-US" altLang="zh-CN" sz="2800" dirty="0" smtClean="0"/>
              <a:t>KEY1</a:t>
            </a:r>
            <a:r>
              <a:rPr lang="zh-CN" altLang="en-US" sz="2800" dirty="0" smtClean="0"/>
              <a:t>按下，</a:t>
            </a:r>
            <a:r>
              <a:rPr lang="en-US" altLang="zh-CN" sz="2800" dirty="0" smtClean="0"/>
              <a:t>KEY2</a:t>
            </a:r>
            <a:r>
              <a:rPr lang="zh-CN" altLang="en-US" sz="2800" dirty="0" smtClean="0"/>
              <a:t>按下时串口打印</a:t>
            </a:r>
            <a:r>
              <a:rPr lang="en-US" altLang="zh-CN" sz="2800" dirty="0" smtClean="0"/>
              <a:t>KEY2</a:t>
            </a:r>
            <a:r>
              <a:rPr lang="zh-CN" altLang="en-US" sz="2800" dirty="0" smtClean="0"/>
              <a:t>按下</a:t>
            </a:r>
            <a:r>
              <a:rPr lang="zh-CN" altLang="en-US" sz="2400" dirty="0" smtClean="0"/>
              <a:t>。 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t="15218"/>
          <a:stretch/>
        </p:blipFill>
        <p:spPr>
          <a:xfrm>
            <a:off x="5689599" y="4750412"/>
            <a:ext cx="6502401" cy="1730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27" y="3464431"/>
            <a:ext cx="4128614" cy="30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5530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8026" y="1071184"/>
            <a:ext cx="61352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键盘功能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800" dirty="0" smtClean="0"/>
              <a:t>	</a:t>
            </a:r>
            <a:r>
              <a:rPr lang="zh-CN" altLang="en-US" sz="2800" dirty="0" smtClean="0"/>
              <a:t>自行分配</a:t>
            </a:r>
            <a:r>
              <a:rPr lang="en-US" altLang="zh-CN" sz="2800" dirty="0" smtClean="0"/>
              <a:t>GPIO</a:t>
            </a:r>
            <a:r>
              <a:rPr lang="zh-CN" altLang="en-US" sz="2800" dirty="0" smtClean="0"/>
              <a:t>口，并用杜邦线连接好键盘模块和</a:t>
            </a:r>
            <a:r>
              <a:rPr lang="en-US" altLang="zh-CN" sz="2800" dirty="0" smtClean="0"/>
              <a:t>M3</a:t>
            </a:r>
            <a:r>
              <a:rPr lang="zh-CN" altLang="en-US" sz="2800" dirty="0" smtClean="0"/>
              <a:t>核心模块间的接口信号，编写矩阵键盘驱动代码，按下矩阵键盘上的任意键，下降沿触发，串口打印按下的按键信息，比如按下“功能”键，串口打印“功能键按下”</a:t>
            </a:r>
            <a:r>
              <a:rPr lang="zh-CN" altLang="en-US" sz="2400" dirty="0" smtClean="0"/>
              <a:t>。调试完成后，代码供后续功能开发使用。</a:t>
            </a: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39" y="941875"/>
            <a:ext cx="5236999" cy="53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6760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433965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口驱动技术</a:t>
            </a:r>
            <a:endParaRPr lang="en-US" altLang="zh-CN" sz="28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1.GPIO</a:t>
            </a:r>
            <a:r>
              <a:rPr lang="zh-CN" altLang="en-US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口原理</a:t>
            </a:r>
            <a:r>
              <a:rPr lang="en-US" altLang="zh-CN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</a:t>
            </a:r>
            <a:endParaRPr lang="en-US" altLang="zh-CN" sz="24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2.GPIO</a:t>
            </a:r>
            <a:r>
              <a:rPr lang="zh-CN" altLang="en-US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口初始化</a:t>
            </a:r>
            <a:r>
              <a:rPr lang="en-US" altLang="zh-CN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输出</a:t>
            </a:r>
            <a:endParaRPr lang="en-US" altLang="zh-CN" sz="24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3.GPIO</a:t>
            </a:r>
            <a:r>
              <a:rPr lang="zh-CN" altLang="en-US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口读</a:t>
            </a:r>
            <a:r>
              <a:rPr lang="en-US" altLang="zh-CN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写</a:t>
            </a:r>
            <a:endParaRPr lang="en-US" altLang="zh-CN" sz="24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7574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606347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8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1. GPIO</a:t>
            </a:r>
            <a:r>
              <a:rPr lang="zh-CN" altLang="en-US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描述</a:t>
            </a: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GPI/O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端口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位配置寄存器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GPIOx_CRL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GPIOx_CRH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位数据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GPIOx_IDR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GPIOx_ODR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位置位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复位寄存器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GPIOx_BSRR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位复位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GPIOx_BRR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位锁定寄存器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GPIOx_LCKR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根据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数据手册中列出的每个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|/O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端口的特定硬件特征，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GPIO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端口的每个位可以由软件分别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配置成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多种</a:t>
            </a:r>
            <a:r>
              <a:rPr lang="zh-CN" altLang="en-US" sz="20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模式：</a:t>
            </a:r>
          </a:p>
          <a:p>
            <a:pPr lvl="1"/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-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输入浮空           </a:t>
            </a:r>
            <a:r>
              <a:rPr lang="en-US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开漏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输出</a:t>
            </a:r>
          </a:p>
          <a:p>
            <a:pPr lvl="1"/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-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输入上拉           </a:t>
            </a:r>
            <a:r>
              <a:rPr lang="en-US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推挽式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输出</a:t>
            </a:r>
          </a:p>
          <a:p>
            <a:pPr lvl="1"/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-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en-US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拉           </a:t>
            </a:r>
            <a:r>
              <a:rPr lang="en-US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推挽式复用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功能</a:t>
            </a:r>
            <a:endParaRPr lang="zh-CN" altLang="en-US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   -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模拟输入           </a:t>
            </a:r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开漏复用功能</a:t>
            </a: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1"/>
            <a:r>
              <a:rPr lang="zh-CN" altLang="en-US" sz="2000" dirty="0" smtClean="0"/>
              <a:t>    每个</a:t>
            </a:r>
            <a:r>
              <a:rPr lang="en-US" altLang="zh-CN" sz="2000" dirty="0"/>
              <a:t>I/O</a:t>
            </a:r>
            <a:r>
              <a:rPr lang="zh-CN" altLang="en-US" sz="2000" dirty="0"/>
              <a:t>端口位可以自由编程，然而</a:t>
            </a:r>
            <a:r>
              <a:rPr lang="en-US" altLang="zh-CN" sz="2000" dirty="0"/>
              <a:t>I/0</a:t>
            </a:r>
            <a:r>
              <a:rPr lang="zh-CN" altLang="en-US" sz="2000" dirty="0"/>
              <a:t>端口寄存器必须按</a:t>
            </a:r>
            <a:r>
              <a:rPr lang="en-US" altLang="zh-CN" sz="2000" dirty="0"/>
              <a:t>32</a:t>
            </a:r>
            <a:r>
              <a:rPr lang="zh-CN" altLang="en-US" sz="2000" dirty="0"/>
              <a:t>位字被访问</a:t>
            </a:r>
            <a:r>
              <a:rPr lang="en-US" altLang="zh-CN" sz="2000" dirty="0"/>
              <a:t>(</a:t>
            </a:r>
            <a:r>
              <a:rPr lang="zh-CN" altLang="en-US" sz="2000" dirty="0"/>
              <a:t>不允许半字或字节访</a:t>
            </a:r>
            <a:br>
              <a:rPr lang="zh-CN" altLang="en-US" sz="2000" dirty="0"/>
            </a:br>
            <a:r>
              <a:rPr lang="zh-CN" altLang="en-US" sz="2000" dirty="0"/>
              <a:t>问</a:t>
            </a:r>
            <a:r>
              <a:rPr lang="en-US" altLang="zh-CN" sz="2000" dirty="0"/>
              <a:t>)</a:t>
            </a:r>
            <a:r>
              <a:rPr lang="zh-CN" altLang="en-US" sz="2000" dirty="0"/>
              <a:t>。 </a:t>
            </a:r>
            <a:r>
              <a:rPr lang="en-US" altLang="zh-CN" sz="2000" dirty="0" err="1"/>
              <a:t>GPIOx_BSRR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GPIOx_BRR</a:t>
            </a:r>
            <a:r>
              <a:rPr lang="zh-CN" altLang="en-US" sz="2000" dirty="0"/>
              <a:t>寄存器允许对任何</a:t>
            </a:r>
            <a:r>
              <a:rPr lang="en-US" altLang="zh-CN" sz="2000" dirty="0"/>
              <a:t>GPIO</a:t>
            </a:r>
            <a:r>
              <a:rPr lang="zh-CN" altLang="en-US" sz="2000" dirty="0"/>
              <a:t>寄存器的读</a:t>
            </a:r>
            <a:r>
              <a:rPr lang="en-US" altLang="zh-CN" sz="2000" dirty="0"/>
              <a:t>/</a:t>
            </a:r>
            <a:r>
              <a:rPr lang="zh-CN" altLang="en-US" sz="2000" dirty="0"/>
              <a:t>更改的独立访问；</a:t>
            </a:r>
            <a:r>
              <a:rPr lang="zh-CN" altLang="en-US" sz="2000" dirty="0" smtClean="0"/>
              <a:t>这样，在</a:t>
            </a:r>
            <a:r>
              <a:rPr lang="zh-CN" altLang="en-US" sz="2000" dirty="0"/>
              <a:t>读和更改访问之间产生</a:t>
            </a:r>
            <a:r>
              <a:rPr lang="en-US" altLang="zh-CN" sz="2000" dirty="0"/>
              <a:t>IRQ</a:t>
            </a:r>
            <a:r>
              <a:rPr lang="zh-CN" altLang="en-US" sz="2000" dirty="0"/>
              <a:t>时不会发生危险。 </a:t>
            </a:r>
            <a:br>
              <a:rPr lang="zh-CN" altLang="en-US" sz="2000" dirty="0"/>
            </a:b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7621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6063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8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1. GPIO</a:t>
            </a:r>
            <a:r>
              <a:rPr lang="zh-CN" altLang="en-US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描述                              </a:t>
            </a:r>
            <a:r>
              <a:rPr lang="en-US" altLang="zh-CN" sz="2000" dirty="0" smtClean="0"/>
              <a:t>I/O</a:t>
            </a:r>
            <a:r>
              <a:rPr lang="zh-CN" altLang="en-US" sz="2000" dirty="0"/>
              <a:t>端口位的基本结构 </a:t>
            </a:r>
            <a:br>
              <a:rPr lang="zh-CN" altLang="en-US" sz="2000" dirty="0"/>
            </a:b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755" y="2018784"/>
            <a:ext cx="7780952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162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606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8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1.1 GPIO</a:t>
            </a:r>
            <a:r>
              <a:rPr lang="zh-CN" altLang="en-US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配置</a:t>
            </a: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端口配置为输入时：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● 输出缓冲器被禁止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● 施密特触发输入被激活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● 根据输入配置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上拉，下拉或浮动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的不同，弱上拉和下拉电阻被连接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● 出现在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脚上的数据在每个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APB2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时钟被采样到输入数据寄存器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● 对输入数据寄存器的读访问可得到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状态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1655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40" y="2018784"/>
            <a:ext cx="9010375" cy="456287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1567" y="880011"/>
            <a:ext cx="1060634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口技术</a:t>
            </a:r>
            <a:endParaRPr lang="en-US" altLang="zh-CN" sz="28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1.1 GPIO</a:t>
            </a:r>
            <a:r>
              <a:rPr lang="zh-CN" altLang="en-US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配置                             </a:t>
            </a:r>
            <a:r>
              <a:rPr lang="zh-CN" altLang="en-US" sz="2000" dirty="0" smtClean="0"/>
              <a:t>输入</a:t>
            </a:r>
            <a:r>
              <a:rPr lang="zh-CN" altLang="en-US" sz="2000" dirty="0"/>
              <a:t>浮空</a:t>
            </a:r>
            <a:r>
              <a:rPr lang="en-US" altLang="zh-CN" sz="2000" dirty="0"/>
              <a:t>/</a:t>
            </a:r>
            <a:r>
              <a:rPr lang="zh-CN" altLang="en-US" sz="2000" dirty="0"/>
              <a:t>上拉</a:t>
            </a:r>
            <a:r>
              <a:rPr lang="en-US" altLang="zh-CN" sz="2000" dirty="0"/>
              <a:t>/</a:t>
            </a:r>
            <a:r>
              <a:rPr lang="zh-CN" altLang="en-US" sz="2000" dirty="0"/>
              <a:t>下拉配置 </a:t>
            </a: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7623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1173</Words>
  <Application>Microsoft Office PowerPoint</Application>
  <PresentationFormat>宽屏</PresentationFormat>
  <Paragraphs>232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宋体</vt:lpstr>
      <vt:lpstr>微软雅黑</vt:lpstr>
      <vt:lpstr>新宋体</vt:lpstr>
      <vt:lpstr>Arial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FJW</dc:creator>
  <cp:lastModifiedBy>MA</cp:lastModifiedBy>
  <cp:revision>311</cp:revision>
  <dcterms:created xsi:type="dcterms:W3CDTF">2018-01-01T03:32:59Z</dcterms:created>
  <dcterms:modified xsi:type="dcterms:W3CDTF">2023-08-11T06:27:11Z</dcterms:modified>
</cp:coreProperties>
</file>