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03" r:id="rId2"/>
    <p:sldId id="396" r:id="rId3"/>
    <p:sldId id="346" r:id="rId4"/>
    <p:sldId id="372" r:id="rId5"/>
    <p:sldId id="404" r:id="rId6"/>
    <p:sldId id="405" r:id="rId7"/>
    <p:sldId id="383" r:id="rId8"/>
    <p:sldId id="406" r:id="rId9"/>
    <p:sldId id="407" r:id="rId10"/>
    <p:sldId id="409" r:id="rId11"/>
    <p:sldId id="408" r:id="rId12"/>
    <p:sldId id="410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D401BAB-BD93-447A-AF99-64978DA5E803}">
          <p14:sldIdLst>
            <p14:sldId id="403"/>
            <p14:sldId id="396"/>
            <p14:sldId id="346"/>
            <p14:sldId id="372"/>
            <p14:sldId id="404"/>
            <p14:sldId id="405"/>
            <p14:sldId id="383"/>
            <p14:sldId id="406"/>
            <p14:sldId id="407"/>
            <p14:sldId id="409"/>
            <p14:sldId id="408"/>
            <p14:sldId id="410"/>
          </p14:sldIdLst>
        </p14:section>
        <p14:section name="END" id="{1BCECB32-F688-455D-A8A4-80A874A25F5C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马立伟" initials="LW.M" lastIdx="1" clrIdx="0">
    <p:extLst>
      <p:ext uri="{19B8F6BF-5375-455C-9EA6-DF929625EA0E}">
        <p15:presenceInfo xmlns:p15="http://schemas.microsoft.com/office/powerpoint/2012/main" userId="马立伟" providerId="None"/>
      </p:ext>
    </p:extLst>
  </p:cmAuthor>
  <p:cmAuthor id="2" name="MA" initials="M" lastIdx="1" clrIdx="1">
    <p:extLst>
      <p:ext uri="{19B8F6BF-5375-455C-9EA6-DF929625EA0E}">
        <p15:presenceInfo xmlns:p15="http://schemas.microsoft.com/office/powerpoint/2012/main" userId="M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2431"/>
    <a:srgbClr val="0000FF"/>
    <a:srgbClr val="2F5597"/>
    <a:srgbClr val="AF1B2D"/>
    <a:srgbClr val="000000"/>
    <a:srgbClr val="0071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4393" autoAdjust="0"/>
  </p:normalViewPr>
  <p:slideViewPr>
    <p:cSldViewPr snapToGrid="0">
      <p:cViewPr varScale="1">
        <p:scale>
          <a:sx n="75" d="100"/>
          <a:sy n="75" d="100"/>
        </p:scale>
        <p:origin x="830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4E398-C3EE-41E2-936E-1FE6E3796C1F}" type="datetimeFigureOut">
              <a:rPr lang="zh-CN" altLang="en-US" smtClean="0"/>
              <a:pPr/>
              <a:t>2023/8/10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06E53-4144-4B52-A1B3-F5D688F6D4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08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883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807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26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8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899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177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00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05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99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055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06E53-4144-4B52-A1B3-F5D688F6D495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6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13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93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>
            <a:extLst>
              <a:ext uri="{FF2B5EF4-FFF2-40B4-BE49-F238E27FC236}">
                <a16:creationId xmlns:a16="http://schemas.microsoft.com/office/drawing/2014/main" xmlns="" id="{EDE8EEB6-4982-479B-8424-D8087C011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9023D-193E-4D5B-9ED1-9150CD9341A4}" type="datetimeFigureOut">
              <a:rPr lang="zh-CN" altLang="en-US" smtClean="0"/>
              <a:pPr/>
              <a:t>2023/8/10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xmlns="" id="{FE4C3E59-625B-4F94-8C0F-BA6D5091F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xmlns="" id="{153DA33A-EDEF-4186-9F1E-CF71AACCE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1DB3F-85A6-4A80-B2F4-EBDA3C75A73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31A36231-A004-4E3D-A56E-D3FBAE60DA71}"/>
              </a:ext>
            </a:extLst>
          </p:cNvPr>
          <p:cNvSpPr/>
          <p:nvPr userDrawn="1"/>
        </p:nvSpPr>
        <p:spPr>
          <a:xfrm rot="2700000">
            <a:off x="430970" y="329369"/>
            <a:ext cx="338212" cy="338212"/>
          </a:xfrm>
          <a:prstGeom prst="rect">
            <a:avLst/>
          </a:prstGeom>
          <a:solidFill>
            <a:srgbClr val="007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5EF0F61A-2CA9-4D67-A748-B3D779756601}"/>
              </a:ext>
            </a:extLst>
          </p:cNvPr>
          <p:cNvSpPr/>
          <p:nvPr userDrawn="1"/>
        </p:nvSpPr>
        <p:spPr>
          <a:xfrm rot="2700000">
            <a:off x="314520" y="329368"/>
            <a:ext cx="338212" cy="338212"/>
          </a:xfrm>
          <a:prstGeom prst="rect">
            <a:avLst/>
          </a:prstGeom>
          <a:noFill/>
          <a:ln>
            <a:solidFill>
              <a:srgbClr val="007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46D2FD64-D2D1-49C6-9EBE-C3808CB67A2A}"/>
              </a:ext>
            </a:extLst>
          </p:cNvPr>
          <p:cNvCxnSpPr>
            <a:cxnSpLocks/>
          </p:cNvCxnSpPr>
          <p:nvPr userDrawn="1"/>
        </p:nvCxnSpPr>
        <p:spPr>
          <a:xfrm>
            <a:off x="839228" y="728663"/>
            <a:ext cx="113527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824CBC8-B8DC-4F68-AB8E-1D757F14700B}"/>
              </a:ext>
            </a:extLst>
          </p:cNvPr>
          <p:cNvSpPr/>
          <p:nvPr userDrawn="1"/>
        </p:nvSpPr>
        <p:spPr>
          <a:xfrm>
            <a:off x="0" y="6477000"/>
            <a:ext cx="12192000" cy="380999"/>
          </a:xfrm>
          <a:prstGeom prst="rect">
            <a:avLst/>
          </a:prstGeom>
          <a:solidFill>
            <a:srgbClr val="0071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46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335D12C0-6AD3-48FA-A913-543878760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8" t="-16086" r="67113" b="100000"/>
          <a:stretch>
            <a:fillRect/>
          </a:stretch>
        </p:blipFill>
        <p:spPr>
          <a:xfrm rot="5400000">
            <a:off x="4384393" y="375905"/>
            <a:ext cx="2380683" cy="899920"/>
          </a:xfrm>
          <a:custGeom>
            <a:avLst/>
            <a:gdLst>
              <a:gd name="connsiteX0" fmla="*/ 0 w 2380683"/>
              <a:gd name="connsiteY0" fmla="*/ 330316 h 899920"/>
              <a:gd name="connsiteX1" fmla="*/ 625294 w 2380683"/>
              <a:gd name="connsiteY1" fmla="*/ 0 h 899920"/>
              <a:gd name="connsiteX2" fmla="*/ 2380683 w 2380683"/>
              <a:gd name="connsiteY2" fmla="*/ 899920 h 899920"/>
              <a:gd name="connsiteX3" fmla="*/ 1111072 w 2380683"/>
              <a:gd name="connsiteY3" fmla="*/ 899920 h 899920"/>
              <a:gd name="connsiteX4" fmla="*/ 0 w 2380683"/>
              <a:gd name="connsiteY4" fmla="*/ 330316 h 89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0683" h="899920">
                <a:moveTo>
                  <a:pt x="0" y="330316"/>
                </a:moveTo>
                <a:lnTo>
                  <a:pt x="625294" y="0"/>
                </a:lnTo>
                <a:lnTo>
                  <a:pt x="2380683" y="899920"/>
                </a:lnTo>
                <a:lnTo>
                  <a:pt x="1111072" y="899920"/>
                </a:lnTo>
                <a:lnTo>
                  <a:pt x="0" y="330316"/>
                </a:lnTo>
                <a:close/>
              </a:path>
            </a:pathLst>
          </a:cu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7562A8C6-DDDF-4BC3-88D2-54DC12D7D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64" t="53473" r="22735" b="43914"/>
          <a:stretch>
            <a:fillRect/>
          </a:stretch>
        </p:blipFill>
        <p:spPr>
          <a:xfrm rot="5400000">
            <a:off x="2060066" y="6793877"/>
            <a:ext cx="147" cy="146151"/>
          </a:xfrm>
          <a:custGeom>
            <a:avLst/>
            <a:gdLst>
              <a:gd name="connsiteX0" fmla="*/ 0 w 147"/>
              <a:gd name="connsiteY0" fmla="*/ 146076 h 146151"/>
              <a:gd name="connsiteX1" fmla="*/ 0 w 147"/>
              <a:gd name="connsiteY1" fmla="*/ 0 h 146151"/>
              <a:gd name="connsiteX2" fmla="*/ 147 w 147"/>
              <a:gd name="connsiteY2" fmla="*/ 146151 h 146151"/>
              <a:gd name="connsiteX3" fmla="*/ 0 w 147"/>
              <a:gd name="connsiteY3" fmla="*/ 146076 h 1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" h="146151">
                <a:moveTo>
                  <a:pt x="0" y="146076"/>
                </a:moveTo>
                <a:lnTo>
                  <a:pt x="0" y="0"/>
                </a:lnTo>
                <a:lnTo>
                  <a:pt x="147" y="146151"/>
                </a:lnTo>
                <a:lnTo>
                  <a:pt x="0" y="146076"/>
                </a:lnTo>
                <a:close/>
              </a:path>
            </a:pathLst>
          </a:cu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xmlns="" id="{AC2CE651-8F81-4DDD-95F1-AF8A16474EB1}"/>
              </a:ext>
            </a:extLst>
          </p:cNvPr>
          <p:cNvSpPr/>
          <p:nvPr/>
        </p:nvSpPr>
        <p:spPr>
          <a:xfrm>
            <a:off x="2250486" y="0"/>
            <a:ext cx="4096671" cy="6858000"/>
          </a:xfrm>
          <a:custGeom>
            <a:avLst/>
            <a:gdLst>
              <a:gd name="connsiteX0" fmla="*/ 3513296 w 4096671"/>
              <a:gd name="connsiteY0" fmla="*/ 0 h 6858000"/>
              <a:gd name="connsiteX1" fmla="*/ 4096671 w 4096671"/>
              <a:gd name="connsiteY1" fmla="*/ 0 h 6858000"/>
              <a:gd name="connsiteX2" fmla="*/ 608219 w 4096671"/>
              <a:gd name="connsiteY2" fmla="*/ 6858000 h 6858000"/>
              <a:gd name="connsiteX3" fmla="*/ 0 w 4096671"/>
              <a:gd name="connsiteY3" fmla="*/ 685573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671" h="6858000">
                <a:moveTo>
                  <a:pt x="3513296" y="0"/>
                </a:moveTo>
                <a:lnTo>
                  <a:pt x="4096671" y="0"/>
                </a:lnTo>
                <a:lnTo>
                  <a:pt x="608219" y="6858000"/>
                </a:lnTo>
                <a:lnTo>
                  <a:pt x="0" y="685573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31800" dist="101600" dir="8100000" algn="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>
                <a:solidFill>
                  <a:prstClr val="white"/>
                </a:solidFill>
              </a:rPr>
              <a:t>  </a:t>
            </a: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xmlns="" id="{E5135159-A33F-4E8F-923E-449AB94933F0}"/>
              </a:ext>
            </a:extLst>
          </p:cNvPr>
          <p:cNvSpPr/>
          <p:nvPr/>
        </p:nvSpPr>
        <p:spPr>
          <a:xfrm rot="5400000">
            <a:off x="5819485" y="2619466"/>
            <a:ext cx="614844" cy="536727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等腰三角形 9576">
            <a:extLst>
              <a:ext uri="{FF2B5EF4-FFF2-40B4-BE49-F238E27FC236}">
                <a16:creationId xmlns:a16="http://schemas.microsoft.com/office/drawing/2014/main" xmlns="" id="{D0575314-3FAD-4365-8796-B20D4A8C4A2C}"/>
              </a:ext>
            </a:extLst>
          </p:cNvPr>
          <p:cNvSpPr/>
          <p:nvPr/>
        </p:nvSpPr>
        <p:spPr>
          <a:xfrm rot="12704818">
            <a:off x="5813757" y="2763499"/>
            <a:ext cx="390132" cy="336611"/>
          </a:xfrm>
          <a:custGeom>
            <a:avLst/>
            <a:gdLst>
              <a:gd name="connsiteX0" fmla="*/ 0 w 504892"/>
              <a:gd name="connsiteY0" fmla="*/ 431327 h 431327"/>
              <a:gd name="connsiteX1" fmla="*/ 252446 w 504892"/>
              <a:gd name="connsiteY1" fmla="*/ 0 h 431327"/>
              <a:gd name="connsiteX2" fmla="*/ 504892 w 504892"/>
              <a:gd name="connsiteY2" fmla="*/ 431327 h 431327"/>
              <a:gd name="connsiteX3" fmla="*/ 0 w 504892"/>
              <a:gd name="connsiteY3" fmla="*/ 431327 h 431327"/>
              <a:gd name="connsiteX0" fmla="*/ 0 w 517363"/>
              <a:gd name="connsiteY0" fmla="*/ 431327 h 431327"/>
              <a:gd name="connsiteX1" fmla="*/ 252446 w 517363"/>
              <a:gd name="connsiteY1" fmla="*/ 0 h 431327"/>
              <a:gd name="connsiteX2" fmla="*/ 517363 w 517363"/>
              <a:gd name="connsiteY2" fmla="*/ 427345 h 431327"/>
              <a:gd name="connsiteX3" fmla="*/ 0 w 517363"/>
              <a:gd name="connsiteY3" fmla="*/ 431327 h 431327"/>
              <a:gd name="connsiteX0" fmla="*/ 0 w 501551"/>
              <a:gd name="connsiteY0" fmla="*/ 432745 h 432745"/>
              <a:gd name="connsiteX1" fmla="*/ 236634 w 501551"/>
              <a:gd name="connsiteY1" fmla="*/ 0 h 432745"/>
              <a:gd name="connsiteX2" fmla="*/ 501551 w 501551"/>
              <a:gd name="connsiteY2" fmla="*/ 427345 h 432745"/>
              <a:gd name="connsiteX3" fmla="*/ 0 w 501551"/>
              <a:gd name="connsiteY3" fmla="*/ 432745 h 43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551" h="432745">
                <a:moveTo>
                  <a:pt x="0" y="432745"/>
                </a:moveTo>
                <a:lnTo>
                  <a:pt x="236634" y="0"/>
                </a:lnTo>
                <a:lnTo>
                  <a:pt x="501551" y="427345"/>
                </a:lnTo>
                <a:lnTo>
                  <a:pt x="0" y="43274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65B51D83-FB89-45EA-8D90-1F1CDA02A2B7}"/>
              </a:ext>
            </a:extLst>
          </p:cNvPr>
          <p:cNvSpPr txBox="1"/>
          <p:nvPr/>
        </p:nvSpPr>
        <p:spPr>
          <a:xfrm>
            <a:off x="6425060" y="2472330"/>
            <a:ext cx="6285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智慧云播报打印</a:t>
            </a:r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5332861A-B7FD-4957-A711-671B702C55E5}"/>
              </a:ext>
            </a:extLst>
          </p:cNvPr>
          <p:cNvSpPr/>
          <p:nvPr/>
        </p:nvSpPr>
        <p:spPr>
          <a:xfrm>
            <a:off x="6209607" y="4500795"/>
            <a:ext cx="43143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</a:rPr>
              <a:t>新大陆时代</a:t>
            </a:r>
            <a:endParaRPr lang="en-US" altLang="zh-CN" sz="32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xmlns="" id="{8DBD217E-94F3-4B64-BFDC-8A3E93C561B0}"/>
              </a:ext>
            </a:extLst>
          </p:cNvPr>
          <p:cNvSpPr/>
          <p:nvPr/>
        </p:nvSpPr>
        <p:spPr>
          <a:xfrm>
            <a:off x="2914089" y="0"/>
            <a:ext cx="4176722" cy="6867307"/>
          </a:xfrm>
          <a:custGeom>
            <a:avLst/>
            <a:gdLst>
              <a:gd name="connsiteX0" fmla="*/ 3496746 w 4176722"/>
              <a:gd name="connsiteY0" fmla="*/ 0 h 6867307"/>
              <a:gd name="connsiteX1" fmla="*/ 4176722 w 4176722"/>
              <a:gd name="connsiteY1" fmla="*/ 0 h 6867307"/>
              <a:gd name="connsiteX2" fmla="*/ 680330 w 4176722"/>
              <a:gd name="connsiteY2" fmla="*/ 6866617 h 6867307"/>
              <a:gd name="connsiteX3" fmla="*/ 0 w 4176722"/>
              <a:gd name="connsiteY3" fmla="*/ 6867307 h 686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722" h="6867307">
                <a:moveTo>
                  <a:pt x="3496746" y="0"/>
                </a:moveTo>
                <a:lnTo>
                  <a:pt x="4176722" y="0"/>
                </a:lnTo>
                <a:lnTo>
                  <a:pt x="680330" y="6866617"/>
                </a:lnTo>
                <a:lnTo>
                  <a:pt x="0" y="686730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1028" name="Picture 4" descr="https://timgsa.baidu.com/timg?image&amp;quality=80&amp;size=b9999_10000&amp;sec=1563702107120&amp;di=f9247d004635957b4209d5a944ce9828&amp;imgtype=0&amp;src=http%3A%2F%2Fwww.wxrb.com%2Fzhuanti_center%2F2016%2Fwlw%2Freport%2F201610%2FW02016102773997005215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551" y="208092"/>
            <a:ext cx="4203126" cy="22831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86165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STM32</a:t>
            </a:r>
            <a:r>
              <a:rPr lang="zh-CN" altLang="en-US" b="1" dirty="0" smtClean="0">
                <a:solidFill>
                  <a:prstClr val="black"/>
                </a:solidFill>
              </a:rPr>
              <a:t>开发</a:t>
            </a:r>
            <a:r>
              <a:rPr lang="zh-CN" altLang="zh-CN" b="1" dirty="0" smtClean="0">
                <a:solidFill>
                  <a:prstClr val="black"/>
                </a:solidFill>
              </a:rPr>
              <a:t>基础</a:t>
            </a:r>
            <a:r>
              <a:rPr lang="zh-CN" altLang="zh-CN" b="1" dirty="0">
                <a:solidFill>
                  <a:prstClr val="black"/>
                </a:solidFill>
              </a:rPr>
              <a:t>知识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2826" y="761999"/>
            <a:ext cx="1060634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片内</a:t>
            </a:r>
            <a:r>
              <a:rPr lang="en-US" altLang="zh-CN" sz="28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Flash(</a:t>
            </a:r>
            <a:r>
              <a:rPr lang="zh-CN" altLang="en-US" sz="2800" b="1" dirty="0">
                <a:solidFill>
                  <a:prstClr val="black"/>
                </a:solidFill>
              </a:rPr>
              <a:t>嵌入式闪存</a:t>
            </a:r>
            <a:r>
              <a:rPr lang="en-US" altLang="zh-CN" sz="28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编程技术</a:t>
            </a:r>
            <a:endParaRPr lang="en-US" altLang="zh-CN" sz="2000" b="1" kern="100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r>
              <a:rPr lang="en-US" altLang="zh-CN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2.</a:t>
            </a:r>
            <a:r>
              <a:rPr lang="zh-CN" altLang="en-US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编程</a:t>
            </a:r>
            <a:r>
              <a:rPr lang="en-US" altLang="zh-CN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(Program)</a:t>
            </a:r>
            <a:endParaRPr lang="en-US" altLang="zh-CN" sz="2000" b="1" kern="100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r>
              <a:rPr lang="en-US" altLang="zh-CN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HAL_StatusTypeDef</a:t>
            </a:r>
            <a:r>
              <a:rPr lang="en-US" altLang="zh-CN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HAL_FLASH_Program</a:t>
            </a:r>
            <a:r>
              <a:rPr lang="en-US" altLang="zh-CN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(uint32_t </a:t>
            </a:r>
            <a:r>
              <a:rPr lang="en-US" altLang="zh-CN" b="1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TypeProgram</a:t>
            </a:r>
            <a:r>
              <a:rPr lang="en-US" altLang="zh-CN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uint32_t Address, uint64_t Data)</a:t>
            </a:r>
            <a:endParaRPr lang="zh-CN" altLang="en-US" b="1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02" y="1869995"/>
            <a:ext cx="9286875" cy="3676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02" y="5546645"/>
            <a:ext cx="108108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92114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STM32</a:t>
            </a:r>
            <a:r>
              <a:rPr lang="zh-CN" altLang="en-US" b="1" dirty="0" smtClean="0">
                <a:solidFill>
                  <a:prstClr val="black"/>
                </a:solidFill>
              </a:rPr>
              <a:t>开发</a:t>
            </a:r>
            <a:r>
              <a:rPr lang="zh-CN" altLang="zh-CN" b="1" dirty="0" smtClean="0">
                <a:solidFill>
                  <a:prstClr val="black"/>
                </a:solidFill>
              </a:rPr>
              <a:t>基础</a:t>
            </a:r>
            <a:r>
              <a:rPr lang="zh-CN" altLang="zh-CN" b="1" dirty="0">
                <a:solidFill>
                  <a:prstClr val="black"/>
                </a:solidFill>
              </a:rPr>
              <a:t>知识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2826" y="761999"/>
            <a:ext cx="10606347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片内</a:t>
            </a:r>
            <a:r>
              <a:rPr lang="en-US" altLang="zh-CN" sz="28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Flash(</a:t>
            </a:r>
            <a:r>
              <a:rPr lang="zh-CN" altLang="en-US" sz="2800" b="1" dirty="0">
                <a:solidFill>
                  <a:prstClr val="black"/>
                </a:solidFill>
              </a:rPr>
              <a:t>嵌入式闪存</a:t>
            </a:r>
            <a:r>
              <a:rPr lang="en-US" altLang="zh-CN" sz="28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编程技术</a:t>
            </a:r>
            <a:endParaRPr lang="en-US" altLang="zh-CN" sz="2000" b="1" kern="100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r>
              <a:rPr lang="en-US" altLang="zh-CN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3.</a:t>
            </a:r>
            <a:r>
              <a:rPr lang="zh-CN" altLang="en-US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读闪存</a:t>
            </a:r>
            <a:endParaRPr lang="en-US" altLang="zh-CN" sz="2000" b="1" kern="100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US" altLang="zh-CN" sz="2000" b="1" kern="100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r>
              <a:rPr lang="zh-CN" altLang="en-US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直接从指定（</a:t>
            </a:r>
            <a:r>
              <a:rPr lang="zh-CN" altLang="en-US" sz="20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闪存</a:t>
            </a:r>
            <a:r>
              <a:rPr lang="zh-CN" altLang="en-US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）地址读取存储数据。</a:t>
            </a:r>
            <a:endParaRPr lang="en-US" altLang="zh-CN" sz="2000" b="1" kern="100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lang="en-US" altLang="zh-CN" sz="1600" b="1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r>
              <a:rPr lang="zh-CN" altLang="en-US" sz="16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示例：</a:t>
            </a:r>
            <a:endParaRPr lang="en-US" altLang="zh-CN" sz="1600" b="1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r>
              <a:rPr lang="en-US" altLang="zh-CN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void </a:t>
            </a:r>
            <a:r>
              <a:rPr lang="en-US" altLang="zh-CN" sz="16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FLASHmem_ByteRead</a:t>
            </a:r>
            <a:r>
              <a:rPr lang="en-US" altLang="zh-CN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(void *</a:t>
            </a:r>
            <a:r>
              <a:rPr lang="en-US" altLang="zh-CN" sz="16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addr</a:t>
            </a:r>
            <a:r>
              <a:rPr lang="en-US" altLang="zh-CN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void *</a:t>
            </a:r>
            <a:r>
              <a:rPr lang="en-US" altLang="zh-CN" sz="16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pbuf</a:t>
            </a:r>
            <a:r>
              <a:rPr lang="en-US" altLang="zh-CN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uint32_t </a:t>
            </a:r>
            <a:r>
              <a:rPr lang="en-US" altLang="zh-CN" sz="16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len</a:t>
            </a:r>
            <a:r>
              <a:rPr lang="en-US" altLang="zh-CN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16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memcpy</a:t>
            </a:r>
            <a:r>
              <a:rPr lang="en-US" altLang="zh-CN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((void *)</a:t>
            </a:r>
            <a:r>
              <a:rPr lang="en-US" altLang="zh-CN" sz="16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pbuf</a:t>
            </a:r>
            <a:r>
              <a:rPr lang="en-US" altLang="zh-CN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(void *)</a:t>
            </a:r>
            <a:r>
              <a:rPr lang="en-US" altLang="zh-CN" sz="16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addr</a:t>
            </a:r>
            <a:r>
              <a:rPr lang="en-US" altLang="zh-CN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len</a:t>
            </a:r>
            <a:r>
              <a:rPr lang="en-US" altLang="zh-CN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}</a:t>
            </a:r>
            <a:endParaRPr lang="zh-CN" altLang="en-US" sz="1600" kern="100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5938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</a:rPr>
              <a:t>STM32</a:t>
            </a:r>
            <a:r>
              <a:rPr lang="zh-CN" altLang="en-US" b="1" dirty="0" smtClean="0">
                <a:solidFill>
                  <a:prstClr val="black"/>
                </a:solidFill>
              </a:rPr>
              <a:t>开发</a:t>
            </a:r>
            <a:r>
              <a:rPr lang="zh-CN" altLang="zh-CN" b="1" dirty="0" smtClean="0">
                <a:solidFill>
                  <a:prstClr val="black"/>
                </a:solidFill>
              </a:rPr>
              <a:t>基础</a:t>
            </a:r>
            <a:r>
              <a:rPr lang="zh-CN" altLang="zh-CN" b="1" dirty="0">
                <a:solidFill>
                  <a:prstClr val="black"/>
                </a:solidFill>
              </a:rPr>
              <a:t>知识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2826" y="761999"/>
            <a:ext cx="10606347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片内</a:t>
            </a:r>
            <a:r>
              <a:rPr lang="en-US" altLang="zh-CN" sz="2800" b="1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Flash(</a:t>
            </a:r>
            <a:r>
              <a:rPr lang="zh-CN" altLang="en-US" sz="2800" b="1" dirty="0">
                <a:solidFill>
                  <a:prstClr val="black"/>
                </a:solidFill>
              </a:rPr>
              <a:t>嵌入式闪存</a:t>
            </a:r>
            <a:r>
              <a:rPr lang="en-US" altLang="zh-CN" sz="28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编程技术</a:t>
            </a:r>
            <a:endParaRPr lang="en-US" altLang="zh-CN" sz="2000" b="1" kern="100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r>
              <a:rPr lang="en-US" altLang="zh-CN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4.</a:t>
            </a:r>
            <a:r>
              <a:rPr lang="zh-CN" altLang="en-US" sz="2000" b="1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在闪存上追加保存数据</a:t>
            </a:r>
            <a:endParaRPr lang="en-US" altLang="zh-CN" sz="2000" b="1" kern="100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void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FLASHmem_ByteSave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(uint32_t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WriteAddr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uint8_t *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pBuffer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uint32_t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NbByteToWrite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HAL_StatusTypeDef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err = HAL_OK;</a:t>
            </a:r>
          </a:p>
          <a:p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   uint8_t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FlashBuf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[FLASH_PAGE_SIZE];//</a:t>
            </a:r>
            <a:r>
              <a:rPr lang="zh-CN" altLang="en-US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最多是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FLASH_PAGE_SIZE</a:t>
            </a:r>
            <a:r>
              <a:rPr lang="zh-CN" altLang="en-US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字节</a:t>
            </a:r>
          </a:p>
          <a:p>
            <a:r>
              <a:rPr lang="zh-CN" altLang="en-US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uint32_t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= </a:t>
            </a:r>
            <a:r>
              <a:rPr lang="en-US" altLang="zh-CN" sz="13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0,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NbByteWrited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= </a:t>
            </a:r>
            <a:r>
              <a:rPr lang="en-US" altLang="zh-CN" sz="13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0,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300" kern="1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WriteAddrTemp</a:t>
            </a:r>
            <a:r>
              <a:rPr lang="en-US" altLang="zh-CN" sz="13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PageAddress</a:t>
            </a:r>
            <a:r>
              <a:rPr lang="en-US" altLang="zh-CN" sz="13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;</a:t>
            </a:r>
            <a:endParaRPr lang="en-US" altLang="zh-CN" sz="13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r>
              <a:rPr lang="en-US" altLang="zh-CN" sz="13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   if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((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WriteAddr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&lt; FLASH_MEMORY_START_ADDRESS) || (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WriteAddr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&gt; FLASH_MEMORY_END_ADDRESS</a:t>
            </a:r>
            <a:r>
              <a:rPr lang="en-US" altLang="zh-CN" sz="13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)) {return;} //</a:t>
            </a:r>
            <a:r>
              <a:rPr lang="zh-CN" altLang="en-US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非法</a:t>
            </a:r>
            <a:r>
              <a:rPr lang="zh-CN" altLang="en-US" sz="13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地址</a:t>
            </a:r>
            <a:endParaRPr lang="en-US" altLang="zh-CN" sz="1300" kern="100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r>
              <a:rPr lang="en-US" altLang="zh-CN" sz="13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HAL_FLASH_Unlock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();//</a:t>
            </a:r>
            <a:r>
              <a:rPr lang="zh-CN" altLang="en-US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解锁</a:t>
            </a:r>
          </a:p>
          <a:p>
            <a:r>
              <a:rPr lang="zh-CN" altLang="en-US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PageAddress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= FLASH_MEMORY_START_PAGE+((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WriteAddr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-FLASH_MEMORY_START_PAGE)/FLASH_PAGE_SIZE)*FLASH_PAGE_SIZE;//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WriteAddr</a:t>
            </a:r>
            <a:r>
              <a:rPr lang="zh-CN" altLang="en-US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对应的页地址</a:t>
            </a:r>
          </a:p>
          <a:p>
            <a:r>
              <a:rPr lang="zh-CN" altLang="en-US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WriteAddrTemp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=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WriteAddr-PageAddress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;//</a:t>
            </a:r>
            <a:r>
              <a:rPr lang="zh-CN" altLang="en-US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在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FlashBuf</a:t>
            </a:r>
            <a:r>
              <a:rPr lang="zh-CN" altLang="en-US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中的索引位置</a:t>
            </a:r>
          </a:p>
          <a:p>
            <a:r>
              <a:rPr lang="zh-CN" altLang="en-US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NbByteWrited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= FLASH_PAGE_SIZE-(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WriteAddrTemp-PageAddress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   if(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NbByteWrited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&gt;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NbByteToWrite</a:t>
            </a:r>
            <a:r>
              <a:rPr lang="en-US" altLang="zh-CN" sz="13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) {</a:t>
            </a:r>
            <a:r>
              <a:rPr lang="en-US" altLang="zh-CN" sz="1300" kern="1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NbByteWrited</a:t>
            </a:r>
            <a:r>
              <a:rPr lang="en-US" altLang="zh-CN" sz="13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NbByteToWrite</a:t>
            </a:r>
            <a:r>
              <a:rPr lang="en-US" altLang="zh-CN" sz="13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;}</a:t>
            </a:r>
            <a:endParaRPr lang="en-US" altLang="zh-CN" sz="13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   while(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&lt;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NbByteToWrite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   {</a:t>
            </a:r>
          </a:p>
          <a:p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memcpy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((void *)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FlashBuf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(void *)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PageAddress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FLASH_PAGE_SIZE);</a:t>
            </a:r>
          </a:p>
          <a:p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memcpy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((void *)(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FlashBuf+WriteAddrTemp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), (void *)(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pBuffer+i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),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NbByteWrited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+=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NbByteWrited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       err =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FLASHmem_OnePageErase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PageAddress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       err =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FLASHmem_WordWrite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PageAddress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(uint8_t *)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FlashBuf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, FLASH_PAGE_SIZE);</a:t>
            </a:r>
          </a:p>
          <a:p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PageAddress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+= FLASH_PAGE_SIZE;</a:t>
            </a:r>
          </a:p>
          <a:p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WriteAddrTemp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= 0;</a:t>
            </a:r>
          </a:p>
          <a:p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NbByteWrited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=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NbByteToWrite-i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       if(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NbByteWrited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&gt; FLASH_PAGE_SIZE</a:t>
            </a:r>
            <a:r>
              <a:rPr lang="en-US" altLang="zh-CN" sz="13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) {</a:t>
            </a:r>
            <a:r>
              <a:rPr lang="en-US" altLang="zh-CN" sz="1300" kern="1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NbByteWrited</a:t>
            </a:r>
            <a:r>
              <a:rPr lang="en-US" altLang="zh-CN" sz="13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= FLASH_PAGE_SIZE</a:t>
            </a:r>
            <a:r>
              <a:rPr lang="en-US" altLang="zh-CN" sz="13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;}</a:t>
            </a:r>
            <a:endParaRPr lang="en-US" altLang="zh-CN" sz="1300" kern="1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1300" kern="100" dirty="0" err="1">
                <a:solidFill>
                  <a:prstClr val="black"/>
                </a:solidFill>
                <a:cs typeface="Times New Roman" panose="02020603050405020304" pitchFamily="18" charset="0"/>
              </a:rPr>
              <a:t>HAL_FLASH_Lock</a:t>
            </a:r>
            <a:r>
              <a:rPr lang="en-US" altLang="zh-CN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();//</a:t>
            </a:r>
            <a:r>
              <a:rPr lang="zh-CN" altLang="en-US" sz="1300" kern="100" dirty="0">
                <a:solidFill>
                  <a:prstClr val="black"/>
                </a:solidFill>
                <a:cs typeface="Times New Roman" panose="02020603050405020304" pitchFamily="18" charset="0"/>
              </a:rPr>
              <a:t>上锁</a:t>
            </a:r>
          </a:p>
          <a:p>
            <a:r>
              <a:rPr lang="en-US" altLang="zh-CN" sz="1300" kern="1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777029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15" r="42333"/>
          <a:stretch/>
        </p:blipFill>
        <p:spPr>
          <a:xfrm>
            <a:off x="1080007" y="2865120"/>
            <a:ext cx="8908265" cy="3578754"/>
          </a:xfrm>
          <a:prstGeom prst="rect">
            <a:avLst/>
          </a:prstGeom>
        </p:spPr>
      </p:pic>
      <p:sp>
        <p:nvSpPr>
          <p:cNvPr id="3" name="文本框 7">
            <a:extLst>
              <a:ext uri="{FF2B5EF4-FFF2-40B4-BE49-F238E27FC236}">
                <a16:creationId xmlns:a16="http://schemas.microsoft.com/office/drawing/2014/main" xmlns="" id="{458D81E8-2502-4BBC-85AE-55D17D2C7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925" y="1561248"/>
            <a:ext cx="4212431" cy="117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71C1"/>
                </a:solidFill>
                <a:latin typeface="新宋体" pitchFamily="49" charset="-122"/>
                <a:ea typeface="新宋体" pitchFamily="49" charset="-122"/>
              </a:rPr>
              <a:t>       </a:t>
            </a:r>
            <a:r>
              <a:rPr lang="zh-CN" altLang="en-US" sz="7200" b="1" i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0974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联网创新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694888" y="872481"/>
            <a:ext cx="34307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AF1B2D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智慧云播报打印系统</a:t>
            </a:r>
          </a:p>
        </p:txBody>
      </p:sp>
      <p:sp>
        <p:nvSpPr>
          <p:cNvPr id="13" name="矩形 12"/>
          <p:cNvSpPr/>
          <p:nvPr/>
        </p:nvSpPr>
        <p:spPr>
          <a:xfrm>
            <a:off x="5588189" y="5896843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系统框图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37" y="1468179"/>
            <a:ext cx="9769113" cy="4428664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4961106" y="2840477"/>
            <a:ext cx="1653703" cy="16050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2497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8027" y="1071184"/>
            <a:ext cx="51344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上位</a:t>
            </a:r>
            <a:r>
              <a:rPr lang="zh-CN" altLang="en-US" sz="2800" b="1" dirty="0" smtClean="0"/>
              <a:t>机配置功能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en-US" altLang="zh-CN" sz="2400" dirty="0" smtClean="0"/>
              <a:t>M3</a:t>
            </a:r>
            <a:r>
              <a:rPr lang="zh-CN" altLang="en-US" sz="2400" dirty="0" smtClean="0"/>
              <a:t>核心模块上的</a:t>
            </a:r>
            <a:r>
              <a:rPr lang="en-US" altLang="zh-CN" sz="2400" dirty="0" smtClean="0"/>
              <a:t>STM32F103</a:t>
            </a:r>
            <a:r>
              <a:rPr lang="zh-CN" altLang="en-US" sz="2400" dirty="0" smtClean="0"/>
              <a:t>的串口</a:t>
            </a:r>
            <a:r>
              <a:rPr lang="en-US" altLang="zh-CN" sz="2400" dirty="0" smtClean="0"/>
              <a:t>1(PA9/PA10)</a:t>
            </a:r>
            <a:r>
              <a:rPr lang="zh-CN" altLang="en-US" sz="2400" dirty="0" smtClean="0"/>
              <a:t>和上位机通信，实现配置</a:t>
            </a:r>
            <a:r>
              <a:rPr lang="en-US" altLang="zh-CN" sz="2400" dirty="0" err="1" smtClean="0"/>
              <a:t>WiFi</a:t>
            </a:r>
            <a:r>
              <a:rPr lang="zh-CN" altLang="en-US" sz="2400" dirty="0" smtClean="0"/>
              <a:t>、云平台相关信息，这些配置的参数保存在</a:t>
            </a:r>
            <a:r>
              <a:rPr lang="en-US" altLang="zh-CN" sz="2400" dirty="0" smtClean="0"/>
              <a:t>STM32F103</a:t>
            </a:r>
            <a:r>
              <a:rPr lang="zh-CN" altLang="en-US" sz="2400" dirty="0" smtClean="0"/>
              <a:t>的片内</a:t>
            </a:r>
            <a:r>
              <a:rPr lang="en-US" altLang="zh-CN" sz="2400" dirty="0" smtClean="0"/>
              <a:t>Flash</a:t>
            </a:r>
            <a:r>
              <a:rPr lang="zh-CN" altLang="en-US" sz="2400" dirty="0" smtClean="0"/>
              <a:t>上。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/>
              <a:t>M3</a:t>
            </a:r>
            <a:r>
              <a:rPr lang="zh-CN" altLang="en-US" sz="2400" dirty="0"/>
              <a:t>核心模块</a:t>
            </a:r>
            <a:r>
              <a:rPr lang="zh-CN" altLang="en-US" sz="2400" dirty="0" smtClean="0"/>
              <a:t>重新上电后，通过上位机能够读取出之前配置到模块上的信息。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80" y="1071184"/>
            <a:ext cx="6319520" cy="53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55309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t="3490"/>
          <a:stretch/>
        </p:blipFill>
        <p:spPr>
          <a:xfrm>
            <a:off x="1466874" y="2428240"/>
            <a:ext cx="6224246" cy="39776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STM32</a:t>
            </a:r>
            <a:r>
              <a:rPr lang="zh-CN" altLang="en-US" b="1" dirty="0" smtClean="0"/>
              <a:t>开发</a:t>
            </a:r>
            <a:r>
              <a:rPr lang="zh-CN" altLang="zh-CN" b="1" dirty="0" smtClean="0"/>
              <a:t>基础</a:t>
            </a:r>
            <a:r>
              <a:rPr lang="zh-CN" altLang="zh-CN" b="1" dirty="0"/>
              <a:t>知识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1567" y="880011"/>
            <a:ext cx="557075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STM32F103</a:t>
            </a:r>
            <a:r>
              <a:rPr lang="zh-CN" altLang="en-US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分配图</a:t>
            </a:r>
            <a:endParaRPr lang="en-US" altLang="zh-CN" sz="28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片内</a:t>
            </a:r>
            <a:r>
              <a:rPr lang="en-US" altLang="zh-CN" sz="24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Flash(</a:t>
            </a:r>
            <a:r>
              <a:rPr lang="zh-CN" altLang="en-US" sz="2400" dirty="0" smtClean="0"/>
              <a:t>嵌入式</a:t>
            </a:r>
            <a:r>
              <a:rPr lang="zh-CN" altLang="en-US" sz="2400" dirty="0"/>
              <a:t>闪</a:t>
            </a:r>
            <a:r>
              <a:rPr lang="zh-CN" altLang="en-US" sz="2400" dirty="0" smtClean="0"/>
              <a:t>存</a:t>
            </a:r>
            <a:r>
              <a:rPr lang="en-US" altLang="zh-CN" sz="24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位置和地址范围</a:t>
            </a:r>
            <a:endParaRPr lang="en-US" altLang="zh-CN" sz="24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499" y="0"/>
            <a:ext cx="3962501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04960" y="6299200"/>
            <a:ext cx="1656080" cy="213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2700">
                <a:noFill/>
              </a:ln>
              <a:noFill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7731760" y="6192520"/>
            <a:ext cx="1391920" cy="2133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733850" y="5401004"/>
            <a:ext cx="1828800" cy="203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47574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STM32</a:t>
            </a:r>
            <a:r>
              <a:rPr lang="zh-CN" altLang="en-US" b="1" dirty="0" smtClean="0"/>
              <a:t>开发</a:t>
            </a:r>
            <a:r>
              <a:rPr lang="zh-CN" altLang="zh-CN" b="1" dirty="0" smtClean="0"/>
              <a:t>基础</a:t>
            </a:r>
            <a:r>
              <a:rPr lang="zh-CN" altLang="zh-CN" b="1" dirty="0"/>
              <a:t>知识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1567" y="880011"/>
            <a:ext cx="8905002" cy="49552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片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</a:t>
            </a:r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Flash(</a:t>
            </a:r>
            <a:r>
              <a:rPr lang="zh-CN" altLang="en-US" sz="2800" b="1" dirty="0" smtClean="0"/>
              <a:t>嵌入式</a:t>
            </a:r>
            <a:r>
              <a:rPr lang="zh-CN" altLang="en-US" sz="2800" b="1" dirty="0"/>
              <a:t>闪</a:t>
            </a:r>
            <a:r>
              <a:rPr lang="zh-CN" altLang="en-US" sz="2800" b="1" dirty="0" smtClean="0"/>
              <a:t>存</a:t>
            </a:r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en-US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高性能的闪存模块有以下的主要特性：</a:t>
            </a:r>
          </a:p>
          <a:p>
            <a:r>
              <a:rPr lang="zh-CN" altLang="en-US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●高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达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512K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字节闪存存储器结构：闪存存储器有主存储块和信息块组成：</a:t>
            </a:r>
          </a:p>
          <a:p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─主存储块容量：</a:t>
            </a:r>
          </a:p>
          <a:p>
            <a:r>
              <a:rPr lang="zh-CN" altLang="en-US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小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容量产品主存储块为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4Kbx64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位，每个主存储块划分为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1K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字节的页。</a:t>
            </a:r>
          </a:p>
          <a:p>
            <a:r>
              <a:rPr lang="zh-CN" altLang="en-US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中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容量产品主存储块为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16Kbx64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位，每个主存储块划分为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128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1K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字节的页。</a:t>
            </a:r>
          </a:p>
          <a:p>
            <a:r>
              <a:rPr lang="zh-CN" altLang="en-US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kern="10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</a:t>
            </a:r>
            <a:r>
              <a:rPr lang="zh-CN" altLang="en-US" sz="2000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容量产品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主存储块为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64Kbx64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位，每个主存储块划分为</a:t>
            </a:r>
            <a:r>
              <a:rPr lang="en-US" altLang="zh-CN" sz="2000" u="sng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256</a:t>
            </a:r>
            <a:r>
              <a:rPr lang="zh-CN" altLang="en-US" sz="2000" u="sng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u="sng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2K</a:t>
            </a:r>
            <a:r>
              <a:rPr lang="zh-CN" altLang="en-US" sz="2000" u="sng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字节的页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─信息块为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258x64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位，每个信息块划分为一个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2K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字节的页和一个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字节的</a:t>
            </a:r>
            <a:r>
              <a:rPr lang="zh-CN" altLang="en-US" sz="20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页。</a:t>
            </a:r>
            <a:endParaRPr lang="en-US" altLang="zh-CN" sz="20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闪存存储器接口的特性为：</a:t>
            </a:r>
          </a:p>
          <a:p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●带预取缓冲器的读接口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每字为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2x64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●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选择字节加载器</a:t>
            </a:r>
          </a:p>
          <a:p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●闪存编程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擦除操作</a:t>
            </a:r>
          </a:p>
          <a:p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●访问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写保护</a:t>
            </a:r>
            <a:endParaRPr lang="en-US" altLang="zh-CN" sz="2000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14967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STM32</a:t>
            </a:r>
            <a:r>
              <a:rPr lang="zh-CN" altLang="en-US" b="1" dirty="0" smtClean="0"/>
              <a:t>开发</a:t>
            </a:r>
            <a:r>
              <a:rPr lang="zh-CN" altLang="zh-CN" b="1" dirty="0" smtClean="0"/>
              <a:t>基础</a:t>
            </a:r>
            <a:r>
              <a:rPr lang="zh-CN" altLang="zh-CN" b="1" dirty="0"/>
              <a:t>知识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1567" y="880011"/>
            <a:ext cx="74045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片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</a:t>
            </a:r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Flash(</a:t>
            </a:r>
            <a:r>
              <a:rPr lang="zh-CN" altLang="en-US" sz="2800" b="1" dirty="0" smtClean="0"/>
              <a:t>嵌入式</a:t>
            </a:r>
            <a:r>
              <a:rPr lang="zh-CN" altLang="en-US" sz="2800" b="1" dirty="0"/>
              <a:t>闪</a:t>
            </a:r>
            <a:r>
              <a:rPr lang="zh-CN" altLang="en-US" sz="2800" b="1" dirty="0" smtClean="0"/>
              <a:t>存</a:t>
            </a:r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组织结构</a:t>
            </a:r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大容量产品</a:t>
            </a:r>
            <a:endParaRPr lang="en-US" altLang="zh-CN" sz="28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640" y="1426589"/>
            <a:ext cx="6990080" cy="53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154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STM32</a:t>
            </a:r>
            <a:r>
              <a:rPr lang="zh-CN" altLang="en-US" b="1" dirty="0" smtClean="0"/>
              <a:t>开发</a:t>
            </a:r>
            <a:r>
              <a:rPr lang="zh-CN" altLang="zh-CN" b="1" dirty="0" smtClean="0"/>
              <a:t>基础</a:t>
            </a:r>
            <a:r>
              <a:rPr lang="zh-CN" altLang="zh-CN" b="1" dirty="0"/>
              <a:t>知识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1567" y="880011"/>
            <a:ext cx="106063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片内</a:t>
            </a:r>
            <a:r>
              <a:rPr lang="en-US" altLang="zh-CN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Flash(</a:t>
            </a:r>
            <a:r>
              <a:rPr lang="zh-CN" altLang="en-US" sz="2800" b="1" dirty="0"/>
              <a:t>嵌入式闪存</a:t>
            </a:r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编程技术</a:t>
            </a:r>
            <a:endParaRPr lang="en-US" altLang="zh-CN" sz="20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页擦除</a:t>
            </a:r>
            <a:endParaRPr lang="zh-CN" altLang="en-US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HAL_StatusTypeDef</a:t>
            </a:r>
            <a:r>
              <a:rPr lang="en-US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HAL_FLASHEx_Erase</a:t>
            </a:r>
            <a:r>
              <a:rPr lang="en-US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FLASH_EraseInitTypeDef</a:t>
            </a:r>
            <a:r>
              <a:rPr lang="en-US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1600" b="1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pEraseInit</a:t>
            </a:r>
            <a:r>
              <a:rPr lang="en-US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 uint32_t *</a:t>
            </a:r>
            <a:r>
              <a:rPr lang="en-US" altLang="zh-CN" sz="1600" b="1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PageError</a:t>
            </a:r>
            <a:r>
              <a:rPr lang="en-US" altLang="zh-CN" sz="16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65" y="2113281"/>
            <a:ext cx="11674872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7621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166" r="1"/>
          <a:stretch/>
        </p:blipFill>
        <p:spPr>
          <a:xfrm>
            <a:off x="10160" y="3110647"/>
            <a:ext cx="12171680" cy="326813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STM32</a:t>
            </a:r>
            <a:r>
              <a:rPr lang="zh-CN" altLang="en-US" b="1" dirty="0" smtClean="0"/>
              <a:t>开发</a:t>
            </a:r>
            <a:r>
              <a:rPr lang="zh-CN" altLang="zh-CN" b="1" dirty="0" smtClean="0"/>
              <a:t>基础</a:t>
            </a:r>
            <a:r>
              <a:rPr lang="zh-CN" altLang="zh-CN" b="1" dirty="0"/>
              <a:t>知识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71567" y="880011"/>
            <a:ext cx="106063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片内</a:t>
            </a:r>
            <a:r>
              <a:rPr lang="en-US" altLang="zh-CN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Flash(</a:t>
            </a:r>
            <a:r>
              <a:rPr lang="zh-CN" altLang="en-US" sz="2800" b="1" dirty="0"/>
              <a:t>嵌入式闪存</a:t>
            </a:r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编程技术</a:t>
            </a:r>
            <a:endParaRPr lang="en-US" altLang="zh-CN" sz="20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页擦除</a:t>
            </a:r>
            <a:endParaRPr lang="zh-CN" altLang="en-US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HAL_StatusTypeDef</a:t>
            </a:r>
            <a:r>
              <a:rPr lang="en-US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HAL_FLASHEx_Erase</a:t>
            </a:r>
            <a:r>
              <a:rPr lang="en-US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b="1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FLASH_EraseInitTypeDef</a:t>
            </a:r>
            <a:r>
              <a:rPr lang="en-US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1600" b="1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pEraseInit</a:t>
            </a:r>
            <a:r>
              <a:rPr lang="en-US" altLang="zh-CN" sz="16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 uint32_t *</a:t>
            </a:r>
            <a:r>
              <a:rPr lang="en-US" altLang="zh-CN" sz="1600" b="1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PageError</a:t>
            </a:r>
            <a:r>
              <a:rPr lang="en-US" altLang="zh-CN" sz="16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75" y="2100997"/>
            <a:ext cx="7096125" cy="1009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/>
          <a:srcRect t="9371"/>
          <a:stretch/>
        </p:blipFill>
        <p:spPr>
          <a:xfrm>
            <a:off x="7720330" y="3182034"/>
            <a:ext cx="4248150" cy="175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80040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98845" y="196334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STM32</a:t>
            </a:r>
            <a:r>
              <a:rPr lang="zh-CN" altLang="en-US" b="1" dirty="0" smtClean="0"/>
              <a:t>开发</a:t>
            </a:r>
            <a:r>
              <a:rPr lang="zh-CN" altLang="zh-CN" b="1" dirty="0" smtClean="0"/>
              <a:t>基础</a:t>
            </a:r>
            <a:r>
              <a:rPr lang="zh-CN" altLang="zh-CN" b="1" dirty="0"/>
              <a:t>知识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35" name="Rectangle 1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985" name="Rectangle 26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92826" y="761999"/>
            <a:ext cx="1060634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片内</a:t>
            </a:r>
            <a:r>
              <a:rPr lang="en-US" altLang="zh-CN" sz="2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Flash(</a:t>
            </a:r>
            <a:r>
              <a:rPr lang="zh-CN" altLang="en-US" sz="2800" b="1" dirty="0"/>
              <a:t>嵌入式闪存</a:t>
            </a:r>
            <a:r>
              <a:rPr lang="en-US" altLang="zh-CN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编程技术</a:t>
            </a:r>
            <a:endParaRPr lang="en-US" altLang="zh-CN" sz="2000" b="1" kern="100" dirty="0" smtClean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页擦除</a:t>
            </a:r>
            <a:endParaRPr lang="en-US" altLang="zh-CN" sz="2000" b="1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b="1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示例：</a:t>
            </a:r>
            <a:endParaRPr lang="en-US" altLang="zh-CN" sz="1600" b="1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100" dirty="0" err="1" smtClean="0">
                <a:latin typeface="等线" panose="02010600030101010101" pitchFamily="2" charset="-122"/>
                <a:cs typeface="Times New Roman" panose="02020603050405020304" pitchFamily="18" charset="0"/>
              </a:rPr>
              <a:t>HAL_StatusTypeDef</a:t>
            </a:r>
            <a:r>
              <a:rPr lang="en-US" altLang="zh-CN" sz="16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FLASHmem_PageErase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(uint32_t </a:t>
            </a:r>
            <a:r>
              <a:rPr lang="en-US" altLang="zh-CN" sz="16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PageAdd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 uint32_t </a:t>
            </a:r>
            <a:r>
              <a:rPr lang="en-US" altLang="zh-CN" sz="16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NbPag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uint32_t </a:t>
            </a:r>
            <a:r>
              <a:rPr lang="en-US" altLang="zh-CN" sz="16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PageError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/* Variable contains Flash operation status */</a:t>
            </a:r>
          </a:p>
          <a:p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HAL_StatusTypeDef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status;</a:t>
            </a:r>
          </a:p>
          <a:p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FLASH_EraseInitTypeDef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eraseinitstruct</a:t>
            </a:r>
            <a:r>
              <a:rPr lang="en-US" altLang="zh-CN" sz="16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eraseinitstruct.TypeErase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= FLASH_TYPEERASE_PAGES;</a:t>
            </a:r>
          </a:p>
          <a:p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eraseinitstruct.PageAddress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PageAdd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eraseinitstruct.NbPages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NbPag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for(uint8_t </a:t>
            </a:r>
            <a:r>
              <a:rPr lang="en-US" altLang="zh-CN" sz="16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=0; </a:t>
            </a:r>
            <a:r>
              <a:rPr lang="en-US" altLang="zh-CN" sz="16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&lt;3; </a:t>
            </a:r>
            <a:r>
              <a:rPr lang="en-US" altLang="zh-CN" sz="16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{</a:t>
            </a:r>
          </a:p>
          <a:p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HAL_FLASH_Unlock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();//</a:t>
            </a:r>
            <a:r>
              <a:rPr lang="zh-CN" altLang="en-US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解锁</a:t>
            </a:r>
          </a:p>
          <a:p>
            <a:r>
              <a:rPr lang="zh-CN" altLang="en-US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status = </a:t>
            </a:r>
            <a:r>
              <a:rPr lang="en-US" altLang="zh-CN" sz="16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HAL_FLASHEx_Erase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6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eraseinitstruct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 &amp;</a:t>
            </a:r>
            <a:r>
              <a:rPr lang="en-US" altLang="zh-CN" sz="16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PageError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HAL_FLASH_Lock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();//</a:t>
            </a:r>
            <a:r>
              <a:rPr lang="zh-CN" altLang="en-US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锁定</a:t>
            </a:r>
          </a:p>
          <a:p>
            <a:r>
              <a:rPr lang="zh-CN" altLang="en-US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if(status == HAL_OK</a:t>
            </a:r>
            <a:r>
              <a:rPr lang="en-US" altLang="zh-CN" sz="16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){return </a:t>
            </a:r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status</a:t>
            </a:r>
            <a:r>
              <a:rPr lang="en-US" altLang="zh-CN" sz="1600" kern="100" dirty="0" smtClean="0">
                <a:latin typeface="等线" panose="02010600030101010101" pitchFamily="2" charset="-122"/>
                <a:cs typeface="Times New Roman" panose="02020603050405020304" pitchFamily="18" charset="0"/>
              </a:rPr>
              <a:t>;}</a:t>
            </a:r>
            <a:endParaRPr lang="en-US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return status;</a:t>
            </a:r>
          </a:p>
          <a:p>
            <a:r>
              <a:rPr lang="en-US" altLang="zh-CN" sz="16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600" kern="100" dirty="0" smtClean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8522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5045</TotalTime>
  <Words>737</Words>
  <Application>Microsoft Office PowerPoint</Application>
  <PresentationFormat>宽屏</PresentationFormat>
  <Paragraphs>118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宋体</vt:lpstr>
      <vt:lpstr>微软雅黑</vt:lpstr>
      <vt:lpstr>新宋体</vt:lpstr>
      <vt:lpstr>Arial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FJW</dc:creator>
  <cp:lastModifiedBy>MA</cp:lastModifiedBy>
  <cp:revision>338</cp:revision>
  <dcterms:created xsi:type="dcterms:W3CDTF">2018-01-01T03:32:59Z</dcterms:created>
  <dcterms:modified xsi:type="dcterms:W3CDTF">2023-08-10T05:49:51Z</dcterms:modified>
</cp:coreProperties>
</file>