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03" r:id="rId2"/>
    <p:sldId id="396" r:id="rId3"/>
    <p:sldId id="346" r:id="rId4"/>
    <p:sldId id="411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31" r:id="rId24"/>
    <p:sldId id="433" r:id="rId25"/>
    <p:sldId id="26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D401BAB-BD93-447A-AF99-64978DA5E803}">
          <p14:sldIdLst>
            <p14:sldId id="403"/>
            <p14:sldId id="396"/>
            <p14:sldId id="346"/>
            <p14:sldId id="411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3"/>
          </p14:sldIdLst>
        </p14:section>
        <p14:section name="END" id="{1BCECB32-F688-455D-A8A4-80A874A25F5C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马立伟" initials="LW.M" lastIdx="1" clrIdx="0">
    <p:extLst>
      <p:ext uri="{19B8F6BF-5375-455C-9EA6-DF929625EA0E}">
        <p15:presenceInfo xmlns:p15="http://schemas.microsoft.com/office/powerpoint/2012/main" userId="马立伟" providerId="None"/>
      </p:ext>
    </p:extLst>
  </p:cmAuthor>
  <p:cmAuthor id="2" name="MA" initials="M" lastIdx="1" clrIdx="1">
    <p:extLst>
      <p:ext uri="{19B8F6BF-5375-455C-9EA6-DF929625EA0E}">
        <p15:presenceInfo xmlns:p15="http://schemas.microsoft.com/office/powerpoint/2012/main" userId="M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2431"/>
    <a:srgbClr val="0000FF"/>
    <a:srgbClr val="2F5597"/>
    <a:srgbClr val="AF1B2D"/>
    <a:srgbClr val="000000"/>
    <a:srgbClr val="0071C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4393" autoAdjust="0"/>
  </p:normalViewPr>
  <p:slideViewPr>
    <p:cSldViewPr snapToGrid="0">
      <p:cViewPr varScale="1">
        <p:scale>
          <a:sx n="74" d="100"/>
          <a:sy n="74" d="100"/>
        </p:scale>
        <p:origin x="462" y="45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4E398-C3EE-41E2-936E-1FE6E3796C1F}" type="datetimeFigureOut">
              <a:rPr lang="zh-CN" altLang="en-US" smtClean="0"/>
              <a:pPr/>
              <a:t>2024/8/15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06E53-4144-4B52-A1B3-F5D688F6D4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08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883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81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894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W25Q80DV SPI bus operation Modes 0 (0,0) and 3 (1,1) are supported.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85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移植“无线自动打印机嵌入式软件</a:t>
            </a:r>
            <a:r>
              <a:rPr lang="en-US" altLang="zh-CN" dirty="0"/>
              <a:t>”</a:t>
            </a:r>
            <a:r>
              <a:rPr lang="zh-CN" altLang="en-US" dirty="0"/>
              <a:t>字库下载和</a:t>
            </a:r>
            <a:r>
              <a:rPr lang="en-US" altLang="zh-CN" dirty="0"/>
              <a:t>flash</a:t>
            </a:r>
            <a:r>
              <a:rPr lang="zh-CN" altLang="en-US" dirty="0"/>
              <a:t>驱动部分代码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37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13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93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9550400" cy="762000"/>
          </a:xfrm>
          <a:prstGeom prst="rect">
            <a:avLst/>
          </a:prstGeom>
        </p:spPr>
        <p:txBody>
          <a:bodyPr/>
          <a:lstStyle>
            <a:lvl1pPr algn="l">
              <a:defRPr sz="336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90728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8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EDE8EEB6-4982-479B-8424-D8087C011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9023D-193E-4D5B-9ED1-9150CD9341A4}" type="datetimeFigureOut">
              <a:rPr lang="zh-CN" altLang="en-US" smtClean="0"/>
              <a:pPr/>
              <a:t>2024/8/15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FE4C3E59-625B-4F94-8C0F-BA6D5091F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153DA33A-EDEF-4186-9F1E-CF71AACCE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1DB3F-85A6-4A80-B2F4-EBDA3C75A73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A36231-A004-4E3D-A56E-D3FBAE60DA71}"/>
              </a:ext>
            </a:extLst>
          </p:cNvPr>
          <p:cNvSpPr/>
          <p:nvPr userDrawn="1"/>
        </p:nvSpPr>
        <p:spPr>
          <a:xfrm rot="2700000">
            <a:off x="430970" y="329369"/>
            <a:ext cx="338212" cy="338212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EF0F61A-2CA9-4D67-A748-B3D779756601}"/>
              </a:ext>
            </a:extLst>
          </p:cNvPr>
          <p:cNvSpPr/>
          <p:nvPr userDrawn="1"/>
        </p:nvSpPr>
        <p:spPr>
          <a:xfrm rot="2700000">
            <a:off x="314520" y="329368"/>
            <a:ext cx="338212" cy="338212"/>
          </a:xfrm>
          <a:prstGeom prst="rect">
            <a:avLst/>
          </a:prstGeom>
          <a:noFill/>
          <a:ln>
            <a:solidFill>
              <a:srgbClr val="007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6D2FD64-D2D1-49C6-9EBE-C3808CB67A2A}"/>
              </a:ext>
            </a:extLst>
          </p:cNvPr>
          <p:cNvCxnSpPr>
            <a:cxnSpLocks/>
          </p:cNvCxnSpPr>
          <p:nvPr userDrawn="1"/>
        </p:nvCxnSpPr>
        <p:spPr>
          <a:xfrm>
            <a:off x="839228" y="728663"/>
            <a:ext cx="113527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6824CBC8-B8DC-4F68-AB8E-1D757F14700B}"/>
              </a:ext>
            </a:extLst>
          </p:cNvPr>
          <p:cNvSpPr/>
          <p:nvPr userDrawn="1"/>
        </p:nvSpPr>
        <p:spPr>
          <a:xfrm>
            <a:off x="0" y="6477000"/>
            <a:ext cx="12192000" cy="380999"/>
          </a:xfrm>
          <a:prstGeom prst="rect">
            <a:avLst/>
          </a:prstGeom>
          <a:solidFill>
            <a:srgbClr val="0071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46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10440.htm" TargetMode="External"/><Relationship Id="rId2" Type="http://schemas.openxmlformats.org/officeDocument/2006/relationships/hyperlink" Target="http://baike.baidu.com/view/1031044.htm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aike.baidu.com/view/751581.htm" TargetMode="External"/><Relationship Id="rId5" Type="http://schemas.openxmlformats.org/officeDocument/2006/relationships/hyperlink" Target="http://baike.baidu.com/view/2827566.htm" TargetMode="External"/><Relationship Id="rId4" Type="http://schemas.openxmlformats.org/officeDocument/2006/relationships/hyperlink" Target="http://baike.baidu.com/view/529231.ht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88811.htm" TargetMode="External"/><Relationship Id="rId2" Type="http://schemas.openxmlformats.org/officeDocument/2006/relationships/hyperlink" Target="http://baike.baidu.com/view/324739.htm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hyperlink" Target="http://baike.baidu.com/view/1145124.ht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baike.baidu.com/view/1533062.ht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335D12C0-6AD3-48FA-A913-543878760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8" t="-16086" r="67113" b="100000"/>
          <a:stretch>
            <a:fillRect/>
          </a:stretch>
        </p:blipFill>
        <p:spPr>
          <a:xfrm rot="5400000">
            <a:off x="4384393" y="375905"/>
            <a:ext cx="2380683" cy="899920"/>
          </a:xfrm>
          <a:custGeom>
            <a:avLst/>
            <a:gdLst>
              <a:gd name="connsiteX0" fmla="*/ 0 w 2380683"/>
              <a:gd name="connsiteY0" fmla="*/ 330316 h 899920"/>
              <a:gd name="connsiteX1" fmla="*/ 625294 w 2380683"/>
              <a:gd name="connsiteY1" fmla="*/ 0 h 899920"/>
              <a:gd name="connsiteX2" fmla="*/ 2380683 w 2380683"/>
              <a:gd name="connsiteY2" fmla="*/ 899920 h 899920"/>
              <a:gd name="connsiteX3" fmla="*/ 1111072 w 2380683"/>
              <a:gd name="connsiteY3" fmla="*/ 899920 h 899920"/>
              <a:gd name="connsiteX4" fmla="*/ 0 w 2380683"/>
              <a:gd name="connsiteY4" fmla="*/ 330316 h 89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0683" h="899920">
                <a:moveTo>
                  <a:pt x="0" y="330316"/>
                </a:moveTo>
                <a:lnTo>
                  <a:pt x="625294" y="0"/>
                </a:lnTo>
                <a:lnTo>
                  <a:pt x="2380683" y="899920"/>
                </a:lnTo>
                <a:lnTo>
                  <a:pt x="1111072" y="899920"/>
                </a:lnTo>
                <a:lnTo>
                  <a:pt x="0" y="330316"/>
                </a:lnTo>
                <a:close/>
              </a:path>
            </a:pathLst>
          </a:cu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562A8C6-DDDF-4BC3-88D2-54DC12D7D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64" t="53473" r="22735" b="43914"/>
          <a:stretch>
            <a:fillRect/>
          </a:stretch>
        </p:blipFill>
        <p:spPr>
          <a:xfrm rot="5400000">
            <a:off x="2060066" y="6793877"/>
            <a:ext cx="147" cy="146151"/>
          </a:xfrm>
          <a:custGeom>
            <a:avLst/>
            <a:gdLst>
              <a:gd name="connsiteX0" fmla="*/ 0 w 147"/>
              <a:gd name="connsiteY0" fmla="*/ 146076 h 146151"/>
              <a:gd name="connsiteX1" fmla="*/ 0 w 147"/>
              <a:gd name="connsiteY1" fmla="*/ 0 h 146151"/>
              <a:gd name="connsiteX2" fmla="*/ 147 w 147"/>
              <a:gd name="connsiteY2" fmla="*/ 146151 h 146151"/>
              <a:gd name="connsiteX3" fmla="*/ 0 w 147"/>
              <a:gd name="connsiteY3" fmla="*/ 146076 h 14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" h="146151">
                <a:moveTo>
                  <a:pt x="0" y="146076"/>
                </a:moveTo>
                <a:lnTo>
                  <a:pt x="0" y="0"/>
                </a:lnTo>
                <a:lnTo>
                  <a:pt x="147" y="146151"/>
                </a:lnTo>
                <a:lnTo>
                  <a:pt x="0" y="146076"/>
                </a:lnTo>
                <a:close/>
              </a:path>
            </a:pathLst>
          </a:custGeom>
        </p:spPr>
      </p:pic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AC2CE651-8F81-4DDD-95F1-AF8A16474EB1}"/>
              </a:ext>
            </a:extLst>
          </p:cNvPr>
          <p:cNvSpPr/>
          <p:nvPr/>
        </p:nvSpPr>
        <p:spPr>
          <a:xfrm>
            <a:off x="2250486" y="0"/>
            <a:ext cx="4096671" cy="6858000"/>
          </a:xfrm>
          <a:custGeom>
            <a:avLst/>
            <a:gdLst>
              <a:gd name="connsiteX0" fmla="*/ 3513296 w 4096671"/>
              <a:gd name="connsiteY0" fmla="*/ 0 h 6858000"/>
              <a:gd name="connsiteX1" fmla="*/ 4096671 w 4096671"/>
              <a:gd name="connsiteY1" fmla="*/ 0 h 6858000"/>
              <a:gd name="connsiteX2" fmla="*/ 608219 w 4096671"/>
              <a:gd name="connsiteY2" fmla="*/ 6858000 h 6858000"/>
              <a:gd name="connsiteX3" fmla="*/ 0 w 4096671"/>
              <a:gd name="connsiteY3" fmla="*/ 68557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671" h="6858000">
                <a:moveTo>
                  <a:pt x="3513296" y="0"/>
                </a:moveTo>
                <a:lnTo>
                  <a:pt x="4096671" y="0"/>
                </a:lnTo>
                <a:lnTo>
                  <a:pt x="608219" y="6858000"/>
                </a:lnTo>
                <a:lnTo>
                  <a:pt x="0" y="685573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431800" dist="101600" dir="8100000" algn="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>
                <a:solidFill>
                  <a:prstClr val="white"/>
                </a:solidFill>
              </a:rPr>
              <a:t>  </a:t>
            </a: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E5135159-A33F-4E8F-923E-449AB94933F0}"/>
              </a:ext>
            </a:extLst>
          </p:cNvPr>
          <p:cNvSpPr/>
          <p:nvPr/>
        </p:nvSpPr>
        <p:spPr>
          <a:xfrm rot="5400000">
            <a:off x="5819485" y="2619466"/>
            <a:ext cx="614844" cy="536727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等腰三角形 9576">
            <a:extLst>
              <a:ext uri="{FF2B5EF4-FFF2-40B4-BE49-F238E27FC236}">
                <a16:creationId xmlns:a16="http://schemas.microsoft.com/office/drawing/2014/main" id="{D0575314-3FAD-4365-8796-B20D4A8C4A2C}"/>
              </a:ext>
            </a:extLst>
          </p:cNvPr>
          <p:cNvSpPr/>
          <p:nvPr/>
        </p:nvSpPr>
        <p:spPr>
          <a:xfrm rot="12704818">
            <a:off x="5813757" y="2763499"/>
            <a:ext cx="390132" cy="336611"/>
          </a:xfrm>
          <a:custGeom>
            <a:avLst/>
            <a:gdLst>
              <a:gd name="connsiteX0" fmla="*/ 0 w 504892"/>
              <a:gd name="connsiteY0" fmla="*/ 431327 h 431327"/>
              <a:gd name="connsiteX1" fmla="*/ 252446 w 504892"/>
              <a:gd name="connsiteY1" fmla="*/ 0 h 431327"/>
              <a:gd name="connsiteX2" fmla="*/ 504892 w 504892"/>
              <a:gd name="connsiteY2" fmla="*/ 431327 h 431327"/>
              <a:gd name="connsiteX3" fmla="*/ 0 w 504892"/>
              <a:gd name="connsiteY3" fmla="*/ 431327 h 431327"/>
              <a:gd name="connsiteX0" fmla="*/ 0 w 517363"/>
              <a:gd name="connsiteY0" fmla="*/ 431327 h 431327"/>
              <a:gd name="connsiteX1" fmla="*/ 252446 w 517363"/>
              <a:gd name="connsiteY1" fmla="*/ 0 h 431327"/>
              <a:gd name="connsiteX2" fmla="*/ 517363 w 517363"/>
              <a:gd name="connsiteY2" fmla="*/ 427345 h 431327"/>
              <a:gd name="connsiteX3" fmla="*/ 0 w 517363"/>
              <a:gd name="connsiteY3" fmla="*/ 431327 h 431327"/>
              <a:gd name="connsiteX0" fmla="*/ 0 w 501551"/>
              <a:gd name="connsiteY0" fmla="*/ 432745 h 432745"/>
              <a:gd name="connsiteX1" fmla="*/ 236634 w 501551"/>
              <a:gd name="connsiteY1" fmla="*/ 0 h 432745"/>
              <a:gd name="connsiteX2" fmla="*/ 501551 w 501551"/>
              <a:gd name="connsiteY2" fmla="*/ 427345 h 432745"/>
              <a:gd name="connsiteX3" fmla="*/ 0 w 501551"/>
              <a:gd name="connsiteY3" fmla="*/ 432745 h 43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51" h="432745">
                <a:moveTo>
                  <a:pt x="0" y="432745"/>
                </a:moveTo>
                <a:lnTo>
                  <a:pt x="236634" y="0"/>
                </a:lnTo>
                <a:lnTo>
                  <a:pt x="501551" y="427345"/>
                </a:lnTo>
                <a:lnTo>
                  <a:pt x="0" y="43274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5B51D83-FB89-45EA-8D90-1F1CDA02A2B7}"/>
              </a:ext>
            </a:extLst>
          </p:cNvPr>
          <p:cNvSpPr txBox="1"/>
          <p:nvPr/>
        </p:nvSpPr>
        <p:spPr>
          <a:xfrm>
            <a:off x="6425060" y="2472330"/>
            <a:ext cx="6285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智慧云播报打印系统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332861A-B7FD-4957-A711-671B702C55E5}"/>
              </a:ext>
            </a:extLst>
          </p:cNvPr>
          <p:cNvSpPr/>
          <p:nvPr/>
        </p:nvSpPr>
        <p:spPr>
          <a:xfrm>
            <a:off x="6209607" y="4500795"/>
            <a:ext cx="4314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</a:rPr>
              <a:t>新大陆时代</a:t>
            </a:r>
            <a:endParaRPr lang="en-US" altLang="zh-CN" sz="3200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8DBD217E-94F3-4B64-BFDC-8A3E93C561B0}"/>
              </a:ext>
            </a:extLst>
          </p:cNvPr>
          <p:cNvSpPr/>
          <p:nvPr/>
        </p:nvSpPr>
        <p:spPr>
          <a:xfrm>
            <a:off x="2914089" y="0"/>
            <a:ext cx="4176722" cy="6867307"/>
          </a:xfrm>
          <a:custGeom>
            <a:avLst/>
            <a:gdLst>
              <a:gd name="connsiteX0" fmla="*/ 3496746 w 4176722"/>
              <a:gd name="connsiteY0" fmla="*/ 0 h 6867307"/>
              <a:gd name="connsiteX1" fmla="*/ 4176722 w 4176722"/>
              <a:gd name="connsiteY1" fmla="*/ 0 h 6867307"/>
              <a:gd name="connsiteX2" fmla="*/ 680330 w 4176722"/>
              <a:gd name="connsiteY2" fmla="*/ 6866617 h 6867307"/>
              <a:gd name="connsiteX3" fmla="*/ 0 w 4176722"/>
              <a:gd name="connsiteY3" fmla="*/ 6867307 h 686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6722" h="6867307">
                <a:moveTo>
                  <a:pt x="3496746" y="0"/>
                </a:moveTo>
                <a:lnTo>
                  <a:pt x="4176722" y="0"/>
                </a:lnTo>
                <a:lnTo>
                  <a:pt x="680330" y="6866617"/>
                </a:lnTo>
                <a:lnTo>
                  <a:pt x="0" y="686730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1028" name="Picture 4" descr="https://timgsa.baidu.com/timg?image&amp;quality=80&amp;size=b9999_10000&amp;sec=1563702107120&amp;di=f9247d004635957b4209d5a944ce9828&amp;imgtype=0&amp;src=http%3A%2F%2Fwww.wxrb.com%2Fzhuanti_center%2F2016%2Fwlw%2Freport%2F201610%2FW02016102773997005215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551" y="208092"/>
            <a:ext cx="4203126" cy="22831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8616571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3440" y="847090"/>
            <a:ext cx="9875520" cy="4090670"/>
          </a:xfrm>
        </p:spPr>
        <p:txBody>
          <a:bodyPr/>
          <a:lstStyle/>
          <a:p>
            <a:pPr fontAlgn="auto">
              <a:defRPr/>
            </a:pPr>
            <a:r>
              <a:rPr lang="en-US" altLang="zh-CN" dirty="0">
                <a:solidFill>
                  <a:schemeClr val="accent2"/>
                </a:solidFill>
                <a:sym typeface="Wingdings" panose="05000000000000000000"/>
              </a:rPr>
              <a:t></a:t>
            </a:r>
            <a:r>
              <a:rPr lang="en-US" altLang="zh-CN" dirty="0">
                <a:solidFill>
                  <a:schemeClr val="accent2"/>
                </a:solidFill>
              </a:rPr>
              <a:t> SPI</a:t>
            </a:r>
            <a:r>
              <a:rPr lang="zh-CN" altLang="zh-CN" dirty="0">
                <a:solidFill>
                  <a:schemeClr val="accent2"/>
                </a:solidFill>
              </a:rPr>
              <a:t>串行存储器系列</a:t>
            </a:r>
            <a:r>
              <a:rPr lang="en-US" altLang="zh-CN" dirty="0"/>
              <a:t>	</a:t>
            </a:r>
            <a:endParaRPr lang="zh-CN" altLang="zh-CN" dirty="0"/>
          </a:p>
          <a:p>
            <a:pPr marL="0" indent="0">
              <a:buNone/>
              <a:defRPr/>
            </a:pPr>
            <a:r>
              <a:rPr lang="en-US" altLang="zh-CN" dirty="0"/>
              <a:t>W25Q80</a:t>
            </a:r>
            <a:r>
              <a:rPr lang="zh-CN" altLang="zh-CN" dirty="0"/>
              <a:t>：</a:t>
            </a:r>
            <a:r>
              <a:rPr lang="en-US" altLang="zh-CN" dirty="0"/>
              <a:t>08M</a:t>
            </a:r>
            <a:r>
              <a:rPr lang="zh-CN" altLang="zh-CN" dirty="0"/>
              <a:t>位</a:t>
            </a:r>
            <a:r>
              <a:rPr lang="en-US" altLang="zh-CN" dirty="0"/>
              <a:t>=1M</a:t>
            </a:r>
            <a:r>
              <a:rPr lang="zh-CN" altLang="zh-CN" dirty="0"/>
              <a:t>字节（</a:t>
            </a:r>
            <a:r>
              <a:rPr lang="en-US" altLang="zh-CN" dirty="0"/>
              <a:t>1,048,576</a:t>
            </a:r>
            <a:r>
              <a:rPr lang="zh-CN" altLang="zh-CN" dirty="0"/>
              <a:t>字节）</a:t>
            </a:r>
          </a:p>
          <a:p>
            <a:pPr marL="0" indent="0">
              <a:buNone/>
              <a:defRPr/>
            </a:pPr>
            <a:r>
              <a:rPr lang="en-US" altLang="zh-CN" dirty="0"/>
              <a:t>W25Q16</a:t>
            </a:r>
            <a:r>
              <a:rPr lang="zh-CN" altLang="zh-CN" dirty="0"/>
              <a:t>：</a:t>
            </a:r>
            <a:r>
              <a:rPr lang="en-US" altLang="zh-CN" dirty="0"/>
              <a:t>16M</a:t>
            </a:r>
            <a:r>
              <a:rPr lang="zh-CN" altLang="zh-CN" dirty="0"/>
              <a:t>位</a:t>
            </a:r>
            <a:r>
              <a:rPr lang="en-US" altLang="zh-CN" dirty="0"/>
              <a:t>=2M</a:t>
            </a:r>
            <a:r>
              <a:rPr lang="zh-CN" altLang="zh-CN" dirty="0"/>
              <a:t>字节（</a:t>
            </a:r>
            <a:r>
              <a:rPr lang="en-US" altLang="zh-CN" dirty="0"/>
              <a:t>2,097,152</a:t>
            </a:r>
            <a:r>
              <a:rPr lang="zh-CN" altLang="zh-CN" dirty="0"/>
              <a:t>字节）</a:t>
            </a:r>
          </a:p>
          <a:p>
            <a:pPr marL="0" indent="0">
              <a:buNone/>
              <a:defRPr/>
            </a:pPr>
            <a:r>
              <a:rPr lang="en-US" altLang="zh-CN" dirty="0"/>
              <a:t>W25Q32</a:t>
            </a:r>
            <a:r>
              <a:rPr lang="zh-CN" altLang="zh-CN" dirty="0"/>
              <a:t>：</a:t>
            </a:r>
            <a:r>
              <a:rPr lang="en-US" altLang="zh-CN" dirty="0"/>
              <a:t>32M</a:t>
            </a:r>
            <a:r>
              <a:rPr lang="zh-CN" altLang="zh-CN" dirty="0"/>
              <a:t>位</a:t>
            </a:r>
            <a:r>
              <a:rPr lang="en-US" altLang="zh-CN" dirty="0"/>
              <a:t>=4M</a:t>
            </a:r>
            <a:r>
              <a:rPr lang="zh-CN" altLang="zh-CN" dirty="0"/>
              <a:t>字节（</a:t>
            </a:r>
            <a:r>
              <a:rPr lang="en-US" altLang="zh-CN" dirty="0"/>
              <a:t>4,194,304</a:t>
            </a:r>
            <a:r>
              <a:rPr lang="zh-CN" altLang="zh-CN" dirty="0"/>
              <a:t>字节）</a:t>
            </a:r>
          </a:p>
          <a:p>
            <a:pPr marL="0" indent="0">
              <a:buNone/>
              <a:defRPr/>
            </a:pPr>
            <a:r>
              <a:rPr lang="zh-CN" altLang="zh-CN" dirty="0"/>
              <a:t>每</a:t>
            </a:r>
            <a:r>
              <a:rPr lang="en-US" altLang="zh-CN" dirty="0"/>
              <a:t>256</a:t>
            </a:r>
            <a:r>
              <a:rPr lang="zh-CN" altLang="zh-CN" dirty="0"/>
              <a:t>字节可编程页</a:t>
            </a:r>
          </a:p>
          <a:p>
            <a:pPr fontAlgn="auto">
              <a:defRPr/>
            </a:pPr>
            <a:r>
              <a:rPr lang="en-US" altLang="zh-CN" dirty="0">
                <a:solidFill>
                  <a:schemeClr val="accent2"/>
                </a:solidFill>
                <a:sym typeface="Wingdings" panose="05000000000000000000"/>
              </a:rPr>
              <a:t>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zh-CN" dirty="0">
                <a:solidFill>
                  <a:schemeClr val="accent2"/>
                </a:solidFill>
              </a:rPr>
              <a:t>灵活的</a:t>
            </a:r>
            <a:r>
              <a:rPr lang="en-US" altLang="zh-CN" dirty="0">
                <a:solidFill>
                  <a:schemeClr val="accent2"/>
                </a:solidFill>
              </a:rPr>
              <a:t>4KB</a:t>
            </a:r>
            <a:r>
              <a:rPr lang="zh-CN" altLang="zh-CN" dirty="0">
                <a:solidFill>
                  <a:schemeClr val="accent2"/>
                </a:solidFill>
              </a:rPr>
              <a:t>扇区结构</a:t>
            </a:r>
          </a:p>
          <a:p>
            <a:pPr marL="0" indent="0">
              <a:buNone/>
              <a:defRPr/>
            </a:pPr>
            <a:r>
              <a:rPr lang="zh-CN" altLang="zh-CN" dirty="0"/>
              <a:t>块擦除（</a:t>
            </a:r>
            <a:r>
              <a:rPr lang="en-US" altLang="zh-CN" dirty="0"/>
              <a:t>32K</a:t>
            </a:r>
            <a:r>
              <a:rPr lang="zh-CN" altLang="zh-CN" dirty="0"/>
              <a:t>和</a:t>
            </a:r>
            <a:r>
              <a:rPr lang="en-US" altLang="zh-CN" dirty="0"/>
              <a:t>64K</a:t>
            </a:r>
            <a:r>
              <a:rPr lang="zh-CN" altLang="zh-CN" dirty="0"/>
              <a:t>字节）</a:t>
            </a:r>
          </a:p>
          <a:p>
            <a:pPr marL="0" indent="0">
              <a:buNone/>
              <a:defRPr/>
            </a:pPr>
            <a:r>
              <a:rPr lang="zh-CN" altLang="zh-CN" dirty="0"/>
              <a:t>统一的扇区擦除（</a:t>
            </a:r>
            <a:r>
              <a:rPr lang="en-US" altLang="zh-CN" dirty="0"/>
              <a:t>4K</a:t>
            </a:r>
            <a:r>
              <a:rPr lang="zh-CN" altLang="zh-CN" dirty="0"/>
              <a:t>字节）</a:t>
            </a:r>
          </a:p>
          <a:p>
            <a:pPr marL="0" indent="0">
              <a:buNone/>
              <a:defRPr/>
            </a:pPr>
            <a:r>
              <a:rPr lang="zh-CN" altLang="zh-CN" dirty="0"/>
              <a:t>一次编程</a:t>
            </a:r>
            <a:r>
              <a:rPr lang="en-US" altLang="zh-CN" dirty="0"/>
              <a:t>256</a:t>
            </a:r>
            <a:r>
              <a:rPr lang="zh-CN" altLang="zh-CN" dirty="0"/>
              <a:t>字节</a:t>
            </a:r>
          </a:p>
        </p:txBody>
      </p:sp>
      <p:sp>
        <p:nvSpPr>
          <p:cNvPr id="4" name="矩形 3"/>
          <p:cNvSpPr/>
          <p:nvPr/>
        </p:nvSpPr>
        <p:spPr>
          <a:xfrm>
            <a:off x="1098845" y="19633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FLASH</a:t>
            </a:r>
            <a:r>
              <a:rPr lang="zh-CN" altLang="en-US" b="1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482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907674" y="838200"/>
            <a:ext cx="9875520" cy="5532120"/>
          </a:xfrm>
        </p:spPr>
        <p:txBody>
          <a:bodyPr>
            <a:normAutofit fontScale="92500" lnSpcReduction="10000"/>
          </a:bodyPr>
          <a:lstStyle/>
          <a:p>
            <a:pPr fontAlgn="auto">
              <a:defRPr/>
            </a:pPr>
            <a:r>
              <a:rPr lang="en-US" altLang="zh-CN" dirty="0">
                <a:sym typeface="Wingdings" panose="05000000000000000000"/>
              </a:rPr>
              <a:t></a:t>
            </a:r>
            <a:r>
              <a:rPr lang="en-US" altLang="zh-CN" dirty="0"/>
              <a:t> </a:t>
            </a:r>
            <a:r>
              <a:rPr lang="zh-CN" altLang="zh-CN" dirty="0"/>
              <a:t>标准、双倍和四倍</a:t>
            </a:r>
            <a:r>
              <a:rPr lang="en-US" altLang="zh-CN" dirty="0"/>
              <a:t>SPI</a:t>
            </a:r>
            <a:endParaRPr lang="zh-CN" altLang="zh-CN" dirty="0"/>
          </a:p>
          <a:p>
            <a:pPr marL="0" indent="0">
              <a:buNone/>
              <a:defRPr/>
            </a:pPr>
            <a:r>
              <a:rPr lang="zh-CN" altLang="zh-CN" dirty="0"/>
              <a:t>标准</a:t>
            </a:r>
            <a:r>
              <a:rPr lang="en-US" altLang="zh-CN" dirty="0"/>
              <a:t>SPI</a:t>
            </a:r>
            <a:r>
              <a:rPr lang="zh-CN" altLang="zh-CN" dirty="0"/>
              <a:t>：</a:t>
            </a:r>
            <a:r>
              <a:rPr lang="en-US" altLang="zh-CN" dirty="0"/>
              <a:t>CLK</a:t>
            </a:r>
            <a:r>
              <a:rPr lang="zh-CN" altLang="zh-CN" dirty="0"/>
              <a:t>、</a:t>
            </a:r>
            <a:r>
              <a:rPr lang="en-US" altLang="zh-CN" dirty="0"/>
              <a:t>CS</a:t>
            </a:r>
            <a:r>
              <a:rPr lang="zh-CN" altLang="zh-CN" dirty="0"/>
              <a:t>、</a:t>
            </a:r>
            <a:r>
              <a:rPr lang="en-US" altLang="zh-CN" dirty="0"/>
              <a:t>DI</a:t>
            </a:r>
            <a:r>
              <a:rPr lang="zh-CN" altLang="zh-CN" dirty="0"/>
              <a:t>、</a:t>
            </a:r>
            <a:r>
              <a:rPr lang="en-US" altLang="zh-CN" dirty="0"/>
              <a:t>DO</a:t>
            </a:r>
            <a:r>
              <a:rPr lang="zh-CN" altLang="zh-CN" dirty="0"/>
              <a:t>、</a:t>
            </a:r>
            <a:r>
              <a:rPr lang="en-US" altLang="zh-CN" dirty="0"/>
              <a:t>WP</a:t>
            </a:r>
            <a:r>
              <a:rPr lang="zh-CN" altLang="zh-CN" dirty="0"/>
              <a:t>、</a:t>
            </a:r>
            <a:r>
              <a:rPr lang="en-US" altLang="zh-CN" dirty="0"/>
              <a:t>HOLD</a:t>
            </a:r>
            <a:endParaRPr lang="zh-CN" altLang="zh-CN" dirty="0"/>
          </a:p>
          <a:p>
            <a:pPr marL="0" indent="0">
              <a:buNone/>
              <a:defRPr/>
            </a:pPr>
            <a:r>
              <a:rPr lang="zh-CN" altLang="zh-CN" dirty="0"/>
              <a:t>双倍</a:t>
            </a:r>
            <a:r>
              <a:rPr lang="en-US" altLang="zh-CN" dirty="0"/>
              <a:t>SPI</a:t>
            </a:r>
            <a:r>
              <a:rPr lang="zh-CN" altLang="zh-CN" dirty="0"/>
              <a:t>：</a:t>
            </a:r>
            <a:r>
              <a:rPr lang="en-US" altLang="zh-CN" dirty="0"/>
              <a:t>CLK</a:t>
            </a:r>
            <a:r>
              <a:rPr lang="zh-CN" altLang="zh-CN" dirty="0"/>
              <a:t>、</a:t>
            </a:r>
            <a:r>
              <a:rPr lang="en-US" altLang="zh-CN" dirty="0"/>
              <a:t>CS</a:t>
            </a:r>
            <a:r>
              <a:rPr lang="zh-CN" altLang="zh-CN" dirty="0"/>
              <a:t>、</a:t>
            </a:r>
            <a:r>
              <a:rPr lang="en-US" altLang="zh-CN" dirty="0"/>
              <a:t>IO0</a:t>
            </a:r>
            <a:r>
              <a:rPr lang="zh-CN" altLang="zh-CN" dirty="0"/>
              <a:t>、</a:t>
            </a:r>
            <a:r>
              <a:rPr lang="en-US" altLang="zh-CN" dirty="0"/>
              <a:t>IO1</a:t>
            </a:r>
            <a:r>
              <a:rPr lang="zh-CN" altLang="zh-CN" dirty="0"/>
              <a:t>、</a:t>
            </a:r>
            <a:r>
              <a:rPr lang="en-US" altLang="zh-CN" dirty="0"/>
              <a:t>WP</a:t>
            </a:r>
            <a:r>
              <a:rPr lang="zh-CN" altLang="zh-CN" dirty="0"/>
              <a:t>、</a:t>
            </a:r>
            <a:r>
              <a:rPr lang="en-US" altLang="zh-CN" dirty="0"/>
              <a:t>HOLD</a:t>
            </a:r>
            <a:endParaRPr lang="zh-CN" altLang="zh-CN" dirty="0"/>
          </a:p>
          <a:p>
            <a:pPr marL="0" indent="0">
              <a:buNone/>
              <a:defRPr/>
            </a:pPr>
            <a:r>
              <a:rPr lang="zh-CN" altLang="zh-CN" dirty="0"/>
              <a:t>四倍</a:t>
            </a:r>
            <a:r>
              <a:rPr lang="en-US" altLang="zh-CN" dirty="0"/>
              <a:t>SPI</a:t>
            </a:r>
            <a:r>
              <a:rPr lang="zh-CN" altLang="zh-CN" dirty="0"/>
              <a:t>：</a:t>
            </a:r>
            <a:r>
              <a:rPr lang="en-US" altLang="zh-CN" dirty="0"/>
              <a:t>CLK</a:t>
            </a:r>
            <a:r>
              <a:rPr lang="zh-CN" altLang="zh-CN" dirty="0"/>
              <a:t>、</a:t>
            </a:r>
            <a:r>
              <a:rPr lang="en-US" altLang="zh-CN" dirty="0"/>
              <a:t>CS</a:t>
            </a:r>
            <a:r>
              <a:rPr lang="zh-CN" altLang="zh-CN" dirty="0"/>
              <a:t>、</a:t>
            </a:r>
            <a:r>
              <a:rPr lang="en-US" altLang="zh-CN" dirty="0"/>
              <a:t>IO0</a:t>
            </a:r>
            <a:r>
              <a:rPr lang="zh-CN" altLang="zh-CN" dirty="0"/>
              <a:t>、</a:t>
            </a:r>
            <a:r>
              <a:rPr lang="en-US" altLang="zh-CN" dirty="0"/>
              <a:t>IO1</a:t>
            </a:r>
            <a:r>
              <a:rPr lang="zh-CN" altLang="zh-CN" dirty="0"/>
              <a:t>、</a:t>
            </a:r>
            <a:r>
              <a:rPr lang="en-US" altLang="zh-CN" dirty="0"/>
              <a:t>IO2</a:t>
            </a:r>
            <a:r>
              <a:rPr lang="zh-CN" altLang="zh-CN" dirty="0"/>
              <a:t>、</a:t>
            </a:r>
            <a:r>
              <a:rPr lang="en-US" altLang="zh-CN" dirty="0"/>
              <a:t>IO3</a:t>
            </a:r>
            <a:endParaRPr lang="zh-CN" altLang="zh-CN" dirty="0"/>
          </a:p>
          <a:p>
            <a:pPr fontAlgn="auto">
              <a:defRPr/>
            </a:pPr>
            <a:r>
              <a:rPr lang="en-US" altLang="zh-CN" dirty="0">
                <a:sym typeface="Wingdings" panose="05000000000000000000"/>
              </a:rPr>
              <a:t></a:t>
            </a:r>
            <a:r>
              <a:rPr lang="en-US" altLang="zh-CN" dirty="0"/>
              <a:t> </a:t>
            </a:r>
            <a:r>
              <a:rPr lang="zh-CN" altLang="zh-CN" dirty="0"/>
              <a:t>高级的安全特点</a:t>
            </a:r>
          </a:p>
          <a:p>
            <a:pPr marL="0" indent="0">
              <a:buNone/>
              <a:defRPr/>
            </a:pPr>
            <a:r>
              <a:rPr lang="zh-CN" altLang="zh-CN" dirty="0"/>
              <a:t>软件和硬件写保护</a:t>
            </a:r>
          </a:p>
          <a:p>
            <a:pPr marL="0" indent="0">
              <a:buNone/>
              <a:defRPr/>
            </a:pPr>
            <a:r>
              <a:rPr lang="zh-CN" altLang="zh-CN" dirty="0"/>
              <a:t>选择扇区和块保护</a:t>
            </a:r>
          </a:p>
          <a:p>
            <a:pPr marL="0" indent="0">
              <a:buNone/>
              <a:defRPr/>
            </a:pPr>
            <a:r>
              <a:rPr lang="zh-CN" altLang="zh-CN" dirty="0"/>
              <a:t>一次性编程保护</a:t>
            </a:r>
          </a:p>
          <a:p>
            <a:pPr marL="0" indent="0">
              <a:buNone/>
              <a:defRPr/>
            </a:pPr>
            <a:r>
              <a:rPr lang="zh-CN" altLang="zh-CN" dirty="0"/>
              <a:t>每个设备具有唯一的</a:t>
            </a:r>
            <a:r>
              <a:rPr lang="en-US" altLang="zh-CN" dirty="0"/>
              <a:t>64</a:t>
            </a:r>
            <a:r>
              <a:rPr lang="zh-CN" altLang="zh-CN" dirty="0"/>
              <a:t>位</a:t>
            </a:r>
            <a:r>
              <a:rPr lang="en-US" altLang="zh-CN" dirty="0"/>
              <a:t>ID</a:t>
            </a:r>
            <a:endParaRPr lang="zh-CN" altLang="zh-CN" dirty="0"/>
          </a:p>
          <a:p>
            <a:pPr fontAlgn="auto">
              <a:defRPr/>
            </a:pPr>
            <a:r>
              <a:rPr lang="en-US" altLang="zh-CN" dirty="0">
                <a:sym typeface="Wingdings" panose="05000000000000000000"/>
              </a:rPr>
              <a:t></a:t>
            </a:r>
            <a:r>
              <a:rPr lang="en-US" altLang="zh-CN" dirty="0"/>
              <a:t> </a:t>
            </a:r>
            <a:r>
              <a:rPr lang="zh-CN" altLang="zh-CN" dirty="0"/>
              <a:t>高性能串行</a:t>
            </a:r>
            <a:r>
              <a:rPr lang="en-US" altLang="zh-CN" dirty="0"/>
              <a:t>FLASH</a:t>
            </a:r>
            <a:r>
              <a:rPr lang="zh-CN" altLang="zh-CN" dirty="0"/>
              <a:t>存储器</a:t>
            </a:r>
          </a:p>
          <a:p>
            <a:pPr marL="0" indent="0">
              <a:buNone/>
              <a:defRPr/>
            </a:pPr>
            <a:r>
              <a:rPr lang="zh-CN" altLang="zh-CN" dirty="0"/>
              <a:t>比普通串行</a:t>
            </a:r>
            <a:r>
              <a:rPr lang="en-US" altLang="zh-CN" dirty="0"/>
              <a:t>FLASH</a:t>
            </a:r>
            <a:r>
              <a:rPr lang="zh-CN" altLang="zh-CN" dirty="0"/>
              <a:t>性能高</a:t>
            </a:r>
            <a:r>
              <a:rPr lang="en-US" altLang="zh-CN" dirty="0"/>
              <a:t>6</a:t>
            </a:r>
            <a:r>
              <a:rPr lang="zh-CN" altLang="zh-CN" dirty="0"/>
              <a:t>倍</a:t>
            </a:r>
          </a:p>
          <a:p>
            <a:pPr marL="0" indent="0">
              <a:buNone/>
              <a:defRPr/>
            </a:pPr>
            <a:r>
              <a:rPr lang="en-US" altLang="zh-CN" dirty="0"/>
              <a:t>80MHz</a:t>
            </a:r>
            <a:r>
              <a:rPr lang="zh-CN" altLang="zh-CN" dirty="0"/>
              <a:t>时钟频率</a:t>
            </a:r>
          </a:p>
          <a:p>
            <a:pPr marL="0" indent="0">
              <a:buNone/>
              <a:defRPr/>
            </a:pPr>
            <a:r>
              <a:rPr lang="zh-CN" altLang="zh-CN" dirty="0"/>
              <a:t>双倍</a:t>
            </a:r>
            <a:r>
              <a:rPr lang="en-US" altLang="zh-CN" dirty="0"/>
              <a:t>SPI</a:t>
            </a:r>
            <a:r>
              <a:rPr lang="zh-CN" altLang="zh-CN" dirty="0"/>
              <a:t>相当于</a:t>
            </a:r>
            <a:r>
              <a:rPr lang="en-US" altLang="zh-CN" dirty="0"/>
              <a:t>160MHz</a:t>
            </a:r>
            <a:endParaRPr lang="zh-CN" altLang="zh-CN" dirty="0"/>
          </a:p>
          <a:p>
            <a:pPr marL="0" indent="0">
              <a:buNone/>
              <a:defRPr/>
            </a:pPr>
            <a:r>
              <a:rPr lang="zh-CN" altLang="zh-CN" dirty="0"/>
              <a:t>四倍</a:t>
            </a:r>
            <a:r>
              <a:rPr lang="en-US" altLang="zh-CN" dirty="0"/>
              <a:t>SPI</a:t>
            </a:r>
            <a:r>
              <a:rPr lang="zh-CN" altLang="zh-CN" dirty="0"/>
              <a:t>相当于</a:t>
            </a:r>
            <a:r>
              <a:rPr lang="en-US" altLang="zh-CN" dirty="0"/>
              <a:t>320MHz</a:t>
            </a:r>
            <a:endParaRPr lang="zh-CN" altLang="zh-CN" dirty="0"/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98845" y="19633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FLASH</a:t>
            </a:r>
            <a:r>
              <a:rPr lang="zh-CN" altLang="en-US" b="1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94400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40MB/S</a:t>
            </a:r>
            <a:r>
              <a:rPr lang="zh-CN" altLang="zh-CN" dirty="0"/>
              <a:t>连续传输数据</a:t>
            </a:r>
          </a:p>
          <a:p>
            <a:pPr marL="0" indent="0">
              <a:buNone/>
              <a:defRPr/>
            </a:pPr>
            <a:r>
              <a:rPr lang="en-US" altLang="zh-CN" dirty="0"/>
              <a:t>30MB/S</a:t>
            </a:r>
            <a:r>
              <a:rPr lang="zh-CN" altLang="zh-CN" dirty="0"/>
              <a:t>随机存取（每</a:t>
            </a:r>
            <a:r>
              <a:rPr lang="en-US" altLang="zh-CN" dirty="0"/>
              <a:t>32</a:t>
            </a:r>
            <a:r>
              <a:rPr lang="zh-CN" altLang="zh-CN" dirty="0"/>
              <a:t>字节）</a:t>
            </a:r>
          </a:p>
          <a:p>
            <a:pPr marL="0" indent="0">
              <a:buNone/>
              <a:defRPr/>
            </a:pPr>
            <a:r>
              <a:rPr lang="zh-CN" altLang="zh-CN" dirty="0"/>
              <a:t>比得上</a:t>
            </a:r>
            <a:r>
              <a:rPr lang="en-US" altLang="zh-CN" dirty="0"/>
              <a:t>16</a:t>
            </a:r>
            <a:r>
              <a:rPr lang="zh-CN" altLang="zh-CN" dirty="0"/>
              <a:t>位并行存储器</a:t>
            </a:r>
          </a:p>
          <a:p>
            <a:pPr fontAlgn="auto">
              <a:defRPr/>
            </a:pPr>
            <a:r>
              <a:rPr lang="en-US" altLang="zh-CN" dirty="0">
                <a:solidFill>
                  <a:schemeClr val="accent2"/>
                </a:solidFill>
                <a:sym typeface="Wingdings" panose="05000000000000000000"/>
              </a:rPr>
              <a:t>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zh-CN" dirty="0">
                <a:solidFill>
                  <a:schemeClr val="accent2"/>
                </a:solidFill>
              </a:rPr>
              <a:t>低功耗、宽温度范围</a:t>
            </a:r>
          </a:p>
          <a:p>
            <a:pPr marL="0" indent="0">
              <a:buNone/>
              <a:defRPr/>
            </a:pPr>
            <a:r>
              <a:rPr lang="zh-CN" altLang="zh-CN" dirty="0"/>
              <a:t>单电源</a:t>
            </a:r>
            <a:r>
              <a:rPr lang="en-US" altLang="zh-CN" dirty="0"/>
              <a:t>2.7V-3.6V</a:t>
            </a:r>
            <a:endParaRPr lang="zh-CN" altLang="zh-CN" dirty="0"/>
          </a:p>
          <a:p>
            <a:pPr marL="0" indent="0">
              <a:buNone/>
              <a:defRPr/>
            </a:pPr>
            <a:r>
              <a:rPr lang="zh-CN" altLang="zh-CN" dirty="0"/>
              <a:t>工作电流</a:t>
            </a:r>
            <a:r>
              <a:rPr lang="en-US" altLang="zh-CN" dirty="0"/>
              <a:t>4mA</a:t>
            </a:r>
            <a:r>
              <a:rPr lang="zh-CN" altLang="zh-CN" dirty="0"/>
              <a:t>，掉电</a:t>
            </a:r>
            <a:r>
              <a:rPr lang="en-US" altLang="zh-CN" dirty="0"/>
              <a:t>&lt;1μA</a:t>
            </a:r>
            <a:r>
              <a:rPr lang="zh-CN" altLang="zh-CN" dirty="0"/>
              <a:t>（典型值）</a:t>
            </a:r>
          </a:p>
          <a:p>
            <a:pPr marL="0" indent="0">
              <a:buNone/>
              <a:defRPr/>
            </a:pPr>
            <a:r>
              <a:rPr lang="en-US" altLang="zh-CN" dirty="0"/>
              <a:t>-40</a:t>
            </a:r>
            <a:r>
              <a:rPr lang="zh-CN" altLang="zh-CN" dirty="0"/>
              <a:t>℃～</a:t>
            </a:r>
            <a:r>
              <a:rPr lang="en-US" altLang="zh-CN" dirty="0"/>
              <a:t>+85</a:t>
            </a:r>
            <a:r>
              <a:rPr lang="zh-CN" altLang="zh-CN" dirty="0"/>
              <a:t>℃工作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8845" y="19633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FLASH</a:t>
            </a:r>
            <a:r>
              <a:rPr lang="zh-CN" altLang="en-US" b="1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4059669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 noChangeArrowheads="1"/>
          </p:cNvSpPr>
          <p:nvPr>
            <p:ph type="title"/>
          </p:nvPr>
        </p:nvSpPr>
        <p:spPr>
          <a:xfrm>
            <a:off x="879562" y="906780"/>
            <a:ext cx="8595360" cy="762000"/>
          </a:xfrm>
        </p:spPr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</a:rPr>
              <a:t>3.W25Q80</a:t>
            </a:r>
            <a:r>
              <a:rPr lang="zh-CN" altLang="zh-CN" sz="2800" dirty="0">
                <a:solidFill>
                  <a:schemeClr val="tx1"/>
                </a:solidFill>
              </a:rPr>
              <a:t>的内部结构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5921" y="1668780"/>
            <a:ext cx="4019550" cy="1582420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en-US" altLang="zh-CN" dirty="0"/>
              <a:t>       </a:t>
            </a:r>
            <a:r>
              <a:rPr lang="zh-CN" altLang="zh-CN" dirty="0"/>
              <a:t>一页（</a:t>
            </a:r>
            <a:r>
              <a:rPr lang="en-US" altLang="zh-CN" dirty="0"/>
              <a:t>Page</a:t>
            </a:r>
            <a:r>
              <a:rPr lang="zh-CN" altLang="zh-CN" dirty="0"/>
              <a:t>）有</a:t>
            </a:r>
            <a:r>
              <a:rPr lang="en-US" altLang="zh-CN" dirty="0"/>
              <a:t>256</a:t>
            </a:r>
            <a:r>
              <a:rPr lang="zh-CN" altLang="zh-CN" dirty="0"/>
              <a:t>个字节，一个扇区（</a:t>
            </a:r>
            <a:r>
              <a:rPr lang="en-US" altLang="zh-CN" dirty="0"/>
              <a:t>Sector</a:t>
            </a:r>
            <a:r>
              <a:rPr lang="zh-CN" altLang="zh-CN" dirty="0"/>
              <a:t>）有</a:t>
            </a:r>
            <a:r>
              <a:rPr lang="en-US" altLang="zh-CN" dirty="0"/>
              <a:t>16</a:t>
            </a:r>
            <a:r>
              <a:rPr lang="zh-CN" altLang="zh-CN" dirty="0"/>
              <a:t>页，一个块（</a:t>
            </a:r>
            <a:r>
              <a:rPr lang="en-US" altLang="zh-CN" dirty="0"/>
              <a:t>Block</a:t>
            </a:r>
            <a:r>
              <a:rPr lang="zh-CN" altLang="zh-CN" dirty="0"/>
              <a:t>或</a:t>
            </a:r>
            <a:r>
              <a:rPr lang="en-US" altLang="zh-CN" dirty="0"/>
              <a:t>Bulk</a:t>
            </a:r>
            <a:r>
              <a:rPr lang="zh-CN" altLang="zh-CN" dirty="0"/>
              <a:t>）有</a:t>
            </a:r>
            <a:r>
              <a:rPr lang="en-US" altLang="zh-CN" dirty="0"/>
              <a:t>16</a:t>
            </a:r>
            <a:r>
              <a:rPr lang="zh-CN" altLang="zh-CN" dirty="0"/>
              <a:t>个扇区。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796" y="925830"/>
            <a:ext cx="5053964" cy="5343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矩形 1"/>
          <p:cNvSpPr>
            <a:spLocks noChangeArrowheads="1"/>
          </p:cNvSpPr>
          <p:nvPr/>
        </p:nvSpPr>
        <p:spPr bwMode="auto">
          <a:xfrm>
            <a:off x="3294445" y="5271770"/>
            <a:ext cx="268535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160" b="1" dirty="0"/>
              <a:t>W25Q80</a:t>
            </a:r>
            <a:r>
              <a:rPr lang="zh-CN" altLang="zh-CN" sz="2160" b="1" dirty="0"/>
              <a:t>的内部结构图</a:t>
            </a:r>
          </a:p>
        </p:txBody>
      </p:sp>
      <p:sp>
        <p:nvSpPr>
          <p:cNvPr id="6" name="矩形 5"/>
          <p:cNvSpPr/>
          <p:nvPr/>
        </p:nvSpPr>
        <p:spPr>
          <a:xfrm>
            <a:off x="1098845" y="19633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FLASH</a:t>
            </a:r>
            <a:r>
              <a:rPr lang="zh-CN" altLang="en-US" b="1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28504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 noChangeArrowheads="1"/>
          </p:cNvSpPr>
          <p:nvPr>
            <p:ph type="title"/>
          </p:nvPr>
        </p:nvSpPr>
        <p:spPr>
          <a:xfrm>
            <a:off x="881380" y="911226"/>
            <a:ext cx="8595360" cy="762000"/>
          </a:xfrm>
        </p:spPr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</a:rPr>
              <a:t>4. W25Q80</a:t>
            </a:r>
            <a:r>
              <a:rPr lang="zh-CN" altLang="zh-CN" sz="2800" dirty="0">
                <a:solidFill>
                  <a:schemeClr val="tx1"/>
                </a:solidFill>
              </a:rPr>
              <a:t>的引脚说明</a:t>
            </a:r>
            <a:endParaRPr lang="zh-CN" altLang="en-US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66366543"/>
              </p:ext>
            </p:extLst>
          </p:nvPr>
        </p:nvGraphicFramePr>
        <p:xfrm>
          <a:off x="881380" y="1840866"/>
          <a:ext cx="10104121" cy="4295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1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0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2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9841">
                <a:tc>
                  <a:txBody>
                    <a:bodyPr/>
                    <a:lstStyle/>
                    <a:p>
                      <a:pPr indent="269875" algn="ctr" fontAlgn="auto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</a:rPr>
                        <a:t>引脚编号</a:t>
                      </a:r>
                      <a:endParaRPr lang="zh-CN" sz="1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tc>
                  <a:txBody>
                    <a:bodyPr/>
                    <a:lstStyle/>
                    <a:p>
                      <a:pPr indent="269875" algn="ctr" fontAlgn="auto">
                        <a:spcAft>
                          <a:spcPts val="0"/>
                        </a:spcAft>
                      </a:pPr>
                      <a:r>
                        <a:rPr lang="zh-CN" sz="1900" b="1" kern="100">
                          <a:solidFill>
                            <a:schemeClr val="tx1"/>
                          </a:solidFill>
                          <a:effectLst/>
                        </a:rPr>
                        <a:t>引脚名称</a:t>
                      </a:r>
                      <a:endParaRPr lang="zh-CN" sz="19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tc>
                  <a:txBody>
                    <a:bodyPr/>
                    <a:lstStyle/>
                    <a:p>
                      <a:pPr indent="269875" algn="ctr" fontAlgn="auto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solidFill>
                            <a:schemeClr val="tx1"/>
                          </a:solidFill>
                          <a:effectLst/>
                        </a:rPr>
                        <a:t>I/O</a:t>
                      </a:r>
                      <a:r>
                        <a:rPr lang="zh-CN" sz="1900" b="1" kern="100">
                          <a:solidFill>
                            <a:schemeClr val="tx1"/>
                          </a:solidFill>
                          <a:effectLst/>
                        </a:rPr>
                        <a:t>方向</a:t>
                      </a:r>
                      <a:endParaRPr lang="zh-CN" sz="19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tc>
                  <a:txBody>
                    <a:bodyPr/>
                    <a:lstStyle/>
                    <a:p>
                      <a:pPr indent="269875" algn="ctr" fontAlgn="auto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</a:rPr>
                        <a:t>功能</a:t>
                      </a:r>
                      <a:endParaRPr lang="zh-CN" sz="1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58">
                <a:tc>
                  <a:txBody>
                    <a:bodyPr/>
                    <a:lstStyle/>
                    <a:p>
                      <a:pPr indent="269875" algn="ctr" fontAlgn="auto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9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tc>
                  <a:txBody>
                    <a:bodyPr/>
                    <a:lstStyle/>
                    <a:p>
                      <a:pPr marL="138430" indent="269875" algn="ctr" fontAlgn="auto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</a:rPr>
                        <a:t>/CS</a:t>
                      </a:r>
                      <a:endParaRPr lang="en-US" sz="1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tc>
                  <a:txBody>
                    <a:bodyPr/>
                    <a:lstStyle/>
                    <a:p>
                      <a:pPr marL="138430" indent="269875" algn="ctr" fontAlgn="auto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9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tc>
                  <a:txBody>
                    <a:bodyPr/>
                    <a:lstStyle/>
                    <a:p>
                      <a:pPr indent="269875" algn="ctr" fontAlgn="auto">
                        <a:spcAft>
                          <a:spcPts val="0"/>
                        </a:spcAft>
                      </a:pPr>
                      <a:r>
                        <a:rPr lang="zh-CN" sz="1900" b="1" kern="100">
                          <a:solidFill>
                            <a:schemeClr val="tx1"/>
                          </a:solidFill>
                          <a:effectLst/>
                        </a:rPr>
                        <a:t>片选端输入</a:t>
                      </a:r>
                      <a:endParaRPr lang="zh-CN" sz="19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637">
                <a:tc>
                  <a:txBody>
                    <a:bodyPr/>
                    <a:lstStyle/>
                    <a:p>
                      <a:pPr indent="269875" algn="ctr" fontAlgn="auto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9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tc>
                  <a:txBody>
                    <a:bodyPr/>
                    <a:lstStyle/>
                    <a:p>
                      <a:pPr marL="138430" indent="269875" algn="ctr" fontAlgn="auto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</a:rPr>
                        <a:t>DO(IO1)-</a:t>
                      </a:r>
                      <a:r>
                        <a:rPr lang="en-US" sz="1900" b="1" kern="100" dirty="0">
                          <a:solidFill>
                            <a:srgbClr val="FF0000"/>
                          </a:solidFill>
                          <a:effectLst/>
                        </a:rPr>
                        <a:t>MISO</a:t>
                      </a:r>
                      <a:endParaRPr lang="en-US" sz="19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tc>
                  <a:txBody>
                    <a:bodyPr/>
                    <a:lstStyle/>
                    <a:p>
                      <a:pPr marL="138430" indent="269875" algn="ctr" fontAlgn="auto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</a:rPr>
                        <a:t>I/O</a:t>
                      </a:r>
                      <a:endParaRPr lang="en-US" sz="1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tc>
                  <a:txBody>
                    <a:bodyPr/>
                    <a:lstStyle/>
                    <a:p>
                      <a:pPr indent="269875" algn="ctr" fontAlgn="auto">
                        <a:spcAft>
                          <a:spcPts val="0"/>
                        </a:spcAft>
                      </a:pPr>
                      <a:r>
                        <a:rPr lang="zh-CN" sz="1900" b="1" kern="100">
                          <a:solidFill>
                            <a:schemeClr val="tx1"/>
                          </a:solidFill>
                          <a:effectLst/>
                        </a:rPr>
                        <a:t>数据输出（数据输入输出</a:t>
                      </a:r>
                      <a:r>
                        <a:rPr lang="en-US" sz="1900" b="1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1900" b="1" kern="10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endParaRPr lang="zh-CN" sz="19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065">
                <a:tc>
                  <a:txBody>
                    <a:bodyPr/>
                    <a:lstStyle/>
                    <a:p>
                      <a:pPr indent="269875" algn="ctr" fontAlgn="auto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9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tc>
                  <a:txBody>
                    <a:bodyPr/>
                    <a:lstStyle/>
                    <a:p>
                      <a:pPr marL="138430" indent="269875" algn="ctr" fontAlgn="auto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</a:rPr>
                        <a:t>/WP(IO2)</a:t>
                      </a:r>
                      <a:endParaRPr lang="en-US" sz="1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tc>
                  <a:txBody>
                    <a:bodyPr/>
                    <a:lstStyle/>
                    <a:p>
                      <a:pPr marL="138430" indent="269875" algn="ctr" fontAlgn="auto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solidFill>
                            <a:schemeClr val="tx1"/>
                          </a:solidFill>
                          <a:effectLst/>
                        </a:rPr>
                        <a:t>I/O</a:t>
                      </a:r>
                      <a:endParaRPr lang="en-US" sz="19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tc>
                  <a:txBody>
                    <a:bodyPr/>
                    <a:lstStyle/>
                    <a:p>
                      <a:pPr indent="269875" algn="ctr" fontAlgn="auto">
                        <a:spcAft>
                          <a:spcPts val="0"/>
                        </a:spcAft>
                      </a:pPr>
                      <a:r>
                        <a:rPr lang="zh-CN" sz="1900" b="1" kern="100">
                          <a:solidFill>
                            <a:schemeClr val="tx1"/>
                          </a:solidFill>
                          <a:effectLst/>
                        </a:rPr>
                        <a:t>写保护输入（数据输入输出</a:t>
                      </a:r>
                      <a:r>
                        <a:rPr lang="en-US" sz="1900" b="1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sz="1900" b="1" kern="10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endParaRPr lang="zh-CN" sz="19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078">
                <a:tc>
                  <a:txBody>
                    <a:bodyPr/>
                    <a:lstStyle/>
                    <a:p>
                      <a:pPr indent="269875" algn="ctr" fontAlgn="auto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9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tc>
                  <a:txBody>
                    <a:bodyPr/>
                    <a:lstStyle/>
                    <a:p>
                      <a:pPr marL="138430" indent="269875" algn="ctr" fontAlgn="auto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</a:rPr>
                        <a:t>GND</a:t>
                      </a:r>
                      <a:endParaRPr lang="en-US" sz="1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tc>
                  <a:txBody>
                    <a:bodyPr/>
                    <a:lstStyle/>
                    <a:p>
                      <a:pPr marL="138430" indent="269875" algn="ctr" fontAlgn="auto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solidFill>
                            <a:schemeClr val="tx1"/>
                          </a:solidFill>
                          <a:effectLst/>
                        </a:rPr>
                        <a:t>POWER</a:t>
                      </a:r>
                      <a:endParaRPr lang="en-US" sz="19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tc>
                  <a:txBody>
                    <a:bodyPr/>
                    <a:lstStyle/>
                    <a:p>
                      <a:pPr indent="269875" algn="ctr" fontAlgn="auto">
                        <a:spcAft>
                          <a:spcPts val="0"/>
                        </a:spcAft>
                      </a:pPr>
                      <a:r>
                        <a:rPr lang="zh-CN" sz="1900" b="1" kern="100">
                          <a:solidFill>
                            <a:schemeClr val="tx1"/>
                          </a:solidFill>
                          <a:effectLst/>
                        </a:rPr>
                        <a:t>地</a:t>
                      </a:r>
                      <a:endParaRPr lang="zh-CN" sz="19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58">
                <a:tc>
                  <a:txBody>
                    <a:bodyPr/>
                    <a:lstStyle/>
                    <a:p>
                      <a:pPr indent="269875" algn="ctr" fontAlgn="auto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9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tc>
                  <a:txBody>
                    <a:bodyPr/>
                    <a:lstStyle/>
                    <a:p>
                      <a:pPr marL="138430" indent="269875" algn="ctr" fontAlgn="auto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</a:rPr>
                        <a:t>DI(IO0)-</a:t>
                      </a:r>
                      <a:r>
                        <a:rPr lang="en-US" sz="1900" b="1" kern="100" dirty="0">
                          <a:solidFill>
                            <a:srgbClr val="FF0000"/>
                          </a:solidFill>
                          <a:effectLst/>
                        </a:rPr>
                        <a:t>MOSI</a:t>
                      </a:r>
                      <a:endParaRPr lang="en-US" sz="19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tc>
                  <a:txBody>
                    <a:bodyPr/>
                    <a:lstStyle/>
                    <a:p>
                      <a:pPr marL="138430" indent="269875" algn="ctr" fontAlgn="auto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solidFill>
                            <a:schemeClr val="tx1"/>
                          </a:solidFill>
                          <a:effectLst/>
                        </a:rPr>
                        <a:t>I/O</a:t>
                      </a:r>
                      <a:endParaRPr lang="en-US" sz="19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tc>
                  <a:txBody>
                    <a:bodyPr/>
                    <a:lstStyle/>
                    <a:p>
                      <a:pPr indent="269875" algn="ctr" fontAlgn="auto">
                        <a:spcAft>
                          <a:spcPts val="0"/>
                        </a:spcAft>
                      </a:pPr>
                      <a:r>
                        <a:rPr lang="zh-CN" sz="1900" b="1" kern="100">
                          <a:solidFill>
                            <a:schemeClr val="tx1"/>
                          </a:solidFill>
                          <a:effectLst/>
                        </a:rPr>
                        <a:t>数据输入（数据输入输出</a:t>
                      </a:r>
                      <a:r>
                        <a:rPr lang="en-US" sz="19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zh-CN" sz="1900" b="1" kern="10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endParaRPr lang="zh-CN" sz="19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682">
                <a:tc>
                  <a:txBody>
                    <a:bodyPr/>
                    <a:lstStyle/>
                    <a:p>
                      <a:pPr indent="269875" algn="ctr" fontAlgn="auto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9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tc>
                  <a:txBody>
                    <a:bodyPr/>
                    <a:lstStyle/>
                    <a:p>
                      <a:pPr marL="138430" indent="269875" algn="ctr" fontAlgn="auto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</a:rPr>
                        <a:t>CLK</a:t>
                      </a:r>
                      <a:endParaRPr lang="en-US" sz="1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tc>
                  <a:txBody>
                    <a:bodyPr/>
                    <a:lstStyle/>
                    <a:p>
                      <a:pPr marL="138430" indent="269875" algn="ctr" fontAlgn="auto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9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tc>
                  <a:txBody>
                    <a:bodyPr/>
                    <a:lstStyle/>
                    <a:p>
                      <a:pPr indent="269875" algn="ctr" fontAlgn="auto">
                        <a:spcAft>
                          <a:spcPts val="0"/>
                        </a:spcAft>
                      </a:pPr>
                      <a:r>
                        <a:rPr lang="zh-CN" sz="1900" b="1" kern="100">
                          <a:solidFill>
                            <a:schemeClr val="tx1"/>
                          </a:solidFill>
                          <a:effectLst/>
                        </a:rPr>
                        <a:t>串行时钟输入</a:t>
                      </a:r>
                      <a:endParaRPr lang="zh-CN" sz="19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316">
                <a:tc>
                  <a:txBody>
                    <a:bodyPr/>
                    <a:lstStyle/>
                    <a:p>
                      <a:pPr indent="269875" algn="ctr" fontAlgn="auto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9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tc>
                  <a:txBody>
                    <a:bodyPr/>
                    <a:lstStyle/>
                    <a:p>
                      <a:pPr marL="138430" indent="269875" algn="ctr" fontAlgn="auto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</a:rPr>
                        <a:t>/HOLD(IO3)</a:t>
                      </a:r>
                      <a:endParaRPr lang="en-US" sz="1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tc>
                  <a:txBody>
                    <a:bodyPr/>
                    <a:lstStyle/>
                    <a:p>
                      <a:pPr marL="138430" indent="269875" algn="ctr" fontAlgn="auto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solidFill>
                            <a:schemeClr val="tx1"/>
                          </a:solidFill>
                          <a:effectLst/>
                        </a:rPr>
                        <a:t>I/O</a:t>
                      </a:r>
                      <a:endParaRPr lang="en-US" sz="19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tc>
                  <a:txBody>
                    <a:bodyPr/>
                    <a:lstStyle/>
                    <a:p>
                      <a:pPr indent="269875" algn="ctr" fontAlgn="auto">
                        <a:spcAft>
                          <a:spcPts val="0"/>
                        </a:spcAft>
                      </a:pPr>
                      <a:r>
                        <a:rPr lang="zh-CN" sz="1900" b="1" kern="100">
                          <a:solidFill>
                            <a:schemeClr val="tx1"/>
                          </a:solidFill>
                          <a:effectLst/>
                        </a:rPr>
                        <a:t>保持端输入（数据输入输出</a:t>
                      </a:r>
                      <a:r>
                        <a:rPr lang="en-US" sz="1900" b="1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zh-CN" sz="1900" b="1" kern="10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endParaRPr lang="zh-CN" sz="19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9841">
                <a:tc>
                  <a:txBody>
                    <a:bodyPr/>
                    <a:lstStyle/>
                    <a:p>
                      <a:pPr indent="269875" algn="ctr" fontAlgn="auto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9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tc>
                  <a:txBody>
                    <a:bodyPr/>
                    <a:lstStyle/>
                    <a:p>
                      <a:pPr marL="138430" indent="269875" algn="ctr" fontAlgn="auto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</a:rPr>
                        <a:t>VCC</a:t>
                      </a:r>
                      <a:endParaRPr lang="en-US" sz="1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tc>
                  <a:txBody>
                    <a:bodyPr/>
                    <a:lstStyle/>
                    <a:p>
                      <a:pPr marL="138430" indent="269875" algn="ctr" fontAlgn="auto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</a:rPr>
                        <a:t>POWER</a:t>
                      </a:r>
                      <a:endParaRPr lang="en-US" sz="1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tc>
                  <a:txBody>
                    <a:bodyPr/>
                    <a:lstStyle/>
                    <a:p>
                      <a:pPr indent="269875" algn="ctr" fontAlgn="auto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</a:rPr>
                        <a:t>电源</a:t>
                      </a:r>
                      <a:endParaRPr lang="zh-CN" sz="1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2302" marR="82302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098845" y="19633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FLASH</a:t>
            </a:r>
            <a:r>
              <a:rPr lang="zh-CN" altLang="en-US" b="1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1090081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955040" y="838200"/>
            <a:ext cx="9875520" cy="5638800"/>
          </a:xfrm>
        </p:spPr>
        <p:txBody>
          <a:bodyPr>
            <a:normAutofit/>
          </a:bodyPr>
          <a:lstStyle/>
          <a:p>
            <a:pPr algn="just" fontAlgn="auto">
              <a:defRPr/>
            </a:pPr>
            <a:r>
              <a:rPr lang="en-US" altLang="zh-CN" dirty="0">
                <a:solidFill>
                  <a:schemeClr val="accent2"/>
                </a:solidFill>
                <a:sym typeface="Wingdings" panose="05000000000000000000"/>
              </a:rPr>
              <a:t>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zh-CN" dirty="0">
                <a:solidFill>
                  <a:schemeClr val="accent2"/>
                </a:solidFill>
              </a:rPr>
              <a:t>片选端（</a:t>
            </a:r>
            <a:r>
              <a:rPr lang="en-US" altLang="zh-CN" dirty="0">
                <a:solidFill>
                  <a:schemeClr val="accent2"/>
                </a:solidFill>
              </a:rPr>
              <a:t>/CS</a:t>
            </a:r>
            <a:r>
              <a:rPr lang="zh-CN" altLang="zh-CN" dirty="0">
                <a:solidFill>
                  <a:schemeClr val="accent2"/>
                </a:solidFill>
              </a:rPr>
              <a:t>）</a:t>
            </a:r>
          </a:p>
          <a:p>
            <a:pPr marL="0" indent="0" algn="just">
              <a:buNone/>
              <a:defRPr/>
            </a:pPr>
            <a:r>
              <a:rPr lang="en-US" altLang="zh-CN" dirty="0"/>
              <a:t>/CS</a:t>
            </a:r>
            <a:r>
              <a:rPr lang="zh-CN" altLang="zh-CN" dirty="0"/>
              <a:t>引脚使能和禁止芯片操作。当为高电平时，芯片未被选择，串行数据输出（</a:t>
            </a:r>
            <a:r>
              <a:rPr lang="en-US" altLang="zh-CN" dirty="0"/>
              <a:t>DO</a:t>
            </a:r>
            <a:r>
              <a:rPr lang="zh-CN" altLang="zh-CN" dirty="0"/>
              <a:t>、</a:t>
            </a:r>
            <a:r>
              <a:rPr lang="en-US" altLang="zh-CN" dirty="0"/>
              <a:t>IO0</a:t>
            </a:r>
            <a:r>
              <a:rPr lang="zh-CN" altLang="zh-CN" dirty="0"/>
              <a:t>、</a:t>
            </a:r>
            <a:r>
              <a:rPr lang="en-US" altLang="zh-CN" dirty="0"/>
              <a:t>IO1</a:t>
            </a:r>
            <a:r>
              <a:rPr lang="zh-CN" altLang="zh-CN" dirty="0"/>
              <a:t>、</a:t>
            </a:r>
            <a:r>
              <a:rPr lang="en-US" altLang="zh-CN" dirty="0"/>
              <a:t>IO2</a:t>
            </a:r>
            <a:r>
              <a:rPr lang="zh-CN" altLang="zh-CN" dirty="0"/>
              <a:t>和</a:t>
            </a:r>
            <a:r>
              <a:rPr lang="en-US" altLang="zh-CN" dirty="0"/>
              <a:t>IO3</a:t>
            </a:r>
            <a:r>
              <a:rPr lang="zh-CN" altLang="zh-CN" dirty="0"/>
              <a:t>）引脚为高阻态。未被选择时，芯片处于待机状态下的低功耗，除非芯片内部在擦除、编程。当</a:t>
            </a:r>
            <a:r>
              <a:rPr lang="en-US" altLang="zh-CN" dirty="0"/>
              <a:t>/CS</a:t>
            </a:r>
            <a:r>
              <a:rPr lang="zh-CN" altLang="zh-CN" dirty="0"/>
              <a:t>变成低电平，芯片功耗将增长到正常工作，能够从芯片读写数据。上电后，在接收新的指令前，</a:t>
            </a:r>
            <a:r>
              <a:rPr lang="en-US" altLang="zh-CN" dirty="0"/>
              <a:t>/CS</a:t>
            </a:r>
            <a:r>
              <a:rPr lang="zh-CN" altLang="zh-CN" dirty="0"/>
              <a:t>必须由高变为低电平。上电后，</a:t>
            </a:r>
            <a:r>
              <a:rPr lang="en-US" altLang="zh-CN" dirty="0"/>
              <a:t>/CS</a:t>
            </a:r>
            <a:r>
              <a:rPr lang="zh-CN" altLang="zh-CN" dirty="0"/>
              <a:t>必须上升到</a:t>
            </a:r>
            <a:r>
              <a:rPr lang="en-US" altLang="zh-CN" dirty="0"/>
              <a:t>VCC</a:t>
            </a:r>
            <a:r>
              <a:rPr lang="zh-CN" altLang="zh-CN" dirty="0"/>
              <a:t>。</a:t>
            </a:r>
          </a:p>
          <a:p>
            <a:pPr algn="just" fontAlgn="auto">
              <a:defRPr/>
            </a:pPr>
            <a:r>
              <a:rPr lang="en-US" altLang="zh-CN" dirty="0">
                <a:solidFill>
                  <a:schemeClr val="accent2"/>
                </a:solidFill>
                <a:sym typeface="Wingdings" panose="05000000000000000000"/>
              </a:rPr>
              <a:t>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zh-CN" dirty="0">
                <a:solidFill>
                  <a:schemeClr val="accent2"/>
                </a:solidFill>
              </a:rPr>
              <a:t>串行数据输入、输出和</a:t>
            </a:r>
            <a:r>
              <a:rPr lang="en-US" altLang="zh-CN" dirty="0" err="1">
                <a:solidFill>
                  <a:schemeClr val="accent2"/>
                </a:solidFill>
              </a:rPr>
              <a:t>IOx</a:t>
            </a:r>
            <a:r>
              <a:rPr lang="zh-CN" altLang="zh-CN" dirty="0">
                <a:solidFill>
                  <a:schemeClr val="accent2"/>
                </a:solidFill>
              </a:rPr>
              <a:t>（</a:t>
            </a:r>
            <a:r>
              <a:rPr lang="en-US" altLang="zh-CN" dirty="0">
                <a:solidFill>
                  <a:schemeClr val="accent2"/>
                </a:solidFill>
              </a:rPr>
              <a:t>DI</a:t>
            </a:r>
            <a:r>
              <a:rPr lang="zh-CN" altLang="zh-CN" dirty="0">
                <a:solidFill>
                  <a:schemeClr val="accent2"/>
                </a:solidFill>
              </a:rPr>
              <a:t>、</a:t>
            </a:r>
            <a:r>
              <a:rPr lang="en-US" altLang="zh-CN" dirty="0">
                <a:solidFill>
                  <a:schemeClr val="accent2"/>
                </a:solidFill>
              </a:rPr>
              <a:t>DO</a:t>
            </a:r>
            <a:r>
              <a:rPr lang="zh-CN" altLang="zh-CN" dirty="0">
                <a:solidFill>
                  <a:schemeClr val="accent2"/>
                </a:solidFill>
              </a:rPr>
              <a:t>和</a:t>
            </a:r>
            <a:r>
              <a:rPr lang="en-US" altLang="zh-CN" dirty="0">
                <a:solidFill>
                  <a:schemeClr val="accent2"/>
                </a:solidFill>
              </a:rPr>
              <a:t>IO0</a:t>
            </a:r>
            <a:r>
              <a:rPr lang="zh-CN" altLang="zh-CN" dirty="0">
                <a:solidFill>
                  <a:schemeClr val="accent2"/>
                </a:solidFill>
              </a:rPr>
              <a:t>、</a:t>
            </a:r>
            <a:r>
              <a:rPr lang="en-US" altLang="zh-CN" dirty="0">
                <a:solidFill>
                  <a:schemeClr val="accent2"/>
                </a:solidFill>
              </a:rPr>
              <a:t>IO1</a:t>
            </a:r>
            <a:r>
              <a:rPr lang="zh-CN" altLang="zh-CN" dirty="0">
                <a:solidFill>
                  <a:schemeClr val="accent2"/>
                </a:solidFill>
              </a:rPr>
              <a:t>、</a:t>
            </a:r>
            <a:r>
              <a:rPr lang="en-US" altLang="zh-CN" dirty="0">
                <a:solidFill>
                  <a:schemeClr val="accent2"/>
                </a:solidFill>
              </a:rPr>
              <a:t>IO2</a:t>
            </a:r>
            <a:r>
              <a:rPr lang="zh-CN" altLang="zh-CN" dirty="0">
                <a:solidFill>
                  <a:schemeClr val="accent2"/>
                </a:solidFill>
              </a:rPr>
              <a:t>、</a:t>
            </a:r>
            <a:r>
              <a:rPr lang="en-US" altLang="zh-CN" dirty="0">
                <a:solidFill>
                  <a:schemeClr val="accent2"/>
                </a:solidFill>
              </a:rPr>
              <a:t>IO3</a:t>
            </a:r>
            <a:r>
              <a:rPr lang="zh-CN" altLang="zh-CN" dirty="0">
                <a:solidFill>
                  <a:schemeClr val="accent2"/>
                </a:solidFill>
              </a:rPr>
              <a:t>）</a:t>
            </a:r>
          </a:p>
          <a:p>
            <a:pPr marL="0" indent="0" algn="just">
              <a:buNone/>
              <a:defRPr/>
            </a:pPr>
            <a:r>
              <a:rPr lang="en-US" altLang="zh-CN" dirty="0"/>
              <a:t>W25Q80/16/32</a:t>
            </a:r>
            <a:r>
              <a:rPr lang="zh-CN" altLang="zh-CN" dirty="0"/>
              <a:t>支持标准</a:t>
            </a:r>
            <a:r>
              <a:rPr lang="en-US" altLang="zh-CN" dirty="0"/>
              <a:t>SPI</a:t>
            </a:r>
            <a:r>
              <a:rPr lang="zh-CN" altLang="zh-CN" dirty="0"/>
              <a:t>、双倍</a:t>
            </a:r>
            <a:r>
              <a:rPr lang="en-US" altLang="zh-CN" dirty="0"/>
              <a:t>SPI</a:t>
            </a:r>
            <a:r>
              <a:rPr lang="zh-CN" altLang="zh-CN" dirty="0"/>
              <a:t>和四倍</a:t>
            </a:r>
            <a:r>
              <a:rPr lang="en-US" altLang="zh-CN" dirty="0"/>
              <a:t>SPI</a:t>
            </a:r>
            <a:r>
              <a:rPr lang="zh-CN" altLang="zh-CN" dirty="0"/>
              <a:t>。标准的</a:t>
            </a:r>
            <a:r>
              <a:rPr lang="en-US" altLang="zh-CN" dirty="0"/>
              <a:t>SPI</a:t>
            </a:r>
            <a:r>
              <a:rPr lang="zh-CN" altLang="zh-CN" dirty="0"/>
              <a:t>传输用单向的</a:t>
            </a:r>
            <a:r>
              <a:rPr lang="en-US" altLang="zh-CN" dirty="0"/>
              <a:t>DI</a:t>
            </a:r>
            <a:r>
              <a:rPr lang="zh-CN" altLang="zh-CN" dirty="0"/>
              <a:t>（输入）引脚连续写命令、地址或者数据在串行时钟（</a:t>
            </a:r>
            <a:r>
              <a:rPr lang="en-US" altLang="zh-CN" dirty="0"/>
              <a:t>CLK</a:t>
            </a:r>
            <a:r>
              <a:rPr lang="zh-CN" altLang="zh-CN" dirty="0"/>
              <a:t>）的上升沿时写入到芯片内。标准的</a:t>
            </a:r>
            <a:r>
              <a:rPr lang="en-US" altLang="zh-CN" dirty="0"/>
              <a:t>SPI</a:t>
            </a:r>
            <a:r>
              <a:rPr lang="zh-CN" altLang="zh-CN" dirty="0"/>
              <a:t>用单向的</a:t>
            </a:r>
            <a:r>
              <a:rPr lang="en-US" altLang="zh-CN" dirty="0"/>
              <a:t>DO</a:t>
            </a:r>
            <a:r>
              <a:rPr lang="zh-CN" altLang="zh-CN" dirty="0"/>
              <a:t>（输出）在</a:t>
            </a:r>
            <a:r>
              <a:rPr lang="en-US" altLang="zh-CN" dirty="0"/>
              <a:t>CLK</a:t>
            </a:r>
            <a:r>
              <a:rPr lang="zh-CN" altLang="zh-CN" dirty="0"/>
              <a:t>的下降沿从芯片内读出数据或状态。</a:t>
            </a:r>
            <a:endParaRPr lang="en-US" altLang="zh-CN" dirty="0"/>
          </a:p>
          <a:p>
            <a:pPr marL="0" indent="0" algn="just">
              <a:buNone/>
              <a:defRPr/>
            </a:pPr>
            <a:r>
              <a:rPr lang="zh-CN" altLang="zh-CN" dirty="0"/>
              <a:t>双倍和四倍</a:t>
            </a:r>
            <a:r>
              <a:rPr lang="en-US" altLang="zh-CN" dirty="0"/>
              <a:t>SPI</a:t>
            </a:r>
            <a:r>
              <a:rPr lang="zh-CN" altLang="zh-CN" dirty="0"/>
              <a:t>指令用双向的</a:t>
            </a:r>
            <a:r>
              <a:rPr lang="en-US" altLang="zh-CN" dirty="0"/>
              <a:t>IO</a:t>
            </a:r>
            <a:r>
              <a:rPr lang="zh-CN" altLang="zh-CN" dirty="0"/>
              <a:t>引脚在</a:t>
            </a:r>
            <a:r>
              <a:rPr lang="en-US" altLang="zh-CN" dirty="0"/>
              <a:t>CLK</a:t>
            </a:r>
            <a:r>
              <a:rPr lang="zh-CN" altLang="zh-CN" dirty="0"/>
              <a:t>的上升沿来连续的写指令、地址或者数据到芯片内，在</a:t>
            </a:r>
            <a:r>
              <a:rPr lang="en-US" altLang="zh-CN" dirty="0"/>
              <a:t>CLK</a:t>
            </a:r>
            <a:r>
              <a:rPr lang="zh-CN" altLang="zh-CN" dirty="0"/>
              <a:t>的下降沿从芯片内读出数据或者状态。四倍</a:t>
            </a:r>
            <a:r>
              <a:rPr lang="en-US" altLang="zh-CN" dirty="0"/>
              <a:t>SPI</a:t>
            </a:r>
            <a:r>
              <a:rPr lang="zh-CN" altLang="zh-CN" dirty="0"/>
              <a:t>指令操作时要求在状态寄存器</a:t>
            </a:r>
            <a:r>
              <a:rPr lang="en-US" altLang="zh-CN" dirty="0"/>
              <a:t>2</a:t>
            </a:r>
            <a:r>
              <a:rPr lang="zh-CN" altLang="zh-CN" dirty="0"/>
              <a:t>中的四倍使能位（</a:t>
            </a:r>
            <a:r>
              <a:rPr lang="en-US" altLang="zh-CN" dirty="0"/>
              <a:t>QE</a:t>
            </a:r>
            <a:r>
              <a:rPr lang="zh-CN" altLang="zh-CN" dirty="0"/>
              <a:t>）一直是置位状态。当</a:t>
            </a:r>
            <a:r>
              <a:rPr lang="en-US" altLang="zh-CN" dirty="0"/>
              <a:t>QE=1</a:t>
            </a:r>
            <a:r>
              <a:rPr lang="zh-CN" altLang="zh-CN" dirty="0"/>
              <a:t>时</a:t>
            </a:r>
            <a:r>
              <a:rPr lang="en-US" altLang="zh-CN" dirty="0"/>
              <a:t>/WP</a:t>
            </a:r>
            <a:r>
              <a:rPr lang="zh-CN" altLang="zh-CN" dirty="0"/>
              <a:t>引脚变为</a:t>
            </a:r>
            <a:r>
              <a:rPr lang="en-US" altLang="zh-CN" dirty="0"/>
              <a:t>IO2</a:t>
            </a:r>
            <a:r>
              <a:rPr lang="zh-CN" altLang="zh-CN" dirty="0"/>
              <a:t>，</a:t>
            </a:r>
            <a:r>
              <a:rPr lang="en-US" altLang="zh-CN" dirty="0"/>
              <a:t>/HOLD</a:t>
            </a:r>
            <a:r>
              <a:rPr lang="zh-CN" altLang="zh-CN" dirty="0"/>
              <a:t>引脚变为</a:t>
            </a:r>
            <a:r>
              <a:rPr lang="en-US" altLang="zh-CN" dirty="0"/>
              <a:t>IO3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98845" y="19633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FLASH</a:t>
            </a:r>
            <a:r>
              <a:rPr lang="zh-CN" altLang="en-US" b="1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416405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内容占位符 2"/>
          <p:cNvSpPr>
            <a:spLocks noGrp="1" noChangeArrowheads="1"/>
          </p:cNvSpPr>
          <p:nvPr>
            <p:ph idx="1"/>
          </p:nvPr>
        </p:nvSpPr>
        <p:spPr>
          <a:xfrm>
            <a:off x="965200" y="949960"/>
            <a:ext cx="9875520" cy="5623560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chemeClr val="accent2"/>
                </a:solidFill>
                <a:sym typeface="Wingdings" panose="05000000000000000000" pitchFamily="2" charset="2"/>
              </a:rPr>
              <a:t>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zh-CN" dirty="0">
                <a:solidFill>
                  <a:schemeClr val="accent2"/>
                </a:solidFill>
              </a:rPr>
              <a:t>写保护（</a:t>
            </a:r>
            <a:r>
              <a:rPr lang="en-US" altLang="zh-CN" dirty="0">
                <a:solidFill>
                  <a:schemeClr val="accent2"/>
                </a:solidFill>
              </a:rPr>
              <a:t>/WP</a:t>
            </a:r>
            <a:r>
              <a:rPr lang="zh-CN" altLang="zh-CN" dirty="0">
                <a:solidFill>
                  <a:schemeClr val="accent2"/>
                </a:solidFill>
              </a:rPr>
              <a:t>）</a:t>
            </a:r>
          </a:p>
          <a:p>
            <a:pPr algn="just"/>
            <a:r>
              <a:rPr lang="en-US" altLang="zh-CN" dirty="0"/>
              <a:t>/WP</a:t>
            </a:r>
            <a:r>
              <a:rPr lang="zh-CN" altLang="zh-CN" dirty="0"/>
              <a:t>引脚用来保护状态寄存器。使用状态寄存器的块保护位（</a:t>
            </a:r>
            <a:r>
              <a:rPr lang="en-US" altLang="zh-CN" dirty="0"/>
              <a:t>SEC</a:t>
            </a:r>
            <a:r>
              <a:rPr lang="zh-CN" altLang="zh-CN" dirty="0"/>
              <a:t>、</a:t>
            </a:r>
            <a:r>
              <a:rPr lang="en-US" altLang="zh-CN" dirty="0"/>
              <a:t>TB</a:t>
            </a:r>
            <a:r>
              <a:rPr lang="zh-CN" altLang="zh-CN" dirty="0"/>
              <a:t>、</a:t>
            </a:r>
            <a:r>
              <a:rPr lang="en-US" altLang="zh-CN" dirty="0"/>
              <a:t>BP2</a:t>
            </a:r>
            <a:r>
              <a:rPr lang="zh-CN" altLang="zh-CN" dirty="0"/>
              <a:t>、</a:t>
            </a:r>
            <a:r>
              <a:rPr lang="en-US" altLang="zh-CN" dirty="0"/>
              <a:t>BP1</a:t>
            </a:r>
            <a:r>
              <a:rPr lang="zh-CN" altLang="zh-CN" dirty="0"/>
              <a:t>和</a:t>
            </a:r>
            <a:r>
              <a:rPr lang="en-US" altLang="zh-CN" dirty="0"/>
              <a:t>BP0</a:t>
            </a:r>
            <a:r>
              <a:rPr lang="zh-CN" altLang="zh-CN" dirty="0"/>
              <a:t>）和状态寄存器保护位（</a:t>
            </a:r>
            <a:r>
              <a:rPr lang="en-US" altLang="zh-CN" dirty="0"/>
              <a:t>SRP0</a:t>
            </a:r>
            <a:r>
              <a:rPr lang="zh-CN" altLang="zh-CN" dirty="0"/>
              <a:t>）对存储器进行一部分（比如</a:t>
            </a:r>
            <a:r>
              <a:rPr lang="en-US" altLang="zh-CN" dirty="0"/>
              <a:t>4KB</a:t>
            </a:r>
            <a:r>
              <a:rPr lang="zh-CN" altLang="zh-CN" dirty="0"/>
              <a:t>）或者全部的保护。</a:t>
            </a:r>
            <a:r>
              <a:rPr lang="en-US" altLang="zh-CN" dirty="0"/>
              <a:t>/WP</a:t>
            </a:r>
            <a:r>
              <a:rPr lang="zh-CN" altLang="zh-CN" dirty="0"/>
              <a:t>引脚低电平有效。当状态寄存器</a:t>
            </a:r>
            <a:r>
              <a:rPr lang="en-US" altLang="zh-CN" dirty="0"/>
              <a:t>2</a:t>
            </a:r>
            <a:r>
              <a:rPr lang="zh-CN" altLang="zh-CN" dirty="0"/>
              <a:t>的</a:t>
            </a:r>
            <a:r>
              <a:rPr lang="en-US" altLang="zh-CN" dirty="0"/>
              <a:t>QE</a:t>
            </a:r>
            <a:r>
              <a:rPr lang="zh-CN" altLang="zh-CN" dirty="0"/>
              <a:t>位被置位了，</a:t>
            </a:r>
            <a:r>
              <a:rPr lang="en-US" altLang="zh-CN" dirty="0"/>
              <a:t>/WP</a:t>
            </a:r>
            <a:r>
              <a:rPr lang="zh-CN" altLang="zh-CN" dirty="0"/>
              <a:t>引脚（写保护）的功能不可用，被用作了</a:t>
            </a:r>
            <a:r>
              <a:rPr lang="en-US" altLang="zh-CN" dirty="0"/>
              <a:t>IO2</a:t>
            </a:r>
            <a:r>
              <a:rPr lang="zh-CN" altLang="zh-CN" dirty="0"/>
              <a:t>。</a:t>
            </a:r>
          </a:p>
          <a:p>
            <a:pPr algn="just"/>
            <a:r>
              <a:rPr lang="en-US" altLang="zh-CN" dirty="0">
                <a:solidFill>
                  <a:schemeClr val="accent2"/>
                </a:solidFill>
                <a:sym typeface="Wingdings" panose="05000000000000000000" pitchFamily="2" charset="2"/>
              </a:rPr>
              <a:t>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zh-CN" dirty="0">
                <a:solidFill>
                  <a:schemeClr val="accent2"/>
                </a:solidFill>
              </a:rPr>
              <a:t>保持端（</a:t>
            </a:r>
            <a:r>
              <a:rPr lang="en-US" altLang="zh-CN" dirty="0">
                <a:solidFill>
                  <a:schemeClr val="accent2"/>
                </a:solidFill>
              </a:rPr>
              <a:t>/HOLD</a:t>
            </a:r>
            <a:r>
              <a:rPr lang="zh-CN" altLang="zh-CN" dirty="0">
                <a:solidFill>
                  <a:schemeClr val="accent2"/>
                </a:solidFill>
              </a:rPr>
              <a:t>）</a:t>
            </a:r>
          </a:p>
          <a:p>
            <a:pPr algn="just"/>
            <a:r>
              <a:rPr lang="en-US" altLang="zh-CN" dirty="0"/>
              <a:t>/HOLD</a:t>
            </a:r>
            <a:r>
              <a:rPr lang="zh-CN" altLang="zh-CN" dirty="0"/>
              <a:t>引脚是有效时，允许芯片暂停工作。在</a:t>
            </a:r>
            <a:r>
              <a:rPr lang="en-US" altLang="zh-CN" dirty="0"/>
              <a:t>/CS</a:t>
            </a:r>
            <a:r>
              <a:rPr lang="zh-CN" altLang="zh-CN" dirty="0"/>
              <a:t>为低电平时，当</a:t>
            </a:r>
            <a:r>
              <a:rPr lang="en-US" altLang="zh-CN" dirty="0"/>
              <a:t>/HOLD</a:t>
            </a:r>
            <a:r>
              <a:rPr lang="zh-CN" altLang="zh-CN" dirty="0"/>
              <a:t>变为低电平，</a:t>
            </a:r>
            <a:r>
              <a:rPr lang="en-US" altLang="zh-CN" dirty="0"/>
              <a:t>DO</a:t>
            </a:r>
            <a:r>
              <a:rPr lang="zh-CN" altLang="zh-CN" dirty="0"/>
              <a:t>引脚将变为高阻态，在</a:t>
            </a:r>
            <a:r>
              <a:rPr lang="en-US" altLang="zh-CN" dirty="0"/>
              <a:t>DI</a:t>
            </a:r>
            <a:r>
              <a:rPr lang="zh-CN" altLang="zh-CN" dirty="0"/>
              <a:t>和</a:t>
            </a:r>
            <a:r>
              <a:rPr lang="en-US" altLang="zh-CN" dirty="0"/>
              <a:t>CLK</a:t>
            </a:r>
            <a:r>
              <a:rPr lang="zh-CN" altLang="zh-CN" dirty="0"/>
              <a:t>引脚上的信号将无效。当</a:t>
            </a:r>
            <a:r>
              <a:rPr lang="en-US" altLang="zh-CN" dirty="0"/>
              <a:t>/HOLD</a:t>
            </a:r>
            <a:r>
              <a:rPr lang="zh-CN" altLang="zh-CN" dirty="0"/>
              <a:t>变为高电平，芯片恢复工作。</a:t>
            </a:r>
            <a:r>
              <a:rPr lang="en-US" altLang="zh-CN" dirty="0"/>
              <a:t>/HOLD</a:t>
            </a:r>
            <a:r>
              <a:rPr lang="zh-CN" altLang="zh-CN" dirty="0"/>
              <a:t>功能可用在当有多个设备共享同一</a:t>
            </a:r>
            <a:r>
              <a:rPr lang="en-US" altLang="zh-CN" dirty="0"/>
              <a:t>SPI</a:t>
            </a:r>
            <a:r>
              <a:rPr lang="zh-CN" altLang="zh-CN" dirty="0"/>
              <a:t>总线时。当状态寄存器</a:t>
            </a:r>
            <a:r>
              <a:rPr lang="en-US" altLang="zh-CN" dirty="0"/>
              <a:t>2</a:t>
            </a:r>
            <a:r>
              <a:rPr lang="zh-CN" altLang="zh-CN" dirty="0"/>
              <a:t>的</a:t>
            </a:r>
            <a:r>
              <a:rPr lang="en-US" altLang="zh-CN" dirty="0"/>
              <a:t>QE</a:t>
            </a:r>
            <a:r>
              <a:rPr lang="zh-CN" altLang="zh-CN" dirty="0"/>
              <a:t>位被置位了，</a:t>
            </a:r>
            <a:r>
              <a:rPr lang="en-US" altLang="zh-CN" dirty="0"/>
              <a:t>/HOLD</a:t>
            </a:r>
            <a:r>
              <a:rPr lang="zh-CN" altLang="zh-CN" dirty="0"/>
              <a:t>引脚的功能不可用，被用作了</a:t>
            </a:r>
            <a:r>
              <a:rPr lang="en-US" altLang="zh-CN" dirty="0"/>
              <a:t>IO3</a:t>
            </a:r>
            <a:r>
              <a:rPr lang="zh-CN" altLang="zh-CN" dirty="0"/>
              <a:t>。</a:t>
            </a:r>
          </a:p>
          <a:p>
            <a:pPr algn="just"/>
            <a:r>
              <a:rPr lang="en-US" altLang="zh-CN" dirty="0">
                <a:solidFill>
                  <a:schemeClr val="accent2"/>
                </a:solidFill>
                <a:sym typeface="Wingdings" panose="05000000000000000000" pitchFamily="2" charset="2"/>
              </a:rPr>
              <a:t>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zh-CN" dirty="0">
                <a:solidFill>
                  <a:schemeClr val="accent2"/>
                </a:solidFill>
              </a:rPr>
              <a:t>串行时钟（</a:t>
            </a:r>
            <a:r>
              <a:rPr lang="en-US" altLang="zh-CN" dirty="0">
                <a:solidFill>
                  <a:schemeClr val="accent2"/>
                </a:solidFill>
              </a:rPr>
              <a:t>CLK</a:t>
            </a:r>
            <a:r>
              <a:rPr lang="zh-CN" altLang="zh-CN" dirty="0">
                <a:solidFill>
                  <a:schemeClr val="accent2"/>
                </a:solidFill>
              </a:rPr>
              <a:t>）</a:t>
            </a:r>
          </a:p>
          <a:p>
            <a:pPr algn="just"/>
            <a:r>
              <a:rPr lang="zh-CN" altLang="zh-CN" dirty="0"/>
              <a:t>串行时钟输入引脚为串行输入和输出操作提供时序。</a:t>
            </a:r>
          </a:p>
          <a:p>
            <a:pPr algn="just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98845" y="19633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FLASH</a:t>
            </a:r>
            <a:r>
              <a:rPr lang="zh-CN" altLang="en-US" b="1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2067823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3"/>
          <p:cNvSpPr>
            <a:spLocks noGrp="1" noChangeArrowheads="1"/>
          </p:cNvSpPr>
          <p:nvPr>
            <p:ph idx="1"/>
          </p:nvPr>
        </p:nvSpPr>
        <p:spPr>
          <a:xfrm>
            <a:off x="834685" y="807720"/>
            <a:ext cx="9934915" cy="531876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sz="2800" dirty="0"/>
              <a:t>5.SPI</a:t>
            </a:r>
            <a:r>
              <a:rPr lang="zh-CN" altLang="zh-CN" sz="2800" dirty="0"/>
              <a:t>总线特性</a:t>
            </a:r>
            <a:endParaRPr lang="en-US" altLang="zh-CN" dirty="0"/>
          </a:p>
          <a:p>
            <a:pPr algn="just"/>
            <a:r>
              <a:rPr lang="en-US" altLang="zh-CN" dirty="0"/>
              <a:t>SPI</a:t>
            </a:r>
            <a:r>
              <a:rPr lang="zh-CN" altLang="zh-CN" dirty="0"/>
              <a:t>接口的全称是“</a:t>
            </a:r>
            <a:r>
              <a:rPr lang="en-US" altLang="zh-CN" dirty="0"/>
              <a:t>Serial Peripheral Interface</a:t>
            </a:r>
            <a:r>
              <a:rPr lang="zh-CN" altLang="zh-CN" dirty="0"/>
              <a:t>”，意为串行外围接口，是</a:t>
            </a:r>
            <a:r>
              <a:rPr lang="en-US" altLang="zh-CN" dirty="0"/>
              <a:t>Motorola</a:t>
            </a:r>
            <a:r>
              <a:rPr lang="zh-CN" altLang="zh-CN" dirty="0"/>
              <a:t>首先在其</a:t>
            </a:r>
            <a:r>
              <a:rPr lang="en-US" altLang="zh-CN" dirty="0"/>
              <a:t>MC68HCXX</a:t>
            </a:r>
            <a:r>
              <a:rPr lang="zh-CN" altLang="zh-CN" dirty="0"/>
              <a:t>系列处理器上定义的。</a:t>
            </a:r>
            <a:r>
              <a:rPr lang="en-US" altLang="zh-CN" dirty="0"/>
              <a:t>SPI</a:t>
            </a:r>
            <a:r>
              <a:rPr lang="zh-CN" altLang="zh-CN" dirty="0"/>
              <a:t>接口主要应用在</a:t>
            </a:r>
            <a:r>
              <a:rPr lang="en-US" altLang="zh-CN" dirty="0"/>
              <a:t>EEPROM</a:t>
            </a:r>
            <a:r>
              <a:rPr lang="zh-CN" altLang="zh-CN" dirty="0"/>
              <a:t>、</a:t>
            </a:r>
            <a:r>
              <a:rPr lang="en-US" altLang="zh-CN" dirty="0"/>
              <a:t>FLASH</a:t>
            </a:r>
            <a:r>
              <a:rPr lang="zh-CN" altLang="zh-CN" dirty="0"/>
              <a:t>、</a:t>
            </a:r>
            <a:r>
              <a:rPr lang="zh-CN" altLang="zh-CN" dirty="0">
                <a:hlinkClick r:id="rId2"/>
              </a:rPr>
              <a:t>实时时钟</a:t>
            </a:r>
            <a:r>
              <a:rPr lang="zh-CN" altLang="zh-CN" dirty="0"/>
              <a:t>、</a:t>
            </a:r>
            <a:r>
              <a:rPr lang="en-US" altLang="zh-CN" dirty="0"/>
              <a:t>AD</a:t>
            </a:r>
            <a:r>
              <a:rPr lang="zh-CN" altLang="zh-CN" dirty="0">
                <a:hlinkClick r:id="rId3"/>
              </a:rPr>
              <a:t>转换器</a:t>
            </a:r>
            <a:r>
              <a:rPr lang="zh-CN" altLang="zh-CN" dirty="0"/>
              <a:t>，还有</a:t>
            </a:r>
            <a:r>
              <a:rPr lang="zh-CN" altLang="zh-CN" dirty="0">
                <a:hlinkClick r:id="rId4"/>
              </a:rPr>
              <a:t>数字信号处理器</a:t>
            </a:r>
            <a:r>
              <a:rPr lang="zh-CN" altLang="zh-CN" dirty="0"/>
              <a:t>和数字信号解码器之间。</a:t>
            </a:r>
          </a:p>
          <a:p>
            <a:pPr algn="just"/>
            <a:r>
              <a:rPr lang="en-US" altLang="zh-CN" dirty="0"/>
              <a:t>SPI</a:t>
            </a:r>
            <a:r>
              <a:rPr lang="zh-CN" altLang="zh-CN" dirty="0"/>
              <a:t>接口是在</a:t>
            </a:r>
            <a:r>
              <a:rPr lang="en-US" altLang="zh-CN" dirty="0"/>
              <a:t>CPU</a:t>
            </a:r>
            <a:r>
              <a:rPr lang="zh-CN" altLang="zh-CN" dirty="0"/>
              <a:t>和外围低速器件之间进行同步串行数据传输，在主器件的移位脉冲下，数据按位传输，高位在前，低位在后，为全双工通信，</a:t>
            </a:r>
            <a:r>
              <a:rPr lang="zh-CN" altLang="zh-CN" dirty="0">
                <a:hlinkClick r:id="rId5"/>
              </a:rPr>
              <a:t>数据的传输速度</a:t>
            </a:r>
            <a:r>
              <a:rPr lang="zh-CN" altLang="zh-CN" dirty="0"/>
              <a:t>总体来说比</a:t>
            </a:r>
            <a:r>
              <a:rPr lang="en-US" altLang="zh-CN" dirty="0">
                <a:hlinkClick r:id="rId6"/>
              </a:rPr>
              <a:t>I2C</a:t>
            </a:r>
            <a:r>
              <a:rPr lang="zh-CN" altLang="zh-CN" dirty="0">
                <a:hlinkClick r:id="rId6"/>
              </a:rPr>
              <a:t>总线</a:t>
            </a:r>
            <a:r>
              <a:rPr lang="zh-CN" altLang="zh-CN" dirty="0"/>
              <a:t>要快，速度可以达到几</a:t>
            </a:r>
            <a:r>
              <a:rPr lang="en-US" altLang="zh-CN" dirty="0"/>
              <a:t>Mbps</a:t>
            </a:r>
            <a:r>
              <a:rPr lang="zh-CN" altLang="zh-CN" dirty="0"/>
              <a:t>。</a:t>
            </a:r>
          </a:p>
          <a:p>
            <a:pPr algn="just"/>
            <a:r>
              <a:rPr lang="en-US" altLang="zh-CN" dirty="0"/>
              <a:t>SPI</a:t>
            </a:r>
            <a:r>
              <a:rPr lang="zh-CN" altLang="zh-CN" dirty="0"/>
              <a:t>接口有一个缺点，没有应答机制确认是否接收到数据，而</a:t>
            </a:r>
            <a:r>
              <a:rPr lang="en-US" altLang="zh-CN" dirty="0"/>
              <a:t>I2C</a:t>
            </a:r>
            <a:r>
              <a:rPr lang="zh-CN" altLang="zh-CN" dirty="0"/>
              <a:t>总线是有的。</a:t>
            </a:r>
            <a:endParaRPr lang="en-US" altLang="zh-CN" dirty="0"/>
          </a:p>
          <a:p>
            <a:pPr marL="0" indent="0" algn="just">
              <a:buNone/>
            </a:pPr>
            <a:endParaRPr lang="zh-CN" altLang="zh-CN" dirty="0"/>
          </a:p>
          <a:p>
            <a:pPr marL="0" indent="0" algn="just">
              <a:buNone/>
            </a:pPr>
            <a:r>
              <a:rPr lang="en-US" altLang="zh-CN" sz="2800" dirty="0"/>
              <a:t>6.SPI</a:t>
            </a:r>
            <a:r>
              <a:rPr lang="zh-CN" altLang="zh-CN" sz="2800" dirty="0"/>
              <a:t>接口信号</a:t>
            </a:r>
          </a:p>
          <a:p>
            <a:pPr algn="just"/>
            <a:r>
              <a:rPr lang="zh-CN" altLang="zh-CN" sz="2880" dirty="0"/>
              <a:t>它只需四条线就可以完成</a:t>
            </a:r>
            <a:r>
              <a:rPr lang="en-US" altLang="zh-CN" sz="2880" dirty="0"/>
              <a:t>MCU</a:t>
            </a:r>
            <a:r>
              <a:rPr lang="zh-CN" altLang="zh-CN" sz="2880" dirty="0"/>
              <a:t>与各种外围器件的通讯。</a:t>
            </a:r>
          </a:p>
        </p:txBody>
      </p:sp>
      <p:sp>
        <p:nvSpPr>
          <p:cNvPr id="4" name="矩形 3"/>
          <p:cNvSpPr/>
          <p:nvPr/>
        </p:nvSpPr>
        <p:spPr>
          <a:xfrm>
            <a:off x="1098845" y="19633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FLASH</a:t>
            </a:r>
            <a:r>
              <a:rPr lang="zh-CN" altLang="en-US" b="1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1984116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内容占位符 2"/>
          <p:cNvSpPr>
            <a:spLocks noGrp="1" noChangeArrowheads="1"/>
          </p:cNvSpPr>
          <p:nvPr>
            <p:ph idx="1"/>
          </p:nvPr>
        </p:nvSpPr>
        <p:spPr>
          <a:xfrm>
            <a:off x="852578" y="3537584"/>
            <a:ext cx="9875520" cy="2956560"/>
          </a:xfrm>
        </p:spPr>
        <p:txBody>
          <a:bodyPr/>
          <a:lstStyle/>
          <a:p>
            <a:pPr algn="just"/>
            <a:r>
              <a:rPr lang="en-US" altLang="zh-CN" dirty="0"/>
              <a:t>MOSI</a:t>
            </a:r>
            <a:r>
              <a:rPr lang="zh-CN" altLang="zh-CN" dirty="0"/>
              <a:t>：主器件</a:t>
            </a:r>
            <a:r>
              <a:rPr lang="zh-CN" altLang="zh-CN" dirty="0">
                <a:hlinkClick r:id="rId2"/>
              </a:rPr>
              <a:t>数据输出</a:t>
            </a:r>
            <a:r>
              <a:rPr lang="zh-CN" altLang="zh-CN" dirty="0"/>
              <a:t>，从器件数据输入。</a:t>
            </a:r>
          </a:p>
          <a:p>
            <a:pPr algn="just"/>
            <a:r>
              <a:rPr lang="en-US" altLang="zh-CN" dirty="0"/>
              <a:t>MISO</a:t>
            </a:r>
            <a:r>
              <a:rPr lang="zh-CN" altLang="zh-CN" dirty="0"/>
              <a:t>：主器件数据输入，从器件数据输出。</a:t>
            </a:r>
          </a:p>
          <a:p>
            <a:pPr algn="just"/>
            <a:r>
              <a:rPr lang="en-US" altLang="zh-CN" dirty="0"/>
              <a:t>SCLK</a:t>
            </a:r>
            <a:r>
              <a:rPr lang="zh-CN" altLang="zh-CN" dirty="0"/>
              <a:t>：</a:t>
            </a:r>
            <a:r>
              <a:rPr lang="zh-CN" altLang="zh-CN" dirty="0">
                <a:hlinkClick r:id="rId3"/>
              </a:rPr>
              <a:t>时钟信号</a:t>
            </a:r>
            <a:r>
              <a:rPr lang="zh-CN" altLang="zh-CN" dirty="0"/>
              <a:t>，由主器件产生。</a:t>
            </a:r>
          </a:p>
          <a:p>
            <a:pPr algn="just"/>
            <a:r>
              <a:rPr lang="en-US" altLang="zh-CN" dirty="0"/>
              <a:t>NSS</a:t>
            </a:r>
            <a:r>
              <a:rPr lang="zh-CN" altLang="zh-CN" dirty="0"/>
              <a:t>：从器件使能信号，由主器件控制，有的</a:t>
            </a:r>
            <a:r>
              <a:rPr lang="en-US" altLang="zh-CN" dirty="0"/>
              <a:t>IC</a:t>
            </a:r>
            <a:r>
              <a:rPr lang="zh-CN" altLang="zh-CN" dirty="0"/>
              <a:t>会标注为</a:t>
            </a:r>
            <a:r>
              <a:rPr lang="en-US" altLang="zh-CN" dirty="0"/>
              <a:t>CS</a:t>
            </a:r>
            <a:r>
              <a:rPr lang="zh-CN" altLang="zh-CN" dirty="0"/>
              <a:t>。</a:t>
            </a:r>
          </a:p>
          <a:p>
            <a:pPr algn="just"/>
            <a:r>
              <a:rPr lang="zh-CN" altLang="zh-CN" dirty="0"/>
              <a:t>在</a:t>
            </a:r>
            <a:r>
              <a:rPr lang="zh-CN" altLang="zh-CN" dirty="0">
                <a:hlinkClick r:id="rId4"/>
              </a:rPr>
              <a:t>点对点</a:t>
            </a:r>
            <a:r>
              <a:rPr lang="zh-CN" altLang="zh-CN" dirty="0"/>
              <a:t>的通信中，</a:t>
            </a:r>
            <a:r>
              <a:rPr lang="en-US" altLang="zh-CN" dirty="0"/>
              <a:t>SPI</a:t>
            </a:r>
            <a:r>
              <a:rPr lang="zh-CN" altLang="zh-CN" dirty="0"/>
              <a:t>接口不需要进行寻址操作，且为全双工通信，显得简单高效。在多个从器件的系统中，每个从器件需要独立的使能信号，硬件上比</a:t>
            </a:r>
            <a:r>
              <a:rPr lang="en-US" altLang="zh-CN" dirty="0"/>
              <a:t>I2C</a:t>
            </a:r>
            <a:r>
              <a:rPr lang="zh-CN" altLang="zh-CN" dirty="0"/>
              <a:t>系统要稍微复杂一些。</a:t>
            </a:r>
            <a:endParaRPr lang="en-US" altLang="zh-CN" dirty="0"/>
          </a:p>
        </p:txBody>
      </p:sp>
      <p:pic>
        <p:nvPicPr>
          <p:cNvPr id="2150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398" y="1151808"/>
            <a:ext cx="7050404" cy="230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矩形 1"/>
          <p:cNvSpPr>
            <a:spLocks noChangeArrowheads="1"/>
          </p:cNvSpPr>
          <p:nvPr/>
        </p:nvSpPr>
        <p:spPr bwMode="auto">
          <a:xfrm>
            <a:off x="8674101" y="1880553"/>
            <a:ext cx="307167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160" dirty="0"/>
              <a:t>      </a:t>
            </a:r>
            <a:r>
              <a:rPr lang="en-US" altLang="zh-CN" sz="2160" b="1" dirty="0"/>
              <a:t>SPI</a:t>
            </a:r>
            <a:r>
              <a:rPr lang="zh-CN" altLang="zh-CN" sz="2160" b="1" dirty="0"/>
              <a:t>器件主从关系图</a:t>
            </a:r>
          </a:p>
        </p:txBody>
      </p:sp>
      <p:sp>
        <p:nvSpPr>
          <p:cNvPr id="5" name="矩形 4"/>
          <p:cNvSpPr/>
          <p:nvPr/>
        </p:nvSpPr>
        <p:spPr>
          <a:xfrm>
            <a:off x="1098845" y="19633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FLASH</a:t>
            </a:r>
            <a:r>
              <a:rPr lang="zh-CN" altLang="en-US" b="1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423292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内容占位符 2"/>
          <p:cNvSpPr>
            <a:spLocks noGrp="1" noChangeArrowheads="1"/>
          </p:cNvSpPr>
          <p:nvPr>
            <p:ph idx="1"/>
          </p:nvPr>
        </p:nvSpPr>
        <p:spPr>
          <a:xfrm>
            <a:off x="833120" y="899160"/>
            <a:ext cx="11125200" cy="157988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dirty="0"/>
              <a:t>       SPI</a:t>
            </a:r>
            <a:r>
              <a:rPr lang="zh-CN" altLang="zh-CN" dirty="0"/>
              <a:t>接口在内部硬件实际上是一个简单的</a:t>
            </a:r>
            <a:r>
              <a:rPr lang="zh-CN" altLang="zh-CN" dirty="0">
                <a:hlinkClick r:id="rId2"/>
              </a:rPr>
              <a:t>移位寄存器</a:t>
            </a:r>
            <a:r>
              <a:rPr lang="zh-CN" altLang="zh-CN" dirty="0"/>
              <a:t>，</a:t>
            </a:r>
          </a:p>
          <a:p>
            <a:pPr marL="0" indent="0" algn="just">
              <a:buNone/>
            </a:pPr>
            <a:r>
              <a:rPr lang="zh-CN" altLang="zh-CN" dirty="0"/>
              <a:t>传输的数据为</a:t>
            </a:r>
            <a:r>
              <a:rPr lang="en-US" altLang="zh-CN" dirty="0"/>
              <a:t>8</a:t>
            </a:r>
            <a:r>
              <a:rPr lang="zh-CN" altLang="zh-CN" dirty="0"/>
              <a:t>位，在主器件产生的使能信号和移位脉冲下，按位传输，高位在前，低位在后。有一点需要大家认识到，主器件在向</a:t>
            </a:r>
            <a:r>
              <a:rPr lang="en-US" altLang="zh-CN" dirty="0"/>
              <a:t>SPI</a:t>
            </a:r>
            <a:r>
              <a:rPr lang="zh-CN" altLang="zh-CN" dirty="0"/>
              <a:t>总线写一字节的同时也读回一字节。</a:t>
            </a:r>
            <a:endParaRPr lang="zh-CN" altLang="en-US" dirty="0"/>
          </a:p>
        </p:txBody>
      </p:sp>
      <p:pic>
        <p:nvPicPr>
          <p:cNvPr id="225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35" y="3017602"/>
            <a:ext cx="8050530" cy="2988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矩形 1"/>
          <p:cNvSpPr>
            <a:spLocks noChangeArrowheads="1"/>
          </p:cNvSpPr>
          <p:nvPr/>
        </p:nvSpPr>
        <p:spPr bwMode="auto">
          <a:xfrm>
            <a:off x="4693214" y="6006548"/>
            <a:ext cx="2542684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160" b="1"/>
              <a:t>SPI</a:t>
            </a:r>
            <a:r>
              <a:rPr lang="zh-CN" altLang="zh-CN" sz="2160" b="1"/>
              <a:t>接口的内部结构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1098845" y="19633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FLASH</a:t>
            </a:r>
            <a:r>
              <a:rPr lang="zh-CN" altLang="en-US" b="1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307638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物联网创新课题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694888" y="872481"/>
            <a:ext cx="34307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AF1B2D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智慧云播报打印系统</a:t>
            </a:r>
          </a:p>
        </p:txBody>
      </p:sp>
      <p:sp>
        <p:nvSpPr>
          <p:cNvPr id="13" name="矩形 12"/>
          <p:cNvSpPr/>
          <p:nvPr/>
        </p:nvSpPr>
        <p:spPr>
          <a:xfrm>
            <a:off x="5588189" y="5896843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系统框图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837" y="1468179"/>
            <a:ext cx="9769113" cy="442866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17441" y="4683760"/>
            <a:ext cx="1785156" cy="11074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524972"/>
      </p:ext>
    </p:extLst>
  </p:cSld>
  <p:clrMapOvr>
    <a:masterClrMapping/>
  </p:clrMapOvr>
  <p:transition>
    <p:pull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2"/>
          <p:cNvSpPr>
            <a:spLocks noGrp="1" noChangeArrowheads="1"/>
          </p:cNvSpPr>
          <p:nvPr>
            <p:ph idx="1"/>
          </p:nvPr>
        </p:nvSpPr>
        <p:spPr>
          <a:xfrm>
            <a:off x="822960" y="830580"/>
            <a:ext cx="9875520" cy="4625340"/>
          </a:xfrm>
        </p:spPr>
        <p:txBody>
          <a:bodyPr/>
          <a:lstStyle/>
          <a:p>
            <a:r>
              <a:rPr lang="en-US" altLang="zh-CN" sz="2880" dirty="0">
                <a:solidFill>
                  <a:schemeClr val="accent2"/>
                </a:solidFill>
                <a:sym typeface="Wingdings" panose="05000000000000000000" pitchFamily="2" charset="2"/>
              </a:rPr>
              <a:t></a:t>
            </a:r>
            <a:r>
              <a:rPr lang="en-US" altLang="zh-CN" sz="2880" dirty="0">
                <a:solidFill>
                  <a:schemeClr val="accent2"/>
                </a:solidFill>
              </a:rPr>
              <a:t> SPI</a:t>
            </a:r>
            <a:r>
              <a:rPr lang="zh-CN" altLang="zh-CN" sz="2880" dirty="0">
                <a:solidFill>
                  <a:schemeClr val="accent2"/>
                </a:solidFill>
              </a:rPr>
              <a:t>有四种工作模式</a:t>
            </a:r>
          </a:p>
          <a:p>
            <a:r>
              <a:rPr lang="zh-CN" altLang="zh-CN" sz="2880" dirty="0"/>
              <a:t>各个工作模式的不同在于</a:t>
            </a:r>
            <a:r>
              <a:rPr lang="en-US" altLang="zh-CN" sz="2880" dirty="0"/>
              <a:t>SCLK</a:t>
            </a:r>
            <a:r>
              <a:rPr lang="zh-CN" altLang="zh-CN" sz="2880" dirty="0"/>
              <a:t>不同，具体工作由</a:t>
            </a:r>
            <a:r>
              <a:rPr lang="en-US" altLang="zh-CN" sz="2880" dirty="0"/>
              <a:t>CPOL</a:t>
            </a:r>
            <a:r>
              <a:rPr lang="zh-CN" altLang="zh-CN" sz="2880" dirty="0"/>
              <a:t>和</a:t>
            </a:r>
            <a:r>
              <a:rPr lang="en-US" altLang="zh-CN" sz="2880" dirty="0"/>
              <a:t>CPHA</a:t>
            </a:r>
            <a:r>
              <a:rPr lang="zh-CN" altLang="zh-CN" sz="2880" dirty="0"/>
              <a:t>决定。</a:t>
            </a:r>
          </a:p>
          <a:p>
            <a:r>
              <a:rPr lang="en-US" altLang="zh-CN" sz="2880" dirty="0"/>
              <a:t>CPOL(Clock Polarity)</a:t>
            </a:r>
            <a:r>
              <a:rPr lang="zh-CN" altLang="zh-CN" sz="2880" dirty="0"/>
              <a:t>时钟极性：</a:t>
            </a:r>
          </a:p>
          <a:p>
            <a:r>
              <a:rPr lang="en-US" altLang="zh-CN" sz="2880" dirty="0"/>
              <a:t>= 0</a:t>
            </a:r>
            <a:r>
              <a:rPr lang="zh-CN" altLang="zh-CN" sz="2880" dirty="0"/>
              <a:t>时，时钟空闲</a:t>
            </a:r>
            <a:r>
              <a:rPr lang="en-US" altLang="zh-CN" sz="2880" dirty="0"/>
              <a:t>IDLE</a:t>
            </a:r>
            <a:r>
              <a:rPr lang="zh-CN" altLang="zh-CN" sz="2880" dirty="0"/>
              <a:t>时候的电平是低电平。</a:t>
            </a:r>
          </a:p>
          <a:p>
            <a:r>
              <a:rPr lang="en-US" altLang="zh-CN" sz="2880" dirty="0"/>
              <a:t>= 1</a:t>
            </a:r>
            <a:r>
              <a:rPr lang="zh-CN" altLang="zh-CN" sz="2880" dirty="0"/>
              <a:t>时，时钟空闲</a:t>
            </a:r>
            <a:r>
              <a:rPr lang="en-US" altLang="zh-CN" sz="2880" dirty="0"/>
              <a:t>IDLE</a:t>
            </a:r>
            <a:r>
              <a:rPr lang="zh-CN" altLang="zh-CN" sz="2880" dirty="0"/>
              <a:t>时候的电平是高电平。</a:t>
            </a:r>
          </a:p>
          <a:p>
            <a:r>
              <a:rPr lang="en-US" altLang="zh-CN" sz="2880" dirty="0"/>
              <a:t>CPHA(Clock Phase)</a:t>
            </a:r>
            <a:r>
              <a:rPr lang="zh-CN" altLang="zh-CN" sz="2880" dirty="0"/>
              <a:t>时钟相位：</a:t>
            </a:r>
          </a:p>
          <a:p>
            <a:r>
              <a:rPr lang="en-US" altLang="zh-CN" sz="2880" dirty="0"/>
              <a:t>= 0</a:t>
            </a:r>
            <a:r>
              <a:rPr lang="zh-CN" altLang="zh-CN" sz="2880" dirty="0"/>
              <a:t>时，时钟周期的前一边缘采集数据。</a:t>
            </a:r>
          </a:p>
          <a:p>
            <a:r>
              <a:rPr lang="en-US" altLang="zh-CN" sz="2880" dirty="0"/>
              <a:t>= 1</a:t>
            </a:r>
            <a:r>
              <a:rPr lang="zh-CN" altLang="zh-CN" sz="2880" dirty="0"/>
              <a:t>时，时钟周期的后一边缘采集数据。</a:t>
            </a:r>
          </a:p>
        </p:txBody>
      </p:sp>
      <p:sp>
        <p:nvSpPr>
          <p:cNvPr id="3" name="矩形 2"/>
          <p:cNvSpPr/>
          <p:nvPr/>
        </p:nvSpPr>
        <p:spPr>
          <a:xfrm>
            <a:off x="1098845" y="19633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FLASH</a:t>
            </a:r>
            <a:r>
              <a:rPr lang="zh-CN" altLang="en-US" b="1" dirty="0"/>
              <a:t>原理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476" y="5359003"/>
            <a:ext cx="5612524" cy="149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43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46" y="918210"/>
            <a:ext cx="7256144" cy="497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矩形 1"/>
          <p:cNvSpPr>
            <a:spLocks noChangeArrowheads="1"/>
          </p:cNvSpPr>
          <p:nvPr/>
        </p:nvSpPr>
        <p:spPr bwMode="auto">
          <a:xfrm>
            <a:off x="3810000" y="5894070"/>
            <a:ext cx="2542684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160" b="1" dirty="0"/>
              <a:t>SPI</a:t>
            </a:r>
            <a:r>
              <a:rPr lang="zh-CN" altLang="zh-CN" sz="2160" b="1" dirty="0"/>
              <a:t>的四种工作模式</a:t>
            </a:r>
          </a:p>
        </p:txBody>
      </p:sp>
      <p:sp>
        <p:nvSpPr>
          <p:cNvPr id="4" name="矩形 3"/>
          <p:cNvSpPr/>
          <p:nvPr/>
        </p:nvSpPr>
        <p:spPr>
          <a:xfrm>
            <a:off x="1098845" y="19633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FLASH</a:t>
            </a:r>
            <a:r>
              <a:rPr lang="zh-CN" altLang="en-US" b="1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2421513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内容占位符 2"/>
          <p:cNvSpPr>
            <a:spLocks noGrp="1" noChangeArrowheads="1"/>
          </p:cNvSpPr>
          <p:nvPr>
            <p:ph idx="1"/>
          </p:nvPr>
        </p:nvSpPr>
        <p:spPr>
          <a:xfrm>
            <a:off x="774210" y="901066"/>
            <a:ext cx="9875520" cy="795654"/>
          </a:xfrm>
        </p:spPr>
        <p:txBody>
          <a:bodyPr/>
          <a:lstStyle/>
          <a:p>
            <a:r>
              <a:rPr lang="zh-CN" altLang="zh-CN" dirty="0"/>
              <a:t>标准</a:t>
            </a:r>
            <a:r>
              <a:rPr lang="en-US" altLang="zh-CN" dirty="0"/>
              <a:t>SPI</a:t>
            </a:r>
            <a:r>
              <a:rPr lang="zh-CN" altLang="zh-CN" dirty="0"/>
              <a:t>指的就是时钟极性和时钟相位都为</a:t>
            </a:r>
            <a:r>
              <a:rPr lang="en-US" altLang="zh-CN" dirty="0"/>
              <a:t>0</a:t>
            </a:r>
            <a:r>
              <a:rPr lang="zh-CN" altLang="zh-CN" dirty="0"/>
              <a:t>的情况，即上升沿时写入数据到芯片内，下降沿从芯片内读出数据或状态。</a:t>
            </a:r>
            <a:endParaRPr lang="zh-CN" altLang="en-US" dirty="0"/>
          </a:p>
        </p:txBody>
      </p:sp>
      <p:pic>
        <p:nvPicPr>
          <p:cNvPr id="2560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690" y="1893571"/>
            <a:ext cx="678942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矩形 1"/>
          <p:cNvSpPr>
            <a:spLocks noChangeArrowheads="1"/>
          </p:cNvSpPr>
          <p:nvPr/>
        </p:nvSpPr>
        <p:spPr bwMode="auto">
          <a:xfrm>
            <a:off x="4439827" y="5727704"/>
            <a:ext cx="254428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160" b="1" dirty="0"/>
              <a:t>标准</a:t>
            </a:r>
            <a:r>
              <a:rPr lang="en-US" altLang="zh-CN" sz="2160" b="1" dirty="0"/>
              <a:t>SPI</a:t>
            </a:r>
            <a:r>
              <a:rPr lang="zh-CN" altLang="zh-CN" sz="2160" b="1" dirty="0"/>
              <a:t>的工作模式</a:t>
            </a:r>
          </a:p>
        </p:txBody>
      </p:sp>
      <p:sp>
        <p:nvSpPr>
          <p:cNvPr id="5" name="矩形 4"/>
          <p:cNvSpPr/>
          <p:nvPr/>
        </p:nvSpPr>
        <p:spPr>
          <a:xfrm>
            <a:off x="1098845" y="19633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FLASH</a:t>
            </a:r>
            <a:r>
              <a:rPr lang="zh-CN" altLang="en-US" b="1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1139154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>
          <a:xfrm>
            <a:off x="874396" y="792480"/>
            <a:ext cx="4777374" cy="762000"/>
          </a:xfrm>
        </p:spPr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</a:rPr>
              <a:t>7.W25Q80</a:t>
            </a:r>
            <a:r>
              <a:rPr lang="zh-CN" altLang="zh-CN" sz="2800" dirty="0">
                <a:solidFill>
                  <a:schemeClr val="tx1"/>
                </a:solidFill>
              </a:rPr>
              <a:t>在标准</a:t>
            </a:r>
            <a:r>
              <a:rPr lang="en-US" altLang="zh-CN" sz="2800" dirty="0">
                <a:solidFill>
                  <a:schemeClr val="tx1"/>
                </a:solidFill>
              </a:rPr>
              <a:t>SPI</a:t>
            </a:r>
            <a:r>
              <a:rPr lang="zh-CN" altLang="zh-CN" sz="2800" dirty="0">
                <a:solidFill>
                  <a:schemeClr val="tx1"/>
                </a:solidFill>
              </a:rPr>
              <a:t>下的指令表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8845" y="19633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FLASH</a:t>
            </a:r>
            <a:r>
              <a:rPr lang="zh-CN" altLang="en-US" b="1" dirty="0"/>
              <a:t>原理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689" y="0"/>
            <a:ext cx="6287311" cy="6808015"/>
          </a:xfrm>
          <a:prstGeom prst="rect">
            <a:avLst/>
          </a:prstGeom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2246315" y="3817106"/>
            <a:ext cx="3658374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160" b="1" dirty="0"/>
              <a:t>W25Q80</a:t>
            </a:r>
            <a:r>
              <a:rPr lang="zh-CN" altLang="zh-CN" sz="2160" b="1" dirty="0"/>
              <a:t>在标准</a:t>
            </a:r>
            <a:r>
              <a:rPr lang="en-US" altLang="zh-CN" sz="2160" b="1" dirty="0"/>
              <a:t>SPI</a:t>
            </a:r>
            <a:r>
              <a:rPr lang="zh-CN" altLang="zh-CN" sz="2160" b="1" dirty="0"/>
              <a:t>下的指令表</a:t>
            </a:r>
          </a:p>
        </p:txBody>
      </p:sp>
    </p:spTree>
    <p:extLst>
      <p:ext uri="{BB962C8B-B14F-4D97-AF65-F5344CB8AC3E}">
        <p14:creationId xmlns:p14="http://schemas.microsoft.com/office/powerpoint/2010/main" val="3576489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833120" y="866692"/>
            <a:ext cx="10972800" cy="49072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8.W25Q80</a:t>
            </a:r>
            <a:r>
              <a:rPr lang="zh-CN" altLang="zh-CN" sz="2800" dirty="0"/>
              <a:t>的硬件电路</a:t>
            </a:r>
            <a:endParaRPr lang="en-US" altLang="zh-CN" dirty="0"/>
          </a:p>
          <a:p>
            <a:r>
              <a:rPr lang="en-US" altLang="zh-CN" dirty="0"/>
              <a:t>J3</a:t>
            </a:r>
            <a:r>
              <a:rPr lang="zh-CN" altLang="zh-CN" dirty="0"/>
              <a:t>和</a:t>
            </a:r>
            <a:r>
              <a:rPr lang="en-US" altLang="zh-CN" dirty="0"/>
              <a:t>J5</a:t>
            </a:r>
            <a:r>
              <a:rPr lang="zh-CN" altLang="zh-CN" dirty="0"/>
              <a:t>都连到单片机的</a:t>
            </a:r>
            <a:r>
              <a:rPr lang="en-US" altLang="zh-CN" dirty="0"/>
              <a:t>IO</a:t>
            </a:r>
            <a:r>
              <a:rPr lang="zh-CN" altLang="zh-CN" dirty="0"/>
              <a:t>口。</a:t>
            </a:r>
          </a:p>
          <a:p>
            <a:endParaRPr lang="zh-CN" altLang="en-US" dirty="0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60" y="1821414"/>
            <a:ext cx="10043160" cy="3099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矩形 3"/>
          <p:cNvSpPr>
            <a:spLocks noChangeArrowheads="1"/>
          </p:cNvSpPr>
          <p:nvPr/>
        </p:nvSpPr>
        <p:spPr bwMode="auto">
          <a:xfrm>
            <a:off x="4592320" y="5109645"/>
            <a:ext cx="240803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160" b="1" dirty="0"/>
              <a:t>W25Q80</a:t>
            </a:r>
            <a:r>
              <a:rPr lang="zh-CN" altLang="zh-CN" sz="2160" b="1" dirty="0"/>
              <a:t>的硬件电路</a:t>
            </a:r>
          </a:p>
        </p:txBody>
      </p:sp>
      <p:sp>
        <p:nvSpPr>
          <p:cNvPr id="6" name="矩形 5"/>
          <p:cNvSpPr/>
          <p:nvPr/>
        </p:nvSpPr>
        <p:spPr>
          <a:xfrm>
            <a:off x="1098845" y="19633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FLASH</a:t>
            </a:r>
            <a:r>
              <a:rPr lang="zh-CN" altLang="en-US" b="1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2029398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37"/>
          <a:stretch/>
        </p:blipFill>
        <p:spPr>
          <a:xfrm>
            <a:off x="0" y="762000"/>
            <a:ext cx="12192000" cy="5689600"/>
          </a:xfrm>
          <a:prstGeom prst="rect">
            <a:avLst/>
          </a:prstGeom>
        </p:spPr>
      </p:pic>
      <p:sp>
        <p:nvSpPr>
          <p:cNvPr id="3" name="文本框 7">
            <a:extLst>
              <a:ext uri="{FF2B5EF4-FFF2-40B4-BE49-F238E27FC236}">
                <a16:creationId xmlns:a16="http://schemas.microsoft.com/office/drawing/2014/main" id="{458D81E8-2502-4BBC-85AE-55D17D2C7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344" y="3532288"/>
            <a:ext cx="4212431" cy="1177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r>
              <a:rPr lang="en-US" altLang="zh-CN" sz="7200" b="1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3Q!!!</a:t>
            </a:r>
            <a:endParaRPr lang="zh-CN" altLang="en-US" sz="7200" b="1" i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F8032A45-317C-4EDB-A3D9-0031B5F8B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259322"/>
            <a:ext cx="482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srgbClr val="0070C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物联网创新课题分享</a:t>
            </a:r>
          </a:p>
        </p:txBody>
      </p:sp>
    </p:spTree>
    <p:extLst>
      <p:ext uri="{BB962C8B-B14F-4D97-AF65-F5344CB8AC3E}">
        <p14:creationId xmlns:p14="http://schemas.microsoft.com/office/powerpoint/2010/main" val="209740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8027" y="1071184"/>
            <a:ext cx="38034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下载字库功能</a:t>
            </a:r>
            <a:endParaRPr lang="en-US" altLang="zh-CN" sz="2800" b="1" dirty="0"/>
          </a:p>
          <a:p>
            <a:br>
              <a:rPr lang="zh-CN" altLang="en-US" sz="2800" dirty="0"/>
            </a:br>
            <a:r>
              <a:rPr lang="en-US" altLang="zh-CN" sz="2400" dirty="0"/>
              <a:t>M3</a:t>
            </a:r>
            <a:r>
              <a:rPr lang="zh-CN" altLang="en-US" sz="2400" dirty="0"/>
              <a:t>核心模块上的</a:t>
            </a:r>
            <a:r>
              <a:rPr lang="en-US" altLang="zh-CN" sz="2400" dirty="0"/>
              <a:t>STM32F103</a:t>
            </a:r>
            <a:r>
              <a:rPr lang="zh-CN" altLang="en-US" sz="2400" dirty="0"/>
              <a:t>的串口</a:t>
            </a:r>
            <a:r>
              <a:rPr lang="en-US" altLang="zh-CN" sz="2400" dirty="0"/>
              <a:t>1(PA9/PA10)</a:t>
            </a:r>
            <a:r>
              <a:rPr lang="zh-CN" altLang="en-US" sz="2400" dirty="0"/>
              <a:t>和热敏打印机上位机通信，实现字库下载功能，字库保存在外部</a:t>
            </a:r>
            <a:r>
              <a:rPr lang="en-US" altLang="zh-CN" sz="2400" dirty="0"/>
              <a:t>FLASH W25Q80DV</a:t>
            </a:r>
            <a:r>
              <a:rPr lang="zh-CN" altLang="en-US" sz="2400" dirty="0"/>
              <a:t>上。</a:t>
            </a:r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110" y="944880"/>
            <a:ext cx="7345890" cy="52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55309"/>
      </p:ext>
    </p:extLst>
  </p:cSld>
  <p:clrMapOvr>
    <a:masterClrMapping/>
  </p:clrMapOvr>
  <p:transition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功能扩展模块</a:t>
            </a:r>
            <a:endParaRPr lang="en-US" altLang="zh-CN" b="1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9447" y="1005906"/>
            <a:ext cx="42911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功能扩展模块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dirty="0"/>
              <a:t>该模块提供了</a:t>
            </a:r>
            <a:r>
              <a:rPr lang="en-US" altLang="zh-CN" sz="2400" dirty="0"/>
              <a:t>Flash</a:t>
            </a:r>
            <a:r>
              <a:rPr lang="zh-CN" altLang="en-US" sz="2400" dirty="0"/>
              <a:t>单元，</a:t>
            </a:r>
            <a:r>
              <a:rPr lang="en-US" altLang="zh-CN" sz="2400" dirty="0"/>
              <a:t>Flash</a:t>
            </a:r>
            <a:r>
              <a:rPr lang="zh-CN" altLang="en-US" sz="2400" dirty="0"/>
              <a:t>芯片采用</a:t>
            </a:r>
            <a:r>
              <a:rPr lang="en-US" altLang="zh-CN" sz="2400" dirty="0"/>
              <a:t>W25Q80DV</a:t>
            </a:r>
            <a:r>
              <a:rPr lang="zh-CN" altLang="en-US" sz="2400" dirty="0"/>
              <a:t>，这是一款</a:t>
            </a:r>
            <a:r>
              <a:rPr lang="en-US" altLang="zh-CN" sz="2400" dirty="0"/>
              <a:t>SPI</a:t>
            </a:r>
            <a:r>
              <a:rPr lang="zh-CN" altLang="en-US" sz="2400" dirty="0"/>
              <a:t>通信接口的</a:t>
            </a:r>
            <a:r>
              <a:rPr lang="en-US" altLang="zh-CN" sz="2400" dirty="0"/>
              <a:t>8M-bit</a:t>
            </a:r>
            <a:r>
              <a:rPr lang="zh-CN" altLang="en-US" sz="2400" dirty="0"/>
              <a:t>容量的</a:t>
            </a:r>
            <a:r>
              <a:rPr lang="en-US" altLang="zh-CN" sz="2400" dirty="0"/>
              <a:t>Flash</a:t>
            </a:r>
            <a:r>
              <a:rPr lang="zh-CN" altLang="en-US" sz="2400" dirty="0"/>
              <a:t>芯片，芯片内含</a:t>
            </a:r>
            <a:r>
              <a:rPr lang="en-US" altLang="zh-CN" sz="2400" dirty="0"/>
              <a:t>4096</a:t>
            </a:r>
            <a:r>
              <a:rPr lang="zh-CN" altLang="en-US" sz="2400" dirty="0"/>
              <a:t>个页，每页</a:t>
            </a:r>
            <a:r>
              <a:rPr lang="en-US" altLang="zh-CN" sz="2400" dirty="0"/>
              <a:t>256</a:t>
            </a:r>
            <a:r>
              <a:rPr lang="zh-CN" altLang="en-US" sz="2400" dirty="0"/>
              <a:t>个字节，每个扇区</a:t>
            </a:r>
            <a:r>
              <a:rPr lang="en-US" altLang="zh-CN" sz="2400" dirty="0"/>
              <a:t>sectors 4KB</a:t>
            </a:r>
            <a:r>
              <a:rPr lang="zh-CN" altLang="en-US" sz="2400" dirty="0"/>
              <a:t>。</a:t>
            </a:r>
            <a:br>
              <a:rPr lang="zh-CN" altLang="en-US" sz="2400" dirty="0"/>
            </a:br>
            <a:endParaRPr lang="zh-CN" altLang="en-US" sz="2800" dirty="0">
              <a:solidFill>
                <a:srgbClr val="00206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170" y="880110"/>
            <a:ext cx="5554980" cy="555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9130"/>
      </p:ext>
    </p:extLst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1028700" y="772160"/>
            <a:ext cx="9875520" cy="5034280"/>
          </a:xfrm>
        </p:spPr>
        <p:txBody>
          <a:bodyPr>
            <a:normAutofit/>
          </a:bodyPr>
          <a:lstStyle/>
          <a:p>
            <a:pPr marL="0" indent="0" algn="just" fontAlgn="auto">
              <a:buNone/>
              <a:defRPr/>
            </a:pPr>
            <a:r>
              <a:rPr lang="en-US" altLang="zh-CN" sz="2800" dirty="0"/>
              <a:t>1</a:t>
            </a:r>
            <a:r>
              <a:rPr lang="zh-CN" altLang="zh-CN" sz="2800" dirty="0"/>
              <a:t>、</a:t>
            </a:r>
            <a:r>
              <a:rPr lang="en-US" altLang="zh-CN" sz="2800" dirty="0"/>
              <a:t> FLASH</a:t>
            </a:r>
            <a:r>
              <a:rPr lang="zh-CN" altLang="zh-CN" sz="2800" dirty="0"/>
              <a:t>存储器概述</a:t>
            </a:r>
            <a:endParaRPr lang="en-US" altLang="zh-CN" sz="2800" dirty="0"/>
          </a:p>
          <a:p>
            <a:pPr algn="just" fontAlgn="auto">
              <a:defRPr/>
            </a:pPr>
            <a:r>
              <a:rPr lang="en-US" altLang="zh-CN" dirty="0"/>
              <a:t>FLASH-ROM</a:t>
            </a:r>
            <a:r>
              <a:rPr lang="zh-CN" altLang="zh-CN" dirty="0"/>
              <a:t>（闪存）已经成为了目前最成功、流行的一种固态内存，与</a:t>
            </a:r>
            <a:r>
              <a:rPr lang="en-US" altLang="zh-CN" dirty="0"/>
              <a:t>EEPROM</a:t>
            </a:r>
            <a:r>
              <a:rPr lang="zh-CN" altLang="zh-CN" dirty="0"/>
              <a:t>相比具有读写速度快，而与</a:t>
            </a:r>
            <a:r>
              <a:rPr lang="en-US" altLang="zh-CN" dirty="0"/>
              <a:t>SRAM</a:t>
            </a:r>
            <a:r>
              <a:rPr lang="zh-CN" altLang="zh-CN" dirty="0"/>
              <a:t>相比具有非易失、以及价廉等优势。而基于</a:t>
            </a:r>
            <a:r>
              <a:rPr lang="en-US" altLang="zh-CN" dirty="0"/>
              <a:t>NOR</a:t>
            </a:r>
            <a:r>
              <a:rPr lang="zh-CN" altLang="zh-CN" dirty="0"/>
              <a:t>和</a:t>
            </a:r>
            <a:r>
              <a:rPr lang="en-US" altLang="zh-CN" dirty="0"/>
              <a:t>NAND</a:t>
            </a:r>
            <a:r>
              <a:rPr lang="zh-CN" altLang="zh-CN" dirty="0"/>
              <a:t>结构的闪存是现在市场上两种主要的非易失闪存技术。</a:t>
            </a:r>
            <a:r>
              <a:rPr lang="en-US" altLang="zh-CN" dirty="0"/>
              <a:t>Intel</a:t>
            </a:r>
            <a:r>
              <a:rPr lang="zh-CN" altLang="zh-CN" dirty="0"/>
              <a:t>于</a:t>
            </a:r>
            <a:r>
              <a:rPr lang="en-US" altLang="zh-CN" dirty="0"/>
              <a:t>1988</a:t>
            </a:r>
            <a:r>
              <a:rPr lang="zh-CN" altLang="zh-CN" dirty="0"/>
              <a:t>年首先开发出</a:t>
            </a:r>
            <a:r>
              <a:rPr lang="en-US" altLang="zh-CN" dirty="0"/>
              <a:t>NOR FLASH</a:t>
            </a:r>
            <a:r>
              <a:rPr lang="zh-CN" altLang="zh-CN" dirty="0"/>
              <a:t>技术，彻底改变了原先由</a:t>
            </a:r>
            <a:r>
              <a:rPr lang="en-US" altLang="zh-CN" dirty="0"/>
              <a:t>EPROM</a:t>
            </a:r>
            <a:r>
              <a:rPr lang="zh-CN" altLang="zh-CN" dirty="0"/>
              <a:t>和</a:t>
            </a:r>
            <a:r>
              <a:rPr lang="en-US" altLang="zh-CN" dirty="0"/>
              <a:t>EEPROM</a:t>
            </a:r>
            <a:r>
              <a:rPr lang="zh-CN" altLang="zh-CN" dirty="0"/>
              <a:t>一统天下的局面。紧接着，</a:t>
            </a:r>
            <a:r>
              <a:rPr lang="en-US" altLang="zh-CN" dirty="0"/>
              <a:t>1989</a:t>
            </a:r>
            <a:r>
              <a:rPr lang="zh-CN" altLang="zh-CN" dirty="0"/>
              <a:t>年东芝公司发表了</a:t>
            </a:r>
            <a:r>
              <a:rPr lang="en-US" altLang="zh-CN" dirty="0"/>
              <a:t>NAND FLASH</a:t>
            </a:r>
            <a:r>
              <a:rPr lang="zh-CN" altLang="zh-CN" dirty="0"/>
              <a:t>技术（后将该技术无偿转让给韩国三星公司），强调降低每比特的成本，更高的性能，并且象磁盘一样可以通过接口轻松升级。</a:t>
            </a:r>
          </a:p>
          <a:p>
            <a:pPr algn="just" fontAlgn="auto">
              <a:defRPr/>
            </a:pPr>
            <a:r>
              <a:rPr lang="zh-CN" altLang="zh-CN" dirty="0"/>
              <a:t>仍然有相当多的工程师分不清</a:t>
            </a:r>
            <a:r>
              <a:rPr lang="en-US" altLang="zh-CN" dirty="0"/>
              <a:t>NOR</a:t>
            </a:r>
            <a:r>
              <a:rPr lang="zh-CN" altLang="zh-CN" dirty="0"/>
              <a:t>和</a:t>
            </a:r>
            <a:r>
              <a:rPr lang="en-US" altLang="zh-CN" dirty="0"/>
              <a:t>NAND</a:t>
            </a:r>
            <a:r>
              <a:rPr lang="zh-CN" altLang="zh-CN" dirty="0"/>
              <a:t>闪存，也搞不清楚</a:t>
            </a:r>
            <a:r>
              <a:rPr lang="en-US" altLang="zh-CN" dirty="0"/>
              <a:t>NAND</a:t>
            </a:r>
            <a:r>
              <a:rPr lang="zh-CN" altLang="zh-CN" dirty="0"/>
              <a:t>闪存技术相对于</a:t>
            </a:r>
            <a:r>
              <a:rPr lang="en-US" altLang="zh-CN" dirty="0"/>
              <a:t>NOR</a:t>
            </a:r>
            <a:r>
              <a:rPr lang="zh-CN" altLang="zh-CN" dirty="0"/>
              <a:t>技术的优越之处，因为大多数情况下闪存只是用来存储少量的代码，这时</a:t>
            </a:r>
            <a:r>
              <a:rPr lang="en-US" altLang="zh-CN" dirty="0"/>
              <a:t>NOR</a:t>
            </a:r>
            <a:r>
              <a:rPr lang="zh-CN" altLang="zh-CN" dirty="0"/>
              <a:t>闪存更适合一些。而</a:t>
            </a:r>
            <a:r>
              <a:rPr lang="en-US" altLang="zh-CN" dirty="0"/>
              <a:t>NAND</a:t>
            </a:r>
            <a:r>
              <a:rPr lang="zh-CN" altLang="zh-CN" dirty="0"/>
              <a:t>则是高资料存储密度的理想解决方案。</a:t>
            </a:r>
          </a:p>
        </p:txBody>
      </p:sp>
      <p:sp>
        <p:nvSpPr>
          <p:cNvPr id="5" name="矩形 4"/>
          <p:cNvSpPr/>
          <p:nvPr/>
        </p:nvSpPr>
        <p:spPr>
          <a:xfrm>
            <a:off x="1098845" y="19633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FLASH</a:t>
            </a:r>
            <a:r>
              <a:rPr lang="zh-CN" altLang="en-US" b="1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58157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内容占位符 2"/>
          <p:cNvSpPr>
            <a:spLocks noGrp="1" noChangeArrowheads="1"/>
          </p:cNvSpPr>
          <p:nvPr>
            <p:ph idx="1"/>
          </p:nvPr>
        </p:nvSpPr>
        <p:spPr>
          <a:xfrm>
            <a:off x="1251586" y="1141096"/>
            <a:ext cx="9711690" cy="5166360"/>
          </a:xfrm>
        </p:spPr>
        <p:txBody>
          <a:bodyPr/>
          <a:lstStyle/>
          <a:p>
            <a:pPr algn="just"/>
            <a:r>
              <a:rPr lang="en-US" altLang="zh-CN" dirty="0"/>
              <a:t>NOR</a:t>
            </a:r>
            <a:r>
              <a:rPr lang="zh-CN" altLang="zh-CN" dirty="0"/>
              <a:t>的特点是芯片内执行（</a:t>
            </a:r>
            <a:r>
              <a:rPr lang="en-US" altLang="zh-CN" dirty="0"/>
              <a:t>XIP</a:t>
            </a:r>
            <a:r>
              <a:rPr lang="zh-CN" altLang="zh-CN" dirty="0"/>
              <a:t>，</a:t>
            </a:r>
            <a:r>
              <a:rPr lang="en-US" altLang="zh-CN" dirty="0" err="1"/>
              <a:t>eXecute</a:t>
            </a:r>
            <a:r>
              <a:rPr lang="en-US" altLang="zh-CN" dirty="0"/>
              <a:t> In Place</a:t>
            </a:r>
            <a:r>
              <a:rPr lang="zh-CN" altLang="zh-CN" dirty="0"/>
              <a:t>），这样应用程序可以直接在闪存内运行，不必再把代码读到系统</a:t>
            </a:r>
            <a:r>
              <a:rPr lang="en-US" altLang="zh-CN" dirty="0"/>
              <a:t>RAM</a:t>
            </a:r>
            <a:r>
              <a:rPr lang="zh-CN" altLang="zh-CN" dirty="0"/>
              <a:t>中。</a:t>
            </a:r>
            <a:r>
              <a:rPr lang="en-US" altLang="zh-CN" dirty="0"/>
              <a:t>NOR</a:t>
            </a:r>
            <a:r>
              <a:rPr lang="zh-CN" altLang="zh-CN" dirty="0"/>
              <a:t>的传输效率很高，在</a:t>
            </a:r>
            <a:r>
              <a:rPr lang="en-US" altLang="zh-CN" dirty="0"/>
              <a:t>1~4MB</a:t>
            </a:r>
            <a:r>
              <a:rPr lang="zh-CN" altLang="zh-CN" dirty="0"/>
              <a:t>的小容量时具有很高的成本效益，但是很低的写入和擦除速度大大影响了它的性能。</a:t>
            </a:r>
          </a:p>
          <a:p>
            <a:pPr algn="just"/>
            <a:r>
              <a:rPr lang="en-US" altLang="zh-CN" dirty="0"/>
              <a:t>NAND</a:t>
            </a:r>
            <a:r>
              <a:rPr lang="zh-CN" altLang="zh-CN" dirty="0"/>
              <a:t>结构能提供极高的单元密度，可以达到高存储密度，并且写入和擦除的速度也很快，这也是为何所有的</a:t>
            </a:r>
            <a:r>
              <a:rPr lang="en-US" altLang="zh-CN" dirty="0"/>
              <a:t>U</a:t>
            </a:r>
            <a:r>
              <a:rPr lang="zh-CN" altLang="zh-CN" dirty="0"/>
              <a:t>盘都使用</a:t>
            </a:r>
            <a:r>
              <a:rPr lang="en-US" altLang="zh-CN" dirty="0"/>
              <a:t>NAND</a:t>
            </a:r>
            <a:r>
              <a:rPr lang="zh-CN" altLang="zh-CN" dirty="0"/>
              <a:t>闪存做为存储介质的原因。应用</a:t>
            </a:r>
            <a:r>
              <a:rPr lang="en-US" altLang="zh-CN" dirty="0"/>
              <a:t>NAND</a:t>
            </a:r>
            <a:r>
              <a:rPr lang="zh-CN" altLang="zh-CN" dirty="0"/>
              <a:t>的困难在于闪存和需要特殊的系统接口。</a:t>
            </a:r>
          </a:p>
          <a:p>
            <a:pPr algn="just"/>
            <a:r>
              <a:rPr lang="en-US" altLang="zh-CN" dirty="0"/>
              <a:t>FLASH</a:t>
            </a:r>
            <a:r>
              <a:rPr lang="zh-CN" altLang="zh-CN" dirty="0"/>
              <a:t>存储器中存储单元</a:t>
            </a:r>
            <a:r>
              <a:rPr lang="en-US" altLang="zh-CN" dirty="0"/>
              <a:t>MOS</a:t>
            </a:r>
            <a:r>
              <a:rPr lang="zh-CN" altLang="zh-CN" dirty="0"/>
              <a:t>管的源极是连在一起的，所以不能像</a:t>
            </a:r>
            <a:r>
              <a:rPr lang="en-US" altLang="zh-CN" dirty="0"/>
              <a:t>EEPROM</a:t>
            </a:r>
            <a:r>
              <a:rPr lang="zh-CN" altLang="zh-CN" dirty="0"/>
              <a:t>那样按字节擦除，而是类似</a:t>
            </a:r>
            <a:r>
              <a:rPr lang="en-US" altLang="zh-CN" dirty="0"/>
              <a:t>EPROM</a:t>
            </a:r>
            <a:r>
              <a:rPr lang="zh-CN" altLang="zh-CN" dirty="0"/>
              <a:t>那样整片擦除或分块擦除。</a:t>
            </a:r>
          </a:p>
          <a:p>
            <a:pPr algn="just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98845" y="19633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FLASH</a:t>
            </a:r>
            <a:r>
              <a:rPr lang="zh-CN" altLang="en-US" b="1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424946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内容占位符 2"/>
          <p:cNvSpPr>
            <a:spLocks noGrp="1" noChangeArrowheads="1"/>
          </p:cNvSpPr>
          <p:nvPr>
            <p:ph idx="1"/>
          </p:nvPr>
        </p:nvSpPr>
        <p:spPr>
          <a:xfrm>
            <a:off x="834685" y="782320"/>
            <a:ext cx="9875520" cy="56794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Nor</a:t>
            </a:r>
            <a:r>
              <a:rPr lang="zh-CN" altLang="zh-CN" b="1" dirty="0"/>
              <a:t>闪存与</a:t>
            </a:r>
            <a:r>
              <a:rPr lang="en-US" altLang="zh-CN" b="1" dirty="0" err="1"/>
              <a:t>Nand</a:t>
            </a:r>
            <a:r>
              <a:rPr lang="zh-CN" altLang="zh-CN" b="1" dirty="0"/>
              <a:t>闪存比较</a:t>
            </a:r>
            <a:endParaRPr lang="en-US" altLang="zh-CN" b="1" dirty="0"/>
          </a:p>
          <a:p>
            <a:pPr marL="0" indent="0">
              <a:buNone/>
            </a:pPr>
            <a:endParaRPr lang="zh-CN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just">
              <a:buNone/>
            </a:pPr>
            <a:endParaRPr lang="en-US" altLang="zh-CN" dirty="0"/>
          </a:p>
          <a:p>
            <a:pPr marL="0" indent="0" algn="just">
              <a:buNone/>
            </a:pPr>
            <a:r>
              <a:rPr lang="en-US" altLang="zh-CN" dirty="0"/>
              <a:t>       ATMEL</a:t>
            </a:r>
            <a:r>
              <a:rPr lang="zh-CN" altLang="zh-CN" dirty="0"/>
              <a:t>公司的</a:t>
            </a:r>
            <a:r>
              <a:rPr lang="en-US" altLang="zh-CN" dirty="0"/>
              <a:t>AT25D</a:t>
            </a:r>
            <a:r>
              <a:rPr lang="zh-CN" altLang="zh-CN" dirty="0"/>
              <a:t>系列</a:t>
            </a:r>
            <a:r>
              <a:rPr lang="en-US" altLang="zh-CN" dirty="0"/>
              <a:t>FLASH</a:t>
            </a:r>
            <a:r>
              <a:rPr lang="zh-CN" altLang="zh-CN" dirty="0"/>
              <a:t>存储器按块擦除，按字节写入，也可以整页写入。而</a:t>
            </a:r>
            <a:r>
              <a:rPr lang="en-US" altLang="zh-CN" dirty="0"/>
              <a:t>AT45D</a:t>
            </a:r>
            <a:r>
              <a:rPr lang="zh-CN" altLang="zh-CN" dirty="0"/>
              <a:t>系列</a:t>
            </a:r>
            <a:r>
              <a:rPr lang="en-US" altLang="zh-CN" dirty="0"/>
              <a:t>FLASH</a:t>
            </a:r>
            <a:r>
              <a:rPr lang="zh-CN" altLang="zh-CN" dirty="0"/>
              <a:t>存储器写入擦除均以页为最小单位，内部有一页大小的</a:t>
            </a:r>
            <a:r>
              <a:rPr lang="en-US" altLang="zh-CN" dirty="0"/>
              <a:t>RAM</a:t>
            </a:r>
            <a:r>
              <a:rPr lang="zh-CN" altLang="zh-CN" dirty="0"/>
              <a:t>缓冲区，先写入</a:t>
            </a:r>
            <a:r>
              <a:rPr lang="en-US" altLang="zh-CN" dirty="0"/>
              <a:t>RAM</a:t>
            </a:r>
            <a:r>
              <a:rPr lang="zh-CN" altLang="zh-CN" dirty="0"/>
              <a:t>缓冲，再整体写入页。 这两款在读方面区别不大，都可以随机任意地址读取。</a:t>
            </a:r>
            <a:endParaRPr lang="zh-CN" altLang="en-US" dirty="0"/>
          </a:p>
        </p:txBody>
      </p:sp>
      <p:pic>
        <p:nvPicPr>
          <p:cNvPr id="1024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1" y="1478916"/>
            <a:ext cx="8849577" cy="3286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098845" y="19633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FLASH</a:t>
            </a:r>
            <a:r>
              <a:rPr lang="zh-CN" altLang="en-US" b="1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27556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822960" y="797561"/>
            <a:ext cx="10058400" cy="491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/>
              <a:t>2.W25Q80</a:t>
            </a:r>
            <a:r>
              <a:rPr lang="zh-CN" altLang="en-US" sz="2800" b="1" dirty="0"/>
              <a:t>存储器概述</a:t>
            </a:r>
            <a:endParaRPr lang="en-US" altLang="zh-CN" sz="2800" b="1" dirty="0"/>
          </a:p>
          <a:p>
            <a:endParaRPr lang="en-US" altLang="zh-CN" sz="2160" b="1" dirty="0"/>
          </a:p>
          <a:p>
            <a:pPr algn="just"/>
            <a:r>
              <a:rPr lang="en-US" altLang="zh-CN" sz="2400" b="1" dirty="0"/>
              <a:t>W25Q80/16/32</a:t>
            </a:r>
            <a:r>
              <a:rPr lang="zh-CN" altLang="zh-CN" sz="2400" b="1" dirty="0"/>
              <a:t>是为系统提供一个最小的空间、引脚和功耗的存储器解决方案的串行</a:t>
            </a:r>
            <a:r>
              <a:rPr lang="en-US" altLang="zh-CN" sz="2400" b="1" dirty="0"/>
              <a:t>FLASH</a:t>
            </a:r>
            <a:r>
              <a:rPr lang="zh-CN" altLang="zh-CN" sz="2400" b="1" dirty="0"/>
              <a:t>。</a:t>
            </a:r>
            <a:r>
              <a:rPr lang="en-US" altLang="zh-CN" sz="2400" b="1" dirty="0"/>
              <a:t>W25Q</a:t>
            </a:r>
            <a:r>
              <a:rPr lang="zh-CN" altLang="zh-CN" sz="2400" b="1" dirty="0"/>
              <a:t>系列比普通的串行</a:t>
            </a:r>
            <a:r>
              <a:rPr lang="en-US" altLang="zh-CN" sz="2400" b="1" dirty="0"/>
              <a:t>FLASH</a:t>
            </a:r>
            <a:r>
              <a:rPr lang="zh-CN" altLang="zh-CN" sz="2400" b="1" dirty="0"/>
              <a:t>存储器更灵活，性能更优越。基于双倍</a:t>
            </a:r>
            <a:r>
              <a:rPr lang="en-US" altLang="zh-CN" sz="2400" b="1" dirty="0"/>
              <a:t>/</a:t>
            </a:r>
            <a:r>
              <a:rPr lang="zh-CN" altLang="zh-CN" sz="2400" b="1" dirty="0"/>
              <a:t>四倍的</a:t>
            </a:r>
            <a:r>
              <a:rPr lang="en-US" altLang="zh-CN" sz="2400" b="1" dirty="0"/>
              <a:t>SPI</a:t>
            </a:r>
            <a:r>
              <a:rPr lang="zh-CN" altLang="zh-CN" sz="2400" b="1" dirty="0"/>
              <a:t>，它们能够可以立即完成提供数据给</a:t>
            </a:r>
            <a:r>
              <a:rPr lang="en-US" altLang="zh-CN" sz="2400" b="1" dirty="0"/>
              <a:t>RAM</a:t>
            </a:r>
            <a:r>
              <a:rPr lang="zh-CN" altLang="zh-CN" sz="2400" b="1" dirty="0"/>
              <a:t>，包括存储声音、文本和数据。芯片支持的工作电压</a:t>
            </a:r>
            <a:r>
              <a:rPr lang="en-US" altLang="zh-CN" sz="2400" b="1" dirty="0"/>
              <a:t>2.7~3.6V</a:t>
            </a:r>
            <a:r>
              <a:rPr lang="zh-CN" altLang="zh-CN" sz="2400" b="1" dirty="0"/>
              <a:t>，正常工作时电流</a:t>
            </a:r>
            <a:r>
              <a:rPr lang="en-US" altLang="zh-CN" sz="2400" b="1" dirty="0"/>
              <a:t>&lt;5mA</a:t>
            </a:r>
            <a:r>
              <a:rPr lang="zh-CN" altLang="zh-CN" sz="2400" b="1" dirty="0"/>
              <a:t>，掉电时低于</a:t>
            </a:r>
            <a:r>
              <a:rPr lang="en-US" altLang="zh-CN" sz="2400" b="1" dirty="0"/>
              <a:t>1uA</a:t>
            </a:r>
            <a:r>
              <a:rPr lang="zh-CN" altLang="zh-CN" sz="2400" b="1" dirty="0"/>
              <a:t>。</a:t>
            </a:r>
            <a:endParaRPr lang="en-US" altLang="zh-CN" sz="2400" b="1" dirty="0"/>
          </a:p>
          <a:p>
            <a:pPr algn="just"/>
            <a:endParaRPr lang="zh-CN" altLang="zh-CN" sz="2400" b="1" dirty="0"/>
          </a:p>
          <a:p>
            <a:pPr algn="just"/>
            <a:r>
              <a:rPr lang="en-US" altLang="zh-CN" sz="2400" b="1" dirty="0"/>
              <a:t>W25Q80/16/32</a:t>
            </a:r>
            <a:r>
              <a:rPr lang="zh-CN" altLang="zh-CN" sz="2400" b="1" dirty="0"/>
              <a:t>支持标准串行外围接口（</a:t>
            </a:r>
            <a:r>
              <a:rPr lang="en-US" altLang="zh-CN" sz="2400" b="1" dirty="0"/>
              <a:t>SPI</a:t>
            </a:r>
            <a:r>
              <a:rPr lang="zh-CN" altLang="zh-CN" sz="2400" b="1" dirty="0"/>
              <a:t>），和高速的双倍</a:t>
            </a:r>
            <a:r>
              <a:rPr lang="en-US" altLang="zh-CN" sz="2400" b="1" dirty="0"/>
              <a:t>/</a:t>
            </a:r>
            <a:r>
              <a:rPr lang="zh-CN" altLang="zh-CN" sz="2400" b="1" dirty="0"/>
              <a:t>四倍输出。</a:t>
            </a:r>
            <a:r>
              <a:rPr lang="en-US" altLang="zh-CN" sz="2400" b="1" dirty="0"/>
              <a:t>SPI</a:t>
            </a:r>
            <a:r>
              <a:rPr lang="zh-CN" altLang="zh-CN" sz="2400" b="1" dirty="0"/>
              <a:t>最高支持</a:t>
            </a:r>
            <a:r>
              <a:rPr lang="en-US" altLang="zh-CN" sz="2400" b="1" dirty="0"/>
              <a:t>80MHz</a:t>
            </a:r>
            <a:r>
              <a:rPr lang="zh-CN" altLang="zh-CN" sz="2400" b="1" dirty="0"/>
              <a:t>，当用快读双倍</a:t>
            </a:r>
            <a:r>
              <a:rPr lang="en-US" altLang="zh-CN" sz="2400" b="1" dirty="0"/>
              <a:t>/</a:t>
            </a:r>
            <a:r>
              <a:rPr lang="zh-CN" altLang="zh-CN" sz="2400" b="1" dirty="0"/>
              <a:t>四倍指令时，相当于双倍输出时最高速率</a:t>
            </a:r>
            <a:r>
              <a:rPr lang="en-US" altLang="zh-CN" sz="2400" b="1" dirty="0"/>
              <a:t>160MHz</a:t>
            </a:r>
            <a:r>
              <a:rPr lang="zh-CN" altLang="zh-CN" sz="2400" b="1" dirty="0"/>
              <a:t>，四倍输出时最高速率</a:t>
            </a:r>
            <a:r>
              <a:rPr lang="en-US" altLang="zh-CN" sz="2400" b="1" dirty="0"/>
              <a:t>320MHz</a:t>
            </a:r>
            <a:r>
              <a:rPr lang="zh-CN" altLang="zh-CN" sz="2400" b="1" dirty="0"/>
              <a:t>。这个传输速率比得上</a:t>
            </a:r>
            <a:r>
              <a:rPr lang="en-US" altLang="zh-CN" sz="2400" b="1" dirty="0"/>
              <a:t>8</a:t>
            </a:r>
            <a:r>
              <a:rPr lang="zh-CN" altLang="zh-CN" sz="2400" b="1" dirty="0"/>
              <a:t>位和</a:t>
            </a:r>
            <a:r>
              <a:rPr lang="en-US" altLang="zh-CN" sz="2400" b="1" dirty="0"/>
              <a:t>16</a:t>
            </a:r>
            <a:r>
              <a:rPr lang="zh-CN" altLang="zh-CN" sz="2400" b="1" dirty="0"/>
              <a:t>位的并行</a:t>
            </a:r>
            <a:r>
              <a:rPr lang="en-US" altLang="zh-CN" sz="2400" b="1" dirty="0"/>
              <a:t>FLASH</a:t>
            </a:r>
            <a:r>
              <a:rPr lang="zh-CN" altLang="zh-CN" sz="2400" b="1" dirty="0"/>
              <a:t>存储器。</a:t>
            </a:r>
            <a:r>
              <a:rPr lang="en-US" altLang="zh-CN" sz="2400" b="1" dirty="0"/>
              <a:t>HOLD</a:t>
            </a:r>
            <a:r>
              <a:rPr lang="zh-CN" altLang="zh-CN" sz="2400" b="1" dirty="0"/>
              <a:t>引脚和写保护引脚可编程写保护。此外，芯片支持</a:t>
            </a:r>
            <a:r>
              <a:rPr lang="en-US" altLang="zh-CN" sz="2400" b="1" dirty="0"/>
              <a:t>JEDEC</a:t>
            </a:r>
            <a:r>
              <a:rPr lang="zh-CN" altLang="zh-CN" sz="2400" b="1" dirty="0"/>
              <a:t>标准，具有唯一的</a:t>
            </a:r>
            <a:r>
              <a:rPr lang="en-US" altLang="zh-CN" sz="2400" b="1" dirty="0"/>
              <a:t>64</a:t>
            </a:r>
            <a:r>
              <a:rPr lang="zh-CN" altLang="zh-CN" sz="2400" b="1" dirty="0"/>
              <a:t>位识别序列号。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1098845" y="19633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FLASH</a:t>
            </a:r>
            <a:r>
              <a:rPr lang="zh-CN" altLang="en-US" b="1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389810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016" y="1375410"/>
            <a:ext cx="7379970" cy="338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矩形 3"/>
          <p:cNvSpPr>
            <a:spLocks noChangeArrowheads="1"/>
          </p:cNvSpPr>
          <p:nvPr/>
        </p:nvSpPr>
        <p:spPr bwMode="auto">
          <a:xfrm>
            <a:off x="4082416" y="5074920"/>
            <a:ext cx="339548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160" b="1"/>
              <a:t>       W25Q80/16/32</a:t>
            </a:r>
            <a:r>
              <a:rPr lang="zh-CN" altLang="zh-CN" sz="2160" b="1"/>
              <a:t>芯片</a:t>
            </a:r>
          </a:p>
        </p:txBody>
      </p:sp>
      <p:sp>
        <p:nvSpPr>
          <p:cNvPr id="4" name="矩形 3"/>
          <p:cNvSpPr/>
          <p:nvPr/>
        </p:nvSpPr>
        <p:spPr>
          <a:xfrm>
            <a:off x="1098845" y="19633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FLASH</a:t>
            </a:r>
            <a:r>
              <a:rPr lang="zh-CN" altLang="en-US" b="1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35145012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c30d94a-4ebd-4246-88b1-f78db37c2bfb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5225</TotalTime>
  <Words>2183</Words>
  <Application>Microsoft Office PowerPoint</Application>
  <PresentationFormat>宽屏</PresentationFormat>
  <Paragraphs>177</Paragraphs>
  <Slides>25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等线</vt:lpstr>
      <vt:lpstr>宋体</vt:lpstr>
      <vt:lpstr>微软雅黑</vt:lpstr>
      <vt:lpstr>arial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3.W25Q80的内部结构</vt:lpstr>
      <vt:lpstr>4. W25Q80的引脚说明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7.W25Q80在标准SPI下的指令表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FJW</dc:creator>
  <cp:lastModifiedBy>K378</cp:lastModifiedBy>
  <cp:revision>353</cp:revision>
  <dcterms:created xsi:type="dcterms:W3CDTF">2018-01-01T03:32:59Z</dcterms:created>
  <dcterms:modified xsi:type="dcterms:W3CDTF">2024-08-15T01:18:46Z</dcterms:modified>
</cp:coreProperties>
</file>