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2" r:id="rId2"/>
    <p:sldId id="373" r:id="rId3"/>
    <p:sldId id="366" r:id="rId4"/>
    <p:sldId id="385" r:id="rId5"/>
    <p:sldId id="378" r:id="rId6"/>
    <p:sldId id="379" r:id="rId7"/>
    <p:sldId id="380" r:id="rId8"/>
    <p:sldId id="381" r:id="rId9"/>
    <p:sldId id="382" r:id="rId10"/>
    <p:sldId id="392" r:id="rId11"/>
    <p:sldId id="386" r:id="rId12"/>
    <p:sldId id="387" r:id="rId13"/>
    <p:sldId id="388" r:id="rId14"/>
    <p:sldId id="399" r:id="rId15"/>
    <p:sldId id="400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401BAB-BD93-447A-AF99-64978DA5E803}">
          <p14:sldIdLst>
            <p14:sldId id="372"/>
            <p14:sldId id="373"/>
            <p14:sldId id="366"/>
            <p14:sldId id="385"/>
            <p14:sldId id="378"/>
            <p14:sldId id="379"/>
            <p14:sldId id="380"/>
            <p14:sldId id="381"/>
            <p14:sldId id="382"/>
            <p14:sldId id="392"/>
          </p14:sldIdLst>
        </p14:section>
        <p14:section name="END" id="{1BCECB32-F688-455D-A8A4-80A874A25F5C}">
          <p14:sldIdLst>
            <p14:sldId id="386"/>
            <p14:sldId id="387"/>
            <p14:sldId id="388"/>
            <p14:sldId id="399"/>
            <p14:sldId id="40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立伟" initials="LW.M" lastIdx="1" clrIdx="0">
    <p:extLst>
      <p:ext uri="{19B8F6BF-5375-455C-9EA6-DF929625EA0E}">
        <p15:presenceInfo xmlns:p15="http://schemas.microsoft.com/office/powerpoint/2012/main" userId="马立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F5597"/>
    <a:srgbClr val="AF1B2D"/>
    <a:srgbClr val="000000"/>
    <a:srgbClr val="DD2431"/>
    <a:srgbClr val="007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89104" autoAdjust="0"/>
  </p:normalViewPr>
  <p:slideViewPr>
    <p:cSldViewPr snapToGrid="0">
      <p:cViewPr>
        <p:scale>
          <a:sx n="75" d="100"/>
          <a:sy n="75" d="100"/>
        </p:scale>
        <p:origin x="387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E398-C3EE-41E2-936E-1FE6E3796C1F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6E53-4144-4B52-A1B3-F5D688F6D4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7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用串口调试助手测试</a:t>
            </a:r>
            <a:r>
              <a:rPr lang="en-US" altLang="zh-CN" dirty="0"/>
              <a:t>AT</a:t>
            </a:r>
            <a:r>
              <a:rPr lang="zh-CN" altLang="en-US" dirty="0"/>
              <a:t>命令反馈情况，验证固件成功下载与否？</a:t>
            </a:r>
            <a:endParaRPr lang="en-US" altLang="zh-CN" dirty="0"/>
          </a:p>
          <a:p>
            <a:r>
              <a:rPr lang="zh-CN" altLang="en-US" dirty="0"/>
              <a:t>手动调试连接</a:t>
            </a:r>
            <a:r>
              <a:rPr lang="en-US" altLang="zh-CN" dirty="0" err="1"/>
              <a:t>WiFi</a:t>
            </a:r>
            <a:r>
              <a:rPr lang="zh-CN" altLang="en-US"/>
              <a:t>和云平台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5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没有云平台账号的，要注册一个云平台账号。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0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3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0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5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6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2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6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AT+RST</a:t>
            </a:r>
          </a:p>
          <a:p>
            <a:r>
              <a:rPr lang="en-US" altLang="zh-CN" dirty="0"/>
              <a:t>AT+RESTORE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0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AT+RST</a:t>
            </a:r>
          </a:p>
          <a:p>
            <a:r>
              <a:rPr lang="en-US" altLang="zh-CN" dirty="0"/>
              <a:t>AT+RESTORE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0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4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DE8EEB6-4982-479B-8424-D8087C01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023D-193E-4D5B-9ED1-9150CD9341A4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FE4C3E59-625B-4F94-8C0F-BA6D5091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153DA33A-EDEF-4186-9F1E-CF71AACC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DB3F-85A6-4A80-B2F4-EBDA3C75A7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A36231-A004-4E3D-A56E-D3FBAE60DA71}"/>
              </a:ext>
            </a:extLst>
          </p:cNvPr>
          <p:cNvSpPr/>
          <p:nvPr userDrawn="1"/>
        </p:nvSpPr>
        <p:spPr>
          <a:xfrm rot="2700000">
            <a:off x="430970" y="329369"/>
            <a:ext cx="338212" cy="338212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F0F61A-2CA9-4D67-A748-B3D779756601}"/>
              </a:ext>
            </a:extLst>
          </p:cNvPr>
          <p:cNvSpPr/>
          <p:nvPr userDrawn="1"/>
        </p:nvSpPr>
        <p:spPr>
          <a:xfrm rot="2700000">
            <a:off x="314520" y="329368"/>
            <a:ext cx="338212" cy="338212"/>
          </a:xfrm>
          <a:prstGeom prst="rect">
            <a:avLst/>
          </a:prstGeom>
          <a:noFill/>
          <a:ln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D2FD64-D2D1-49C6-9EBE-C3808CB67A2A}"/>
              </a:ext>
            </a:extLst>
          </p:cNvPr>
          <p:cNvCxnSpPr>
            <a:cxnSpLocks/>
          </p:cNvCxnSpPr>
          <p:nvPr userDrawn="1"/>
        </p:nvCxnSpPr>
        <p:spPr>
          <a:xfrm>
            <a:off x="839228" y="728663"/>
            <a:ext cx="11352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824CBC8-B8DC-4F68-AB8E-1D757F14700B}"/>
              </a:ext>
            </a:extLst>
          </p:cNvPr>
          <p:cNvSpPr/>
          <p:nvPr userDrawn="1"/>
        </p:nvSpPr>
        <p:spPr>
          <a:xfrm>
            <a:off x="0" y="6477000"/>
            <a:ext cx="12192000" cy="380999"/>
          </a:xfrm>
          <a:prstGeom prst="rect">
            <a:avLst/>
          </a:prstGeom>
          <a:solidFill>
            <a:srgbClr val="007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4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35D12C0-6AD3-48FA-A913-54387876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-16086" r="67113" b="100000"/>
          <a:stretch>
            <a:fillRect/>
          </a:stretch>
        </p:blipFill>
        <p:spPr>
          <a:xfrm rot="5400000">
            <a:off x="4384393" y="375905"/>
            <a:ext cx="2380683" cy="899920"/>
          </a:xfrm>
          <a:custGeom>
            <a:avLst/>
            <a:gdLst>
              <a:gd name="connsiteX0" fmla="*/ 0 w 2380683"/>
              <a:gd name="connsiteY0" fmla="*/ 330316 h 899920"/>
              <a:gd name="connsiteX1" fmla="*/ 625294 w 2380683"/>
              <a:gd name="connsiteY1" fmla="*/ 0 h 899920"/>
              <a:gd name="connsiteX2" fmla="*/ 2380683 w 2380683"/>
              <a:gd name="connsiteY2" fmla="*/ 899920 h 899920"/>
              <a:gd name="connsiteX3" fmla="*/ 1111072 w 2380683"/>
              <a:gd name="connsiteY3" fmla="*/ 899920 h 899920"/>
              <a:gd name="connsiteX4" fmla="*/ 0 w 2380683"/>
              <a:gd name="connsiteY4" fmla="*/ 330316 h 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0683" h="899920">
                <a:moveTo>
                  <a:pt x="0" y="330316"/>
                </a:moveTo>
                <a:lnTo>
                  <a:pt x="625294" y="0"/>
                </a:lnTo>
                <a:lnTo>
                  <a:pt x="2380683" y="899920"/>
                </a:lnTo>
                <a:lnTo>
                  <a:pt x="1111072" y="899920"/>
                </a:lnTo>
                <a:lnTo>
                  <a:pt x="0" y="330316"/>
                </a:ln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62A8C6-DDDF-4BC3-88D2-54DC12D7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4" t="53473" r="22735" b="43914"/>
          <a:stretch>
            <a:fillRect/>
          </a:stretch>
        </p:blipFill>
        <p:spPr>
          <a:xfrm rot="5400000">
            <a:off x="2060066" y="6793877"/>
            <a:ext cx="147" cy="146151"/>
          </a:xfrm>
          <a:custGeom>
            <a:avLst/>
            <a:gdLst>
              <a:gd name="connsiteX0" fmla="*/ 0 w 147"/>
              <a:gd name="connsiteY0" fmla="*/ 146076 h 146151"/>
              <a:gd name="connsiteX1" fmla="*/ 0 w 147"/>
              <a:gd name="connsiteY1" fmla="*/ 0 h 146151"/>
              <a:gd name="connsiteX2" fmla="*/ 147 w 147"/>
              <a:gd name="connsiteY2" fmla="*/ 146151 h 146151"/>
              <a:gd name="connsiteX3" fmla="*/ 0 w 147"/>
              <a:gd name="connsiteY3" fmla="*/ 146076 h 1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" h="146151">
                <a:moveTo>
                  <a:pt x="0" y="146076"/>
                </a:moveTo>
                <a:lnTo>
                  <a:pt x="0" y="0"/>
                </a:lnTo>
                <a:lnTo>
                  <a:pt x="147" y="146151"/>
                </a:lnTo>
                <a:lnTo>
                  <a:pt x="0" y="146076"/>
                </a:lnTo>
                <a:close/>
              </a:path>
            </a:pathLst>
          </a:cu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C2CE651-8F81-4DDD-95F1-AF8A16474EB1}"/>
              </a:ext>
            </a:extLst>
          </p:cNvPr>
          <p:cNvSpPr/>
          <p:nvPr/>
        </p:nvSpPr>
        <p:spPr>
          <a:xfrm>
            <a:off x="2250486" y="0"/>
            <a:ext cx="4096671" cy="6858000"/>
          </a:xfrm>
          <a:custGeom>
            <a:avLst/>
            <a:gdLst>
              <a:gd name="connsiteX0" fmla="*/ 3513296 w 4096671"/>
              <a:gd name="connsiteY0" fmla="*/ 0 h 6858000"/>
              <a:gd name="connsiteX1" fmla="*/ 4096671 w 4096671"/>
              <a:gd name="connsiteY1" fmla="*/ 0 h 6858000"/>
              <a:gd name="connsiteX2" fmla="*/ 608219 w 4096671"/>
              <a:gd name="connsiteY2" fmla="*/ 6858000 h 6858000"/>
              <a:gd name="connsiteX3" fmla="*/ 0 w 4096671"/>
              <a:gd name="connsiteY3" fmla="*/ 68557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671" h="6858000">
                <a:moveTo>
                  <a:pt x="3513296" y="0"/>
                </a:moveTo>
                <a:lnTo>
                  <a:pt x="4096671" y="0"/>
                </a:lnTo>
                <a:lnTo>
                  <a:pt x="608219" y="6858000"/>
                </a:lnTo>
                <a:lnTo>
                  <a:pt x="0" y="68557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31800" dist="1016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5135159-A33F-4E8F-923E-449AB94933F0}"/>
              </a:ext>
            </a:extLst>
          </p:cNvPr>
          <p:cNvSpPr/>
          <p:nvPr/>
        </p:nvSpPr>
        <p:spPr>
          <a:xfrm rot="5400000">
            <a:off x="5819485" y="2619466"/>
            <a:ext cx="614844" cy="53672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9576">
            <a:extLst>
              <a:ext uri="{FF2B5EF4-FFF2-40B4-BE49-F238E27FC236}">
                <a16:creationId xmlns:a16="http://schemas.microsoft.com/office/drawing/2014/main" id="{D0575314-3FAD-4365-8796-B20D4A8C4A2C}"/>
              </a:ext>
            </a:extLst>
          </p:cNvPr>
          <p:cNvSpPr/>
          <p:nvPr/>
        </p:nvSpPr>
        <p:spPr>
          <a:xfrm rot="12704818">
            <a:off x="5813757" y="2763499"/>
            <a:ext cx="390132" cy="336611"/>
          </a:xfrm>
          <a:custGeom>
            <a:avLst/>
            <a:gdLst>
              <a:gd name="connsiteX0" fmla="*/ 0 w 504892"/>
              <a:gd name="connsiteY0" fmla="*/ 431327 h 431327"/>
              <a:gd name="connsiteX1" fmla="*/ 252446 w 504892"/>
              <a:gd name="connsiteY1" fmla="*/ 0 h 431327"/>
              <a:gd name="connsiteX2" fmla="*/ 504892 w 504892"/>
              <a:gd name="connsiteY2" fmla="*/ 431327 h 431327"/>
              <a:gd name="connsiteX3" fmla="*/ 0 w 504892"/>
              <a:gd name="connsiteY3" fmla="*/ 431327 h 431327"/>
              <a:gd name="connsiteX0" fmla="*/ 0 w 517363"/>
              <a:gd name="connsiteY0" fmla="*/ 431327 h 431327"/>
              <a:gd name="connsiteX1" fmla="*/ 252446 w 517363"/>
              <a:gd name="connsiteY1" fmla="*/ 0 h 431327"/>
              <a:gd name="connsiteX2" fmla="*/ 517363 w 517363"/>
              <a:gd name="connsiteY2" fmla="*/ 427345 h 431327"/>
              <a:gd name="connsiteX3" fmla="*/ 0 w 517363"/>
              <a:gd name="connsiteY3" fmla="*/ 431327 h 431327"/>
              <a:gd name="connsiteX0" fmla="*/ 0 w 501551"/>
              <a:gd name="connsiteY0" fmla="*/ 432745 h 432745"/>
              <a:gd name="connsiteX1" fmla="*/ 236634 w 501551"/>
              <a:gd name="connsiteY1" fmla="*/ 0 h 432745"/>
              <a:gd name="connsiteX2" fmla="*/ 501551 w 501551"/>
              <a:gd name="connsiteY2" fmla="*/ 427345 h 432745"/>
              <a:gd name="connsiteX3" fmla="*/ 0 w 501551"/>
              <a:gd name="connsiteY3" fmla="*/ 432745 h 43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51" h="432745">
                <a:moveTo>
                  <a:pt x="0" y="432745"/>
                </a:moveTo>
                <a:lnTo>
                  <a:pt x="236634" y="0"/>
                </a:lnTo>
                <a:lnTo>
                  <a:pt x="501551" y="427345"/>
                </a:lnTo>
                <a:lnTo>
                  <a:pt x="0" y="43274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B51D83-FB89-45EA-8D90-1F1CDA02A2B7}"/>
              </a:ext>
            </a:extLst>
          </p:cNvPr>
          <p:cNvSpPr txBox="1"/>
          <p:nvPr/>
        </p:nvSpPr>
        <p:spPr>
          <a:xfrm>
            <a:off x="6425060" y="2472330"/>
            <a:ext cx="628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智慧云播报打印系统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32861A-B7FD-4957-A711-671B702C55E5}"/>
              </a:ext>
            </a:extLst>
          </p:cNvPr>
          <p:cNvSpPr/>
          <p:nvPr/>
        </p:nvSpPr>
        <p:spPr>
          <a:xfrm>
            <a:off x="6209607" y="4500795"/>
            <a:ext cx="431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新大陆时代</a:t>
            </a: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DBD217E-94F3-4B64-BFDC-8A3E93C561B0}"/>
              </a:ext>
            </a:extLst>
          </p:cNvPr>
          <p:cNvSpPr/>
          <p:nvPr/>
        </p:nvSpPr>
        <p:spPr>
          <a:xfrm>
            <a:off x="2914089" y="0"/>
            <a:ext cx="4176722" cy="6867307"/>
          </a:xfrm>
          <a:custGeom>
            <a:avLst/>
            <a:gdLst>
              <a:gd name="connsiteX0" fmla="*/ 3496746 w 4176722"/>
              <a:gd name="connsiteY0" fmla="*/ 0 h 6867307"/>
              <a:gd name="connsiteX1" fmla="*/ 4176722 w 4176722"/>
              <a:gd name="connsiteY1" fmla="*/ 0 h 6867307"/>
              <a:gd name="connsiteX2" fmla="*/ 680330 w 4176722"/>
              <a:gd name="connsiteY2" fmla="*/ 6866617 h 6867307"/>
              <a:gd name="connsiteX3" fmla="*/ 0 w 4176722"/>
              <a:gd name="connsiteY3" fmla="*/ 6867307 h 68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722" h="6867307">
                <a:moveTo>
                  <a:pt x="3496746" y="0"/>
                </a:moveTo>
                <a:lnTo>
                  <a:pt x="4176722" y="0"/>
                </a:lnTo>
                <a:lnTo>
                  <a:pt x="680330" y="6866617"/>
                </a:lnTo>
                <a:lnTo>
                  <a:pt x="0" y="68673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028" name="Picture 4" descr="https://timgsa.baidu.com/timg?image&amp;quality=80&amp;size=b9999_10000&amp;sec=1563702107120&amp;di=f9247d004635957b4209d5a944ce9828&amp;imgtype=0&amp;src=http%3A%2F%2Fwww.wxrb.com%2Fzhuanti_center%2F2016%2Fwlw%2Freport%2F201610%2FW0201610277399700521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1" y="208092"/>
            <a:ext cx="4203126" cy="228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564857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通讯模块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2744" y="939291"/>
            <a:ext cx="2044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r>
              <a:rPr lang="zh-CN" altLang="en-US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  <a:endParaRPr lang="en-US" altLang="zh-CN" sz="24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en-US" altLang="zh-CN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</a:t>
            </a:r>
            <a:r>
              <a:rPr lang="zh-CN" altLang="en-US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24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指令详解</a:t>
            </a:r>
            <a:endParaRPr lang="en-US" altLang="zh-CN" sz="20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37" y="2050131"/>
            <a:ext cx="6934200" cy="140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37" y="3459831"/>
            <a:ext cx="6934200" cy="1398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837" y="4856505"/>
            <a:ext cx="6934200" cy="15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20327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407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1.</a:t>
            </a:r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WIFI</a:t>
            </a:r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通讯模块固件</a:t>
            </a:r>
            <a:endParaRPr lang="en-US" altLang="zh-CN" sz="28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9291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prstClr val="black"/>
                </a:solidFill>
              </a:rPr>
              <a:t>硬件准备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A.</a:t>
            </a:r>
            <a:r>
              <a:rPr lang="zh-CN" altLang="en-US" sz="2000" dirty="0">
                <a:solidFill>
                  <a:prstClr val="black"/>
                </a:solidFill>
              </a:rPr>
              <a:t>移除</a:t>
            </a:r>
            <a:r>
              <a:rPr lang="en-US" altLang="zh-CN" sz="2000" dirty="0" err="1">
                <a:solidFill>
                  <a:prstClr val="black"/>
                </a:solidFill>
              </a:rPr>
              <a:t>NEWLab</a:t>
            </a:r>
            <a:r>
              <a:rPr lang="zh-CN" altLang="en-US" sz="2000" dirty="0">
                <a:solidFill>
                  <a:prstClr val="black"/>
                </a:solidFill>
              </a:rPr>
              <a:t>主机上的不相关模块，将</a:t>
            </a:r>
            <a:r>
              <a:rPr lang="en-US" altLang="zh-CN" sz="2000" dirty="0" err="1">
                <a:solidFill>
                  <a:prstClr val="black"/>
                </a:solidFill>
              </a:rPr>
              <a:t>WiFi</a:t>
            </a:r>
            <a:r>
              <a:rPr lang="zh-CN" altLang="en-US" sz="2000" dirty="0">
                <a:solidFill>
                  <a:prstClr val="black"/>
                </a:solidFill>
              </a:rPr>
              <a:t>通讯模块安置在</a:t>
            </a:r>
            <a:r>
              <a:rPr lang="en-US" altLang="zh-CN" sz="2000" dirty="0" err="1">
                <a:solidFill>
                  <a:prstClr val="black"/>
                </a:solidFill>
              </a:rPr>
              <a:t>NEWLab</a:t>
            </a:r>
            <a:r>
              <a:rPr lang="zh-CN" altLang="en-US" sz="2000" dirty="0">
                <a:solidFill>
                  <a:prstClr val="black"/>
                </a:solidFill>
              </a:rPr>
              <a:t>主机卡槽上；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err="1">
                <a:solidFill>
                  <a:prstClr val="black"/>
                </a:solidFill>
              </a:rPr>
              <a:t>B.WiFi</a:t>
            </a:r>
            <a:r>
              <a:rPr lang="zh-CN" altLang="zh-CN" sz="2000" dirty="0">
                <a:solidFill>
                  <a:prstClr val="black"/>
                </a:solidFill>
              </a:rPr>
              <a:t>通讯模块</a:t>
            </a:r>
            <a:r>
              <a:rPr lang="zh-CN" altLang="en-US" sz="2000" dirty="0">
                <a:solidFill>
                  <a:prstClr val="black"/>
                </a:solidFill>
              </a:rPr>
              <a:t>按下图操作</a:t>
            </a:r>
            <a:r>
              <a:rPr lang="zh-CN" altLang="zh-CN" sz="2000" dirty="0">
                <a:solidFill>
                  <a:prstClr val="black"/>
                </a:solidFill>
              </a:rPr>
              <a:t>设置</a:t>
            </a:r>
            <a:r>
              <a:rPr lang="zh-CN" altLang="en-US" sz="2000" dirty="0">
                <a:solidFill>
                  <a:prstClr val="black"/>
                </a:solidFill>
              </a:rPr>
              <a:t>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1724" r="12194" b="8868"/>
          <a:stretch/>
        </p:blipFill>
        <p:spPr>
          <a:xfrm>
            <a:off x="625880" y="2485548"/>
            <a:ext cx="4656084" cy="399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11" y="2885657"/>
            <a:ext cx="4947458" cy="28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5777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407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2.</a:t>
            </a:r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WIFI</a:t>
            </a:r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通讯模块固件</a:t>
            </a:r>
            <a:endParaRPr lang="en-US" altLang="zh-CN" sz="28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69417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）打开并配置烧写工具</a:t>
            </a: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打开“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FLASH_DOWNLOAD_TOOLS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”并按图片配置参数；</a:t>
            </a:r>
          </a:p>
        </p:txBody>
      </p:sp>
      <p:pic>
        <p:nvPicPr>
          <p:cNvPr id="3" name="图片 2" descr="屏幕的截图&#10;&#10;描述已自动生成">
            <a:extLst>
              <a:ext uri="{FF2B5EF4-FFF2-40B4-BE49-F238E27FC236}">
                <a16:creationId xmlns:a16="http://schemas.microsoft.com/office/drawing/2014/main" id="{A83533BD-1287-9BCE-11D5-3E2E0CF1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3347"/>
            <a:ext cx="9461648" cy="20903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825413-E501-8887-C1CB-B8B1A9EAE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64" y="0"/>
            <a:ext cx="4369736" cy="864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641850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硬件平台搭建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761999"/>
            <a:ext cx="407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3.</a:t>
            </a:r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烧写</a:t>
            </a:r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WIFI</a:t>
            </a:r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通讯模块固件</a:t>
            </a:r>
            <a:endParaRPr lang="en-US" altLang="zh-CN" sz="28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58" y="1285219"/>
            <a:ext cx="10115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）下载</a:t>
            </a: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bin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先按一下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通讯模块上的复位键，然后点击烧写按键“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START”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等待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通讯模块程序下载完后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按下图所示，将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设置为运行（启动）模式。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29710" y="42542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861" y="5864348"/>
            <a:ext cx="1080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备注：</a:t>
            </a:r>
            <a:r>
              <a:rPr lang="en-US" altLang="zh-CN" dirty="0">
                <a:solidFill>
                  <a:prstClr val="black"/>
                </a:solidFill>
              </a:rPr>
              <a:t>JP2</a:t>
            </a:r>
            <a:r>
              <a:rPr lang="zh-CN" altLang="en-US" dirty="0">
                <a:solidFill>
                  <a:prstClr val="black"/>
                </a:solidFill>
              </a:rPr>
              <a:t>右拨的目的是为了将</a:t>
            </a:r>
            <a:r>
              <a:rPr lang="en-US" altLang="zh-CN" dirty="0">
                <a:solidFill>
                  <a:prstClr val="black"/>
                </a:solidFill>
              </a:rPr>
              <a:t>ESP8266</a:t>
            </a:r>
            <a:r>
              <a:rPr lang="zh-CN" altLang="en-US" dirty="0">
                <a:solidFill>
                  <a:prstClr val="black"/>
                </a:solidFill>
              </a:rPr>
              <a:t>的串口接通到</a:t>
            </a:r>
            <a:r>
              <a:rPr lang="en-US" altLang="zh-CN" dirty="0">
                <a:solidFill>
                  <a:prstClr val="black"/>
                </a:solidFill>
              </a:rPr>
              <a:t>J6</a:t>
            </a:r>
            <a:r>
              <a:rPr lang="zh-CN" altLang="en-US" dirty="0">
                <a:solidFill>
                  <a:prstClr val="black"/>
                </a:solidFill>
              </a:rPr>
              <a:t>排针母座上，同时断开和</a:t>
            </a:r>
            <a:r>
              <a:rPr lang="en-US" altLang="zh-CN" dirty="0">
                <a:solidFill>
                  <a:prstClr val="black"/>
                </a:solidFill>
              </a:rPr>
              <a:t>J9</a:t>
            </a:r>
            <a:r>
              <a:rPr lang="zh-CN" altLang="en-US" dirty="0">
                <a:solidFill>
                  <a:prstClr val="black"/>
                </a:solidFill>
              </a:rPr>
              <a:t>顶针的连接；</a:t>
            </a:r>
            <a:r>
              <a:rPr lang="en-US" altLang="zh-CN" dirty="0">
                <a:solidFill>
                  <a:prstClr val="black"/>
                </a:solidFill>
              </a:rPr>
              <a:t>JP2</a:t>
            </a:r>
            <a:r>
              <a:rPr lang="zh-CN" altLang="en-US" dirty="0">
                <a:solidFill>
                  <a:prstClr val="black"/>
                </a:solidFill>
              </a:rPr>
              <a:t>左拨的目的是为了将</a:t>
            </a:r>
            <a:r>
              <a:rPr lang="en-US" altLang="zh-CN" dirty="0">
                <a:solidFill>
                  <a:prstClr val="black"/>
                </a:solidFill>
              </a:rPr>
              <a:t>ESP8266</a:t>
            </a:r>
            <a:r>
              <a:rPr lang="zh-CN" altLang="en-US" dirty="0">
                <a:solidFill>
                  <a:prstClr val="black"/>
                </a:solidFill>
              </a:rPr>
              <a:t>的串口接通到</a:t>
            </a:r>
            <a:r>
              <a:rPr lang="en-US" altLang="zh-CN" dirty="0">
                <a:solidFill>
                  <a:prstClr val="black"/>
                </a:solidFill>
              </a:rPr>
              <a:t>J9</a:t>
            </a:r>
            <a:r>
              <a:rPr lang="zh-CN" altLang="en-US" dirty="0">
                <a:solidFill>
                  <a:prstClr val="black"/>
                </a:solidFill>
              </a:rPr>
              <a:t>顶针。</a:t>
            </a:r>
          </a:p>
        </p:txBody>
      </p:sp>
      <p:pic>
        <p:nvPicPr>
          <p:cNvPr id="23" name="图片 22" descr="E:\工程项目\3.2 创新创意产品\教学资料\WIFI通讯模块-运行标注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8" y="2362437"/>
            <a:ext cx="6285185" cy="340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1123B9F1-55B6-7F43-4C38-185CD9F46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2" t="69186" r="1589" b="6564"/>
          <a:stretch/>
        </p:blipFill>
        <p:spPr bwMode="auto">
          <a:xfrm>
            <a:off x="253561" y="3134800"/>
            <a:ext cx="5035550" cy="204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726257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026" y="1071184"/>
            <a:ext cx="11159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prstClr val="black"/>
                </a:solidFill>
              </a:rPr>
              <a:t>云平台上新建项目</a:t>
            </a:r>
            <a:br>
              <a:rPr lang="zh-CN" altLang="en-US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     </a:t>
            </a:r>
            <a:r>
              <a:rPr lang="zh-CN" altLang="en-US" sz="2400" dirty="0">
                <a:solidFill>
                  <a:prstClr val="black"/>
                </a:solidFill>
              </a:rPr>
              <a:t>用浏览器访问：</a:t>
            </a:r>
            <a:r>
              <a:rPr lang="en-US" altLang="zh-CN" sz="2400" dirty="0">
                <a:solidFill>
                  <a:prstClr val="black"/>
                </a:solidFill>
              </a:rPr>
              <a:t>http://www.nlecloud.com/</a:t>
            </a:r>
            <a:r>
              <a:rPr lang="zh-CN" altLang="en-US" sz="2400" dirty="0">
                <a:solidFill>
                  <a:prstClr val="black"/>
                </a:solidFill>
              </a:rPr>
              <a:t>，建议使用</a:t>
            </a:r>
            <a:r>
              <a:rPr lang="en-US" altLang="zh-CN" sz="2400" dirty="0">
                <a:solidFill>
                  <a:prstClr val="black"/>
                </a:solidFill>
              </a:rPr>
              <a:t>Google Chrome</a:t>
            </a:r>
            <a:r>
              <a:rPr lang="zh-CN" altLang="en-US" sz="2400" dirty="0">
                <a:solidFill>
                  <a:prstClr val="black"/>
                </a:solidFill>
              </a:rPr>
              <a:t>浏览器。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9" y="2781747"/>
            <a:ext cx="11977354" cy="317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55410"/>
      </p:ext>
    </p:extLst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904" y="3236360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ED7D31">
                    <a:lumMod val="75000"/>
                  </a:srgbClr>
                </a:solidFill>
                <a:cs typeface="Times New Roman" panose="02020603050405020304" pitchFamily="18" charset="0"/>
              </a:rPr>
              <a:t>生成</a:t>
            </a:r>
            <a:r>
              <a:rPr lang="en-US" altLang="zh-CN" sz="2800" b="1" kern="100" dirty="0">
                <a:solidFill>
                  <a:srgbClr val="ED7D31">
                    <a:lumMod val="75000"/>
                  </a:srgbClr>
                </a:solidFill>
                <a:cs typeface="Times New Roman" panose="02020603050405020304" pitchFamily="18" charset="0"/>
              </a:rPr>
              <a:t>API</a:t>
            </a:r>
            <a:r>
              <a:rPr lang="zh-CN" altLang="en-US" sz="2800" b="1" kern="100" dirty="0">
                <a:solidFill>
                  <a:srgbClr val="ED7D31">
                    <a:lumMod val="75000"/>
                  </a:srgbClr>
                </a:solidFill>
                <a:cs typeface="Times New Roman" panose="02020603050405020304" pitchFamily="18" charset="0"/>
              </a:rPr>
              <a:t>密钥</a:t>
            </a:r>
            <a:endParaRPr lang="zh-CN" altLang="en-US" sz="2800" b="1" dirty="0">
              <a:solidFill>
                <a:srgbClr val="ED7D31">
                  <a:lumMod val="75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00" y="760288"/>
            <a:ext cx="9870600" cy="56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0546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9"/>
          <a:stretch/>
        </p:blipFill>
        <p:spPr>
          <a:xfrm>
            <a:off x="4641750" y="1286540"/>
            <a:ext cx="7550250" cy="5177012"/>
          </a:xfrm>
          <a:prstGeom prst="rect">
            <a:avLst/>
          </a:prstGeom>
        </p:spPr>
      </p:pic>
      <p:sp>
        <p:nvSpPr>
          <p:cNvPr id="3" name="文本框 7">
            <a:extLst>
              <a:ext uri="{FF2B5EF4-FFF2-40B4-BE49-F238E27FC236}">
                <a16:creationId xmlns:a16="http://schemas.microsoft.com/office/drawing/2014/main" id="{458D81E8-2502-4BBC-85AE-55D17D2C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19" y="3102969"/>
            <a:ext cx="4212431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en-US" altLang="zh-CN" sz="7200" b="1" i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7200" b="1" i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09740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物联网创新课题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94888" y="872481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AF1B2D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智慧云播报打印系统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5588189" y="58968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系统框图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37" y="1468179"/>
            <a:ext cx="9769113" cy="44286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006855" y="3241260"/>
            <a:ext cx="1424763" cy="8203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14716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7442" y="76199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云平台通信</a:t>
            </a:r>
          </a:p>
        </p:txBody>
      </p:sp>
      <p:sp>
        <p:nvSpPr>
          <p:cNvPr id="5" name="矩形 4"/>
          <p:cNvSpPr/>
          <p:nvPr/>
        </p:nvSpPr>
        <p:spPr>
          <a:xfrm>
            <a:off x="781682" y="1697201"/>
            <a:ext cx="210851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/>
              <a:t>初级功能：</a:t>
            </a:r>
            <a:endParaRPr lang="en-US" altLang="zh-CN" sz="2800" b="1" dirty="0"/>
          </a:p>
          <a:p>
            <a:pPr lvl="0"/>
            <a:r>
              <a:rPr lang="zh-CN" altLang="en-US" sz="2400" dirty="0"/>
              <a:t>通过串口调试助手发送</a:t>
            </a:r>
            <a:r>
              <a:rPr lang="en-US" altLang="zh-CN" sz="2400" dirty="0"/>
              <a:t>AT</a:t>
            </a:r>
            <a:r>
              <a:rPr lang="zh-CN" altLang="en-US" sz="2400" dirty="0"/>
              <a:t>指令控制</a:t>
            </a:r>
            <a:r>
              <a:rPr lang="en-US" altLang="zh-CN" sz="2400" dirty="0" err="1"/>
              <a:t>WiFi</a:t>
            </a:r>
            <a:r>
              <a:rPr lang="zh-CN" altLang="en-US" sz="2400" dirty="0"/>
              <a:t>模块连接云平台。</a:t>
            </a:r>
            <a:endParaRPr lang="en-US" altLang="zh-CN" sz="2400" dirty="0"/>
          </a:p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AFB1FC-495D-279B-DDFF-45D20400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96" y="0"/>
            <a:ext cx="8998634" cy="58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0069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7442" y="76199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云平台通信</a:t>
            </a:r>
          </a:p>
        </p:txBody>
      </p:sp>
      <p:sp>
        <p:nvSpPr>
          <p:cNvPr id="5" name="矩形 4"/>
          <p:cNvSpPr/>
          <p:nvPr/>
        </p:nvSpPr>
        <p:spPr>
          <a:xfrm>
            <a:off x="781682" y="1697201"/>
            <a:ext cx="1091413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/>
              <a:t>高级功能：</a:t>
            </a:r>
            <a:endParaRPr lang="en-US" altLang="zh-CN" sz="2800" b="1" dirty="0"/>
          </a:p>
          <a:p>
            <a:pPr lvl="0"/>
            <a:r>
              <a:rPr lang="zh-CN" altLang="en-US" sz="2400" dirty="0"/>
              <a:t>编程实现通过</a:t>
            </a:r>
            <a:r>
              <a:rPr lang="en-US" altLang="zh-CN" sz="2400" dirty="0" err="1"/>
              <a:t>WiFi</a:t>
            </a:r>
            <a:r>
              <a:rPr lang="zh-CN" altLang="en-US" sz="2400" dirty="0"/>
              <a:t>模块和云平台通信，建立长久有效的连接。</a:t>
            </a:r>
            <a:endParaRPr lang="en-US" altLang="zh-CN" sz="2400" dirty="0"/>
          </a:p>
          <a:p>
            <a:pPr lvl="0"/>
            <a:r>
              <a:rPr lang="zh-CN" altLang="en-US" sz="2400" dirty="0"/>
              <a:t>系统和云平台连接后，云平台下发待播报的语音信息，系统一旦收到信息就播报，并打印相应单据信息。</a:t>
            </a:r>
            <a:endParaRPr lang="en-US" altLang="zh-CN" sz="2400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90880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通讯模块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69977" y="1736332"/>
            <a:ext cx="58220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WiFi</a:t>
            </a:r>
            <a:r>
              <a:rPr lang="zh-CN" altLang="en-US" sz="2400" b="1" dirty="0"/>
              <a:t>通讯模块</a:t>
            </a:r>
            <a:endParaRPr lang="en-US" altLang="zh-CN" sz="2400" b="1" dirty="0"/>
          </a:p>
          <a:p>
            <a:endParaRPr lang="zh-CN" altLang="en-US" sz="2400" b="1" dirty="0"/>
          </a:p>
          <a:p>
            <a:pPr indent="457200"/>
            <a:r>
              <a:rPr lang="en-US" altLang="zh-CN" dirty="0" err="1"/>
              <a:t>WiFi</a:t>
            </a:r>
            <a:r>
              <a:rPr lang="zh-CN" altLang="en-US" dirty="0"/>
              <a:t>通讯模块核心处理器为</a:t>
            </a:r>
            <a:r>
              <a:rPr lang="en-US" altLang="zh-CN" dirty="0"/>
              <a:t>ESP8266</a:t>
            </a:r>
            <a:r>
              <a:rPr lang="zh-CN" altLang="en-US" dirty="0"/>
              <a:t>，芯片在较小尺寸封装中集成了业界领先的</a:t>
            </a:r>
            <a:r>
              <a:rPr lang="en-US" altLang="zh-CN" dirty="0" err="1"/>
              <a:t>Tensilica</a:t>
            </a:r>
            <a:r>
              <a:rPr lang="en-US" altLang="zh-CN" dirty="0"/>
              <a:t> L106</a:t>
            </a:r>
            <a:r>
              <a:rPr lang="zh-CN" altLang="en-US" dirty="0"/>
              <a:t>超低功耗</a:t>
            </a:r>
            <a:r>
              <a:rPr lang="en-US" altLang="zh-CN" dirty="0"/>
              <a:t>32</a:t>
            </a:r>
            <a:r>
              <a:rPr lang="zh-CN" altLang="en-US" dirty="0"/>
              <a:t>位微型</a:t>
            </a:r>
            <a:r>
              <a:rPr lang="en-US" altLang="zh-CN" dirty="0"/>
              <a:t>MCU</a:t>
            </a:r>
            <a:r>
              <a:rPr lang="zh-CN" altLang="en-US" dirty="0"/>
              <a:t>，带有</a:t>
            </a:r>
            <a:r>
              <a:rPr lang="en-US" altLang="zh-CN" dirty="0"/>
              <a:t>16</a:t>
            </a:r>
            <a:r>
              <a:rPr lang="zh-CN" altLang="en-US" dirty="0"/>
              <a:t>位精简模式，主频支持</a:t>
            </a:r>
            <a:r>
              <a:rPr lang="en-US" altLang="zh-CN" dirty="0"/>
              <a:t>80 MHz</a:t>
            </a:r>
            <a:r>
              <a:rPr lang="zh-CN" altLang="en-US" dirty="0"/>
              <a:t>和</a:t>
            </a:r>
            <a:r>
              <a:rPr lang="en-US" altLang="zh-CN" dirty="0"/>
              <a:t>160 MHz</a:t>
            </a:r>
            <a:r>
              <a:rPr lang="zh-CN" altLang="en-US" dirty="0"/>
              <a:t>，支持</a:t>
            </a:r>
            <a:r>
              <a:rPr lang="en-US" altLang="zh-CN" dirty="0"/>
              <a:t>RTOS</a:t>
            </a:r>
            <a:r>
              <a:rPr lang="zh-CN" altLang="en-US" dirty="0"/>
              <a:t>，集成</a:t>
            </a:r>
            <a:r>
              <a:rPr lang="en-US" altLang="zh-CN" dirty="0"/>
              <a:t>Wi-Fi MAC/ BB/RF/PA/LNA</a:t>
            </a:r>
            <a:r>
              <a:rPr lang="zh-CN" altLang="en-US" dirty="0"/>
              <a:t>，板载天线。</a:t>
            </a:r>
          </a:p>
          <a:p>
            <a:pPr indent="457200"/>
            <a:r>
              <a:rPr lang="zh-CN" altLang="en-US" dirty="0"/>
              <a:t>该模块支持标准的</a:t>
            </a:r>
            <a:r>
              <a:rPr lang="en-US" altLang="zh-CN" dirty="0"/>
              <a:t>IEEE802.11b/g/n</a:t>
            </a:r>
            <a:r>
              <a:rPr lang="zh-CN" altLang="en-US" dirty="0"/>
              <a:t>协议，完整的</a:t>
            </a:r>
            <a:r>
              <a:rPr lang="en-US" altLang="zh-CN" dirty="0"/>
              <a:t>TCP/IP</a:t>
            </a:r>
            <a:r>
              <a:rPr lang="zh-CN" altLang="en-US" dirty="0"/>
              <a:t>协议栈。用户可以使用该模块为现有的设备添加联网功能，也可以构建独立的网络控制器。</a:t>
            </a:r>
          </a:p>
          <a:p>
            <a:pPr indent="457200"/>
            <a:r>
              <a:rPr lang="en-US" altLang="zh-CN" dirty="0"/>
              <a:t>ESP8266</a:t>
            </a:r>
            <a:r>
              <a:rPr lang="zh-CN" altLang="en-US" dirty="0"/>
              <a:t>是高性能无线</a:t>
            </a:r>
            <a:r>
              <a:rPr lang="en-US" altLang="zh-CN" dirty="0"/>
              <a:t>SOC</a:t>
            </a:r>
            <a:r>
              <a:rPr lang="zh-CN" altLang="en-US" dirty="0"/>
              <a:t>，以最低成本提供最大实用性，为</a:t>
            </a:r>
            <a:r>
              <a:rPr lang="en-US" altLang="zh-CN" dirty="0" err="1"/>
              <a:t>WiFi</a:t>
            </a:r>
            <a:r>
              <a:rPr lang="zh-CN" altLang="en-US" dirty="0"/>
              <a:t>功能嵌入其他系统提供无限可能。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" y="1844833"/>
            <a:ext cx="6155505" cy="34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83202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通讯模块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45" y="1047964"/>
            <a:ext cx="10366563" cy="50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8011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通讯模块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6108" y="1068512"/>
            <a:ext cx="108597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EX8266EX</a:t>
            </a:r>
            <a:r>
              <a:rPr lang="zh-CN" altLang="en-US" sz="2400" b="1" dirty="0"/>
              <a:t>主要特点：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）内置</a:t>
            </a:r>
            <a:r>
              <a:rPr lang="en-US" altLang="zh-CN" dirty="0" err="1"/>
              <a:t>Tensilica</a:t>
            </a:r>
            <a:r>
              <a:rPr lang="en-US" altLang="zh-CN" dirty="0"/>
              <a:t> L106</a:t>
            </a:r>
            <a:r>
              <a:rPr lang="zh-CN" altLang="en-US" dirty="0"/>
              <a:t>超低功耗 </a:t>
            </a:r>
            <a:r>
              <a:rPr lang="en-US" altLang="zh-CN" dirty="0"/>
              <a:t>32 </a:t>
            </a:r>
            <a:r>
              <a:rPr lang="zh-CN" altLang="en-US" dirty="0"/>
              <a:t>位微型 </a:t>
            </a:r>
            <a:r>
              <a:rPr lang="en-US" altLang="zh-CN" dirty="0"/>
              <a:t>MCU</a:t>
            </a:r>
            <a:r>
              <a:rPr lang="zh-CN" altLang="en-US" dirty="0"/>
              <a:t>，主频支持</a:t>
            </a:r>
            <a:r>
              <a:rPr lang="en-US" altLang="zh-CN" dirty="0"/>
              <a:t>80 MHz</a:t>
            </a:r>
            <a:r>
              <a:rPr lang="zh-CN" altLang="en-US" dirty="0"/>
              <a:t>和</a:t>
            </a:r>
            <a:r>
              <a:rPr lang="en-US" altLang="zh-CN" dirty="0"/>
              <a:t>160 M</a:t>
            </a:r>
            <a:r>
              <a:rPr lang="zh-CN" altLang="en-US" dirty="0"/>
              <a:t>支持 </a:t>
            </a:r>
            <a:r>
              <a:rPr lang="en-US" altLang="zh-CN" dirty="0"/>
              <a:t>RTOS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）内置</a:t>
            </a:r>
            <a:r>
              <a:rPr lang="en-US" altLang="zh-CN" dirty="0"/>
              <a:t>10 bit</a:t>
            </a:r>
            <a:r>
              <a:rPr lang="zh-CN" altLang="en-US" dirty="0"/>
              <a:t>高精度</a:t>
            </a:r>
            <a:r>
              <a:rPr lang="en-US" altLang="zh-CN" dirty="0"/>
              <a:t>ADC</a:t>
            </a:r>
            <a:r>
              <a:rPr lang="zh-CN" altLang="en-US" dirty="0"/>
              <a:t>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）内置</a:t>
            </a:r>
            <a:r>
              <a:rPr lang="en-US" altLang="zh-CN" dirty="0"/>
              <a:t>TCP/IP</a:t>
            </a:r>
            <a:r>
              <a:rPr lang="zh-CN" altLang="en-US" dirty="0"/>
              <a:t>协议栈；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）内置</a:t>
            </a:r>
            <a:r>
              <a:rPr lang="en-US" altLang="zh-CN" dirty="0"/>
              <a:t>TR</a:t>
            </a:r>
            <a:r>
              <a:rPr lang="zh-CN" altLang="en-US" dirty="0"/>
              <a:t>开关、</a:t>
            </a:r>
            <a:r>
              <a:rPr lang="en-US" altLang="zh-CN" dirty="0" err="1"/>
              <a:t>balun</a:t>
            </a:r>
            <a:r>
              <a:rPr lang="zh-CN" altLang="en-US" dirty="0"/>
              <a:t>、</a:t>
            </a:r>
            <a:r>
              <a:rPr lang="en-US" altLang="zh-CN" dirty="0"/>
              <a:t>LNA</a:t>
            </a:r>
            <a:r>
              <a:rPr lang="zh-CN" altLang="en-US" dirty="0"/>
              <a:t>、功率放大器和匹配网络；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）内置</a:t>
            </a:r>
            <a:r>
              <a:rPr lang="en-US" altLang="zh-CN" dirty="0"/>
              <a:t>PLL</a:t>
            </a:r>
            <a:r>
              <a:rPr lang="zh-CN" altLang="en-US" dirty="0"/>
              <a:t>、稳压器和电源管理组件，</a:t>
            </a:r>
            <a:r>
              <a:rPr lang="en-US" altLang="zh-CN" dirty="0"/>
              <a:t>802.11b</a:t>
            </a:r>
            <a:r>
              <a:rPr lang="zh-CN" altLang="en-US" dirty="0"/>
              <a:t>模式下</a:t>
            </a:r>
            <a:r>
              <a:rPr lang="en-US" altLang="zh-CN" dirty="0"/>
              <a:t>+20dBm</a:t>
            </a:r>
            <a:r>
              <a:rPr lang="zh-CN" altLang="en-US" dirty="0"/>
              <a:t>的输出功率；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MPDU</a:t>
            </a:r>
            <a:r>
              <a:rPr lang="zh-CN" altLang="en-US" dirty="0"/>
              <a:t>、</a:t>
            </a:r>
            <a:r>
              <a:rPr lang="en-US" altLang="zh-CN" dirty="0"/>
              <a:t>A-MSDU</a:t>
            </a:r>
            <a:r>
              <a:rPr lang="zh-CN" altLang="en-US" dirty="0"/>
              <a:t>的聚合和</a:t>
            </a:r>
            <a:r>
              <a:rPr lang="en-US" altLang="zh-CN" dirty="0"/>
              <a:t>0.4s</a:t>
            </a:r>
            <a:r>
              <a:rPr lang="zh-CN" altLang="en-US" dirty="0"/>
              <a:t>的保护间隔；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WiFi@2.4GHz</a:t>
            </a:r>
            <a:r>
              <a:rPr lang="zh-CN" altLang="en-US" dirty="0"/>
              <a:t>，支持</a:t>
            </a:r>
            <a:r>
              <a:rPr lang="en-US" altLang="zh-CN" dirty="0"/>
              <a:t>WPA/WPA2</a:t>
            </a:r>
            <a:r>
              <a:rPr lang="zh-CN" altLang="en-US" dirty="0"/>
              <a:t>安全模式；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）支持</a:t>
            </a:r>
            <a:r>
              <a:rPr lang="en-US" altLang="zh-CN" dirty="0"/>
              <a:t>AT</a:t>
            </a:r>
            <a:r>
              <a:rPr lang="zh-CN" altLang="en-US" dirty="0"/>
              <a:t>远程升级及云端</a:t>
            </a:r>
            <a:r>
              <a:rPr lang="en-US" altLang="zh-CN" dirty="0"/>
              <a:t>OTA</a:t>
            </a:r>
            <a:r>
              <a:rPr lang="zh-CN" altLang="en-US" dirty="0"/>
              <a:t>升级；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）支持</a:t>
            </a:r>
            <a:r>
              <a:rPr lang="en-US" altLang="zh-CN" dirty="0"/>
              <a:t>STA/AP/STA+AP</a:t>
            </a:r>
            <a:r>
              <a:rPr lang="zh-CN" altLang="en-US" dirty="0"/>
              <a:t>工作模式；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）支持</a:t>
            </a:r>
            <a:r>
              <a:rPr lang="en-US" altLang="zh-CN" dirty="0"/>
              <a:t>Smart </a:t>
            </a:r>
            <a:r>
              <a:rPr lang="en-US" altLang="zh-CN" dirty="0" err="1"/>
              <a:t>Config</a:t>
            </a:r>
            <a:r>
              <a:rPr lang="zh-CN" altLang="en-US" dirty="0"/>
              <a:t>功能（包括 </a:t>
            </a:r>
            <a:r>
              <a:rPr lang="en-US" altLang="zh-CN" dirty="0"/>
              <a:t>Android</a:t>
            </a:r>
            <a:r>
              <a:rPr lang="zh-CN" altLang="en-US" dirty="0"/>
              <a:t>和</a:t>
            </a:r>
            <a:r>
              <a:rPr lang="en-US" altLang="zh-CN" dirty="0"/>
              <a:t>iOS</a:t>
            </a:r>
            <a:r>
              <a:rPr lang="zh-CN" altLang="en-US" dirty="0"/>
              <a:t>设备）；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/>
              <a:t>HSPI</a:t>
            </a:r>
            <a:r>
              <a:rPr lang="zh-CN" altLang="en-US" dirty="0"/>
              <a:t>、</a:t>
            </a:r>
            <a:r>
              <a:rPr lang="en-US" altLang="zh-CN" dirty="0"/>
              <a:t>UART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、</a:t>
            </a:r>
            <a:r>
              <a:rPr lang="en-US" altLang="zh-CN" dirty="0"/>
              <a:t>I2S</a:t>
            </a:r>
            <a:r>
              <a:rPr lang="zh-CN" altLang="en-US" dirty="0"/>
              <a:t>、</a:t>
            </a:r>
            <a:r>
              <a:rPr lang="en-US" altLang="zh-CN" dirty="0"/>
              <a:t>IR Remote Control</a:t>
            </a:r>
            <a:r>
              <a:rPr lang="zh-CN" altLang="en-US" dirty="0"/>
              <a:t>、</a:t>
            </a:r>
            <a:r>
              <a:rPr lang="en-US" altLang="zh-CN" dirty="0"/>
              <a:t>PWM</a:t>
            </a:r>
            <a:r>
              <a:rPr lang="zh-CN" altLang="en-US" dirty="0"/>
              <a:t>、</a:t>
            </a:r>
            <a:r>
              <a:rPr lang="en-US" altLang="zh-CN" dirty="0"/>
              <a:t>GPIO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）深度睡眠保持电流为</a:t>
            </a:r>
            <a:r>
              <a:rPr lang="en-US" altLang="zh-CN" dirty="0"/>
              <a:t>10uA</a:t>
            </a:r>
            <a:r>
              <a:rPr lang="zh-CN" altLang="en-US" dirty="0"/>
              <a:t>，关断电流小于</a:t>
            </a:r>
            <a:r>
              <a:rPr lang="en-US" altLang="zh-CN" dirty="0"/>
              <a:t>5uA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  <a:r>
              <a:rPr lang="en-US" altLang="zh-CN" dirty="0"/>
              <a:t>2ms</a:t>
            </a:r>
            <a:r>
              <a:rPr lang="zh-CN" altLang="en-US" dirty="0"/>
              <a:t>之内唤醒、连接并传递数据包；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14</a:t>
            </a:r>
            <a:r>
              <a:rPr lang="zh-CN" altLang="en-US" dirty="0"/>
              <a:t>）待机状态消耗功率小于</a:t>
            </a:r>
            <a:r>
              <a:rPr lang="en-US" altLang="zh-CN" dirty="0"/>
              <a:t>1.0mW (DTIM3)</a:t>
            </a:r>
            <a:r>
              <a:rPr lang="zh-CN" altLang="en-US" dirty="0"/>
              <a:t>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15</a:t>
            </a:r>
            <a:r>
              <a:rPr lang="zh-CN" altLang="en-US" dirty="0"/>
              <a:t>）工作温度范围：</a:t>
            </a:r>
            <a:r>
              <a:rPr lang="en-US" altLang="zh-CN" dirty="0"/>
              <a:t>-40℃~ 125℃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7285355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8845" y="1963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86" y="1476857"/>
            <a:ext cx="8047619" cy="26761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8908" y="1015192"/>
            <a:ext cx="181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8909" y="4145060"/>
            <a:ext cx="5468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注意事项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不是每条</a:t>
            </a:r>
            <a:r>
              <a:rPr lang="en-US" altLang="zh-CN" dirty="0"/>
              <a:t>AT</a:t>
            </a:r>
            <a:r>
              <a:rPr lang="zh-CN" altLang="en-US" dirty="0"/>
              <a:t>指令都具备上述</a:t>
            </a:r>
            <a:r>
              <a:rPr lang="en-US" altLang="zh-CN" dirty="0"/>
              <a:t>4</a:t>
            </a:r>
            <a:r>
              <a:rPr lang="zh-CN" altLang="en-US" dirty="0"/>
              <a:t>种类型的命令。</a:t>
            </a:r>
          </a:p>
          <a:p>
            <a:r>
              <a:rPr lang="en-US" altLang="zh-CN" dirty="0"/>
              <a:t>2.[ ]</a:t>
            </a:r>
            <a:r>
              <a:rPr lang="zh-CN" altLang="en-US" dirty="0"/>
              <a:t>括号内为缺省值，不必填写或者可能不显示。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使用双引号表示字符串数据</a:t>
            </a:r>
            <a:r>
              <a:rPr lang="en-US" altLang="zh-CN" dirty="0"/>
              <a:t>"string":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AT+CWSAP=“ESP756290","21030826",1 ,4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波特率为</a:t>
            </a:r>
            <a:r>
              <a:rPr lang="en-US" altLang="zh-CN" b="1" dirty="0">
                <a:solidFill>
                  <a:srgbClr val="FF0000"/>
                </a:solidFill>
              </a:rPr>
              <a:t>115200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5.AT</a:t>
            </a:r>
            <a:r>
              <a:rPr lang="zh-CN" altLang="en-US" dirty="0"/>
              <a:t>指令必须大写，以回车换行符结尾“</a:t>
            </a:r>
            <a:r>
              <a:rPr lang="en-US" altLang="zh-CN" dirty="0">
                <a:solidFill>
                  <a:srgbClr val="FF0000"/>
                </a:solidFill>
              </a:rPr>
              <a:t>\r\n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974" y="4250471"/>
            <a:ext cx="2038008" cy="20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通讯模块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2744" y="939291"/>
            <a:ext cx="2071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r>
              <a:rPr lang="zh-CN" altLang="en-US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  <a:endParaRPr lang="en-US" altLang="zh-CN" sz="24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AF1B2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en-US" altLang="zh-CN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</a:t>
            </a:r>
            <a:r>
              <a:rPr lang="zh-CN" altLang="en-US" sz="2400" b="1" dirty="0">
                <a:solidFill>
                  <a:srgbClr val="AF1B2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2933"/>
          <a:stretch/>
        </p:blipFill>
        <p:spPr>
          <a:xfrm>
            <a:off x="3294762" y="2401336"/>
            <a:ext cx="6041529" cy="36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42130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844</Words>
  <Application>Microsoft Office PowerPoint</Application>
  <PresentationFormat>宽屏</PresentationFormat>
  <Paragraphs>99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K378</cp:lastModifiedBy>
  <cp:revision>283</cp:revision>
  <dcterms:created xsi:type="dcterms:W3CDTF">2018-01-01T03:32:59Z</dcterms:created>
  <dcterms:modified xsi:type="dcterms:W3CDTF">2024-08-14T09:01:37Z</dcterms:modified>
</cp:coreProperties>
</file>