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Economic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ioGrDf8IVShnUYrkzTkkNW+tu9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d166e568b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d166e568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d166e568b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d166e568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d166e568b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d166e568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d166e568b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d166e568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ef8639ec6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ef8639ec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d166e568b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d166e568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d166e568b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d166e568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d166e568b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d166e568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d166e568b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d166e568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d166e568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ed166e568b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d166e568b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ed166e568b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eef8639ec6_0_135"/>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2eef8639ec6_0_135"/>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2eef8639ec6_0_135"/>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3" name="Google Shape;13;g2eef8639ec6_0_135"/>
          <p:cNvSpPr txBox="1"/>
          <p:nvPr>
            <p:ph idx="1" type="subTitle"/>
          </p:nvPr>
        </p:nvSpPr>
        <p:spPr>
          <a:xfrm>
            <a:off x="4059600" y="4155440"/>
            <a:ext cx="4072800" cy="9351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g2eef8639ec6_0_1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eef8639ec6_0_177"/>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2eef8639ec6_0_177"/>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2eef8639ec6_0_177"/>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5" name="Google Shape;55;g2eef8639ec6_0_1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2eef8639ec6_0_1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2eef8639ec6_0_1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0" name="Google Shape;60;g2eef8639ec6_0_18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1" name="Google Shape;61;g2eef8639ec6_0_1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2eef8639ec6_0_1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2eef8639ec6_0_1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4" name="Shape 64"/>
        <p:cNvGrpSpPr/>
        <p:nvPr/>
      </p:nvGrpSpPr>
      <p:grpSpPr>
        <a:xfrm>
          <a:off x="0" y="0"/>
          <a:ext cx="0" cy="0"/>
          <a:chOff x="0" y="0"/>
          <a:chExt cx="0" cy="0"/>
        </a:xfrm>
      </p:grpSpPr>
      <p:sp>
        <p:nvSpPr>
          <p:cNvPr id="65" name="Google Shape;65;g2eef8639ec6_0_19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6" name="Google Shape;66;g2eef8639ec6_0_19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1600"/>
              </a:spcBef>
              <a:spcAft>
                <a:spcPts val="0"/>
              </a:spcAft>
              <a:buClr>
                <a:srgbClr val="888888"/>
              </a:buClr>
              <a:buSzPts val="2000"/>
              <a:buNone/>
              <a:defRPr sz="2000">
                <a:solidFill>
                  <a:srgbClr val="888888"/>
                </a:solidFill>
              </a:defRPr>
            </a:lvl2pPr>
            <a:lvl3pPr indent="-228600" lvl="2" marL="1371600" rtl="0" algn="l">
              <a:lnSpc>
                <a:spcPct val="90000"/>
              </a:lnSpc>
              <a:spcBef>
                <a:spcPts val="1600"/>
              </a:spcBef>
              <a:spcAft>
                <a:spcPts val="0"/>
              </a:spcAft>
              <a:buClr>
                <a:srgbClr val="888888"/>
              </a:buClr>
              <a:buSzPts val="1800"/>
              <a:buNone/>
              <a:defRPr sz="1800">
                <a:solidFill>
                  <a:srgbClr val="888888"/>
                </a:solidFill>
              </a:defRPr>
            </a:lvl3pPr>
            <a:lvl4pPr indent="-228600" lvl="3" marL="1828800" rtl="0" algn="l">
              <a:lnSpc>
                <a:spcPct val="90000"/>
              </a:lnSpc>
              <a:spcBef>
                <a:spcPts val="1600"/>
              </a:spcBef>
              <a:spcAft>
                <a:spcPts val="0"/>
              </a:spcAft>
              <a:buClr>
                <a:srgbClr val="888888"/>
              </a:buClr>
              <a:buSzPts val="1600"/>
              <a:buNone/>
              <a:defRPr sz="1600">
                <a:solidFill>
                  <a:srgbClr val="888888"/>
                </a:solidFill>
              </a:defRPr>
            </a:lvl4pPr>
            <a:lvl5pPr indent="-228600" lvl="4" marL="2286000" rtl="0" algn="l">
              <a:lnSpc>
                <a:spcPct val="90000"/>
              </a:lnSpc>
              <a:spcBef>
                <a:spcPts val="1600"/>
              </a:spcBef>
              <a:spcAft>
                <a:spcPts val="0"/>
              </a:spcAft>
              <a:buClr>
                <a:srgbClr val="888888"/>
              </a:buClr>
              <a:buSzPts val="1600"/>
              <a:buNone/>
              <a:defRPr sz="1600">
                <a:solidFill>
                  <a:srgbClr val="888888"/>
                </a:solidFill>
              </a:defRPr>
            </a:lvl5pPr>
            <a:lvl6pPr indent="-228600" lvl="5" marL="2743200" rtl="0" algn="l">
              <a:lnSpc>
                <a:spcPct val="90000"/>
              </a:lnSpc>
              <a:spcBef>
                <a:spcPts val="1600"/>
              </a:spcBef>
              <a:spcAft>
                <a:spcPts val="0"/>
              </a:spcAft>
              <a:buClr>
                <a:srgbClr val="888888"/>
              </a:buClr>
              <a:buSzPts val="1600"/>
              <a:buNone/>
              <a:defRPr sz="1600">
                <a:solidFill>
                  <a:srgbClr val="888888"/>
                </a:solidFill>
              </a:defRPr>
            </a:lvl6pPr>
            <a:lvl7pPr indent="-228600" lvl="6" marL="3200400" rtl="0" algn="l">
              <a:lnSpc>
                <a:spcPct val="90000"/>
              </a:lnSpc>
              <a:spcBef>
                <a:spcPts val="1600"/>
              </a:spcBef>
              <a:spcAft>
                <a:spcPts val="0"/>
              </a:spcAft>
              <a:buClr>
                <a:srgbClr val="888888"/>
              </a:buClr>
              <a:buSzPts val="1600"/>
              <a:buNone/>
              <a:defRPr sz="1600">
                <a:solidFill>
                  <a:srgbClr val="888888"/>
                </a:solidFill>
              </a:defRPr>
            </a:lvl7pPr>
            <a:lvl8pPr indent="-228600" lvl="7" marL="3657600" rtl="0" algn="l">
              <a:lnSpc>
                <a:spcPct val="90000"/>
              </a:lnSpc>
              <a:spcBef>
                <a:spcPts val="1600"/>
              </a:spcBef>
              <a:spcAft>
                <a:spcPts val="0"/>
              </a:spcAft>
              <a:buClr>
                <a:srgbClr val="888888"/>
              </a:buClr>
              <a:buSzPts val="1600"/>
              <a:buNone/>
              <a:defRPr sz="1600">
                <a:solidFill>
                  <a:srgbClr val="888888"/>
                </a:solidFill>
              </a:defRPr>
            </a:lvl8pPr>
            <a:lvl9pPr indent="-228600" lvl="8" marL="4114800" rtl="0" algn="l">
              <a:lnSpc>
                <a:spcPct val="90000"/>
              </a:lnSpc>
              <a:spcBef>
                <a:spcPts val="1600"/>
              </a:spcBef>
              <a:spcAft>
                <a:spcPts val="1600"/>
              </a:spcAft>
              <a:buClr>
                <a:srgbClr val="888888"/>
              </a:buClr>
              <a:buSzPts val="1600"/>
              <a:buNone/>
              <a:defRPr sz="1600">
                <a:solidFill>
                  <a:srgbClr val="888888"/>
                </a:solidFill>
              </a:defRPr>
            </a:lvl9pPr>
          </a:lstStyle>
          <a:p/>
        </p:txBody>
      </p:sp>
      <p:sp>
        <p:nvSpPr>
          <p:cNvPr id="67" name="Google Shape;67;g2eef8639ec6_0_19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g2eef8639ec6_0_19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g2eef8639ec6_0_19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2eef8639ec6_0_141"/>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2eef8639ec6_0_141"/>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2eef8639ec6_0_141"/>
          <p:cNvSpPr txBox="1"/>
          <p:nvPr>
            <p:ph type="title"/>
          </p:nvPr>
        </p:nvSpPr>
        <p:spPr>
          <a:xfrm>
            <a:off x="1031600" y="2408600"/>
            <a:ext cx="10128900" cy="2040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9" name="Google Shape;19;g2eef8639ec6_0_1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eef8639ec6_0_146"/>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eef8639ec6_0_146"/>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g2eef8639ec6_0_146"/>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2eef8639ec6_0_1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2eef8639ec6_0_151"/>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2eef8639ec6_0_151"/>
          <p:cNvSpPr txBox="1"/>
          <p:nvPr>
            <p:ph idx="1" type="body"/>
          </p:nvPr>
        </p:nvSpPr>
        <p:spPr>
          <a:xfrm>
            <a:off x="4156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2eef8639ec6_0_151"/>
          <p:cNvSpPr txBox="1"/>
          <p:nvPr>
            <p:ph idx="2" type="body"/>
          </p:nvPr>
        </p:nvSpPr>
        <p:spPr>
          <a:xfrm>
            <a:off x="64432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2eef8639ec6_0_1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2eef8639ec6_0_156"/>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2" name="Google Shape;32;g2eef8639ec6_0_1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2eef8639ec6_0_159"/>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5" name="Google Shape;35;g2eef8639ec6_0_159"/>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g2eef8639ec6_0_1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2eef8639ec6_0_16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2eef8639ec6_0_163"/>
          <p:cNvSpPr txBox="1"/>
          <p:nvPr>
            <p:ph type="title"/>
          </p:nvPr>
        </p:nvSpPr>
        <p:spPr>
          <a:xfrm>
            <a:off x="653667" y="600200"/>
            <a:ext cx="78384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0" name="Google Shape;40;g2eef8639ec6_0_1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2eef8639ec6_0_167"/>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 name="Google Shape;43;g2eef8639ec6_0_167"/>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2eef8639ec6_0_167"/>
          <p:cNvSpPr txBox="1"/>
          <p:nvPr>
            <p:ph type="title"/>
          </p:nvPr>
        </p:nvSpPr>
        <p:spPr>
          <a:xfrm>
            <a:off x="354000" y="12390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5" name="Google Shape;45;g2eef8639ec6_0_167"/>
          <p:cNvSpPr txBox="1"/>
          <p:nvPr>
            <p:ph idx="1" type="subTitle"/>
          </p:nvPr>
        </p:nvSpPr>
        <p:spPr>
          <a:xfrm>
            <a:off x="354000" y="3692001"/>
            <a:ext cx="5393700" cy="20988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46" name="Google Shape;46;g2eef8639ec6_0_167"/>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7" name="Google Shape;47;g2eef8639ec6_0_1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eef8639ec6_0_174"/>
          <p:cNvSpPr txBox="1"/>
          <p:nvPr>
            <p:ph idx="1" type="body"/>
          </p:nvPr>
        </p:nvSpPr>
        <p:spPr>
          <a:xfrm>
            <a:off x="426000" y="5625233"/>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0" name="Google Shape;50;g2eef8639ec6_0_1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2eef8639ec6_0_131"/>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7" name="Google Shape;7;g2eef8639ec6_0_131"/>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8" name="Google Shape;8;g2eef8639ec6_0_13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
          <p:cNvSpPr txBox="1"/>
          <p:nvPr>
            <p:ph type="ctrTitle"/>
          </p:nvPr>
        </p:nvSpPr>
        <p:spPr>
          <a:xfrm>
            <a:off x="1801050" y="3072800"/>
            <a:ext cx="8589900" cy="884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000"/>
              <a:buFont typeface="Calibri"/>
              <a:buNone/>
            </a:pPr>
            <a:r>
              <a:rPr lang="en-CA" sz="5900"/>
              <a:t>Bank Customer Churn Analysis</a:t>
            </a:r>
            <a:endParaRPr sz="5900"/>
          </a:p>
        </p:txBody>
      </p:sp>
      <p:sp>
        <p:nvSpPr>
          <p:cNvPr id="75" name="Google Shape;75;p1"/>
          <p:cNvSpPr txBox="1"/>
          <p:nvPr>
            <p:ph idx="1" type="subTitle"/>
          </p:nvPr>
        </p:nvSpPr>
        <p:spPr>
          <a:xfrm>
            <a:off x="3535500" y="4104950"/>
            <a:ext cx="5121000" cy="130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2000"/>
              <a:buNone/>
            </a:pPr>
            <a:r>
              <a:rPr lang="en-CA" sz="3800">
                <a:solidFill>
                  <a:schemeClr val="dk2"/>
                </a:solidFill>
              </a:rPr>
              <a:t>Ruchel Weissman</a:t>
            </a:r>
            <a:endParaRPr sz="6600"/>
          </a:p>
          <a:p>
            <a:pPr indent="0" lvl="0" marL="0" rtl="0" algn="ctr">
              <a:lnSpc>
                <a:spcPct val="90000"/>
              </a:lnSpc>
              <a:spcBef>
                <a:spcPts val="1000"/>
              </a:spcBef>
              <a:spcAft>
                <a:spcPts val="0"/>
              </a:spcAft>
              <a:buClr>
                <a:schemeClr val="dk2"/>
              </a:buClr>
              <a:buSzPts val="2000"/>
              <a:buNone/>
            </a:pPr>
            <a:r>
              <a:rPr lang="en-CA" sz="3800">
                <a:solidFill>
                  <a:schemeClr val="dk2"/>
                </a:solidFill>
              </a:rPr>
              <a:t>July 2024</a:t>
            </a:r>
            <a:endParaRPr sz="6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ed166e568b_0_211"/>
          <p:cNvSpPr txBox="1"/>
          <p:nvPr>
            <p:ph idx="1" type="body"/>
          </p:nvPr>
        </p:nvSpPr>
        <p:spPr>
          <a:xfrm>
            <a:off x="415650" y="229505"/>
            <a:ext cx="11360700" cy="1732200"/>
          </a:xfrm>
          <a:prstGeom prst="rect">
            <a:avLst/>
          </a:prstGeom>
        </p:spPr>
        <p:txBody>
          <a:bodyPr anchorCtr="0" anchor="t" bIns="121900" lIns="121900" spcFirstLastPara="1" rIns="121900" wrap="square" tIns="121900">
            <a:noAutofit/>
          </a:bodyPr>
          <a:lstStyle/>
          <a:p>
            <a:pPr indent="-349250" lvl="0" marL="457200" rtl="0" algn="l">
              <a:lnSpc>
                <a:spcPct val="115000"/>
              </a:lnSpc>
              <a:spcBef>
                <a:spcPts val="0"/>
              </a:spcBef>
              <a:spcAft>
                <a:spcPts val="0"/>
              </a:spcAft>
              <a:buSzPts val="1900"/>
              <a:buFont typeface="Arial"/>
              <a:buChar char="●"/>
            </a:pPr>
            <a:r>
              <a:rPr lang="en-CA" sz="1900">
                <a:latin typeface="Arial"/>
                <a:ea typeface="Arial"/>
                <a:cs typeface="Arial"/>
                <a:sym typeface="Arial"/>
              </a:rPr>
              <a:t>Removed columns not using </a:t>
            </a:r>
            <a:r>
              <a:rPr lang="en-CA" sz="1900">
                <a:latin typeface="Arial"/>
                <a:ea typeface="Arial"/>
                <a:cs typeface="Arial"/>
                <a:sym typeface="Arial"/>
              </a:rPr>
              <a:t>including complaint since is too highly correlated for any of the other variables to matter. </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CA" sz="1900">
                <a:latin typeface="Arial"/>
                <a:ea typeface="Arial"/>
                <a:cs typeface="Arial"/>
                <a:sym typeface="Arial"/>
              </a:rPr>
              <a:t>Converted categorical variables to numeric. Used one hot encoding for geography since its not ordinal. </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CA" sz="1900">
                <a:latin typeface="Arial"/>
                <a:ea typeface="Arial"/>
                <a:cs typeface="Arial"/>
                <a:sym typeface="Arial"/>
              </a:rPr>
              <a:t>Split into testing and training</a:t>
            </a:r>
            <a:endParaRPr sz="1900">
              <a:latin typeface="Arial"/>
              <a:ea typeface="Arial"/>
              <a:cs typeface="Arial"/>
              <a:sym typeface="Arial"/>
            </a:endParaRPr>
          </a:p>
        </p:txBody>
      </p:sp>
      <p:pic>
        <p:nvPicPr>
          <p:cNvPr id="138" name="Google Shape;138;g2ed166e568b_0_211"/>
          <p:cNvPicPr preferRelativeResize="0"/>
          <p:nvPr/>
        </p:nvPicPr>
        <p:blipFill>
          <a:blip r:embed="rId3">
            <a:alphaModFix/>
          </a:blip>
          <a:stretch>
            <a:fillRect/>
          </a:stretch>
        </p:blipFill>
        <p:spPr>
          <a:xfrm>
            <a:off x="1148025" y="1961850"/>
            <a:ext cx="9895950" cy="466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ed166e568b_0_220"/>
          <p:cNvSpPr txBox="1"/>
          <p:nvPr>
            <p:ph idx="1" type="body"/>
          </p:nvPr>
        </p:nvSpPr>
        <p:spPr>
          <a:xfrm>
            <a:off x="201900" y="349350"/>
            <a:ext cx="6124800" cy="13938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SzPts val="852"/>
              <a:buNone/>
            </a:pPr>
            <a:r>
              <a:rPr lang="en-CA" sz="1870">
                <a:latin typeface="Arial"/>
                <a:ea typeface="Arial"/>
                <a:cs typeface="Arial"/>
                <a:sym typeface="Arial"/>
              </a:rPr>
              <a:t>Prepared 3 version of the data set to test which one </a:t>
            </a:r>
            <a:r>
              <a:rPr lang="en-CA" sz="1870">
                <a:latin typeface="Arial"/>
                <a:ea typeface="Arial"/>
                <a:cs typeface="Arial"/>
                <a:sym typeface="Arial"/>
              </a:rPr>
              <a:t>performs</a:t>
            </a:r>
            <a:r>
              <a:rPr lang="en-CA" sz="1870">
                <a:latin typeface="Arial"/>
                <a:ea typeface="Arial"/>
                <a:cs typeface="Arial"/>
                <a:sym typeface="Arial"/>
              </a:rPr>
              <a:t> best.</a:t>
            </a:r>
            <a:endParaRPr sz="1870">
              <a:latin typeface="Arial"/>
              <a:ea typeface="Arial"/>
              <a:cs typeface="Arial"/>
              <a:sym typeface="Arial"/>
            </a:endParaRPr>
          </a:p>
          <a:p>
            <a:pPr indent="0" lvl="0" marL="0" rtl="0" algn="l">
              <a:lnSpc>
                <a:spcPct val="150000"/>
              </a:lnSpc>
              <a:spcBef>
                <a:spcPts val="1600"/>
              </a:spcBef>
              <a:spcAft>
                <a:spcPts val="1600"/>
              </a:spcAft>
              <a:buSzPts val="852"/>
              <a:buNone/>
            </a:pPr>
            <a:r>
              <a:rPr lang="en-CA" sz="1870">
                <a:latin typeface="Arial"/>
                <a:ea typeface="Arial"/>
                <a:cs typeface="Arial"/>
                <a:sym typeface="Arial"/>
              </a:rPr>
              <a:t>Regular version, scaled version, balanced version. </a:t>
            </a:r>
            <a:endParaRPr sz="1870">
              <a:latin typeface="Arial"/>
              <a:ea typeface="Arial"/>
              <a:cs typeface="Arial"/>
              <a:sym typeface="Arial"/>
            </a:endParaRPr>
          </a:p>
        </p:txBody>
      </p:sp>
      <p:pic>
        <p:nvPicPr>
          <p:cNvPr id="144" name="Google Shape;144;g2ed166e568b_0_220"/>
          <p:cNvPicPr preferRelativeResize="0"/>
          <p:nvPr/>
        </p:nvPicPr>
        <p:blipFill>
          <a:blip r:embed="rId3">
            <a:alphaModFix/>
          </a:blip>
          <a:stretch>
            <a:fillRect/>
          </a:stretch>
        </p:blipFill>
        <p:spPr>
          <a:xfrm>
            <a:off x="201900" y="2026925"/>
            <a:ext cx="5684299" cy="1958150"/>
          </a:xfrm>
          <a:prstGeom prst="rect">
            <a:avLst/>
          </a:prstGeom>
          <a:noFill/>
          <a:ln>
            <a:noFill/>
          </a:ln>
        </p:spPr>
      </p:pic>
      <p:sp>
        <p:nvSpPr>
          <p:cNvPr id="145" name="Google Shape;145;g2ed166e568b_0_220"/>
          <p:cNvSpPr txBox="1"/>
          <p:nvPr>
            <p:ph idx="1" type="body"/>
          </p:nvPr>
        </p:nvSpPr>
        <p:spPr>
          <a:xfrm>
            <a:off x="201900" y="4104075"/>
            <a:ext cx="5827500" cy="24732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SzPts val="852"/>
              <a:buNone/>
            </a:pPr>
            <a:r>
              <a:rPr lang="en-CA" sz="1870">
                <a:latin typeface="Arial"/>
                <a:ea typeface="Arial"/>
                <a:cs typeface="Arial"/>
                <a:sym typeface="Arial"/>
              </a:rPr>
              <a:t>Created a function that tries it on a list of models.</a:t>
            </a:r>
            <a:endParaRPr sz="1870">
              <a:latin typeface="Arial"/>
              <a:ea typeface="Arial"/>
              <a:cs typeface="Arial"/>
              <a:sym typeface="Arial"/>
            </a:endParaRPr>
          </a:p>
          <a:p>
            <a:pPr indent="0" lvl="0" marL="0" rtl="0" algn="l">
              <a:lnSpc>
                <a:spcPct val="150000"/>
              </a:lnSpc>
              <a:spcBef>
                <a:spcPts val="1600"/>
              </a:spcBef>
              <a:spcAft>
                <a:spcPts val="0"/>
              </a:spcAft>
              <a:buSzPts val="852"/>
              <a:buNone/>
            </a:pPr>
            <a:r>
              <a:rPr lang="en-CA" sz="1870">
                <a:latin typeface="Arial"/>
                <a:ea typeface="Arial"/>
                <a:cs typeface="Arial"/>
                <a:sym typeface="Arial"/>
              </a:rPr>
              <a:t>Initial results of model on all 3 </a:t>
            </a:r>
            <a:r>
              <a:rPr lang="en-CA" sz="1870">
                <a:latin typeface="Arial"/>
                <a:ea typeface="Arial"/>
                <a:cs typeface="Arial"/>
                <a:sym typeface="Arial"/>
              </a:rPr>
              <a:t>versions</a:t>
            </a:r>
            <a:r>
              <a:rPr lang="en-CA" sz="1870">
                <a:latin typeface="Arial"/>
                <a:ea typeface="Arial"/>
                <a:cs typeface="Arial"/>
                <a:sym typeface="Arial"/>
              </a:rPr>
              <a:t> of the data.</a:t>
            </a:r>
            <a:endParaRPr sz="1870">
              <a:latin typeface="Arial"/>
              <a:ea typeface="Arial"/>
              <a:cs typeface="Arial"/>
              <a:sym typeface="Arial"/>
            </a:endParaRPr>
          </a:p>
          <a:p>
            <a:pPr indent="0" lvl="0" marL="0" rtl="0" algn="l">
              <a:lnSpc>
                <a:spcPct val="150000"/>
              </a:lnSpc>
              <a:spcBef>
                <a:spcPts val="1600"/>
              </a:spcBef>
              <a:spcAft>
                <a:spcPts val="1600"/>
              </a:spcAft>
              <a:buSzPts val="852"/>
              <a:buNone/>
            </a:pPr>
            <a:r>
              <a:rPr lang="en-CA" sz="1870">
                <a:latin typeface="Arial"/>
                <a:ea typeface="Arial"/>
                <a:cs typeface="Arial"/>
                <a:sym typeface="Arial"/>
              </a:rPr>
              <a:t>Balanced data had </a:t>
            </a:r>
            <a:r>
              <a:rPr lang="en-CA" sz="1870">
                <a:latin typeface="Arial"/>
                <a:ea typeface="Arial"/>
                <a:cs typeface="Arial"/>
                <a:sym typeface="Arial"/>
              </a:rPr>
              <a:t>highest</a:t>
            </a:r>
            <a:r>
              <a:rPr lang="en-CA" sz="1870">
                <a:latin typeface="Arial"/>
                <a:ea typeface="Arial"/>
                <a:cs typeface="Arial"/>
                <a:sym typeface="Arial"/>
              </a:rPr>
              <a:t> scores on f1 score and recall which is what matters most for churn prediction. </a:t>
            </a:r>
            <a:endParaRPr sz="1870">
              <a:latin typeface="Arial"/>
              <a:ea typeface="Arial"/>
              <a:cs typeface="Arial"/>
              <a:sym typeface="Arial"/>
            </a:endParaRPr>
          </a:p>
        </p:txBody>
      </p:sp>
      <p:pic>
        <p:nvPicPr>
          <p:cNvPr id="146" name="Google Shape;146;g2ed166e568b_0_220"/>
          <p:cNvPicPr preferRelativeResize="0"/>
          <p:nvPr/>
        </p:nvPicPr>
        <p:blipFill>
          <a:blip r:embed="rId4">
            <a:alphaModFix/>
          </a:blip>
          <a:stretch>
            <a:fillRect/>
          </a:stretch>
        </p:blipFill>
        <p:spPr>
          <a:xfrm>
            <a:off x="6522252" y="429050"/>
            <a:ext cx="5312723" cy="1958150"/>
          </a:xfrm>
          <a:prstGeom prst="rect">
            <a:avLst/>
          </a:prstGeom>
          <a:noFill/>
          <a:ln>
            <a:noFill/>
          </a:ln>
        </p:spPr>
      </p:pic>
      <p:pic>
        <p:nvPicPr>
          <p:cNvPr id="147" name="Google Shape;147;g2ed166e568b_0_220"/>
          <p:cNvPicPr preferRelativeResize="0"/>
          <p:nvPr/>
        </p:nvPicPr>
        <p:blipFill>
          <a:blip r:embed="rId5">
            <a:alphaModFix/>
          </a:blip>
          <a:stretch>
            <a:fillRect/>
          </a:stretch>
        </p:blipFill>
        <p:spPr>
          <a:xfrm>
            <a:off x="6522250" y="2528593"/>
            <a:ext cx="5312724" cy="1927020"/>
          </a:xfrm>
          <a:prstGeom prst="rect">
            <a:avLst/>
          </a:prstGeom>
          <a:noFill/>
          <a:ln>
            <a:noFill/>
          </a:ln>
        </p:spPr>
      </p:pic>
      <p:pic>
        <p:nvPicPr>
          <p:cNvPr id="148" name="Google Shape;148;g2ed166e568b_0_220"/>
          <p:cNvPicPr preferRelativeResize="0"/>
          <p:nvPr/>
        </p:nvPicPr>
        <p:blipFill>
          <a:blip r:embed="rId6">
            <a:alphaModFix/>
          </a:blip>
          <a:stretch>
            <a:fillRect/>
          </a:stretch>
        </p:blipFill>
        <p:spPr>
          <a:xfrm>
            <a:off x="6441200" y="4747475"/>
            <a:ext cx="5474825" cy="1958150"/>
          </a:xfrm>
          <a:prstGeom prst="rect">
            <a:avLst/>
          </a:prstGeom>
          <a:noFill/>
          <a:ln>
            <a:noFill/>
          </a:ln>
        </p:spPr>
      </p:pic>
      <p:sp>
        <p:nvSpPr>
          <p:cNvPr id="149" name="Google Shape;149;g2ed166e568b_0_220"/>
          <p:cNvSpPr txBox="1"/>
          <p:nvPr>
            <p:ph idx="1" type="body"/>
          </p:nvPr>
        </p:nvSpPr>
        <p:spPr>
          <a:xfrm>
            <a:off x="8438230" y="-24075"/>
            <a:ext cx="2093400" cy="5157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1600"/>
              </a:spcAft>
              <a:buSzPts val="852"/>
              <a:buNone/>
            </a:pPr>
            <a:r>
              <a:rPr lang="en-CA" sz="1870">
                <a:latin typeface="Arial"/>
                <a:ea typeface="Arial"/>
                <a:cs typeface="Arial"/>
                <a:sym typeface="Arial"/>
              </a:rPr>
              <a:t>Regular Data</a:t>
            </a:r>
            <a:endParaRPr sz="1870">
              <a:latin typeface="Arial"/>
              <a:ea typeface="Arial"/>
              <a:cs typeface="Arial"/>
              <a:sym typeface="Arial"/>
            </a:endParaRPr>
          </a:p>
        </p:txBody>
      </p:sp>
      <p:sp>
        <p:nvSpPr>
          <p:cNvPr id="150" name="Google Shape;150;g2ed166e568b_0_220"/>
          <p:cNvSpPr txBox="1"/>
          <p:nvPr>
            <p:ph idx="1" type="body"/>
          </p:nvPr>
        </p:nvSpPr>
        <p:spPr>
          <a:xfrm>
            <a:off x="8547631" y="4346675"/>
            <a:ext cx="2210100" cy="5157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1600"/>
              </a:spcAft>
              <a:buSzPts val="852"/>
              <a:buNone/>
            </a:pPr>
            <a:r>
              <a:rPr lang="en-CA" sz="1570">
                <a:latin typeface="Arial"/>
                <a:ea typeface="Arial"/>
                <a:cs typeface="Arial"/>
                <a:sym typeface="Arial"/>
              </a:rPr>
              <a:t>Weighted</a:t>
            </a:r>
            <a:r>
              <a:rPr lang="en-CA" sz="1570">
                <a:latin typeface="Arial"/>
                <a:ea typeface="Arial"/>
                <a:cs typeface="Arial"/>
                <a:sym typeface="Arial"/>
              </a:rPr>
              <a:t> Data</a:t>
            </a:r>
            <a:endParaRPr sz="1570">
              <a:latin typeface="Arial"/>
              <a:ea typeface="Arial"/>
              <a:cs typeface="Arial"/>
              <a:sym typeface="Arial"/>
            </a:endParaRPr>
          </a:p>
        </p:txBody>
      </p:sp>
      <p:sp>
        <p:nvSpPr>
          <p:cNvPr id="151" name="Google Shape;151;g2ed166e568b_0_220"/>
          <p:cNvSpPr txBox="1"/>
          <p:nvPr>
            <p:ph idx="1" type="body"/>
          </p:nvPr>
        </p:nvSpPr>
        <p:spPr>
          <a:xfrm>
            <a:off x="8651853" y="2182475"/>
            <a:ext cx="1844100" cy="5157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1600"/>
              </a:spcAft>
              <a:buSzPts val="852"/>
              <a:buNone/>
            </a:pPr>
            <a:r>
              <a:rPr lang="en-CA" sz="1570">
                <a:latin typeface="Arial"/>
                <a:ea typeface="Arial"/>
                <a:cs typeface="Arial"/>
                <a:sym typeface="Arial"/>
              </a:rPr>
              <a:t>Scaled</a:t>
            </a:r>
            <a:r>
              <a:rPr lang="en-CA" sz="1570">
                <a:latin typeface="Arial"/>
                <a:ea typeface="Arial"/>
                <a:cs typeface="Arial"/>
                <a:sym typeface="Arial"/>
              </a:rPr>
              <a:t> Data</a:t>
            </a:r>
            <a:endParaRPr sz="157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idx="1" type="body"/>
          </p:nvPr>
        </p:nvSpPr>
        <p:spPr>
          <a:xfrm>
            <a:off x="415650" y="289405"/>
            <a:ext cx="11360700" cy="1539300"/>
          </a:xfrm>
          <a:prstGeom prst="rect">
            <a:avLst/>
          </a:prstGeom>
          <a:noFill/>
          <a:ln>
            <a:noFill/>
          </a:ln>
        </p:spPr>
        <p:txBody>
          <a:bodyPr anchorCtr="0" anchor="t" bIns="45700" lIns="91425" spcFirstLastPara="1" rIns="91425" wrap="square" tIns="45700">
            <a:normAutofit/>
          </a:bodyPr>
          <a:lstStyle/>
          <a:p>
            <a:pPr indent="0" lvl="0" marL="228600" rtl="0" algn="l">
              <a:lnSpc>
                <a:spcPct val="60000"/>
              </a:lnSpc>
              <a:spcBef>
                <a:spcPts val="1000"/>
              </a:spcBef>
              <a:spcAft>
                <a:spcPts val="0"/>
              </a:spcAft>
              <a:buSzPts val="1018"/>
              <a:buNone/>
            </a:pPr>
            <a:r>
              <a:rPr lang="en-CA" sz="1900">
                <a:latin typeface="Arial"/>
                <a:ea typeface="Arial"/>
                <a:cs typeface="Arial"/>
                <a:sym typeface="Arial"/>
              </a:rPr>
              <a:t>Additional data engineering for the 3 highest </a:t>
            </a:r>
            <a:r>
              <a:rPr lang="en-CA" sz="1900">
                <a:latin typeface="Arial"/>
                <a:ea typeface="Arial"/>
                <a:cs typeface="Arial"/>
                <a:sym typeface="Arial"/>
              </a:rPr>
              <a:t>performing</a:t>
            </a:r>
            <a:r>
              <a:rPr lang="en-CA" sz="1900">
                <a:latin typeface="Arial"/>
                <a:ea typeface="Arial"/>
                <a:cs typeface="Arial"/>
                <a:sym typeface="Arial"/>
              </a:rPr>
              <a:t> models. </a:t>
            </a:r>
            <a:endParaRPr sz="1900">
              <a:latin typeface="Arial"/>
              <a:ea typeface="Arial"/>
              <a:cs typeface="Arial"/>
              <a:sym typeface="Arial"/>
            </a:endParaRPr>
          </a:p>
          <a:p>
            <a:pPr indent="0" lvl="0" marL="228600" rtl="0" algn="l">
              <a:lnSpc>
                <a:spcPct val="60000"/>
              </a:lnSpc>
              <a:spcBef>
                <a:spcPts val="1000"/>
              </a:spcBef>
              <a:spcAft>
                <a:spcPts val="0"/>
              </a:spcAft>
              <a:buSzPts val="1018"/>
              <a:buNone/>
            </a:pPr>
            <a:r>
              <a:rPr lang="en-CA" sz="1900">
                <a:latin typeface="Arial"/>
                <a:ea typeface="Arial"/>
                <a:cs typeface="Arial"/>
                <a:sym typeface="Arial"/>
              </a:rPr>
              <a:t>Tried doing pca and rfe to select best features. Used line plot to </a:t>
            </a:r>
            <a:r>
              <a:rPr lang="en-CA" sz="1900">
                <a:latin typeface="Arial"/>
                <a:ea typeface="Arial"/>
                <a:cs typeface="Arial"/>
                <a:sym typeface="Arial"/>
              </a:rPr>
              <a:t>visualize</a:t>
            </a:r>
            <a:r>
              <a:rPr lang="en-CA" sz="1900">
                <a:latin typeface="Arial"/>
                <a:ea typeface="Arial"/>
                <a:cs typeface="Arial"/>
                <a:sym typeface="Arial"/>
              </a:rPr>
              <a:t> best number of </a:t>
            </a:r>
            <a:r>
              <a:rPr lang="en-CA" sz="1900">
                <a:latin typeface="Arial"/>
                <a:ea typeface="Arial"/>
                <a:cs typeface="Arial"/>
                <a:sym typeface="Arial"/>
              </a:rPr>
              <a:t>features</a:t>
            </a:r>
            <a:r>
              <a:rPr lang="en-CA" sz="1900">
                <a:latin typeface="Arial"/>
                <a:ea typeface="Arial"/>
                <a:cs typeface="Arial"/>
                <a:sym typeface="Arial"/>
              </a:rPr>
              <a:t> for each model.  </a:t>
            </a:r>
            <a:endParaRPr sz="1900">
              <a:latin typeface="Arial"/>
              <a:ea typeface="Arial"/>
              <a:cs typeface="Arial"/>
              <a:sym typeface="Arial"/>
            </a:endParaRPr>
          </a:p>
          <a:p>
            <a:pPr indent="0" lvl="0" marL="228600" rtl="0" algn="l">
              <a:lnSpc>
                <a:spcPct val="60000"/>
              </a:lnSpc>
              <a:spcBef>
                <a:spcPts val="1000"/>
              </a:spcBef>
              <a:spcAft>
                <a:spcPts val="0"/>
              </a:spcAft>
              <a:buSzPts val="1018"/>
              <a:buNone/>
            </a:pPr>
            <a:r>
              <a:rPr lang="en-CA" sz="1900">
                <a:latin typeface="Arial"/>
                <a:ea typeface="Arial"/>
                <a:cs typeface="Arial"/>
                <a:sym typeface="Arial"/>
              </a:rPr>
              <a:t>Used 8 for xgb model and 9 for the random forest.</a:t>
            </a:r>
            <a:endParaRPr sz="1900">
              <a:latin typeface="Arial"/>
              <a:ea typeface="Arial"/>
              <a:cs typeface="Arial"/>
              <a:sym typeface="Arial"/>
            </a:endParaRPr>
          </a:p>
          <a:p>
            <a:pPr indent="0" lvl="0" marL="0" rtl="0" algn="l">
              <a:lnSpc>
                <a:spcPct val="60000"/>
              </a:lnSpc>
              <a:spcBef>
                <a:spcPts val="1000"/>
              </a:spcBef>
              <a:spcAft>
                <a:spcPts val="1600"/>
              </a:spcAft>
              <a:buClr>
                <a:schemeClr val="dk1"/>
              </a:buClr>
              <a:buSzPts val="2590"/>
              <a:buNone/>
            </a:pPr>
            <a:r>
              <a:t/>
            </a:r>
            <a:endParaRPr sz="1900"/>
          </a:p>
        </p:txBody>
      </p:sp>
      <p:pic>
        <p:nvPicPr>
          <p:cNvPr id="157" name="Google Shape;157;p11"/>
          <p:cNvPicPr preferRelativeResize="0"/>
          <p:nvPr/>
        </p:nvPicPr>
        <p:blipFill>
          <a:blip r:embed="rId3">
            <a:alphaModFix/>
          </a:blip>
          <a:stretch>
            <a:fillRect/>
          </a:stretch>
        </p:blipFill>
        <p:spPr>
          <a:xfrm>
            <a:off x="6235734" y="2101050"/>
            <a:ext cx="5383859" cy="4252875"/>
          </a:xfrm>
          <a:prstGeom prst="rect">
            <a:avLst/>
          </a:prstGeom>
          <a:noFill/>
          <a:ln>
            <a:noFill/>
          </a:ln>
        </p:spPr>
      </p:pic>
      <p:pic>
        <p:nvPicPr>
          <p:cNvPr id="158" name="Google Shape;158;p11"/>
          <p:cNvPicPr preferRelativeResize="0"/>
          <p:nvPr/>
        </p:nvPicPr>
        <p:blipFill>
          <a:blip r:embed="rId4">
            <a:alphaModFix/>
          </a:blip>
          <a:stretch>
            <a:fillRect/>
          </a:stretch>
        </p:blipFill>
        <p:spPr>
          <a:xfrm>
            <a:off x="451975" y="1918675"/>
            <a:ext cx="5383859" cy="425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2"/>
          <p:cNvPicPr preferRelativeResize="0"/>
          <p:nvPr/>
        </p:nvPicPr>
        <p:blipFill>
          <a:blip r:embed="rId3">
            <a:alphaModFix/>
          </a:blip>
          <a:stretch>
            <a:fillRect/>
          </a:stretch>
        </p:blipFill>
        <p:spPr>
          <a:xfrm>
            <a:off x="251600" y="3984700"/>
            <a:ext cx="11940400" cy="2304500"/>
          </a:xfrm>
          <a:prstGeom prst="rect">
            <a:avLst/>
          </a:prstGeom>
          <a:noFill/>
          <a:ln>
            <a:noFill/>
          </a:ln>
        </p:spPr>
      </p:pic>
      <p:sp>
        <p:nvSpPr>
          <p:cNvPr id="164" name="Google Shape;164;p12"/>
          <p:cNvSpPr txBox="1"/>
          <p:nvPr/>
        </p:nvSpPr>
        <p:spPr>
          <a:xfrm>
            <a:off x="688950" y="294525"/>
            <a:ext cx="11254200" cy="29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2400">
                <a:solidFill>
                  <a:schemeClr val="dk1"/>
                </a:solidFill>
              </a:rPr>
              <a:t>Looking at recall the svc model on the regular dataset still </a:t>
            </a:r>
            <a:r>
              <a:rPr lang="en-CA" sz="2400">
                <a:solidFill>
                  <a:schemeClr val="dk1"/>
                </a:solidFill>
              </a:rPr>
              <a:t>performs</a:t>
            </a:r>
            <a:r>
              <a:rPr lang="en-CA" sz="2400">
                <a:solidFill>
                  <a:schemeClr val="dk1"/>
                </a:solidFill>
              </a:rPr>
              <a:t> the best. With the optimized xgb second.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CA" sz="2400">
                <a:solidFill>
                  <a:schemeClr val="dk1"/>
                </a:solidFill>
              </a:rPr>
              <a:t>If we look at f1 score the optimized xgb performs best with svc on pca data second. </a:t>
            </a:r>
            <a:endParaRPr sz="2400">
              <a:solidFill>
                <a:schemeClr val="dk1"/>
              </a:solidFill>
            </a:endParaRPr>
          </a:p>
          <a:p>
            <a:pPr indent="0" lvl="0" marL="0" rtl="0" algn="l">
              <a:spcBef>
                <a:spcPts val="0"/>
              </a:spcBef>
              <a:spcAft>
                <a:spcPts val="0"/>
              </a:spcAft>
              <a:buNone/>
            </a:pPr>
            <a:r>
              <a:rPr lang="en-CA" sz="2400">
                <a:solidFill>
                  <a:schemeClr val="dk1"/>
                </a:solidFill>
              </a:rPr>
              <a:t>Will go with the optimized xgb model as that one is one of top two on both merics looking at and </a:t>
            </a:r>
            <a:r>
              <a:rPr lang="en-CA" sz="2400">
                <a:solidFill>
                  <a:schemeClr val="dk1"/>
                </a:solidFill>
              </a:rPr>
              <a:t>performs</a:t>
            </a:r>
            <a:r>
              <a:rPr lang="en-CA" sz="2400">
                <a:solidFill>
                  <a:schemeClr val="dk1"/>
                </a:solidFill>
              </a:rPr>
              <a:t> much better than svc on other metrics as accuracy and </a:t>
            </a:r>
            <a:r>
              <a:rPr lang="en-CA" sz="2400">
                <a:solidFill>
                  <a:schemeClr val="dk1"/>
                </a:solidFill>
              </a:rPr>
              <a:t>precision</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t>Additional</a:t>
            </a:r>
            <a:r>
              <a:rPr lang="en-CA"/>
              <a:t> models and fine tuning</a:t>
            </a:r>
            <a:endParaRPr/>
          </a:p>
        </p:txBody>
      </p:sp>
      <p:sp>
        <p:nvSpPr>
          <p:cNvPr id="170" name="Google Shape;170;p13"/>
          <p:cNvSpPr txBox="1"/>
          <p:nvPr>
            <p:ph idx="1" type="body"/>
          </p:nvPr>
        </p:nvSpPr>
        <p:spPr>
          <a:xfrm>
            <a:off x="707925" y="1851675"/>
            <a:ext cx="45531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t/>
            </a:r>
            <a:endParaRPr/>
          </a:p>
          <a:p>
            <a:pPr indent="-228600" lvl="0" marL="228600" rtl="0" algn="l">
              <a:spcBef>
                <a:spcPts val="1600"/>
              </a:spcBef>
              <a:spcAft>
                <a:spcPts val="0"/>
              </a:spcAft>
              <a:buSzPts val="1800"/>
              <a:buFont typeface="Arial"/>
              <a:buChar char="●"/>
            </a:pPr>
            <a:r>
              <a:rPr lang="en-CA">
                <a:latin typeface="Arial"/>
                <a:ea typeface="Arial"/>
                <a:cs typeface="Arial"/>
                <a:sym typeface="Arial"/>
              </a:rPr>
              <a:t>Tried an advanced cnn model but the results weren’t close to the top models here</a:t>
            </a:r>
            <a:endParaRPr>
              <a:latin typeface="Arial"/>
              <a:ea typeface="Arial"/>
              <a:cs typeface="Arial"/>
              <a:sym typeface="Arial"/>
            </a:endParaRPr>
          </a:p>
          <a:p>
            <a:pPr indent="0" lvl="0" marL="228600" rtl="0" algn="l">
              <a:spcBef>
                <a:spcPts val="1600"/>
              </a:spcBef>
              <a:spcAft>
                <a:spcPts val="0"/>
              </a:spcAft>
              <a:buNone/>
            </a:pPr>
            <a:r>
              <a:t/>
            </a:r>
            <a:endParaRPr/>
          </a:p>
          <a:p>
            <a:pPr indent="-165100" lvl="0" marL="228600" rtl="0" algn="l">
              <a:lnSpc>
                <a:spcPct val="90000"/>
              </a:lnSpc>
              <a:spcBef>
                <a:spcPts val="1600"/>
              </a:spcBef>
              <a:spcAft>
                <a:spcPts val="1600"/>
              </a:spcAft>
              <a:buSzPts val="1800"/>
              <a:buFont typeface="Arial"/>
              <a:buChar char="●"/>
            </a:pPr>
            <a:r>
              <a:rPr lang="en-CA">
                <a:latin typeface="Arial"/>
                <a:ea typeface="Arial"/>
                <a:cs typeface="Arial"/>
                <a:sym typeface="Arial"/>
              </a:rPr>
              <a:t>Used Grid search cv to get best </a:t>
            </a:r>
            <a:r>
              <a:rPr lang="en-CA">
                <a:latin typeface="Arial"/>
                <a:ea typeface="Arial"/>
                <a:cs typeface="Arial"/>
                <a:sym typeface="Arial"/>
              </a:rPr>
              <a:t>parameters</a:t>
            </a:r>
            <a:r>
              <a:rPr lang="en-CA">
                <a:latin typeface="Arial"/>
                <a:ea typeface="Arial"/>
                <a:cs typeface="Arial"/>
                <a:sym typeface="Arial"/>
              </a:rPr>
              <a:t> but it did not increase the scores. </a:t>
            </a:r>
            <a:endParaRPr>
              <a:latin typeface="Arial"/>
              <a:ea typeface="Arial"/>
              <a:cs typeface="Arial"/>
              <a:sym typeface="Arial"/>
            </a:endParaRPr>
          </a:p>
        </p:txBody>
      </p:sp>
      <p:pic>
        <p:nvPicPr>
          <p:cNvPr id="171" name="Google Shape;171;p13"/>
          <p:cNvPicPr preferRelativeResize="0"/>
          <p:nvPr/>
        </p:nvPicPr>
        <p:blipFill>
          <a:blip r:embed="rId3">
            <a:alphaModFix/>
          </a:blip>
          <a:stretch>
            <a:fillRect/>
          </a:stretch>
        </p:blipFill>
        <p:spPr>
          <a:xfrm>
            <a:off x="6052014" y="1851675"/>
            <a:ext cx="5823311" cy="443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ed166e568b_0_2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CA"/>
              <a:t>Top Features</a:t>
            </a:r>
            <a:endParaRPr/>
          </a:p>
        </p:txBody>
      </p:sp>
      <p:sp>
        <p:nvSpPr>
          <p:cNvPr id="177" name="Google Shape;177;g2ed166e568b_0_239"/>
          <p:cNvSpPr txBox="1"/>
          <p:nvPr>
            <p:ph idx="1" type="body"/>
          </p:nvPr>
        </p:nvSpPr>
        <p:spPr>
          <a:xfrm>
            <a:off x="838200" y="1825625"/>
            <a:ext cx="10515600" cy="2129100"/>
          </a:xfrm>
          <a:prstGeom prst="rect">
            <a:avLst/>
          </a:prstGeom>
        </p:spPr>
        <p:txBody>
          <a:bodyPr anchorCtr="0" anchor="t" bIns="45700" lIns="91425" spcFirstLastPara="1" rIns="91425" wrap="square" tIns="45700">
            <a:normAutofit/>
          </a:bodyPr>
          <a:lstStyle/>
          <a:p>
            <a:pPr indent="0" lvl="0" marL="0" rtl="0" algn="l">
              <a:lnSpc>
                <a:spcPct val="100000"/>
              </a:lnSpc>
              <a:spcBef>
                <a:spcPts val="1000"/>
              </a:spcBef>
              <a:spcAft>
                <a:spcPts val="1600"/>
              </a:spcAft>
              <a:buNone/>
            </a:pPr>
            <a:r>
              <a:rPr lang="en-CA">
                <a:latin typeface="Arial"/>
                <a:ea typeface="Arial"/>
                <a:cs typeface="Arial"/>
                <a:sym typeface="Arial"/>
              </a:rPr>
              <a:t>Looking at the top features that indicate churn most seem more personal related and not necessarily something going on from the banks part that they need to </a:t>
            </a:r>
            <a:r>
              <a:rPr lang="en-CA">
                <a:latin typeface="Arial"/>
                <a:ea typeface="Arial"/>
                <a:cs typeface="Arial"/>
                <a:sym typeface="Arial"/>
              </a:rPr>
              <a:t>improve</a:t>
            </a:r>
            <a:r>
              <a:rPr lang="en-CA">
                <a:latin typeface="Arial"/>
                <a:ea typeface="Arial"/>
                <a:cs typeface="Arial"/>
                <a:sym typeface="Arial"/>
              </a:rPr>
              <a:t>. So we can use the model to predict who might be likely to </a:t>
            </a:r>
            <a:r>
              <a:rPr lang="en-CA">
                <a:latin typeface="Arial"/>
                <a:ea typeface="Arial"/>
                <a:cs typeface="Arial"/>
                <a:sym typeface="Arial"/>
              </a:rPr>
              <a:t>churn</a:t>
            </a:r>
            <a:r>
              <a:rPr lang="en-CA">
                <a:latin typeface="Arial"/>
                <a:ea typeface="Arial"/>
                <a:cs typeface="Arial"/>
                <a:sym typeface="Arial"/>
              </a:rPr>
              <a:t> and offer them products, services to </a:t>
            </a:r>
            <a:r>
              <a:rPr lang="en-CA">
                <a:latin typeface="Arial"/>
                <a:ea typeface="Arial"/>
                <a:cs typeface="Arial"/>
                <a:sym typeface="Arial"/>
              </a:rPr>
              <a:t>incentivize</a:t>
            </a:r>
            <a:r>
              <a:rPr lang="en-CA">
                <a:latin typeface="Arial"/>
                <a:ea typeface="Arial"/>
                <a:cs typeface="Arial"/>
                <a:sym typeface="Arial"/>
              </a:rPr>
              <a:t> them to stay. </a:t>
            </a:r>
            <a:endParaRPr>
              <a:latin typeface="Arial"/>
              <a:ea typeface="Arial"/>
              <a:cs typeface="Arial"/>
              <a:sym typeface="Arial"/>
            </a:endParaRPr>
          </a:p>
        </p:txBody>
      </p:sp>
      <p:pic>
        <p:nvPicPr>
          <p:cNvPr id="178" name="Google Shape;178;g2ed166e568b_0_239"/>
          <p:cNvPicPr preferRelativeResize="0"/>
          <p:nvPr/>
        </p:nvPicPr>
        <p:blipFill>
          <a:blip r:embed="rId3">
            <a:alphaModFix/>
          </a:blip>
          <a:stretch>
            <a:fillRect/>
          </a:stretch>
        </p:blipFill>
        <p:spPr>
          <a:xfrm>
            <a:off x="781800" y="4423649"/>
            <a:ext cx="11048851" cy="218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031550" y="659075"/>
            <a:ext cx="10128900" cy="204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t>Next Steps</a:t>
            </a:r>
            <a:endParaRPr/>
          </a:p>
        </p:txBody>
      </p:sp>
      <p:sp>
        <p:nvSpPr>
          <p:cNvPr id="184" name="Google Shape;184;p14"/>
          <p:cNvSpPr txBox="1"/>
          <p:nvPr>
            <p:ph idx="4294967295" type="body"/>
          </p:nvPr>
        </p:nvSpPr>
        <p:spPr>
          <a:xfrm>
            <a:off x="874625" y="2699975"/>
            <a:ext cx="9437700" cy="3403800"/>
          </a:xfrm>
          <a:prstGeom prst="rect">
            <a:avLst/>
          </a:prstGeom>
          <a:noFill/>
          <a:ln>
            <a:noFill/>
          </a:ln>
        </p:spPr>
        <p:txBody>
          <a:bodyPr anchorCtr="0" anchor="t" bIns="45700" lIns="91425" spcFirstLastPara="1" rIns="91425" wrap="square" tIns="45700">
            <a:normAutofit/>
          </a:bodyPr>
          <a:lstStyle/>
          <a:p>
            <a:pPr indent="-164585" lvl="0" marL="228600" rtl="0" algn="l">
              <a:lnSpc>
                <a:spcPct val="90000"/>
              </a:lnSpc>
              <a:spcBef>
                <a:spcPts val="0"/>
              </a:spcBef>
              <a:spcAft>
                <a:spcPts val="0"/>
              </a:spcAft>
              <a:buSzPts val="1792"/>
              <a:buFont typeface="Arial"/>
              <a:buChar char="●"/>
            </a:pPr>
            <a:r>
              <a:rPr lang="en-CA" sz="2391">
                <a:latin typeface="Arial"/>
                <a:ea typeface="Arial"/>
                <a:cs typeface="Arial"/>
                <a:sym typeface="Arial"/>
              </a:rPr>
              <a:t>Future work could focus on enhancing model transparency, perhaps through the integration of explainable AI techniques, to facilitate better understanding</a:t>
            </a:r>
            <a:endParaRPr sz="2391">
              <a:latin typeface="Arial"/>
              <a:ea typeface="Arial"/>
              <a:cs typeface="Arial"/>
              <a:sym typeface="Arial"/>
            </a:endParaRPr>
          </a:p>
          <a:p>
            <a:pPr indent="-164585" lvl="0" marL="228600" rtl="0" algn="l">
              <a:lnSpc>
                <a:spcPct val="90000"/>
              </a:lnSpc>
              <a:spcBef>
                <a:spcPts val="1000"/>
              </a:spcBef>
              <a:spcAft>
                <a:spcPts val="0"/>
              </a:spcAft>
              <a:buSzPts val="1792"/>
              <a:buFont typeface="Arial"/>
              <a:buChar char="●"/>
            </a:pPr>
            <a:r>
              <a:rPr lang="en-CA" sz="2391">
                <a:latin typeface="Arial"/>
                <a:ea typeface="Arial"/>
                <a:cs typeface="Arial"/>
                <a:sym typeface="Arial"/>
              </a:rPr>
              <a:t>Might try to incorporate findings for real time decision </a:t>
            </a:r>
            <a:r>
              <a:rPr lang="en-CA" sz="2391">
                <a:latin typeface="Arial"/>
                <a:ea typeface="Arial"/>
                <a:cs typeface="Arial"/>
                <a:sym typeface="Arial"/>
              </a:rPr>
              <a:t>making.</a:t>
            </a:r>
            <a:endParaRPr sz="2391">
              <a:latin typeface="Arial"/>
              <a:ea typeface="Arial"/>
              <a:cs typeface="Arial"/>
              <a:sym typeface="Arial"/>
            </a:endParaRPr>
          </a:p>
          <a:p>
            <a:pPr indent="-164585" lvl="0" marL="228600" rtl="0" algn="l">
              <a:lnSpc>
                <a:spcPct val="90000"/>
              </a:lnSpc>
              <a:spcBef>
                <a:spcPts val="1000"/>
              </a:spcBef>
              <a:spcAft>
                <a:spcPts val="1000"/>
              </a:spcAft>
              <a:buSzPts val="1792"/>
              <a:buFont typeface="Arial"/>
              <a:buChar char="●"/>
            </a:pPr>
            <a:r>
              <a:rPr lang="en-CA" sz="2391">
                <a:latin typeface="Arial"/>
                <a:ea typeface="Arial"/>
                <a:cs typeface="Arial"/>
                <a:sym typeface="Arial"/>
              </a:rPr>
              <a:t>Time series data from each customer over time would be </a:t>
            </a:r>
            <a:r>
              <a:rPr lang="en-CA" sz="2391">
                <a:latin typeface="Arial"/>
                <a:ea typeface="Arial"/>
                <a:cs typeface="Arial"/>
                <a:sym typeface="Arial"/>
              </a:rPr>
              <a:t>extremely</a:t>
            </a:r>
            <a:r>
              <a:rPr lang="en-CA" sz="2391">
                <a:latin typeface="Arial"/>
                <a:ea typeface="Arial"/>
                <a:cs typeface="Arial"/>
                <a:sym typeface="Arial"/>
              </a:rPr>
              <a:t> helpful to help determine when individuals churn over a </a:t>
            </a:r>
            <a:r>
              <a:rPr lang="en-CA" sz="2391">
                <a:latin typeface="Arial"/>
                <a:ea typeface="Arial"/>
                <a:cs typeface="Arial"/>
                <a:sym typeface="Arial"/>
              </a:rPr>
              <a:t>series</a:t>
            </a:r>
            <a:r>
              <a:rPr lang="en-CA" sz="2391">
                <a:latin typeface="Arial"/>
                <a:ea typeface="Arial"/>
                <a:cs typeface="Arial"/>
                <a:sym typeface="Arial"/>
              </a:rPr>
              <a:t> of years.</a:t>
            </a:r>
            <a:r>
              <a:rPr lang="en-CA" sz="3200">
                <a:latin typeface="Economica"/>
                <a:ea typeface="Economica"/>
                <a:cs typeface="Economica"/>
                <a:sym typeface="Economica"/>
              </a:rPr>
              <a:t> </a:t>
            </a:r>
            <a:endParaRPr sz="3200">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ed166e568b_0_2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CA"/>
              <a:t>Lessons Learned from the Project</a:t>
            </a:r>
            <a:endParaRPr/>
          </a:p>
        </p:txBody>
      </p:sp>
      <p:sp>
        <p:nvSpPr>
          <p:cNvPr id="190" name="Google Shape;190;g2ed166e568b_0_24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25000" lnSpcReduction="20000"/>
          </a:bodyPr>
          <a:lstStyle/>
          <a:p>
            <a:pPr indent="0" lvl="0" marL="0" rtl="0" algn="l">
              <a:lnSpc>
                <a:spcPct val="100000"/>
              </a:lnSpc>
              <a:spcBef>
                <a:spcPts val="1000"/>
              </a:spcBef>
              <a:spcAft>
                <a:spcPts val="0"/>
              </a:spcAft>
              <a:buClr>
                <a:schemeClr val="dk1"/>
              </a:buClr>
              <a:buSzPts val="275"/>
              <a:buFont typeface="Arial"/>
              <a:buNone/>
            </a:pPr>
            <a:r>
              <a:rPr b="1" lang="en-CA" sz="7200">
                <a:latin typeface="Arial"/>
                <a:ea typeface="Arial"/>
                <a:cs typeface="Arial"/>
                <a:sym typeface="Arial"/>
              </a:rPr>
              <a:t>Importance of Feature Selection:</a:t>
            </a:r>
            <a:endParaRPr b="1" sz="7200">
              <a:latin typeface="Arial"/>
              <a:ea typeface="Arial"/>
              <a:cs typeface="Arial"/>
              <a:sym typeface="Arial"/>
            </a:endParaRPr>
          </a:p>
          <a:p>
            <a:pPr indent="0" lvl="0" marL="0" rtl="0" algn="l">
              <a:lnSpc>
                <a:spcPct val="100000"/>
              </a:lnSpc>
              <a:spcBef>
                <a:spcPts val="1600"/>
              </a:spcBef>
              <a:spcAft>
                <a:spcPts val="0"/>
              </a:spcAft>
              <a:buClr>
                <a:schemeClr val="dk1"/>
              </a:buClr>
              <a:buSzPts val="275"/>
              <a:buFont typeface="Arial"/>
              <a:buNone/>
            </a:pPr>
            <a:r>
              <a:rPr lang="en-CA" sz="7200">
                <a:latin typeface="Arial"/>
                <a:ea typeface="Arial"/>
                <a:cs typeface="Arial"/>
                <a:sym typeface="Arial"/>
              </a:rPr>
              <a:t>Removing highly correlated features (e.g., the "complaint" column) can prevent overfitting and lead to more realistic model performance.</a:t>
            </a:r>
            <a:endParaRPr sz="7200">
              <a:latin typeface="Arial"/>
              <a:ea typeface="Arial"/>
              <a:cs typeface="Arial"/>
              <a:sym typeface="Arial"/>
            </a:endParaRPr>
          </a:p>
          <a:p>
            <a:pPr indent="0" lvl="0" marL="0" rtl="0" algn="l">
              <a:lnSpc>
                <a:spcPct val="100000"/>
              </a:lnSpc>
              <a:spcBef>
                <a:spcPts val="1600"/>
              </a:spcBef>
              <a:spcAft>
                <a:spcPts val="0"/>
              </a:spcAft>
              <a:buClr>
                <a:schemeClr val="dk1"/>
              </a:buClr>
              <a:buSzPts val="275"/>
              <a:buFont typeface="Arial"/>
              <a:buNone/>
            </a:pPr>
            <a:r>
              <a:rPr lang="en-CA" sz="7200">
                <a:latin typeface="Arial"/>
                <a:ea typeface="Arial"/>
                <a:cs typeface="Arial"/>
                <a:sym typeface="Arial"/>
              </a:rPr>
              <a:t>Feature selection techniques such as Recursive Feature Elimination (RFE) can help in identifying the most significant features, improving both model performance and interpretability.</a:t>
            </a:r>
            <a:endParaRPr sz="7200">
              <a:latin typeface="Arial"/>
              <a:ea typeface="Arial"/>
              <a:cs typeface="Arial"/>
              <a:sym typeface="Arial"/>
            </a:endParaRPr>
          </a:p>
          <a:p>
            <a:pPr indent="0" lvl="0" marL="0" rtl="0" algn="l">
              <a:lnSpc>
                <a:spcPct val="100000"/>
              </a:lnSpc>
              <a:spcBef>
                <a:spcPts val="1600"/>
              </a:spcBef>
              <a:spcAft>
                <a:spcPts val="0"/>
              </a:spcAft>
              <a:buClr>
                <a:schemeClr val="dk1"/>
              </a:buClr>
              <a:buSzPts val="275"/>
              <a:buFont typeface="Arial"/>
              <a:buNone/>
            </a:pPr>
            <a:r>
              <a:rPr b="1" lang="en-CA" sz="7200">
                <a:latin typeface="Arial"/>
                <a:ea typeface="Arial"/>
                <a:cs typeface="Arial"/>
                <a:sym typeface="Arial"/>
              </a:rPr>
              <a:t>Handling Imbalanced Data:</a:t>
            </a:r>
            <a:endParaRPr b="1" sz="7200">
              <a:latin typeface="Arial"/>
              <a:ea typeface="Arial"/>
              <a:cs typeface="Arial"/>
              <a:sym typeface="Arial"/>
            </a:endParaRPr>
          </a:p>
          <a:p>
            <a:pPr indent="0" lvl="0" marL="0" rtl="0" algn="l">
              <a:lnSpc>
                <a:spcPct val="100000"/>
              </a:lnSpc>
              <a:spcBef>
                <a:spcPts val="1600"/>
              </a:spcBef>
              <a:spcAft>
                <a:spcPts val="0"/>
              </a:spcAft>
              <a:buClr>
                <a:schemeClr val="dk1"/>
              </a:buClr>
              <a:buSzPts val="275"/>
              <a:buFont typeface="Arial"/>
              <a:buNone/>
            </a:pPr>
            <a:r>
              <a:rPr lang="en-CA" sz="7200">
                <a:latin typeface="Arial"/>
                <a:ea typeface="Arial"/>
                <a:cs typeface="Arial"/>
                <a:sym typeface="Arial"/>
              </a:rPr>
              <a:t>Imbalanced datasets can significantly impact model performance.</a:t>
            </a:r>
            <a:endParaRPr sz="7200">
              <a:latin typeface="Arial"/>
              <a:ea typeface="Arial"/>
              <a:cs typeface="Arial"/>
              <a:sym typeface="Arial"/>
            </a:endParaRPr>
          </a:p>
          <a:p>
            <a:pPr indent="0" lvl="0" marL="0" rtl="0" algn="l">
              <a:lnSpc>
                <a:spcPct val="100000"/>
              </a:lnSpc>
              <a:spcBef>
                <a:spcPts val="1600"/>
              </a:spcBef>
              <a:spcAft>
                <a:spcPts val="0"/>
              </a:spcAft>
              <a:buClr>
                <a:schemeClr val="dk1"/>
              </a:buClr>
              <a:buSzPts val="275"/>
              <a:buFont typeface="Arial"/>
              <a:buNone/>
            </a:pPr>
            <a:r>
              <a:rPr lang="en-CA" sz="7200">
                <a:latin typeface="Arial"/>
                <a:ea typeface="Arial"/>
                <a:cs typeface="Arial"/>
                <a:sym typeface="Arial"/>
              </a:rPr>
              <a:t>Techniques such as SMOTE (Synthetic Minority Over-sampling Technique) are effective in balancing the dataset and improving the model's ability to identify minority class instances (e.g., churned customers).</a:t>
            </a:r>
            <a:endParaRPr sz="7200">
              <a:latin typeface="Arial"/>
              <a:ea typeface="Arial"/>
              <a:cs typeface="Arial"/>
              <a:sym typeface="Arial"/>
            </a:endParaRPr>
          </a:p>
          <a:p>
            <a:pPr indent="0" lvl="0" marL="0" rtl="0" algn="l">
              <a:lnSpc>
                <a:spcPct val="100000"/>
              </a:lnSpc>
              <a:spcBef>
                <a:spcPts val="1600"/>
              </a:spcBef>
              <a:spcAft>
                <a:spcPts val="0"/>
              </a:spcAft>
              <a:buClr>
                <a:schemeClr val="dk1"/>
              </a:buClr>
              <a:buSzPts val="275"/>
              <a:buFont typeface="Arial"/>
              <a:buNone/>
            </a:pPr>
            <a:r>
              <a:rPr b="1" lang="en-CA" sz="7200">
                <a:latin typeface="Arial"/>
                <a:ea typeface="Arial"/>
                <a:cs typeface="Arial"/>
                <a:sym typeface="Arial"/>
              </a:rPr>
              <a:t>Evaluating Model Performance:</a:t>
            </a:r>
            <a:endParaRPr b="1" sz="7200">
              <a:latin typeface="Arial"/>
              <a:ea typeface="Arial"/>
              <a:cs typeface="Arial"/>
              <a:sym typeface="Arial"/>
            </a:endParaRPr>
          </a:p>
          <a:p>
            <a:pPr indent="0" lvl="0" marL="0" rtl="0" algn="l">
              <a:lnSpc>
                <a:spcPct val="100000"/>
              </a:lnSpc>
              <a:spcBef>
                <a:spcPts val="1600"/>
              </a:spcBef>
              <a:spcAft>
                <a:spcPts val="1600"/>
              </a:spcAft>
              <a:buNone/>
            </a:pPr>
            <a:r>
              <a:rPr lang="en-CA" sz="7200">
                <a:latin typeface="Arial"/>
                <a:ea typeface="Arial"/>
                <a:cs typeface="Arial"/>
                <a:sym typeface="Arial"/>
              </a:rPr>
              <a:t>It's important to evaluate models on multiple metrics (accuracy, precision, recall, F1 score, AUC) to get a comprehensive understanding of their performance.</a:t>
            </a:r>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CA"/>
              <a:t>Appendix</a:t>
            </a:r>
            <a:endParaRPr/>
          </a:p>
        </p:txBody>
      </p:sp>
      <p:sp>
        <p:nvSpPr>
          <p:cNvPr id="196" name="Google Shape;196;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rgbClr val="888888"/>
              </a:buClr>
              <a:buSzPts val="2400"/>
              <a:buNone/>
            </a:pPr>
            <a:r>
              <a:rPr lang="en-CA"/>
              <a:t>Python Code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6"/>
          <p:cNvPicPr preferRelativeResize="0"/>
          <p:nvPr/>
        </p:nvPicPr>
        <p:blipFill>
          <a:blip r:embed="rId3">
            <a:alphaModFix/>
          </a:blip>
          <a:stretch>
            <a:fillRect/>
          </a:stretch>
        </p:blipFill>
        <p:spPr>
          <a:xfrm>
            <a:off x="321800" y="618600"/>
            <a:ext cx="7778750" cy="5680750"/>
          </a:xfrm>
          <a:prstGeom prst="rect">
            <a:avLst/>
          </a:prstGeom>
          <a:noFill/>
          <a:ln>
            <a:noFill/>
          </a:ln>
        </p:spPr>
      </p:pic>
      <p:pic>
        <p:nvPicPr>
          <p:cNvPr id="202" name="Google Shape;202;p16"/>
          <p:cNvPicPr preferRelativeResize="0"/>
          <p:nvPr/>
        </p:nvPicPr>
        <p:blipFill>
          <a:blip r:embed="rId4">
            <a:alphaModFix/>
          </a:blip>
          <a:stretch>
            <a:fillRect/>
          </a:stretch>
        </p:blipFill>
        <p:spPr>
          <a:xfrm>
            <a:off x="8708549" y="764531"/>
            <a:ext cx="2918900" cy="543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eef8639ec6_0_217"/>
          <p:cNvSpPr txBox="1"/>
          <p:nvPr>
            <p:ph idx="4294967295" type="body"/>
          </p:nvPr>
        </p:nvSpPr>
        <p:spPr>
          <a:xfrm>
            <a:off x="790200" y="648575"/>
            <a:ext cx="10948500" cy="4858800"/>
          </a:xfrm>
          <a:prstGeom prst="rect">
            <a:avLst/>
          </a:prstGeom>
          <a:noFill/>
          <a:ln>
            <a:noFill/>
          </a:ln>
        </p:spPr>
        <p:txBody>
          <a:bodyPr anchorCtr="0" anchor="t" bIns="45700" lIns="91425" spcFirstLastPara="1" rIns="91425" wrap="square" tIns="45700">
            <a:normAutofit lnSpcReduction="20000"/>
          </a:bodyPr>
          <a:lstStyle/>
          <a:p>
            <a:pPr indent="0" lvl="0" marL="228600" rtl="0" algn="l">
              <a:lnSpc>
                <a:spcPct val="90000"/>
              </a:lnSpc>
              <a:spcBef>
                <a:spcPts val="0"/>
              </a:spcBef>
              <a:spcAft>
                <a:spcPts val="0"/>
              </a:spcAft>
              <a:buNone/>
            </a:pPr>
            <a:r>
              <a:rPr b="1" lang="en-CA" sz="3282">
                <a:latin typeface="Economica"/>
                <a:ea typeface="Economica"/>
                <a:cs typeface="Economica"/>
                <a:sym typeface="Economica"/>
              </a:rPr>
              <a:t>Business Problem:</a:t>
            </a:r>
            <a:endParaRPr b="1" sz="3282">
              <a:latin typeface="Economica"/>
              <a:ea typeface="Economica"/>
              <a:cs typeface="Economica"/>
              <a:sym typeface="Economica"/>
            </a:endParaRPr>
          </a:p>
          <a:p>
            <a:pPr indent="0" lvl="0" marL="685800" rtl="0" algn="l">
              <a:lnSpc>
                <a:spcPct val="90000"/>
              </a:lnSpc>
              <a:spcBef>
                <a:spcPts val="500"/>
              </a:spcBef>
              <a:spcAft>
                <a:spcPts val="0"/>
              </a:spcAft>
              <a:buNone/>
            </a:pPr>
            <a:r>
              <a:t/>
            </a:r>
            <a:endParaRPr/>
          </a:p>
          <a:p>
            <a:pPr indent="-369930" lvl="0" marL="457200" rtl="0" algn="l">
              <a:lnSpc>
                <a:spcPct val="100000"/>
              </a:lnSpc>
              <a:spcBef>
                <a:spcPts val="500"/>
              </a:spcBef>
              <a:spcAft>
                <a:spcPts val="0"/>
              </a:spcAft>
              <a:buSzPts val="2226"/>
              <a:buFont typeface="Arial"/>
              <a:buChar char="●"/>
            </a:pPr>
            <a:r>
              <a:rPr lang="en-CA" sz="2225">
                <a:latin typeface="Arial"/>
                <a:ea typeface="Arial"/>
                <a:cs typeface="Arial"/>
                <a:sym typeface="Arial"/>
              </a:rPr>
              <a:t>High customer churn impacting revenue and growth.</a:t>
            </a:r>
            <a:endParaRPr sz="2225">
              <a:latin typeface="Arial"/>
              <a:ea typeface="Arial"/>
              <a:cs typeface="Arial"/>
              <a:sym typeface="Arial"/>
            </a:endParaRPr>
          </a:p>
          <a:p>
            <a:pPr indent="-369930" lvl="0" marL="457200" rtl="0" algn="l">
              <a:lnSpc>
                <a:spcPct val="100000"/>
              </a:lnSpc>
              <a:spcBef>
                <a:spcPts val="1000"/>
              </a:spcBef>
              <a:spcAft>
                <a:spcPts val="0"/>
              </a:spcAft>
              <a:buSzPts val="2226"/>
              <a:buFont typeface="Arial"/>
              <a:buChar char="●"/>
            </a:pPr>
            <a:r>
              <a:rPr lang="en-CA" sz="2225">
                <a:latin typeface="Arial"/>
                <a:ea typeface="Arial"/>
                <a:cs typeface="Arial"/>
                <a:sym typeface="Arial"/>
              </a:rPr>
              <a:t>The dataset used in this study, referred to as the Bank Churn Dataset, was sourced from a bank's customer database. For each customer it contains both personal details and account-related information.</a:t>
            </a:r>
            <a:endParaRPr sz="2225">
              <a:latin typeface="Arial"/>
              <a:ea typeface="Arial"/>
              <a:cs typeface="Arial"/>
              <a:sym typeface="Arial"/>
            </a:endParaRPr>
          </a:p>
          <a:p>
            <a:pPr indent="-369930" lvl="0" marL="457200" rtl="0" algn="l">
              <a:lnSpc>
                <a:spcPct val="100000"/>
              </a:lnSpc>
              <a:spcBef>
                <a:spcPts val="1000"/>
              </a:spcBef>
              <a:spcAft>
                <a:spcPts val="0"/>
              </a:spcAft>
              <a:buSzPts val="2226"/>
              <a:buFont typeface="Arial"/>
              <a:buChar char="●"/>
            </a:pPr>
            <a:r>
              <a:rPr lang="en-CA" sz="2225">
                <a:latin typeface="Arial"/>
                <a:ea typeface="Arial"/>
                <a:cs typeface="Arial"/>
                <a:sym typeface="Arial"/>
              </a:rPr>
              <a:t>The objective of this project is to understand what factors are causing customer churn.</a:t>
            </a:r>
            <a:endParaRPr sz="2225">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a:p>
            <a:pPr indent="0" lvl="0" marL="228600" rtl="0" algn="l">
              <a:lnSpc>
                <a:spcPct val="90000"/>
              </a:lnSpc>
              <a:spcBef>
                <a:spcPts val="1000"/>
              </a:spcBef>
              <a:spcAft>
                <a:spcPts val="0"/>
              </a:spcAft>
              <a:buNone/>
            </a:pPr>
            <a:r>
              <a:rPr b="1" lang="en-CA" sz="3024">
                <a:latin typeface="Economica"/>
                <a:ea typeface="Economica"/>
                <a:cs typeface="Economica"/>
                <a:sym typeface="Economica"/>
              </a:rPr>
              <a:t>High level approach to solving the problem</a:t>
            </a:r>
            <a:endParaRPr sz="3024">
              <a:latin typeface="Economica"/>
              <a:ea typeface="Economica"/>
              <a:cs typeface="Economica"/>
              <a:sym typeface="Economica"/>
            </a:endParaRPr>
          </a:p>
          <a:p>
            <a:pPr indent="-50800" lvl="0" marL="228600" rtl="0" algn="l">
              <a:lnSpc>
                <a:spcPct val="100000"/>
              </a:lnSpc>
              <a:spcBef>
                <a:spcPts val="1000"/>
              </a:spcBef>
              <a:spcAft>
                <a:spcPts val="0"/>
              </a:spcAft>
              <a:buClr>
                <a:schemeClr val="dk1"/>
              </a:buClr>
              <a:buSzPts val="2800"/>
              <a:buNone/>
            </a:pPr>
            <a:r>
              <a:rPr lang="en-CA"/>
              <a:t> </a:t>
            </a:r>
            <a:r>
              <a:rPr lang="en-CA" sz="2041">
                <a:latin typeface="Arial"/>
                <a:ea typeface="Arial"/>
                <a:cs typeface="Arial"/>
                <a:sym typeface="Arial"/>
              </a:rPr>
              <a:t>The goal of this project is to develop a churn prediction model for the banking sector to better understand the factors leading to customer churn. By identifying these factors and predicting potential churners, the project aims to help the bank devise effective customer retention strategies.</a:t>
            </a:r>
            <a:endParaRPr sz="1891">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2ed166e568b_0_261"/>
          <p:cNvPicPr preferRelativeResize="0"/>
          <p:nvPr/>
        </p:nvPicPr>
        <p:blipFill>
          <a:blip r:embed="rId3">
            <a:alphaModFix/>
          </a:blip>
          <a:stretch>
            <a:fillRect/>
          </a:stretch>
        </p:blipFill>
        <p:spPr>
          <a:xfrm>
            <a:off x="152400" y="152400"/>
            <a:ext cx="4838503" cy="6553201"/>
          </a:xfrm>
          <a:prstGeom prst="rect">
            <a:avLst/>
          </a:prstGeom>
          <a:noFill/>
          <a:ln>
            <a:noFill/>
          </a:ln>
        </p:spPr>
      </p:pic>
      <p:pic>
        <p:nvPicPr>
          <p:cNvPr id="208" name="Google Shape;208;g2ed166e568b_0_261"/>
          <p:cNvPicPr preferRelativeResize="0"/>
          <p:nvPr/>
        </p:nvPicPr>
        <p:blipFill>
          <a:blip r:embed="rId4">
            <a:alphaModFix/>
          </a:blip>
          <a:stretch>
            <a:fillRect/>
          </a:stretch>
        </p:blipFill>
        <p:spPr>
          <a:xfrm>
            <a:off x="5143303" y="152400"/>
            <a:ext cx="6896296" cy="62626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2164788" y="236600"/>
            <a:ext cx="1416000" cy="92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solidFill>
                  <a:srgbClr val="000000"/>
                </a:solidFill>
              </a:rPr>
              <a:t>Data</a:t>
            </a:r>
            <a:endParaRPr>
              <a:solidFill>
                <a:srgbClr val="000000"/>
              </a:solidFill>
            </a:endParaRPr>
          </a:p>
        </p:txBody>
      </p:sp>
      <p:sp>
        <p:nvSpPr>
          <p:cNvPr id="86" name="Google Shape;86;p5"/>
          <p:cNvSpPr txBox="1"/>
          <p:nvPr>
            <p:ph idx="2" type="body"/>
          </p:nvPr>
        </p:nvSpPr>
        <p:spPr>
          <a:xfrm>
            <a:off x="401550" y="1058250"/>
            <a:ext cx="5376900" cy="55821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Clr>
                <a:schemeClr val="dk1"/>
              </a:buClr>
              <a:buSzPts val="1800"/>
              <a:buFont typeface="Arial"/>
              <a:buChar char="-"/>
            </a:pPr>
            <a:r>
              <a:rPr lang="en-CA" sz="1800">
                <a:solidFill>
                  <a:schemeClr val="dk1"/>
                </a:solidFill>
                <a:latin typeface="Arial"/>
                <a:ea typeface="Arial"/>
                <a:cs typeface="Arial"/>
                <a:sym typeface="Arial"/>
              </a:rPr>
              <a:t>The dataset contains 18 features for each of the 1,000 customers tracked. The features include age, location, salary, credit card ownership, the number of bank products held, card type, and whether the customer had lodged any complaints.</a:t>
            </a:r>
            <a:endParaRPr sz="1800">
              <a:solidFill>
                <a:schemeClr val="dk1"/>
              </a:solidFill>
              <a:latin typeface="Arial"/>
              <a:ea typeface="Arial"/>
              <a:cs typeface="Arial"/>
              <a:sym typeface="Arial"/>
            </a:endParaRPr>
          </a:p>
          <a:p>
            <a:pPr indent="-228600" lvl="0" marL="228600" rtl="0" algn="l">
              <a:lnSpc>
                <a:spcPct val="115000"/>
              </a:lnSpc>
              <a:spcBef>
                <a:spcPts val="1000"/>
              </a:spcBef>
              <a:spcAft>
                <a:spcPts val="0"/>
              </a:spcAft>
              <a:buClr>
                <a:schemeClr val="dk1"/>
              </a:buClr>
              <a:buSzPts val="1800"/>
              <a:buFont typeface="Arial"/>
              <a:buChar char="-"/>
            </a:pPr>
            <a:r>
              <a:rPr lang="en-CA" sz="1800">
                <a:solidFill>
                  <a:schemeClr val="dk1"/>
                </a:solidFill>
                <a:latin typeface="Arial"/>
                <a:ea typeface="Arial"/>
                <a:cs typeface="Arial"/>
                <a:sym typeface="Arial"/>
              </a:rPr>
              <a:t>The target variable for this study is the "Exited" column, indicating whether a customer has exited the bank. </a:t>
            </a:r>
            <a:endParaRPr sz="1800">
              <a:solidFill>
                <a:schemeClr val="dk1"/>
              </a:solidFill>
              <a:latin typeface="Arial"/>
              <a:ea typeface="Arial"/>
              <a:cs typeface="Arial"/>
              <a:sym typeface="Arial"/>
            </a:endParaRPr>
          </a:p>
          <a:p>
            <a:pPr indent="-228600" lvl="0" marL="228600" rtl="0" algn="l">
              <a:spcBef>
                <a:spcPts val="1000"/>
              </a:spcBef>
              <a:spcAft>
                <a:spcPts val="0"/>
              </a:spcAft>
              <a:buClr>
                <a:schemeClr val="dk1"/>
              </a:buClr>
              <a:buSzPts val="1800"/>
              <a:buFont typeface="Arial"/>
              <a:buChar char="-"/>
            </a:pPr>
            <a:r>
              <a:rPr lang="en-CA" sz="1800">
                <a:solidFill>
                  <a:schemeClr val="dk1"/>
                </a:solidFill>
                <a:latin typeface="Arial"/>
                <a:ea typeface="Arial"/>
                <a:cs typeface="Arial"/>
                <a:sym typeface="Arial"/>
              </a:rPr>
              <a:t>The data is from 3 countries: Spain, France and germany.</a:t>
            </a:r>
            <a:endParaRPr sz="1800">
              <a:solidFill>
                <a:schemeClr val="dk1"/>
              </a:solidFill>
              <a:latin typeface="Arial"/>
              <a:ea typeface="Arial"/>
              <a:cs typeface="Arial"/>
              <a:sym typeface="Arial"/>
            </a:endParaRPr>
          </a:p>
          <a:p>
            <a:pPr indent="-228600" lvl="0" marL="228600" rtl="0" algn="l">
              <a:spcBef>
                <a:spcPts val="1000"/>
              </a:spcBef>
              <a:spcAft>
                <a:spcPts val="0"/>
              </a:spcAft>
              <a:buClr>
                <a:schemeClr val="dk1"/>
              </a:buClr>
              <a:buSzPts val="1800"/>
              <a:buFont typeface="Arial"/>
              <a:buChar char="-"/>
            </a:pPr>
            <a:r>
              <a:rPr lang="en-CA" sz="1800">
                <a:solidFill>
                  <a:schemeClr val="dk1"/>
                </a:solidFill>
                <a:latin typeface="Arial"/>
                <a:ea typeface="Arial"/>
                <a:cs typeface="Arial"/>
                <a:sym typeface="Arial"/>
              </a:rPr>
              <a:t>Average customer age is 39 with a standard deviation of 10. The min age is 18 max is 92.</a:t>
            </a:r>
            <a:endParaRPr sz="1800">
              <a:solidFill>
                <a:schemeClr val="dk1"/>
              </a:solidFill>
              <a:latin typeface="Arial"/>
              <a:ea typeface="Arial"/>
              <a:cs typeface="Arial"/>
              <a:sym typeface="Arial"/>
            </a:endParaRPr>
          </a:p>
          <a:p>
            <a:pPr indent="-228600" lvl="0" marL="228600" rtl="0" algn="l">
              <a:spcBef>
                <a:spcPts val="1000"/>
              </a:spcBef>
              <a:spcAft>
                <a:spcPts val="0"/>
              </a:spcAft>
              <a:buClr>
                <a:schemeClr val="dk1"/>
              </a:buClr>
              <a:buSzPts val="1800"/>
              <a:buFont typeface="Arial"/>
              <a:buChar char="-"/>
            </a:pPr>
            <a:r>
              <a:rPr lang="en-CA" sz="1800">
                <a:solidFill>
                  <a:schemeClr val="dk1"/>
                </a:solidFill>
                <a:latin typeface="Arial"/>
                <a:ea typeface="Arial"/>
                <a:cs typeface="Arial"/>
                <a:sym typeface="Arial"/>
              </a:rPr>
              <a:t>The average tenure is 5 years, the longest is 10.</a:t>
            </a:r>
            <a:endParaRPr sz="1800">
              <a:solidFill>
                <a:schemeClr val="dk1"/>
              </a:solidFill>
              <a:latin typeface="Arial"/>
              <a:ea typeface="Arial"/>
              <a:cs typeface="Arial"/>
              <a:sym typeface="Arial"/>
            </a:endParaRPr>
          </a:p>
          <a:p>
            <a:pPr indent="-228600" lvl="0" marL="228600" rtl="0" algn="l">
              <a:lnSpc>
                <a:spcPct val="115000"/>
              </a:lnSpc>
              <a:spcBef>
                <a:spcPts val="1000"/>
              </a:spcBef>
              <a:spcAft>
                <a:spcPts val="1000"/>
              </a:spcAft>
              <a:buClr>
                <a:schemeClr val="dk1"/>
              </a:buClr>
              <a:buSzPts val="1800"/>
              <a:buFont typeface="Arial"/>
              <a:buChar char="-"/>
            </a:pPr>
            <a:r>
              <a:rPr lang="en-CA" sz="1800">
                <a:solidFill>
                  <a:schemeClr val="dk1"/>
                </a:solidFill>
                <a:latin typeface="Arial"/>
                <a:ea typeface="Arial"/>
                <a:cs typeface="Arial"/>
                <a:sym typeface="Arial"/>
              </a:rPr>
              <a:t>The data set was very clean and no missing values were detected.</a:t>
            </a:r>
            <a:endParaRPr sz="1800">
              <a:solidFill>
                <a:schemeClr val="dk1"/>
              </a:solidFill>
              <a:latin typeface="Arial"/>
              <a:ea typeface="Arial"/>
              <a:cs typeface="Arial"/>
              <a:sym typeface="Arial"/>
            </a:endParaRPr>
          </a:p>
        </p:txBody>
      </p:sp>
      <p:pic>
        <p:nvPicPr>
          <p:cNvPr id="87" name="Google Shape;87;p5"/>
          <p:cNvPicPr preferRelativeResize="0"/>
          <p:nvPr/>
        </p:nvPicPr>
        <p:blipFill>
          <a:blip r:embed="rId3">
            <a:alphaModFix/>
          </a:blip>
          <a:stretch>
            <a:fillRect/>
          </a:stretch>
        </p:blipFill>
        <p:spPr>
          <a:xfrm>
            <a:off x="6378513" y="1595250"/>
            <a:ext cx="5481975" cy="4068375"/>
          </a:xfrm>
          <a:prstGeom prst="rect">
            <a:avLst/>
          </a:prstGeom>
          <a:noFill/>
          <a:ln>
            <a:noFill/>
          </a:ln>
        </p:spPr>
      </p:pic>
      <p:sp>
        <p:nvSpPr>
          <p:cNvPr id="88" name="Google Shape;88;p5"/>
          <p:cNvSpPr txBox="1"/>
          <p:nvPr>
            <p:ph type="title"/>
          </p:nvPr>
        </p:nvSpPr>
        <p:spPr>
          <a:xfrm>
            <a:off x="7396000" y="438775"/>
            <a:ext cx="3447000" cy="78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78571"/>
              <a:buFont typeface="Calibri"/>
              <a:buNone/>
            </a:pPr>
            <a:r>
              <a:rPr lang="en-CA">
                <a:solidFill>
                  <a:schemeClr val="lt1"/>
                </a:solidFill>
              </a:rPr>
              <a:t>Age Distribution</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ed166e568b_0_169"/>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en-CA"/>
              <a:t>Exploratory Data Analysis</a:t>
            </a:r>
            <a:endParaRPr/>
          </a:p>
        </p:txBody>
      </p:sp>
      <p:pic>
        <p:nvPicPr>
          <p:cNvPr id="94" name="Google Shape;94;g2ed166e568b_0_169"/>
          <p:cNvPicPr preferRelativeResize="0"/>
          <p:nvPr/>
        </p:nvPicPr>
        <p:blipFill>
          <a:blip r:embed="rId3">
            <a:alphaModFix/>
          </a:blip>
          <a:stretch>
            <a:fillRect/>
          </a:stretch>
        </p:blipFill>
        <p:spPr>
          <a:xfrm>
            <a:off x="543175" y="1611275"/>
            <a:ext cx="5524500" cy="4114800"/>
          </a:xfrm>
          <a:prstGeom prst="rect">
            <a:avLst/>
          </a:prstGeom>
          <a:noFill/>
          <a:ln>
            <a:noFill/>
          </a:ln>
        </p:spPr>
      </p:pic>
      <p:sp>
        <p:nvSpPr>
          <p:cNvPr id="95" name="Google Shape;95;g2ed166e568b_0_169"/>
          <p:cNvSpPr txBox="1"/>
          <p:nvPr/>
        </p:nvSpPr>
        <p:spPr>
          <a:xfrm>
            <a:off x="1104775" y="5726075"/>
            <a:ext cx="4962900" cy="6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200">
                <a:solidFill>
                  <a:schemeClr val="dk1"/>
                </a:solidFill>
              </a:rPr>
              <a:t>Only about a quarter of all the people churned so the data is imbalanced.</a:t>
            </a:r>
            <a:endParaRPr sz="2200">
              <a:solidFill>
                <a:schemeClr val="dk1"/>
              </a:solidFill>
            </a:endParaRPr>
          </a:p>
        </p:txBody>
      </p:sp>
      <p:pic>
        <p:nvPicPr>
          <p:cNvPr id="96" name="Google Shape;96;g2ed166e568b_0_169"/>
          <p:cNvPicPr preferRelativeResize="0"/>
          <p:nvPr/>
        </p:nvPicPr>
        <p:blipFill>
          <a:blip r:embed="rId4">
            <a:alphaModFix/>
          </a:blip>
          <a:stretch>
            <a:fillRect/>
          </a:stretch>
        </p:blipFill>
        <p:spPr>
          <a:xfrm>
            <a:off x="6511425" y="1340913"/>
            <a:ext cx="5289225" cy="4176175"/>
          </a:xfrm>
          <a:prstGeom prst="rect">
            <a:avLst/>
          </a:prstGeom>
          <a:noFill/>
          <a:ln>
            <a:noFill/>
          </a:ln>
        </p:spPr>
      </p:pic>
      <p:sp>
        <p:nvSpPr>
          <p:cNvPr id="97" name="Google Shape;97;g2ed166e568b_0_169"/>
          <p:cNvSpPr txBox="1"/>
          <p:nvPr/>
        </p:nvSpPr>
        <p:spPr>
          <a:xfrm>
            <a:off x="6300625" y="5693375"/>
            <a:ext cx="5681700" cy="9129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rPr lang="en-CA" sz="2200">
                <a:solidFill>
                  <a:schemeClr val="dk1"/>
                </a:solidFill>
              </a:rPr>
              <a:t>Most customers are from France but Germany has the highest churn percentage.</a:t>
            </a:r>
            <a:r>
              <a:rPr lang="en-CA"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ctr">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d166e568b_0_183"/>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SzPts val="990"/>
              <a:buNone/>
            </a:pPr>
            <a:r>
              <a:rPr lang="en-CA" sz="3359">
                <a:latin typeface="Arial"/>
                <a:ea typeface="Arial"/>
                <a:cs typeface="Arial"/>
                <a:sym typeface="Arial"/>
              </a:rPr>
              <a:t>When analyzing the gender we see that there are a bit  more males than females, but females tend to churn more.</a:t>
            </a:r>
            <a:endParaRPr sz="3359">
              <a:latin typeface="Arial"/>
              <a:ea typeface="Arial"/>
              <a:cs typeface="Arial"/>
              <a:sym typeface="Arial"/>
            </a:endParaRPr>
          </a:p>
        </p:txBody>
      </p:sp>
      <p:pic>
        <p:nvPicPr>
          <p:cNvPr id="103" name="Google Shape;103;g2ed166e568b_0_183"/>
          <p:cNvPicPr preferRelativeResize="0"/>
          <p:nvPr/>
        </p:nvPicPr>
        <p:blipFill>
          <a:blip r:embed="rId3">
            <a:alphaModFix/>
          </a:blip>
          <a:stretch>
            <a:fillRect/>
          </a:stretch>
        </p:blipFill>
        <p:spPr>
          <a:xfrm>
            <a:off x="6054150" y="1936987"/>
            <a:ext cx="5775425" cy="4293239"/>
          </a:xfrm>
          <a:prstGeom prst="rect">
            <a:avLst/>
          </a:prstGeom>
          <a:noFill/>
          <a:ln>
            <a:noFill/>
          </a:ln>
        </p:spPr>
      </p:pic>
      <p:pic>
        <p:nvPicPr>
          <p:cNvPr id="104" name="Google Shape;104;g2ed166e568b_0_183"/>
          <p:cNvPicPr preferRelativeResize="0"/>
          <p:nvPr/>
        </p:nvPicPr>
        <p:blipFill>
          <a:blip r:embed="rId4">
            <a:alphaModFix/>
          </a:blip>
          <a:stretch>
            <a:fillRect/>
          </a:stretch>
        </p:blipFill>
        <p:spPr>
          <a:xfrm>
            <a:off x="278725" y="1933000"/>
            <a:ext cx="5775425" cy="430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ed166e568b_0_196"/>
          <p:cNvSpPr txBox="1"/>
          <p:nvPr/>
        </p:nvSpPr>
        <p:spPr>
          <a:xfrm>
            <a:off x="858275" y="4866525"/>
            <a:ext cx="4389600" cy="12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600">
                <a:solidFill>
                  <a:schemeClr val="dk1"/>
                </a:solidFill>
              </a:rPr>
              <a:t>Largest number of people who churn have a 0 balance</a:t>
            </a:r>
            <a:endParaRPr sz="2600">
              <a:solidFill>
                <a:schemeClr val="dk1"/>
              </a:solidFill>
            </a:endParaRPr>
          </a:p>
        </p:txBody>
      </p:sp>
      <p:sp>
        <p:nvSpPr>
          <p:cNvPr id="110" name="Google Shape;110;g2ed166e568b_0_196"/>
          <p:cNvSpPr txBox="1"/>
          <p:nvPr/>
        </p:nvSpPr>
        <p:spPr>
          <a:xfrm>
            <a:off x="6162950" y="4994525"/>
            <a:ext cx="5899200" cy="16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400">
                <a:solidFill>
                  <a:schemeClr val="dk1"/>
                </a:solidFill>
              </a:rPr>
              <a:t>Credit scores are very similar but the ones that don't churn but have a slightly lower median and lower outliers as well. </a:t>
            </a:r>
            <a:endParaRPr sz="2400">
              <a:solidFill>
                <a:schemeClr val="dk1"/>
              </a:solidFill>
            </a:endParaRPr>
          </a:p>
          <a:p>
            <a:pPr indent="0" lvl="0" marL="0" rtl="0" algn="ctr">
              <a:spcBef>
                <a:spcPts val="0"/>
              </a:spcBef>
              <a:spcAft>
                <a:spcPts val="0"/>
              </a:spcAft>
              <a:buNone/>
            </a:pPr>
            <a:r>
              <a:t/>
            </a:r>
            <a:endParaRPr sz="2200">
              <a:solidFill>
                <a:schemeClr val="dk1"/>
              </a:solidFill>
              <a:latin typeface="Calibri"/>
              <a:ea typeface="Calibri"/>
              <a:cs typeface="Calibri"/>
              <a:sym typeface="Calibri"/>
            </a:endParaRPr>
          </a:p>
          <a:p>
            <a:pPr indent="0" lvl="0" marL="0" rtl="0" algn="ctr">
              <a:spcBef>
                <a:spcPts val="0"/>
              </a:spcBef>
              <a:spcAft>
                <a:spcPts val="0"/>
              </a:spcAft>
              <a:buNone/>
            </a:pPr>
            <a:r>
              <a:rPr lang="en-CA"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ctr">
              <a:spcBef>
                <a:spcPts val="0"/>
              </a:spcBef>
              <a:spcAft>
                <a:spcPts val="0"/>
              </a:spcAft>
              <a:buNone/>
            </a:pPr>
            <a:r>
              <a:t/>
            </a:r>
            <a:endParaRPr sz="2200">
              <a:solidFill>
                <a:schemeClr val="dk1"/>
              </a:solidFill>
              <a:latin typeface="Calibri"/>
              <a:ea typeface="Calibri"/>
              <a:cs typeface="Calibri"/>
              <a:sym typeface="Calibri"/>
            </a:endParaRPr>
          </a:p>
          <a:p>
            <a:pPr indent="0" lvl="0" marL="0" rtl="0" algn="ctr">
              <a:spcBef>
                <a:spcPts val="0"/>
              </a:spcBef>
              <a:spcAft>
                <a:spcPts val="0"/>
              </a:spcAft>
              <a:buNone/>
            </a:pPr>
            <a:r>
              <a:t/>
            </a:r>
            <a:endParaRPr sz="2200">
              <a:solidFill>
                <a:schemeClr val="dk1"/>
              </a:solidFill>
              <a:latin typeface="Calibri"/>
              <a:ea typeface="Calibri"/>
              <a:cs typeface="Calibri"/>
              <a:sym typeface="Calibri"/>
            </a:endParaRPr>
          </a:p>
        </p:txBody>
      </p:sp>
      <p:pic>
        <p:nvPicPr>
          <p:cNvPr id="111" name="Google Shape;111;g2ed166e568b_0_196"/>
          <p:cNvPicPr preferRelativeResize="0"/>
          <p:nvPr/>
        </p:nvPicPr>
        <p:blipFill>
          <a:blip r:embed="rId3">
            <a:alphaModFix/>
          </a:blip>
          <a:stretch>
            <a:fillRect/>
          </a:stretch>
        </p:blipFill>
        <p:spPr>
          <a:xfrm>
            <a:off x="321750" y="751575"/>
            <a:ext cx="5238799" cy="3934450"/>
          </a:xfrm>
          <a:prstGeom prst="rect">
            <a:avLst/>
          </a:prstGeom>
          <a:noFill/>
          <a:ln>
            <a:noFill/>
          </a:ln>
        </p:spPr>
      </p:pic>
      <p:pic>
        <p:nvPicPr>
          <p:cNvPr id="112" name="Google Shape;112;g2ed166e568b_0_196"/>
          <p:cNvPicPr preferRelativeResize="0"/>
          <p:nvPr/>
        </p:nvPicPr>
        <p:blipFill>
          <a:blip r:embed="rId4">
            <a:alphaModFix/>
          </a:blip>
          <a:stretch>
            <a:fillRect/>
          </a:stretch>
        </p:blipFill>
        <p:spPr>
          <a:xfrm>
            <a:off x="6162925" y="540900"/>
            <a:ext cx="5899217" cy="445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d166e568b_0_9"/>
          <p:cNvSpPr txBox="1"/>
          <p:nvPr>
            <p:ph type="title"/>
          </p:nvPr>
        </p:nvSpPr>
        <p:spPr>
          <a:xfrm>
            <a:off x="415650" y="346742"/>
            <a:ext cx="11360700" cy="2838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ts val="1620"/>
              <a:buNone/>
            </a:pPr>
            <a:r>
              <a:rPr lang="en-CA"/>
              <a:t>Methodology</a:t>
            </a:r>
            <a:endParaRPr/>
          </a:p>
        </p:txBody>
      </p:sp>
      <p:sp>
        <p:nvSpPr>
          <p:cNvPr id="118" name="Google Shape;118;g2ed166e568b_0_9"/>
          <p:cNvSpPr txBox="1"/>
          <p:nvPr>
            <p:ph idx="1" type="body"/>
          </p:nvPr>
        </p:nvSpPr>
        <p:spPr>
          <a:xfrm>
            <a:off x="415650" y="3185050"/>
            <a:ext cx="11191200" cy="3441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50"/>
              <a:buNone/>
            </a:pPr>
            <a:r>
              <a:rPr b="1" lang="en-CA" sz="2500">
                <a:latin typeface="Arial"/>
                <a:ea typeface="Arial"/>
                <a:cs typeface="Arial"/>
                <a:sym typeface="Arial"/>
              </a:rPr>
              <a:t>Model Selection</a:t>
            </a:r>
            <a:r>
              <a:rPr b="1" lang="en-CA" sz="100">
                <a:latin typeface="Arial"/>
                <a:ea typeface="Arial"/>
                <a:cs typeface="Arial"/>
                <a:sym typeface="Arial"/>
              </a:rPr>
              <a:t>:</a:t>
            </a:r>
            <a:endParaRPr b="1" sz="100">
              <a:latin typeface="Arial"/>
              <a:ea typeface="Arial"/>
              <a:cs typeface="Arial"/>
              <a:sym typeface="Arial"/>
            </a:endParaRPr>
          </a:p>
          <a:p>
            <a:pPr indent="-387350" lvl="0" marL="457200" rtl="0" algn="l">
              <a:lnSpc>
                <a:spcPct val="80000"/>
              </a:lnSpc>
              <a:spcBef>
                <a:spcPts val="1000"/>
              </a:spcBef>
              <a:spcAft>
                <a:spcPts val="0"/>
              </a:spcAft>
              <a:buSzPts val="2500"/>
              <a:buFont typeface="Arial"/>
              <a:buChar char="●"/>
            </a:pPr>
            <a:r>
              <a:rPr lang="en-CA" sz="2500">
                <a:latin typeface="Arial"/>
                <a:ea typeface="Arial"/>
                <a:cs typeface="Arial"/>
                <a:sym typeface="Arial"/>
              </a:rPr>
              <a:t>Basic Models: Logistic Regression, Kneighbors, SVC, Gaussian NB</a:t>
            </a:r>
            <a:endParaRPr sz="2500">
              <a:latin typeface="Arial"/>
              <a:ea typeface="Arial"/>
              <a:cs typeface="Arial"/>
              <a:sym typeface="Arial"/>
            </a:endParaRPr>
          </a:p>
          <a:p>
            <a:pPr indent="-387350" lvl="0" marL="457200" rtl="0" algn="l">
              <a:lnSpc>
                <a:spcPct val="80000"/>
              </a:lnSpc>
              <a:spcBef>
                <a:spcPts val="1600"/>
              </a:spcBef>
              <a:spcAft>
                <a:spcPts val="0"/>
              </a:spcAft>
              <a:buSzPts val="2500"/>
              <a:buFont typeface="Arial"/>
              <a:buChar char="●"/>
            </a:pPr>
            <a:r>
              <a:rPr lang="en-CA" sz="2500">
                <a:latin typeface="Arial"/>
                <a:ea typeface="Arial"/>
                <a:cs typeface="Arial"/>
                <a:sym typeface="Arial"/>
              </a:rPr>
              <a:t>Advanced Models: Random Forest, XGBoost, Gaussian Mixture</a:t>
            </a:r>
            <a:endParaRPr sz="2500">
              <a:latin typeface="Arial"/>
              <a:ea typeface="Arial"/>
              <a:cs typeface="Arial"/>
              <a:sym typeface="Arial"/>
            </a:endParaRPr>
          </a:p>
          <a:p>
            <a:pPr indent="-387350" lvl="0" marL="457200" rtl="0" algn="l">
              <a:lnSpc>
                <a:spcPct val="80000"/>
              </a:lnSpc>
              <a:spcBef>
                <a:spcPts val="1000"/>
              </a:spcBef>
              <a:spcAft>
                <a:spcPts val="0"/>
              </a:spcAft>
              <a:buSzPts val="2500"/>
              <a:buFont typeface="Arial"/>
              <a:buChar char="●"/>
            </a:pPr>
            <a:r>
              <a:rPr lang="en-CA" sz="2500">
                <a:latin typeface="Arial"/>
                <a:ea typeface="Arial"/>
                <a:cs typeface="Arial"/>
                <a:sym typeface="Arial"/>
              </a:rPr>
              <a:t>Deep Learning Models: CNN</a:t>
            </a:r>
            <a:endParaRPr sz="2525">
              <a:latin typeface="Arial"/>
              <a:ea typeface="Arial"/>
              <a:cs typeface="Arial"/>
              <a:sym typeface="Arial"/>
            </a:endParaRPr>
          </a:p>
          <a:p>
            <a:pPr indent="0" lvl="0" marL="0" rtl="0" algn="l">
              <a:lnSpc>
                <a:spcPct val="95000"/>
              </a:lnSpc>
              <a:spcBef>
                <a:spcPts val="1600"/>
              </a:spcBef>
              <a:spcAft>
                <a:spcPts val="0"/>
              </a:spcAft>
              <a:buClr>
                <a:schemeClr val="dk1"/>
              </a:buClr>
              <a:buSzPts val="275"/>
              <a:buFont typeface="Arial"/>
              <a:buNone/>
            </a:pPr>
            <a:r>
              <a:rPr b="1" lang="en-CA" sz="2525">
                <a:latin typeface="Arial"/>
                <a:ea typeface="Arial"/>
                <a:cs typeface="Arial"/>
                <a:sym typeface="Arial"/>
              </a:rPr>
              <a:t>Evaluation Metrics:</a:t>
            </a:r>
            <a:endParaRPr b="1" sz="2525">
              <a:latin typeface="Arial"/>
              <a:ea typeface="Arial"/>
              <a:cs typeface="Arial"/>
              <a:sym typeface="Arial"/>
            </a:endParaRPr>
          </a:p>
          <a:p>
            <a:pPr indent="-388937" lvl="0" marL="457200" rtl="0" algn="l">
              <a:lnSpc>
                <a:spcPct val="95000"/>
              </a:lnSpc>
              <a:spcBef>
                <a:spcPts val="1200"/>
              </a:spcBef>
              <a:spcAft>
                <a:spcPts val="0"/>
              </a:spcAft>
              <a:buSzPts val="2525"/>
              <a:buFont typeface="Arial"/>
              <a:buChar char="●"/>
            </a:pPr>
            <a:r>
              <a:rPr lang="en-CA" sz="2525">
                <a:latin typeface="Arial"/>
                <a:ea typeface="Arial"/>
                <a:cs typeface="Arial"/>
                <a:sym typeface="Arial"/>
              </a:rPr>
              <a:t>Accuracy, Precision, Recall, F1-Score, AUC.</a:t>
            </a:r>
            <a:endParaRPr sz="2525">
              <a:latin typeface="Arial"/>
              <a:ea typeface="Arial"/>
              <a:cs typeface="Arial"/>
              <a:sym typeface="Arial"/>
            </a:endParaRPr>
          </a:p>
          <a:p>
            <a:pPr indent="0" lvl="0" marL="0" rtl="0" algn="l">
              <a:lnSpc>
                <a:spcPct val="70000"/>
              </a:lnSpc>
              <a:spcBef>
                <a:spcPts val="1200"/>
              </a:spcBef>
              <a:spcAft>
                <a:spcPts val="0"/>
              </a:spcAft>
              <a:buSzPts val="450"/>
              <a:buNone/>
            </a:pPr>
            <a:r>
              <a:t/>
            </a:r>
            <a:endParaRPr sz="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ed166e568b_0_89"/>
          <p:cNvSpPr txBox="1"/>
          <p:nvPr>
            <p:ph type="title"/>
          </p:nvPr>
        </p:nvSpPr>
        <p:spPr>
          <a:xfrm>
            <a:off x="415650" y="128042"/>
            <a:ext cx="11360700" cy="2838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CA" sz="9100"/>
              <a:t>Predictors and Target Variables</a:t>
            </a:r>
            <a:endParaRPr sz="9100"/>
          </a:p>
        </p:txBody>
      </p:sp>
      <p:sp>
        <p:nvSpPr>
          <p:cNvPr id="124" name="Google Shape;124;g2ed166e568b_0_89"/>
          <p:cNvSpPr txBox="1"/>
          <p:nvPr>
            <p:ph idx="1" type="body"/>
          </p:nvPr>
        </p:nvSpPr>
        <p:spPr>
          <a:xfrm>
            <a:off x="415650" y="2578075"/>
            <a:ext cx="11360700" cy="3608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70000"/>
              </a:lnSpc>
              <a:spcBef>
                <a:spcPts val="1000"/>
              </a:spcBef>
              <a:spcAft>
                <a:spcPts val="0"/>
              </a:spcAft>
              <a:buClr>
                <a:schemeClr val="dk1"/>
              </a:buClr>
              <a:buSzPts val="358"/>
              <a:buFont typeface="Arial"/>
              <a:buNone/>
            </a:pPr>
            <a:r>
              <a:rPr b="1" lang="en-CA" sz="2590">
                <a:latin typeface="Arial"/>
                <a:ea typeface="Arial"/>
                <a:cs typeface="Arial"/>
                <a:sym typeface="Arial"/>
              </a:rPr>
              <a:t>Target Variable:</a:t>
            </a:r>
            <a:endParaRPr b="1" sz="2590">
              <a:latin typeface="Arial"/>
              <a:ea typeface="Arial"/>
              <a:cs typeface="Arial"/>
              <a:sym typeface="Arial"/>
            </a:endParaRPr>
          </a:p>
          <a:p>
            <a:pPr indent="-393065" lvl="0" marL="457200" rtl="0" algn="l">
              <a:lnSpc>
                <a:spcPct val="95000"/>
              </a:lnSpc>
              <a:spcBef>
                <a:spcPts val="1200"/>
              </a:spcBef>
              <a:spcAft>
                <a:spcPts val="0"/>
              </a:spcAft>
              <a:buSzPts val="2590"/>
              <a:buChar char="●"/>
            </a:pPr>
            <a:r>
              <a:rPr b="1" lang="en-CA" sz="2590">
                <a:latin typeface="Arial"/>
                <a:ea typeface="Arial"/>
                <a:cs typeface="Arial"/>
                <a:sym typeface="Arial"/>
              </a:rPr>
              <a:t>Exited:</a:t>
            </a:r>
            <a:r>
              <a:rPr lang="en-CA" sz="2590">
                <a:latin typeface="Arial"/>
                <a:ea typeface="Arial"/>
                <a:cs typeface="Arial"/>
                <a:sym typeface="Arial"/>
              </a:rPr>
              <a:t> Binary variable indicating if a customer has churned (1) or not (0).</a:t>
            </a:r>
            <a:endParaRPr sz="2590">
              <a:latin typeface="Arial"/>
              <a:ea typeface="Arial"/>
              <a:cs typeface="Arial"/>
              <a:sym typeface="Arial"/>
            </a:endParaRPr>
          </a:p>
          <a:p>
            <a:pPr indent="0" lvl="0" marL="0" rtl="0" algn="l">
              <a:lnSpc>
                <a:spcPct val="95000"/>
              </a:lnSpc>
              <a:spcBef>
                <a:spcPts val="1200"/>
              </a:spcBef>
              <a:spcAft>
                <a:spcPts val="0"/>
              </a:spcAft>
              <a:buClr>
                <a:schemeClr val="dk1"/>
              </a:buClr>
              <a:buSzPts val="358"/>
              <a:buFont typeface="Arial"/>
              <a:buNone/>
            </a:pPr>
            <a:r>
              <a:rPr b="1" lang="en-CA" sz="2590">
                <a:latin typeface="Arial"/>
                <a:ea typeface="Arial"/>
                <a:cs typeface="Arial"/>
                <a:sym typeface="Arial"/>
              </a:rPr>
              <a:t>Predictor Variables:</a:t>
            </a:r>
            <a:endParaRPr b="1" sz="2590">
              <a:latin typeface="Arial"/>
              <a:ea typeface="Arial"/>
              <a:cs typeface="Arial"/>
              <a:sym typeface="Arial"/>
            </a:endParaRPr>
          </a:p>
          <a:p>
            <a:pPr indent="-393065" lvl="0" marL="457200" rtl="0" algn="l">
              <a:lnSpc>
                <a:spcPct val="95000"/>
              </a:lnSpc>
              <a:spcBef>
                <a:spcPts val="1200"/>
              </a:spcBef>
              <a:spcAft>
                <a:spcPts val="0"/>
              </a:spcAft>
              <a:buSzPts val="2590"/>
              <a:buChar char="●"/>
            </a:pPr>
            <a:r>
              <a:rPr b="1" lang="en-CA" sz="2590">
                <a:latin typeface="Arial"/>
                <a:ea typeface="Arial"/>
                <a:cs typeface="Arial"/>
                <a:sym typeface="Arial"/>
              </a:rPr>
              <a:t>Demographics:</a:t>
            </a:r>
            <a:r>
              <a:rPr lang="en-CA" sz="2590">
                <a:latin typeface="Arial"/>
                <a:ea typeface="Arial"/>
                <a:cs typeface="Arial"/>
                <a:sym typeface="Arial"/>
              </a:rPr>
              <a:t> Age, gender, geography.</a:t>
            </a:r>
            <a:endParaRPr sz="2590">
              <a:latin typeface="Arial"/>
              <a:ea typeface="Arial"/>
              <a:cs typeface="Arial"/>
              <a:sym typeface="Arial"/>
            </a:endParaRPr>
          </a:p>
          <a:p>
            <a:pPr indent="-393065" lvl="0" marL="457200" rtl="0" algn="l">
              <a:lnSpc>
                <a:spcPct val="95000"/>
              </a:lnSpc>
              <a:spcBef>
                <a:spcPts val="0"/>
              </a:spcBef>
              <a:spcAft>
                <a:spcPts val="0"/>
              </a:spcAft>
              <a:buSzPts val="2590"/>
              <a:buChar char="●"/>
            </a:pPr>
            <a:r>
              <a:rPr b="1" lang="en-CA" sz="2590">
                <a:latin typeface="Arial"/>
                <a:ea typeface="Arial"/>
                <a:cs typeface="Arial"/>
                <a:sym typeface="Arial"/>
              </a:rPr>
              <a:t>Account Information:</a:t>
            </a:r>
            <a:r>
              <a:rPr lang="en-CA" sz="2590">
                <a:latin typeface="Arial"/>
                <a:ea typeface="Arial"/>
                <a:cs typeface="Arial"/>
                <a:sym typeface="Arial"/>
              </a:rPr>
              <a:t> Balance, number of products, tenure.</a:t>
            </a:r>
            <a:endParaRPr sz="2590">
              <a:latin typeface="Arial"/>
              <a:ea typeface="Arial"/>
              <a:cs typeface="Arial"/>
              <a:sym typeface="Arial"/>
            </a:endParaRPr>
          </a:p>
          <a:p>
            <a:pPr indent="-393065" lvl="0" marL="457200" rtl="0" algn="l">
              <a:lnSpc>
                <a:spcPct val="95000"/>
              </a:lnSpc>
              <a:spcBef>
                <a:spcPts val="0"/>
              </a:spcBef>
              <a:spcAft>
                <a:spcPts val="0"/>
              </a:spcAft>
              <a:buSzPts val="2590"/>
              <a:buChar char="●"/>
            </a:pPr>
            <a:r>
              <a:rPr b="1" lang="en-CA" sz="2590">
                <a:latin typeface="Arial"/>
                <a:ea typeface="Arial"/>
                <a:cs typeface="Arial"/>
                <a:sym typeface="Arial"/>
              </a:rPr>
              <a:t>Customer Engagement:</a:t>
            </a:r>
            <a:r>
              <a:rPr lang="en-CA" sz="2590">
                <a:latin typeface="Arial"/>
                <a:ea typeface="Arial"/>
                <a:cs typeface="Arial"/>
                <a:sym typeface="Arial"/>
              </a:rPr>
              <a:t> Participation in loyalty programs</a:t>
            </a:r>
            <a:endParaRPr sz="2590">
              <a:latin typeface="Arial"/>
              <a:ea typeface="Arial"/>
              <a:cs typeface="Arial"/>
              <a:sym typeface="Arial"/>
            </a:endParaRPr>
          </a:p>
          <a:p>
            <a:pPr indent="-393065" lvl="0" marL="457200" rtl="0" algn="l">
              <a:lnSpc>
                <a:spcPct val="95000"/>
              </a:lnSpc>
              <a:spcBef>
                <a:spcPts val="0"/>
              </a:spcBef>
              <a:spcAft>
                <a:spcPts val="0"/>
              </a:spcAft>
              <a:buSzPts val="2590"/>
              <a:buChar char="●"/>
            </a:pPr>
            <a:r>
              <a:rPr b="1" lang="en-CA" sz="2590">
                <a:latin typeface="Arial"/>
                <a:ea typeface="Arial"/>
                <a:cs typeface="Arial"/>
                <a:sym typeface="Arial"/>
              </a:rPr>
              <a:t>Historical Data:</a:t>
            </a:r>
            <a:r>
              <a:rPr lang="en-CA" sz="2590">
                <a:latin typeface="Arial"/>
                <a:ea typeface="Arial"/>
                <a:cs typeface="Arial"/>
                <a:sym typeface="Arial"/>
              </a:rPr>
              <a:t> Previous complaints</a:t>
            </a:r>
            <a:endParaRPr sz="2590">
              <a:latin typeface="Arial"/>
              <a:ea typeface="Arial"/>
              <a:cs typeface="Arial"/>
              <a:sym typeface="Arial"/>
            </a:endParaRPr>
          </a:p>
          <a:p>
            <a:pPr indent="0" lvl="0" marL="0" rtl="0" algn="l">
              <a:lnSpc>
                <a:spcPct val="70000"/>
              </a:lnSpc>
              <a:spcBef>
                <a:spcPts val="1200"/>
              </a:spcBef>
              <a:spcAft>
                <a:spcPts val="0"/>
              </a:spcAft>
              <a:buSzPts val="585"/>
              <a:buNone/>
            </a:pPr>
            <a:r>
              <a:t/>
            </a:r>
            <a:endParaRPr sz="38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t>Correlations</a:t>
            </a:r>
            <a:endParaRPr/>
          </a:p>
        </p:txBody>
      </p:sp>
      <p:pic>
        <p:nvPicPr>
          <p:cNvPr id="130" name="Google Shape;130;p7"/>
          <p:cNvPicPr preferRelativeResize="0"/>
          <p:nvPr/>
        </p:nvPicPr>
        <p:blipFill>
          <a:blip r:embed="rId3">
            <a:alphaModFix/>
          </a:blip>
          <a:stretch>
            <a:fillRect/>
          </a:stretch>
        </p:blipFill>
        <p:spPr>
          <a:xfrm>
            <a:off x="5249250" y="798188"/>
            <a:ext cx="6673275" cy="5753175"/>
          </a:xfrm>
          <a:prstGeom prst="rect">
            <a:avLst/>
          </a:prstGeom>
          <a:noFill/>
          <a:ln>
            <a:noFill/>
          </a:ln>
        </p:spPr>
      </p:pic>
      <p:pic>
        <p:nvPicPr>
          <p:cNvPr id="131" name="Google Shape;131;p7"/>
          <p:cNvPicPr preferRelativeResize="0"/>
          <p:nvPr/>
        </p:nvPicPr>
        <p:blipFill>
          <a:blip r:embed="rId4">
            <a:alphaModFix/>
          </a:blip>
          <a:stretch>
            <a:fillRect/>
          </a:stretch>
        </p:blipFill>
        <p:spPr>
          <a:xfrm>
            <a:off x="217575" y="2338063"/>
            <a:ext cx="4918400" cy="3663360"/>
          </a:xfrm>
          <a:prstGeom prst="rect">
            <a:avLst/>
          </a:prstGeom>
          <a:noFill/>
          <a:ln>
            <a:noFill/>
          </a:ln>
        </p:spPr>
      </p:pic>
      <p:sp>
        <p:nvSpPr>
          <p:cNvPr id="132" name="Google Shape;132;p7"/>
          <p:cNvSpPr txBox="1"/>
          <p:nvPr/>
        </p:nvSpPr>
        <p:spPr>
          <a:xfrm>
            <a:off x="152400" y="1453800"/>
            <a:ext cx="49185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2600">
                <a:solidFill>
                  <a:schemeClr val="dk1"/>
                </a:solidFill>
              </a:rPr>
              <a:t>Complain is correlated to exited.</a:t>
            </a:r>
            <a:r>
              <a:rPr lang="en-CA"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2022-06-01T00:33:57Z</dcterms:created>
  <dc:creator>Alina Rivilis</dc:creator>
</cp:coreProperties>
</file>