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4" r:id="rId1"/>
  </p:sldMasterIdLst>
  <p:notesMasterIdLst>
    <p:notesMasterId r:id="rId14"/>
  </p:notesMasterIdLst>
  <p:sldIdLst>
    <p:sldId id="285" r:id="rId2"/>
    <p:sldId id="257" r:id="rId3"/>
    <p:sldId id="258" r:id="rId4"/>
    <p:sldId id="259" r:id="rId5"/>
    <p:sldId id="260" r:id="rId6"/>
    <p:sldId id="261" r:id="rId7"/>
    <p:sldId id="281" r:id="rId8"/>
    <p:sldId id="269" r:id="rId9"/>
    <p:sldId id="284" r:id="rId10"/>
    <p:sldId id="278" r:id="rId11"/>
    <p:sldId id="279" r:id="rId12"/>
    <p:sldId id="280" r:id="rId13"/>
  </p:sldIdLst>
  <p:sldSz cx="9144000" cy="5143500" type="screen16x9"/>
  <p:notesSz cx="6858000" cy="9144000"/>
  <p:embeddedFontLst>
    <p:embeddedFont>
      <p:font typeface="Corbel" panose="020B050302020402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Wingdings 3" panose="05040102010807070707" pitchFamily="18" charset="2"/>
      <p:regular r:id="rId23"/>
    </p:embeddedFont>
    <p:embeddedFont>
      <p:font typeface="Nunito" panose="020B060402020202020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1E3E14-5F41-4749-B5D6-813E679AD4AE}">
          <p14:sldIdLst>
            <p14:sldId id="285"/>
            <p14:sldId id="257"/>
            <p14:sldId id="258"/>
            <p14:sldId id="259"/>
            <p14:sldId id="260"/>
            <p14:sldId id="261"/>
            <p14:sldId id="281"/>
            <p14:sldId id="269"/>
            <p14:sldId id="284"/>
            <p14:sldId id="278"/>
            <p14:sldId id="279"/>
            <p14:sldId id="280"/>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2" d="100"/>
          <a:sy n="92" d="100"/>
        </p:scale>
        <p:origin x="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8.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svg"/><Relationship Id="rId1" Type="http://schemas.openxmlformats.org/officeDocument/2006/relationships/image" Target="../media/image12.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8.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svg"/><Relationship Id="rId1" Type="http://schemas.openxmlformats.org/officeDocument/2006/relationships/image" Target="../media/image12.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72CBE-FCE4-49E4-A683-5F092968271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43A457F-A78B-4A9F-B209-1BE6FD7736EF}">
      <dgm:prSet/>
      <dgm:spPr/>
      <dgm:t>
        <a:bodyPr/>
        <a:lstStyle/>
        <a:p>
          <a:pPr>
            <a:lnSpc>
              <a:spcPct val="100000"/>
            </a:lnSpc>
          </a:pPr>
          <a:r>
            <a:rPr lang="en-US" dirty="0"/>
            <a:t>To identify key features that significantly influence house prices in the northwestern county.</a:t>
          </a:r>
        </a:p>
      </dgm:t>
    </dgm:pt>
    <dgm:pt modelId="{9B39ED25-3D8F-4266-9256-F14F5D01E5EE}" type="parTrans" cxnId="{91747527-FAF9-4C6C-90EC-1AFD32693350}">
      <dgm:prSet/>
      <dgm:spPr/>
      <dgm:t>
        <a:bodyPr/>
        <a:lstStyle/>
        <a:p>
          <a:endParaRPr lang="en-US"/>
        </a:p>
      </dgm:t>
    </dgm:pt>
    <dgm:pt modelId="{2CE2308F-92EA-420F-993F-3F82E3263FC7}" type="sibTrans" cxnId="{91747527-FAF9-4C6C-90EC-1AFD32693350}">
      <dgm:prSet/>
      <dgm:spPr/>
      <dgm:t>
        <a:bodyPr/>
        <a:lstStyle/>
        <a:p>
          <a:pPr>
            <a:lnSpc>
              <a:spcPct val="100000"/>
            </a:lnSpc>
          </a:pPr>
          <a:endParaRPr lang="en-US"/>
        </a:p>
      </dgm:t>
    </dgm:pt>
    <dgm:pt modelId="{9397ED1D-C614-4ED1-8B77-E8AD77129BEC}">
      <dgm:prSet/>
      <dgm:spPr/>
      <dgm:t>
        <a:bodyPr/>
        <a:lstStyle/>
        <a:p>
          <a:pPr>
            <a:lnSpc>
              <a:spcPct val="100000"/>
            </a:lnSpc>
          </a:pPr>
          <a:r>
            <a:rPr lang="en-US"/>
            <a:t>To develop an optimal pricing strategy using a robust multiple linear regression model.</a:t>
          </a:r>
        </a:p>
      </dgm:t>
    </dgm:pt>
    <dgm:pt modelId="{F3984ACE-4A10-48BC-B00E-80040CC19A80}" type="parTrans" cxnId="{EA575F22-EB7D-4E08-8330-ADDCDD29928F}">
      <dgm:prSet/>
      <dgm:spPr/>
      <dgm:t>
        <a:bodyPr/>
        <a:lstStyle/>
        <a:p>
          <a:endParaRPr lang="en-US"/>
        </a:p>
      </dgm:t>
    </dgm:pt>
    <dgm:pt modelId="{0F4AF543-CC3F-4C26-94F9-9DB1EE2B3F80}" type="sibTrans" cxnId="{EA575F22-EB7D-4E08-8330-ADDCDD29928F}">
      <dgm:prSet/>
      <dgm:spPr/>
      <dgm:t>
        <a:bodyPr/>
        <a:lstStyle/>
        <a:p>
          <a:pPr>
            <a:lnSpc>
              <a:spcPct val="100000"/>
            </a:lnSpc>
          </a:pPr>
          <a:endParaRPr lang="en-US"/>
        </a:p>
      </dgm:t>
    </dgm:pt>
    <dgm:pt modelId="{88AC0269-C8F3-4D07-B151-D9893714C384}">
      <dgm:prSet/>
      <dgm:spPr/>
      <dgm:t>
        <a:bodyPr/>
        <a:lstStyle/>
        <a:p>
          <a:pPr>
            <a:lnSpc>
              <a:spcPct val="100000"/>
            </a:lnSpc>
          </a:pPr>
          <a:r>
            <a:rPr lang="en-US"/>
            <a:t>To identify overpriced or underpriced houses by comparing predicted and actual prices of the houses.</a:t>
          </a:r>
        </a:p>
      </dgm:t>
    </dgm:pt>
    <dgm:pt modelId="{3A3090F8-39CE-4C1F-ABAD-BC659DAF86C9}" type="parTrans" cxnId="{671A56C5-1111-4085-97BA-3D2ADEEA5F6C}">
      <dgm:prSet/>
      <dgm:spPr/>
      <dgm:t>
        <a:bodyPr/>
        <a:lstStyle/>
        <a:p>
          <a:endParaRPr lang="en-US"/>
        </a:p>
      </dgm:t>
    </dgm:pt>
    <dgm:pt modelId="{9BA3B86D-F168-42E3-88E0-4CB5C753DD2D}" type="sibTrans" cxnId="{671A56C5-1111-4085-97BA-3D2ADEEA5F6C}">
      <dgm:prSet/>
      <dgm:spPr/>
      <dgm:t>
        <a:bodyPr/>
        <a:lstStyle/>
        <a:p>
          <a:pPr>
            <a:lnSpc>
              <a:spcPct val="100000"/>
            </a:lnSpc>
          </a:pPr>
          <a:endParaRPr lang="en-US"/>
        </a:p>
      </dgm:t>
    </dgm:pt>
    <dgm:pt modelId="{2E0C20A0-4802-48BC-8DC4-0B09AE100D9B}">
      <dgm:prSet/>
      <dgm:spPr/>
      <dgm:t>
        <a:bodyPr/>
        <a:lstStyle/>
        <a:p>
          <a:pPr>
            <a:lnSpc>
              <a:spcPct val="100000"/>
            </a:lnSpc>
          </a:pPr>
          <a:r>
            <a:rPr lang="en-US"/>
            <a:t>To help improve the agency's annual revenue by leveraging the analytical insights and pricing strategy developed through this project.</a:t>
          </a:r>
        </a:p>
      </dgm:t>
    </dgm:pt>
    <dgm:pt modelId="{6837BC41-B219-4862-93C6-5929D50E89DE}" type="parTrans" cxnId="{18066CE3-B71A-4F26-9DA5-03CFFD3E434F}">
      <dgm:prSet/>
      <dgm:spPr/>
      <dgm:t>
        <a:bodyPr/>
        <a:lstStyle/>
        <a:p>
          <a:endParaRPr lang="en-US"/>
        </a:p>
      </dgm:t>
    </dgm:pt>
    <dgm:pt modelId="{38E6ABDE-F3FF-4D10-91B0-E05ED684E745}" type="sibTrans" cxnId="{18066CE3-B71A-4F26-9DA5-03CFFD3E434F}">
      <dgm:prSet/>
      <dgm:spPr/>
      <dgm:t>
        <a:bodyPr/>
        <a:lstStyle/>
        <a:p>
          <a:endParaRPr lang="en-US"/>
        </a:p>
      </dgm:t>
    </dgm:pt>
    <dgm:pt modelId="{51D6E5FB-BB48-488B-BBDE-A19D6AD77A67}" type="pres">
      <dgm:prSet presAssocID="{B2472CBE-FCE4-49E4-A683-5F092968271C}" presName="root" presStyleCnt="0">
        <dgm:presLayoutVars>
          <dgm:dir/>
          <dgm:resizeHandles val="exact"/>
        </dgm:presLayoutVars>
      </dgm:prSet>
      <dgm:spPr/>
      <dgm:t>
        <a:bodyPr/>
        <a:lstStyle/>
        <a:p>
          <a:endParaRPr lang="en-US"/>
        </a:p>
      </dgm:t>
    </dgm:pt>
    <dgm:pt modelId="{34CB106A-286F-4452-9FEC-FB261CAB2FE9}" type="pres">
      <dgm:prSet presAssocID="{B2472CBE-FCE4-49E4-A683-5F092968271C}" presName="container" presStyleCnt="0">
        <dgm:presLayoutVars>
          <dgm:dir/>
          <dgm:resizeHandles val="exact"/>
        </dgm:presLayoutVars>
      </dgm:prSet>
      <dgm:spPr/>
    </dgm:pt>
    <dgm:pt modelId="{04BFCDE4-D200-4886-85B9-EA9DC0B17E90}" type="pres">
      <dgm:prSet presAssocID="{A43A457F-A78B-4A9F-B209-1BE6FD7736EF}" presName="compNode" presStyleCnt="0"/>
      <dgm:spPr/>
    </dgm:pt>
    <dgm:pt modelId="{B7E128D6-82F5-4C31-B577-81A3891B48B2}" type="pres">
      <dgm:prSet presAssocID="{A43A457F-A78B-4A9F-B209-1BE6FD7736EF}" presName="iconBgRect" presStyleLbl="bgShp" presStyleIdx="0" presStyleCnt="4"/>
      <dgm:spPr/>
    </dgm:pt>
    <dgm:pt modelId="{F98D39F4-39D5-4870-A25E-93F2A77E82F6}" type="pres">
      <dgm:prSet presAssocID="{A43A457F-A78B-4A9F-B209-1BE6FD7736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3F13C58B-3936-4488-8596-B3F3DF4B462C}" type="pres">
      <dgm:prSet presAssocID="{A43A457F-A78B-4A9F-B209-1BE6FD7736EF}" presName="spaceRect" presStyleCnt="0"/>
      <dgm:spPr/>
    </dgm:pt>
    <dgm:pt modelId="{96989CF9-5699-4404-87B9-E0329B07EF79}" type="pres">
      <dgm:prSet presAssocID="{A43A457F-A78B-4A9F-B209-1BE6FD7736EF}" presName="textRect" presStyleLbl="revTx" presStyleIdx="0" presStyleCnt="4">
        <dgm:presLayoutVars>
          <dgm:chMax val="1"/>
          <dgm:chPref val="1"/>
        </dgm:presLayoutVars>
      </dgm:prSet>
      <dgm:spPr/>
      <dgm:t>
        <a:bodyPr/>
        <a:lstStyle/>
        <a:p>
          <a:endParaRPr lang="en-US"/>
        </a:p>
      </dgm:t>
    </dgm:pt>
    <dgm:pt modelId="{7285BD6B-22CA-4455-AF76-0F637BBF4144}" type="pres">
      <dgm:prSet presAssocID="{2CE2308F-92EA-420F-993F-3F82E3263FC7}" presName="sibTrans" presStyleLbl="sibTrans2D1" presStyleIdx="0" presStyleCnt="0"/>
      <dgm:spPr/>
      <dgm:t>
        <a:bodyPr/>
        <a:lstStyle/>
        <a:p>
          <a:endParaRPr lang="en-US"/>
        </a:p>
      </dgm:t>
    </dgm:pt>
    <dgm:pt modelId="{C75802A1-AACA-4241-95D0-F8FB81842394}" type="pres">
      <dgm:prSet presAssocID="{9397ED1D-C614-4ED1-8B77-E8AD77129BEC}" presName="compNode" presStyleCnt="0"/>
      <dgm:spPr/>
    </dgm:pt>
    <dgm:pt modelId="{3602E381-EF97-4C8E-BE66-C9F487AC9C97}" type="pres">
      <dgm:prSet presAssocID="{9397ED1D-C614-4ED1-8B77-E8AD77129BEC}" presName="iconBgRect" presStyleLbl="bgShp" presStyleIdx="1" presStyleCnt="4"/>
      <dgm:spPr/>
    </dgm:pt>
    <dgm:pt modelId="{EC3EFA33-E5C4-4FB1-A572-C04C1CB65C51}" type="pres">
      <dgm:prSet presAssocID="{9397ED1D-C614-4ED1-8B77-E8AD77129B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950477C9-51F5-4332-8B0C-DF7C9F605B38}" type="pres">
      <dgm:prSet presAssocID="{9397ED1D-C614-4ED1-8B77-E8AD77129BEC}" presName="spaceRect" presStyleCnt="0"/>
      <dgm:spPr/>
    </dgm:pt>
    <dgm:pt modelId="{55F2A6E4-0A46-4693-933D-3AB8E98845F5}" type="pres">
      <dgm:prSet presAssocID="{9397ED1D-C614-4ED1-8B77-E8AD77129BEC}" presName="textRect" presStyleLbl="revTx" presStyleIdx="1" presStyleCnt="4">
        <dgm:presLayoutVars>
          <dgm:chMax val="1"/>
          <dgm:chPref val="1"/>
        </dgm:presLayoutVars>
      </dgm:prSet>
      <dgm:spPr/>
      <dgm:t>
        <a:bodyPr/>
        <a:lstStyle/>
        <a:p>
          <a:endParaRPr lang="en-US"/>
        </a:p>
      </dgm:t>
    </dgm:pt>
    <dgm:pt modelId="{2C7757FB-DC83-440B-9A70-29D6C7557BCE}" type="pres">
      <dgm:prSet presAssocID="{0F4AF543-CC3F-4C26-94F9-9DB1EE2B3F80}" presName="sibTrans" presStyleLbl="sibTrans2D1" presStyleIdx="0" presStyleCnt="0"/>
      <dgm:spPr/>
      <dgm:t>
        <a:bodyPr/>
        <a:lstStyle/>
        <a:p>
          <a:endParaRPr lang="en-US"/>
        </a:p>
      </dgm:t>
    </dgm:pt>
    <dgm:pt modelId="{E0D5B2F3-2B48-4D69-8221-0FAB509B5B1A}" type="pres">
      <dgm:prSet presAssocID="{88AC0269-C8F3-4D07-B151-D9893714C384}" presName="compNode" presStyleCnt="0"/>
      <dgm:spPr/>
    </dgm:pt>
    <dgm:pt modelId="{1F1C61F2-4975-4A7A-B612-C3AE093FCF78}" type="pres">
      <dgm:prSet presAssocID="{88AC0269-C8F3-4D07-B151-D9893714C384}" presName="iconBgRect" presStyleLbl="bgShp" presStyleIdx="2" presStyleCnt="4"/>
      <dgm:spPr/>
    </dgm:pt>
    <dgm:pt modelId="{DB6F5070-29D6-4DE2-8D05-FEF20804A059}" type="pres">
      <dgm:prSet presAssocID="{88AC0269-C8F3-4D07-B151-D9893714C3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8F2055F7-C6BF-49F6-98C8-5E881D714D61}" type="pres">
      <dgm:prSet presAssocID="{88AC0269-C8F3-4D07-B151-D9893714C384}" presName="spaceRect" presStyleCnt="0"/>
      <dgm:spPr/>
    </dgm:pt>
    <dgm:pt modelId="{C6995E2E-E4EF-4D35-9945-CC3EA427DAC0}" type="pres">
      <dgm:prSet presAssocID="{88AC0269-C8F3-4D07-B151-D9893714C384}" presName="textRect" presStyleLbl="revTx" presStyleIdx="2" presStyleCnt="4">
        <dgm:presLayoutVars>
          <dgm:chMax val="1"/>
          <dgm:chPref val="1"/>
        </dgm:presLayoutVars>
      </dgm:prSet>
      <dgm:spPr/>
      <dgm:t>
        <a:bodyPr/>
        <a:lstStyle/>
        <a:p>
          <a:endParaRPr lang="en-US"/>
        </a:p>
      </dgm:t>
    </dgm:pt>
    <dgm:pt modelId="{2A9A55FA-098C-4E2E-A613-00D585B9EAB2}" type="pres">
      <dgm:prSet presAssocID="{9BA3B86D-F168-42E3-88E0-4CB5C753DD2D}" presName="sibTrans" presStyleLbl="sibTrans2D1" presStyleIdx="0" presStyleCnt="0"/>
      <dgm:spPr/>
      <dgm:t>
        <a:bodyPr/>
        <a:lstStyle/>
        <a:p>
          <a:endParaRPr lang="en-US"/>
        </a:p>
      </dgm:t>
    </dgm:pt>
    <dgm:pt modelId="{5CE12D0C-C794-4CF4-97F8-6F990290E534}" type="pres">
      <dgm:prSet presAssocID="{2E0C20A0-4802-48BC-8DC4-0B09AE100D9B}" presName="compNode" presStyleCnt="0"/>
      <dgm:spPr/>
    </dgm:pt>
    <dgm:pt modelId="{CAA15012-9B12-4662-9BB9-ECBDC89FB826}" type="pres">
      <dgm:prSet presAssocID="{2E0C20A0-4802-48BC-8DC4-0B09AE100D9B}" presName="iconBgRect" presStyleLbl="bgShp" presStyleIdx="3" presStyleCnt="4"/>
      <dgm:spPr/>
    </dgm:pt>
    <dgm:pt modelId="{982D66F8-34F1-457B-8627-923BBD44146C}" type="pres">
      <dgm:prSet presAssocID="{2E0C20A0-4802-48BC-8DC4-0B09AE100D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B2EAF3B0-6AD1-416B-8DAB-C49E5695A6A8}" type="pres">
      <dgm:prSet presAssocID="{2E0C20A0-4802-48BC-8DC4-0B09AE100D9B}" presName="spaceRect" presStyleCnt="0"/>
      <dgm:spPr/>
    </dgm:pt>
    <dgm:pt modelId="{177367DA-1B6D-4FA0-A68B-02122C0B4327}" type="pres">
      <dgm:prSet presAssocID="{2E0C20A0-4802-48BC-8DC4-0B09AE100D9B}" presName="textRect" presStyleLbl="revTx" presStyleIdx="3" presStyleCnt="4">
        <dgm:presLayoutVars>
          <dgm:chMax val="1"/>
          <dgm:chPref val="1"/>
        </dgm:presLayoutVars>
      </dgm:prSet>
      <dgm:spPr/>
      <dgm:t>
        <a:bodyPr/>
        <a:lstStyle/>
        <a:p>
          <a:endParaRPr lang="en-US"/>
        </a:p>
      </dgm:t>
    </dgm:pt>
  </dgm:ptLst>
  <dgm:cxnLst>
    <dgm:cxn modelId="{18066CE3-B71A-4F26-9DA5-03CFFD3E434F}" srcId="{B2472CBE-FCE4-49E4-A683-5F092968271C}" destId="{2E0C20A0-4802-48BC-8DC4-0B09AE100D9B}" srcOrd="3" destOrd="0" parTransId="{6837BC41-B219-4862-93C6-5929D50E89DE}" sibTransId="{38E6ABDE-F3FF-4D10-91B0-E05ED684E745}"/>
    <dgm:cxn modelId="{671A56C5-1111-4085-97BA-3D2ADEEA5F6C}" srcId="{B2472CBE-FCE4-49E4-A683-5F092968271C}" destId="{88AC0269-C8F3-4D07-B151-D9893714C384}" srcOrd="2" destOrd="0" parTransId="{3A3090F8-39CE-4C1F-ABAD-BC659DAF86C9}" sibTransId="{9BA3B86D-F168-42E3-88E0-4CB5C753DD2D}"/>
    <dgm:cxn modelId="{7C220C9A-16BC-48F1-A5AF-FFA8A5C49E72}" type="presOf" srcId="{B2472CBE-FCE4-49E4-A683-5F092968271C}" destId="{51D6E5FB-BB48-488B-BBDE-A19D6AD77A67}" srcOrd="0" destOrd="0" presId="urn:microsoft.com/office/officeart/2018/2/layout/IconCircleList"/>
    <dgm:cxn modelId="{189B853E-06AF-44B7-A4D2-871CB0C3BD60}" type="presOf" srcId="{0F4AF543-CC3F-4C26-94F9-9DB1EE2B3F80}" destId="{2C7757FB-DC83-440B-9A70-29D6C7557BCE}" srcOrd="0" destOrd="0" presId="urn:microsoft.com/office/officeart/2018/2/layout/IconCircleList"/>
    <dgm:cxn modelId="{34FC2067-CF63-43D0-A258-5B2D002ADE8F}" type="presOf" srcId="{A43A457F-A78B-4A9F-B209-1BE6FD7736EF}" destId="{96989CF9-5699-4404-87B9-E0329B07EF79}" srcOrd="0" destOrd="0" presId="urn:microsoft.com/office/officeart/2018/2/layout/IconCircleList"/>
    <dgm:cxn modelId="{4219C5ED-3204-4824-A62A-ABC8A7CBB1FA}" type="presOf" srcId="{88AC0269-C8F3-4D07-B151-D9893714C384}" destId="{C6995E2E-E4EF-4D35-9945-CC3EA427DAC0}" srcOrd="0" destOrd="0" presId="urn:microsoft.com/office/officeart/2018/2/layout/IconCircleList"/>
    <dgm:cxn modelId="{20908D85-9B59-4418-8810-9FBB936B2F1A}" type="presOf" srcId="{9BA3B86D-F168-42E3-88E0-4CB5C753DD2D}" destId="{2A9A55FA-098C-4E2E-A613-00D585B9EAB2}" srcOrd="0" destOrd="0" presId="urn:microsoft.com/office/officeart/2018/2/layout/IconCircleList"/>
    <dgm:cxn modelId="{91747527-FAF9-4C6C-90EC-1AFD32693350}" srcId="{B2472CBE-FCE4-49E4-A683-5F092968271C}" destId="{A43A457F-A78B-4A9F-B209-1BE6FD7736EF}" srcOrd="0" destOrd="0" parTransId="{9B39ED25-3D8F-4266-9256-F14F5D01E5EE}" sibTransId="{2CE2308F-92EA-420F-993F-3F82E3263FC7}"/>
    <dgm:cxn modelId="{B66D3F3F-9C69-421C-B7A7-634C7236346A}" type="presOf" srcId="{9397ED1D-C614-4ED1-8B77-E8AD77129BEC}" destId="{55F2A6E4-0A46-4693-933D-3AB8E98845F5}" srcOrd="0" destOrd="0" presId="urn:microsoft.com/office/officeart/2018/2/layout/IconCircleList"/>
    <dgm:cxn modelId="{2098090B-F93D-43D0-B7C6-47812CC7520E}" type="presOf" srcId="{2E0C20A0-4802-48BC-8DC4-0B09AE100D9B}" destId="{177367DA-1B6D-4FA0-A68B-02122C0B4327}" srcOrd="0" destOrd="0" presId="urn:microsoft.com/office/officeart/2018/2/layout/IconCircleList"/>
    <dgm:cxn modelId="{EA575F22-EB7D-4E08-8330-ADDCDD29928F}" srcId="{B2472CBE-FCE4-49E4-A683-5F092968271C}" destId="{9397ED1D-C614-4ED1-8B77-E8AD77129BEC}" srcOrd="1" destOrd="0" parTransId="{F3984ACE-4A10-48BC-B00E-80040CC19A80}" sibTransId="{0F4AF543-CC3F-4C26-94F9-9DB1EE2B3F80}"/>
    <dgm:cxn modelId="{17337C14-2FD0-4161-823E-DB4D4F2A3E8A}" type="presOf" srcId="{2CE2308F-92EA-420F-993F-3F82E3263FC7}" destId="{7285BD6B-22CA-4455-AF76-0F637BBF4144}" srcOrd="0" destOrd="0" presId="urn:microsoft.com/office/officeart/2018/2/layout/IconCircleList"/>
    <dgm:cxn modelId="{B21E27F4-1C11-41F9-8B42-1287B1579248}" type="presParOf" srcId="{51D6E5FB-BB48-488B-BBDE-A19D6AD77A67}" destId="{34CB106A-286F-4452-9FEC-FB261CAB2FE9}" srcOrd="0" destOrd="0" presId="urn:microsoft.com/office/officeart/2018/2/layout/IconCircleList"/>
    <dgm:cxn modelId="{426F9716-4C81-410E-B740-72730D3F1E18}" type="presParOf" srcId="{34CB106A-286F-4452-9FEC-FB261CAB2FE9}" destId="{04BFCDE4-D200-4886-85B9-EA9DC0B17E90}" srcOrd="0" destOrd="0" presId="urn:microsoft.com/office/officeart/2018/2/layout/IconCircleList"/>
    <dgm:cxn modelId="{76F3FEC6-8A09-489F-A725-49F8E3D5E18D}" type="presParOf" srcId="{04BFCDE4-D200-4886-85B9-EA9DC0B17E90}" destId="{B7E128D6-82F5-4C31-B577-81A3891B48B2}" srcOrd="0" destOrd="0" presId="urn:microsoft.com/office/officeart/2018/2/layout/IconCircleList"/>
    <dgm:cxn modelId="{0F31DCB7-B792-427E-A813-4C14E329C068}" type="presParOf" srcId="{04BFCDE4-D200-4886-85B9-EA9DC0B17E90}" destId="{F98D39F4-39D5-4870-A25E-93F2A77E82F6}" srcOrd="1" destOrd="0" presId="urn:microsoft.com/office/officeart/2018/2/layout/IconCircleList"/>
    <dgm:cxn modelId="{8101837B-4E35-49D4-BEED-E6BC1E5F8D3D}" type="presParOf" srcId="{04BFCDE4-D200-4886-85B9-EA9DC0B17E90}" destId="{3F13C58B-3936-4488-8596-B3F3DF4B462C}" srcOrd="2" destOrd="0" presId="urn:microsoft.com/office/officeart/2018/2/layout/IconCircleList"/>
    <dgm:cxn modelId="{CBF5796A-1EF8-4C8A-B958-4347E56608F7}" type="presParOf" srcId="{04BFCDE4-D200-4886-85B9-EA9DC0B17E90}" destId="{96989CF9-5699-4404-87B9-E0329B07EF79}" srcOrd="3" destOrd="0" presId="urn:microsoft.com/office/officeart/2018/2/layout/IconCircleList"/>
    <dgm:cxn modelId="{3AE5AF21-BC6A-45B7-943B-547DB33B8AE7}" type="presParOf" srcId="{34CB106A-286F-4452-9FEC-FB261CAB2FE9}" destId="{7285BD6B-22CA-4455-AF76-0F637BBF4144}" srcOrd="1" destOrd="0" presId="urn:microsoft.com/office/officeart/2018/2/layout/IconCircleList"/>
    <dgm:cxn modelId="{E6E51AE8-870A-4296-AD7C-C59B58A9C9C1}" type="presParOf" srcId="{34CB106A-286F-4452-9FEC-FB261CAB2FE9}" destId="{C75802A1-AACA-4241-95D0-F8FB81842394}" srcOrd="2" destOrd="0" presId="urn:microsoft.com/office/officeart/2018/2/layout/IconCircleList"/>
    <dgm:cxn modelId="{CEA8018D-3B7A-4ADE-8B17-9722A0AB2E44}" type="presParOf" srcId="{C75802A1-AACA-4241-95D0-F8FB81842394}" destId="{3602E381-EF97-4C8E-BE66-C9F487AC9C97}" srcOrd="0" destOrd="0" presId="urn:microsoft.com/office/officeart/2018/2/layout/IconCircleList"/>
    <dgm:cxn modelId="{7AEE6421-2AAB-4C52-9C3D-D87431BE5845}" type="presParOf" srcId="{C75802A1-AACA-4241-95D0-F8FB81842394}" destId="{EC3EFA33-E5C4-4FB1-A572-C04C1CB65C51}" srcOrd="1" destOrd="0" presId="urn:microsoft.com/office/officeart/2018/2/layout/IconCircleList"/>
    <dgm:cxn modelId="{10187B7F-680C-4187-94F2-A1E5685C4609}" type="presParOf" srcId="{C75802A1-AACA-4241-95D0-F8FB81842394}" destId="{950477C9-51F5-4332-8B0C-DF7C9F605B38}" srcOrd="2" destOrd="0" presId="urn:microsoft.com/office/officeart/2018/2/layout/IconCircleList"/>
    <dgm:cxn modelId="{9E39F81F-385C-485C-92A6-6BB146DADFC1}" type="presParOf" srcId="{C75802A1-AACA-4241-95D0-F8FB81842394}" destId="{55F2A6E4-0A46-4693-933D-3AB8E98845F5}" srcOrd="3" destOrd="0" presId="urn:microsoft.com/office/officeart/2018/2/layout/IconCircleList"/>
    <dgm:cxn modelId="{8BFADF1B-C1AA-47B3-B6B1-452F2E0E6A31}" type="presParOf" srcId="{34CB106A-286F-4452-9FEC-FB261CAB2FE9}" destId="{2C7757FB-DC83-440B-9A70-29D6C7557BCE}" srcOrd="3" destOrd="0" presId="urn:microsoft.com/office/officeart/2018/2/layout/IconCircleList"/>
    <dgm:cxn modelId="{0EC8C013-AC43-4FAD-9E25-823155F62727}" type="presParOf" srcId="{34CB106A-286F-4452-9FEC-FB261CAB2FE9}" destId="{E0D5B2F3-2B48-4D69-8221-0FAB509B5B1A}" srcOrd="4" destOrd="0" presId="urn:microsoft.com/office/officeart/2018/2/layout/IconCircleList"/>
    <dgm:cxn modelId="{63B23657-D71C-467A-BC31-FE73AA021679}" type="presParOf" srcId="{E0D5B2F3-2B48-4D69-8221-0FAB509B5B1A}" destId="{1F1C61F2-4975-4A7A-B612-C3AE093FCF78}" srcOrd="0" destOrd="0" presId="urn:microsoft.com/office/officeart/2018/2/layout/IconCircleList"/>
    <dgm:cxn modelId="{2A24582B-44EA-47A5-972F-40454101BCD0}" type="presParOf" srcId="{E0D5B2F3-2B48-4D69-8221-0FAB509B5B1A}" destId="{DB6F5070-29D6-4DE2-8D05-FEF20804A059}" srcOrd="1" destOrd="0" presId="urn:microsoft.com/office/officeart/2018/2/layout/IconCircleList"/>
    <dgm:cxn modelId="{954660AE-5129-4BAF-819C-E73DC3F64AEC}" type="presParOf" srcId="{E0D5B2F3-2B48-4D69-8221-0FAB509B5B1A}" destId="{8F2055F7-C6BF-49F6-98C8-5E881D714D61}" srcOrd="2" destOrd="0" presId="urn:microsoft.com/office/officeart/2018/2/layout/IconCircleList"/>
    <dgm:cxn modelId="{02509284-7DB2-47EB-A3F5-669CE9F1E07C}" type="presParOf" srcId="{E0D5B2F3-2B48-4D69-8221-0FAB509B5B1A}" destId="{C6995E2E-E4EF-4D35-9945-CC3EA427DAC0}" srcOrd="3" destOrd="0" presId="urn:microsoft.com/office/officeart/2018/2/layout/IconCircleList"/>
    <dgm:cxn modelId="{12F441E0-76C8-49B0-9084-E5A9C9DB5156}" type="presParOf" srcId="{34CB106A-286F-4452-9FEC-FB261CAB2FE9}" destId="{2A9A55FA-098C-4E2E-A613-00D585B9EAB2}" srcOrd="5" destOrd="0" presId="urn:microsoft.com/office/officeart/2018/2/layout/IconCircleList"/>
    <dgm:cxn modelId="{7062975C-0D59-4C85-82A1-6E2BE4F32868}" type="presParOf" srcId="{34CB106A-286F-4452-9FEC-FB261CAB2FE9}" destId="{5CE12D0C-C794-4CF4-97F8-6F990290E534}" srcOrd="6" destOrd="0" presId="urn:microsoft.com/office/officeart/2018/2/layout/IconCircleList"/>
    <dgm:cxn modelId="{641D2730-AEA6-426A-B575-01ED44AA4E22}" type="presParOf" srcId="{5CE12D0C-C794-4CF4-97F8-6F990290E534}" destId="{CAA15012-9B12-4662-9BB9-ECBDC89FB826}" srcOrd="0" destOrd="0" presId="urn:microsoft.com/office/officeart/2018/2/layout/IconCircleList"/>
    <dgm:cxn modelId="{455EB119-F9B6-4CE1-84BB-B62670ED1597}" type="presParOf" srcId="{5CE12D0C-C794-4CF4-97F8-6F990290E534}" destId="{982D66F8-34F1-457B-8627-923BBD44146C}" srcOrd="1" destOrd="0" presId="urn:microsoft.com/office/officeart/2018/2/layout/IconCircleList"/>
    <dgm:cxn modelId="{A18F02A8-972D-4FAE-AD26-BB9498C9B331}" type="presParOf" srcId="{5CE12D0C-C794-4CF4-97F8-6F990290E534}" destId="{B2EAF3B0-6AD1-416B-8DAB-C49E5695A6A8}" srcOrd="2" destOrd="0" presId="urn:microsoft.com/office/officeart/2018/2/layout/IconCircleList"/>
    <dgm:cxn modelId="{5EAE0A44-25D5-4D84-8928-D2DD7B274D96}" type="presParOf" srcId="{5CE12D0C-C794-4CF4-97F8-6F990290E534}" destId="{177367DA-1B6D-4FA0-A68B-02122C0B432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453F8-4EC9-401A-BF28-B34DC58FDB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CEEE48B-955B-4450-9E0B-51BD17BD2EF0}">
      <dgm:prSet/>
      <dgm:spPr/>
      <dgm:t>
        <a:bodyPr/>
        <a:lstStyle/>
        <a:p>
          <a:pPr>
            <a:lnSpc>
              <a:spcPct val="100000"/>
            </a:lnSpc>
          </a:pPr>
          <a:r>
            <a:rPr lang="en-US" dirty="0" smtClean="0"/>
            <a:t>Dropped missing values.</a:t>
          </a:r>
          <a:endParaRPr lang="en-US" dirty="0"/>
        </a:p>
      </dgm:t>
    </dgm:pt>
    <dgm:pt modelId="{BB3A18E4-CED4-43C2-BF9A-670527EC8604}" type="parTrans" cxnId="{F029417B-822F-45A9-B892-4BBEC27AAD4F}">
      <dgm:prSet/>
      <dgm:spPr/>
      <dgm:t>
        <a:bodyPr/>
        <a:lstStyle/>
        <a:p>
          <a:endParaRPr lang="en-US"/>
        </a:p>
      </dgm:t>
    </dgm:pt>
    <dgm:pt modelId="{A04D633B-7799-4F7B-BF44-63D89B7AF924}" type="sibTrans" cxnId="{F029417B-822F-45A9-B892-4BBEC27AAD4F}">
      <dgm:prSet/>
      <dgm:spPr/>
      <dgm:t>
        <a:bodyPr/>
        <a:lstStyle/>
        <a:p>
          <a:endParaRPr lang="en-US"/>
        </a:p>
      </dgm:t>
    </dgm:pt>
    <dgm:pt modelId="{8E6BE47E-B4A2-451C-9E39-BF505BD859F7}">
      <dgm:prSet/>
      <dgm:spPr/>
      <dgm:t>
        <a:bodyPr/>
        <a:lstStyle/>
        <a:p>
          <a:pPr>
            <a:lnSpc>
              <a:spcPct val="100000"/>
            </a:lnSpc>
          </a:pPr>
          <a:r>
            <a:rPr lang="en-US" dirty="0" smtClean="0"/>
            <a:t>Created </a:t>
          </a:r>
          <a:r>
            <a:rPr lang="en-US" dirty="0"/>
            <a:t>a subset of the main dataset consisting </a:t>
          </a:r>
          <a:r>
            <a:rPr lang="en-US" dirty="0" smtClean="0"/>
            <a:t> </a:t>
          </a:r>
          <a:r>
            <a:rPr lang="en-US" dirty="0"/>
            <a:t>features to use during the analysis.</a:t>
          </a:r>
        </a:p>
      </dgm:t>
    </dgm:pt>
    <dgm:pt modelId="{83CDFC6B-F89B-4AAA-A9DE-8E7EEE55D4E5}" type="parTrans" cxnId="{F7049458-551A-4C76-AA5D-AAAD85EFCE64}">
      <dgm:prSet/>
      <dgm:spPr/>
      <dgm:t>
        <a:bodyPr/>
        <a:lstStyle/>
        <a:p>
          <a:endParaRPr lang="en-US"/>
        </a:p>
      </dgm:t>
    </dgm:pt>
    <dgm:pt modelId="{194E4B48-65AA-4FFD-AD9C-7E36BF84D422}" type="sibTrans" cxnId="{F7049458-551A-4C76-AA5D-AAAD85EFCE64}">
      <dgm:prSet/>
      <dgm:spPr/>
      <dgm:t>
        <a:bodyPr/>
        <a:lstStyle/>
        <a:p>
          <a:endParaRPr lang="en-US"/>
        </a:p>
      </dgm:t>
    </dgm:pt>
    <dgm:pt modelId="{85D0D677-E87B-4911-BA51-08585E3D3FB5}" type="pres">
      <dgm:prSet presAssocID="{8AA453F8-4EC9-401A-BF28-B34DC58FDBF2}" presName="root" presStyleCnt="0">
        <dgm:presLayoutVars>
          <dgm:dir/>
          <dgm:resizeHandles val="exact"/>
        </dgm:presLayoutVars>
      </dgm:prSet>
      <dgm:spPr/>
      <dgm:t>
        <a:bodyPr/>
        <a:lstStyle/>
        <a:p>
          <a:endParaRPr lang="en-US"/>
        </a:p>
      </dgm:t>
    </dgm:pt>
    <dgm:pt modelId="{622E355B-B5EB-40FD-8734-CF82E79233E4}" type="pres">
      <dgm:prSet presAssocID="{0CEEE48B-955B-4450-9E0B-51BD17BD2EF0}" presName="compNode" presStyleCnt="0"/>
      <dgm:spPr/>
    </dgm:pt>
    <dgm:pt modelId="{D68018FE-B55B-4CA3-A558-53B5A1F5C4E2}" type="pres">
      <dgm:prSet presAssocID="{0CEEE48B-955B-4450-9E0B-51BD17BD2EF0}" presName="bgRect" presStyleLbl="bgShp" presStyleIdx="0" presStyleCnt="2"/>
      <dgm:spPr/>
    </dgm:pt>
    <dgm:pt modelId="{C82A255C-51B1-46DC-A801-EE5FADDC6BD7}" type="pres">
      <dgm:prSet presAssocID="{0CEEE48B-955B-4450-9E0B-51BD17BD2E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dgm14="http://schemas.microsoft.com/office/drawing/2010/diagram" id="0" name="" descr="Braille"/>
        </a:ext>
      </dgm:extLst>
    </dgm:pt>
    <dgm:pt modelId="{71B715F5-7160-4ED0-8163-70354385610D}" type="pres">
      <dgm:prSet presAssocID="{0CEEE48B-955B-4450-9E0B-51BD17BD2EF0}" presName="spaceRect" presStyleCnt="0"/>
      <dgm:spPr/>
    </dgm:pt>
    <dgm:pt modelId="{660243CE-C018-4E9A-A4D3-A69C209636DC}" type="pres">
      <dgm:prSet presAssocID="{0CEEE48B-955B-4450-9E0B-51BD17BD2EF0}" presName="parTx" presStyleLbl="revTx" presStyleIdx="0" presStyleCnt="2">
        <dgm:presLayoutVars>
          <dgm:chMax val="0"/>
          <dgm:chPref val="0"/>
        </dgm:presLayoutVars>
      </dgm:prSet>
      <dgm:spPr/>
      <dgm:t>
        <a:bodyPr/>
        <a:lstStyle/>
        <a:p>
          <a:endParaRPr lang="en-US"/>
        </a:p>
      </dgm:t>
    </dgm:pt>
    <dgm:pt modelId="{93218BE4-8E5A-41A9-BC60-CA97BE695450}" type="pres">
      <dgm:prSet presAssocID="{A04D633B-7799-4F7B-BF44-63D89B7AF924}" presName="sibTrans" presStyleCnt="0"/>
      <dgm:spPr/>
    </dgm:pt>
    <dgm:pt modelId="{FCCD8FEF-CCC3-49E5-95FC-31F9E6BD9219}" type="pres">
      <dgm:prSet presAssocID="{8E6BE47E-B4A2-451C-9E39-BF505BD859F7}" presName="compNode" presStyleCnt="0"/>
      <dgm:spPr/>
    </dgm:pt>
    <dgm:pt modelId="{A7FF9953-50F9-4B2F-9E07-ED986DE1B38B}" type="pres">
      <dgm:prSet presAssocID="{8E6BE47E-B4A2-451C-9E39-BF505BD859F7}" presName="bgRect" presStyleLbl="bgShp" presStyleIdx="1" presStyleCnt="2"/>
      <dgm:spPr/>
    </dgm:pt>
    <dgm:pt modelId="{F1D08CB2-48F8-43AD-B08F-75EE697D5509}" type="pres">
      <dgm:prSet presAssocID="{8E6BE47E-B4A2-451C-9E39-BF505BD859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2F78CA3-C0DD-4D8E-ACB9-746212454A84}" type="pres">
      <dgm:prSet presAssocID="{8E6BE47E-B4A2-451C-9E39-BF505BD859F7}" presName="spaceRect" presStyleCnt="0"/>
      <dgm:spPr/>
    </dgm:pt>
    <dgm:pt modelId="{A67A2CD4-C823-46D7-9A11-66741A02A35F}" type="pres">
      <dgm:prSet presAssocID="{8E6BE47E-B4A2-451C-9E39-BF505BD859F7}" presName="parTx" presStyleLbl="revTx" presStyleIdx="1" presStyleCnt="2">
        <dgm:presLayoutVars>
          <dgm:chMax val="0"/>
          <dgm:chPref val="0"/>
        </dgm:presLayoutVars>
      </dgm:prSet>
      <dgm:spPr/>
      <dgm:t>
        <a:bodyPr/>
        <a:lstStyle/>
        <a:p>
          <a:endParaRPr lang="en-US"/>
        </a:p>
      </dgm:t>
    </dgm:pt>
  </dgm:ptLst>
  <dgm:cxnLst>
    <dgm:cxn modelId="{F029417B-822F-45A9-B892-4BBEC27AAD4F}" srcId="{8AA453F8-4EC9-401A-BF28-B34DC58FDBF2}" destId="{0CEEE48B-955B-4450-9E0B-51BD17BD2EF0}" srcOrd="0" destOrd="0" parTransId="{BB3A18E4-CED4-43C2-BF9A-670527EC8604}" sibTransId="{A04D633B-7799-4F7B-BF44-63D89B7AF924}"/>
    <dgm:cxn modelId="{E509AF7E-540B-424B-AE29-ECED57283CBA}" type="presOf" srcId="{0CEEE48B-955B-4450-9E0B-51BD17BD2EF0}" destId="{660243CE-C018-4E9A-A4D3-A69C209636DC}" srcOrd="0" destOrd="0" presId="urn:microsoft.com/office/officeart/2018/2/layout/IconVerticalSolidList"/>
    <dgm:cxn modelId="{42670E3C-AB7E-4C96-8C8B-2571275F3CD7}" type="presOf" srcId="{8E6BE47E-B4A2-451C-9E39-BF505BD859F7}" destId="{A67A2CD4-C823-46D7-9A11-66741A02A35F}" srcOrd="0" destOrd="0" presId="urn:microsoft.com/office/officeart/2018/2/layout/IconVerticalSolidList"/>
    <dgm:cxn modelId="{F7049458-551A-4C76-AA5D-AAAD85EFCE64}" srcId="{8AA453F8-4EC9-401A-BF28-B34DC58FDBF2}" destId="{8E6BE47E-B4A2-451C-9E39-BF505BD859F7}" srcOrd="1" destOrd="0" parTransId="{83CDFC6B-F89B-4AAA-A9DE-8E7EEE55D4E5}" sibTransId="{194E4B48-65AA-4FFD-AD9C-7E36BF84D422}"/>
    <dgm:cxn modelId="{D6D82EEF-1D7E-44C4-BA35-A8B0089793F9}" type="presOf" srcId="{8AA453F8-4EC9-401A-BF28-B34DC58FDBF2}" destId="{85D0D677-E87B-4911-BA51-08585E3D3FB5}" srcOrd="0" destOrd="0" presId="urn:microsoft.com/office/officeart/2018/2/layout/IconVerticalSolidList"/>
    <dgm:cxn modelId="{BDBC6DE6-C54F-4B47-8728-2FDDF3CE919C}" type="presParOf" srcId="{85D0D677-E87B-4911-BA51-08585E3D3FB5}" destId="{622E355B-B5EB-40FD-8734-CF82E79233E4}" srcOrd="0" destOrd="0" presId="urn:microsoft.com/office/officeart/2018/2/layout/IconVerticalSolidList"/>
    <dgm:cxn modelId="{DEC4307D-EB7B-4935-9ECF-BC1EBD315458}" type="presParOf" srcId="{622E355B-B5EB-40FD-8734-CF82E79233E4}" destId="{D68018FE-B55B-4CA3-A558-53B5A1F5C4E2}" srcOrd="0" destOrd="0" presId="urn:microsoft.com/office/officeart/2018/2/layout/IconVerticalSolidList"/>
    <dgm:cxn modelId="{84F10700-2210-42BD-9EB9-707FD0ABD37B}" type="presParOf" srcId="{622E355B-B5EB-40FD-8734-CF82E79233E4}" destId="{C82A255C-51B1-46DC-A801-EE5FADDC6BD7}" srcOrd="1" destOrd="0" presId="urn:microsoft.com/office/officeart/2018/2/layout/IconVerticalSolidList"/>
    <dgm:cxn modelId="{3B83E663-20B9-4059-AB1E-6784DE97EF57}" type="presParOf" srcId="{622E355B-B5EB-40FD-8734-CF82E79233E4}" destId="{71B715F5-7160-4ED0-8163-70354385610D}" srcOrd="2" destOrd="0" presId="urn:microsoft.com/office/officeart/2018/2/layout/IconVerticalSolidList"/>
    <dgm:cxn modelId="{1C5E715E-8BDE-4FD2-BF35-040DF6CCB53C}" type="presParOf" srcId="{622E355B-B5EB-40FD-8734-CF82E79233E4}" destId="{660243CE-C018-4E9A-A4D3-A69C209636DC}" srcOrd="3" destOrd="0" presId="urn:microsoft.com/office/officeart/2018/2/layout/IconVerticalSolidList"/>
    <dgm:cxn modelId="{33F83422-197E-487B-993F-8C0E30CB17B3}" type="presParOf" srcId="{85D0D677-E87B-4911-BA51-08585E3D3FB5}" destId="{93218BE4-8E5A-41A9-BC60-CA97BE695450}" srcOrd="1" destOrd="0" presId="urn:microsoft.com/office/officeart/2018/2/layout/IconVerticalSolidList"/>
    <dgm:cxn modelId="{2DA9AE8B-EC78-4B93-BD79-881A12B11BA5}" type="presParOf" srcId="{85D0D677-E87B-4911-BA51-08585E3D3FB5}" destId="{FCCD8FEF-CCC3-49E5-95FC-31F9E6BD9219}" srcOrd="2" destOrd="0" presId="urn:microsoft.com/office/officeart/2018/2/layout/IconVerticalSolidList"/>
    <dgm:cxn modelId="{87598557-FB09-4914-AE30-01FC9AF2E43D}" type="presParOf" srcId="{FCCD8FEF-CCC3-49E5-95FC-31F9E6BD9219}" destId="{A7FF9953-50F9-4B2F-9E07-ED986DE1B38B}" srcOrd="0" destOrd="0" presId="urn:microsoft.com/office/officeart/2018/2/layout/IconVerticalSolidList"/>
    <dgm:cxn modelId="{84CF0E4E-8E88-44CA-8E52-5DE88EC8458E}" type="presParOf" srcId="{FCCD8FEF-CCC3-49E5-95FC-31F9E6BD9219}" destId="{F1D08CB2-48F8-43AD-B08F-75EE697D5509}" srcOrd="1" destOrd="0" presId="urn:microsoft.com/office/officeart/2018/2/layout/IconVerticalSolidList"/>
    <dgm:cxn modelId="{978AAE96-D370-4B41-A223-E2BDCBEFB982}" type="presParOf" srcId="{FCCD8FEF-CCC3-49E5-95FC-31F9E6BD9219}" destId="{A2F78CA3-C0DD-4D8E-ACB9-746212454A84}" srcOrd="2" destOrd="0" presId="urn:microsoft.com/office/officeart/2018/2/layout/IconVerticalSolidList"/>
    <dgm:cxn modelId="{D53E980C-569B-4184-B6EA-1D1366ACDBA2}" type="presParOf" srcId="{FCCD8FEF-CCC3-49E5-95FC-31F9E6BD9219}" destId="{A67A2CD4-C823-46D7-9A11-66741A02A3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A3C67C-A542-4A69-90A0-E83E7CCF2B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892E04-0D6B-4B57-8F55-D4499F5C72D0}">
      <dgm:prSet/>
      <dgm:spPr/>
      <dgm:t>
        <a:bodyPr/>
        <a:lstStyle/>
        <a:p>
          <a:r>
            <a:rPr lang="en-US" dirty="0"/>
            <a:t>The </a:t>
          </a:r>
          <a:r>
            <a:rPr lang="en-US" dirty="0" smtClean="0"/>
            <a:t>model identifies key </a:t>
          </a:r>
          <a:r>
            <a:rPr lang="en-US" dirty="0"/>
            <a:t>factors influencing house prices </a:t>
          </a:r>
          <a:r>
            <a:rPr lang="en-US" dirty="0" smtClean="0"/>
            <a:t>and explains </a:t>
          </a:r>
          <a:r>
            <a:rPr lang="en-US" dirty="0"/>
            <a:t>83% of the price variation with a high degree of statistical significance.</a:t>
          </a:r>
        </a:p>
      </dgm:t>
    </dgm:pt>
    <dgm:pt modelId="{229BA4F7-1E54-4055-96C8-1B3E0E136196}" type="parTrans" cxnId="{2A439BBA-DC0E-4E92-B91E-44BE85C378BD}">
      <dgm:prSet/>
      <dgm:spPr/>
      <dgm:t>
        <a:bodyPr/>
        <a:lstStyle/>
        <a:p>
          <a:endParaRPr lang="en-US"/>
        </a:p>
      </dgm:t>
    </dgm:pt>
    <dgm:pt modelId="{D5255983-BE16-4363-9E42-181EB2FCB886}" type="sibTrans" cxnId="{2A439BBA-DC0E-4E92-B91E-44BE85C378BD}">
      <dgm:prSet/>
      <dgm:spPr/>
      <dgm:t>
        <a:bodyPr/>
        <a:lstStyle/>
        <a:p>
          <a:endParaRPr lang="en-US"/>
        </a:p>
      </dgm:t>
    </dgm:pt>
    <dgm:pt modelId="{9A3C0FD3-317A-49EA-8AE3-2DD4E6BDEBB6}">
      <dgm:prSet/>
      <dgm:spPr/>
      <dgm:t>
        <a:bodyPr/>
        <a:lstStyle/>
        <a:p>
          <a:r>
            <a:rPr lang="en-US" dirty="0"/>
            <a:t>Important factors affecting house prices include living area size, waterfront view, number of bedrooms and bathrooms, property grade, sale year, and zip codes.</a:t>
          </a:r>
        </a:p>
      </dgm:t>
    </dgm:pt>
    <dgm:pt modelId="{D7BE8896-91CD-47CA-89D1-3471C46D6D38}" type="parTrans" cxnId="{61F8BA51-B99E-4B5D-8EDD-C41AD7835731}">
      <dgm:prSet/>
      <dgm:spPr/>
      <dgm:t>
        <a:bodyPr/>
        <a:lstStyle/>
        <a:p>
          <a:endParaRPr lang="en-US"/>
        </a:p>
      </dgm:t>
    </dgm:pt>
    <dgm:pt modelId="{F727688C-D2BD-454F-91FA-5A0C4D5D04E7}" type="sibTrans" cxnId="{61F8BA51-B99E-4B5D-8EDD-C41AD7835731}">
      <dgm:prSet/>
      <dgm:spPr/>
      <dgm:t>
        <a:bodyPr/>
        <a:lstStyle/>
        <a:p>
          <a:endParaRPr lang="en-US"/>
        </a:p>
      </dgm:t>
    </dgm:pt>
    <dgm:pt modelId="{3DD673C6-EC33-4208-B5D3-EFB4A31E2332}" type="pres">
      <dgm:prSet presAssocID="{49A3C67C-A542-4A69-90A0-E83E7CCF2BD7}" presName="root" presStyleCnt="0">
        <dgm:presLayoutVars>
          <dgm:dir/>
          <dgm:resizeHandles val="exact"/>
        </dgm:presLayoutVars>
      </dgm:prSet>
      <dgm:spPr/>
      <dgm:t>
        <a:bodyPr/>
        <a:lstStyle/>
        <a:p>
          <a:endParaRPr lang="en-US"/>
        </a:p>
      </dgm:t>
    </dgm:pt>
    <dgm:pt modelId="{01308C35-C8E8-4135-BEDF-11621054E6F7}" type="pres">
      <dgm:prSet presAssocID="{8C892E04-0D6B-4B57-8F55-D4499F5C72D0}" presName="compNode" presStyleCnt="0"/>
      <dgm:spPr/>
    </dgm:pt>
    <dgm:pt modelId="{E2CC0B93-7A7B-47AB-B36A-BFAED5620B75}" type="pres">
      <dgm:prSet presAssocID="{8C892E04-0D6B-4B57-8F55-D4499F5C72D0}" presName="bgRect" presStyleLbl="bgShp" presStyleIdx="0" presStyleCnt="2"/>
      <dgm:spPr/>
    </dgm:pt>
    <dgm:pt modelId="{51883989-B203-4F6F-ADF9-8CB534695531}" type="pres">
      <dgm:prSet presAssocID="{8C892E04-0D6B-4B57-8F55-D4499F5C72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67534C55-4485-4C4F-A37B-C17F79FDF7D3}" type="pres">
      <dgm:prSet presAssocID="{8C892E04-0D6B-4B57-8F55-D4499F5C72D0}" presName="spaceRect" presStyleCnt="0"/>
      <dgm:spPr/>
    </dgm:pt>
    <dgm:pt modelId="{1368A91D-CA13-408B-9C47-0A4E26EDA88F}" type="pres">
      <dgm:prSet presAssocID="{8C892E04-0D6B-4B57-8F55-D4499F5C72D0}" presName="parTx" presStyleLbl="revTx" presStyleIdx="0" presStyleCnt="2" custScaleX="103429">
        <dgm:presLayoutVars>
          <dgm:chMax val="0"/>
          <dgm:chPref val="0"/>
        </dgm:presLayoutVars>
      </dgm:prSet>
      <dgm:spPr/>
      <dgm:t>
        <a:bodyPr/>
        <a:lstStyle/>
        <a:p>
          <a:endParaRPr lang="en-US"/>
        </a:p>
      </dgm:t>
    </dgm:pt>
    <dgm:pt modelId="{6EB3A51A-91D0-4AD1-8BDA-C1D7C8CA1DBD}" type="pres">
      <dgm:prSet presAssocID="{D5255983-BE16-4363-9E42-181EB2FCB886}" presName="sibTrans" presStyleCnt="0"/>
      <dgm:spPr/>
    </dgm:pt>
    <dgm:pt modelId="{725D5245-47DB-4BE3-A78D-16E3A3676684}" type="pres">
      <dgm:prSet presAssocID="{9A3C0FD3-317A-49EA-8AE3-2DD4E6BDEBB6}" presName="compNode" presStyleCnt="0"/>
      <dgm:spPr/>
    </dgm:pt>
    <dgm:pt modelId="{7AF785C2-B8C7-465B-85EE-A1D669466129}" type="pres">
      <dgm:prSet presAssocID="{9A3C0FD3-317A-49EA-8AE3-2DD4E6BDEBB6}" presName="bgRect" presStyleLbl="bgShp" presStyleIdx="1" presStyleCnt="2"/>
      <dgm:spPr/>
    </dgm:pt>
    <dgm:pt modelId="{6DDE22D2-0E92-494C-B9EE-5339D3C85F35}" type="pres">
      <dgm:prSet presAssocID="{9A3C0FD3-317A-49EA-8AE3-2DD4E6BDEB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uburban scene"/>
        </a:ext>
      </dgm:extLst>
    </dgm:pt>
    <dgm:pt modelId="{05B4E060-36B6-41E9-9571-F3B6EA4FC4EF}" type="pres">
      <dgm:prSet presAssocID="{9A3C0FD3-317A-49EA-8AE3-2DD4E6BDEBB6}" presName="spaceRect" presStyleCnt="0"/>
      <dgm:spPr/>
    </dgm:pt>
    <dgm:pt modelId="{69C37A74-0206-4969-8D46-D41EA26B6347}" type="pres">
      <dgm:prSet presAssocID="{9A3C0FD3-317A-49EA-8AE3-2DD4E6BDEBB6}" presName="parTx" presStyleLbl="revTx" presStyleIdx="1" presStyleCnt="2">
        <dgm:presLayoutVars>
          <dgm:chMax val="0"/>
          <dgm:chPref val="0"/>
        </dgm:presLayoutVars>
      </dgm:prSet>
      <dgm:spPr/>
      <dgm:t>
        <a:bodyPr/>
        <a:lstStyle/>
        <a:p>
          <a:endParaRPr lang="en-US"/>
        </a:p>
      </dgm:t>
    </dgm:pt>
  </dgm:ptLst>
  <dgm:cxnLst>
    <dgm:cxn modelId="{8FF1FCFE-C130-454F-8F83-D88C12B0E31E}" type="presOf" srcId="{9A3C0FD3-317A-49EA-8AE3-2DD4E6BDEBB6}" destId="{69C37A74-0206-4969-8D46-D41EA26B6347}" srcOrd="0" destOrd="0" presId="urn:microsoft.com/office/officeart/2018/2/layout/IconVerticalSolidList"/>
    <dgm:cxn modelId="{653A974E-0188-4B39-B46B-8DDED46B2486}" type="presOf" srcId="{8C892E04-0D6B-4B57-8F55-D4499F5C72D0}" destId="{1368A91D-CA13-408B-9C47-0A4E26EDA88F}" srcOrd="0" destOrd="0" presId="urn:microsoft.com/office/officeart/2018/2/layout/IconVerticalSolidList"/>
    <dgm:cxn modelId="{A9ED7307-1DFE-491F-A115-45E0FE420D15}" type="presOf" srcId="{49A3C67C-A542-4A69-90A0-E83E7CCF2BD7}" destId="{3DD673C6-EC33-4208-B5D3-EFB4A31E2332}" srcOrd="0" destOrd="0" presId="urn:microsoft.com/office/officeart/2018/2/layout/IconVerticalSolidList"/>
    <dgm:cxn modelId="{61F8BA51-B99E-4B5D-8EDD-C41AD7835731}" srcId="{49A3C67C-A542-4A69-90A0-E83E7CCF2BD7}" destId="{9A3C0FD3-317A-49EA-8AE3-2DD4E6BDEBB6}" srcOrd="1" destOrd="0" parTransId="{D7BE8896-91CD-47CA-89D1-3471C46D6D38}" sibTransId="{F727688C-D2BD-454F-91FA-5A0C4D5D04E7}"/>
    <dgm:cxn modelId="{2A439BBA-DC0E-4E92-B91E-44BE85C378BD}" srcId="{49A3C67C-A542-4A69-90A0-E83E7CCF2BD7}" destId="{8C892E04-0D6B-4B57-8F55-D4499F5C72D0}" srcOrd="0" destOrd="0" parTransId="{229BA4F7-1E54-4055-96C8-1B3E0E136196}" sibTransId="{D5255983-BE16-4363-9E42-181EB2FCB886}"/>
    <dgm:cxn modelId="{1A39B220-1CD2-4CBE-BFCF-18886DD35F9F}" type="presParOf" srcId="{3DD673C6-EC33-4208-B5D3-EFB4A31E2332}" destId="{01308C35-C8E8-4135-BEDF-11621054E6F7}" srcOrd="0" destOrd="0" presId="urn:microsoft.com/office/officeart/2018/2/layout/IconVerticalSolidList"/>
    <dgm:cxn modelId="{C52C6374-D273-4776-9D64-F94A1B68CAE8}" type="presParOf" srcId="{01308C35-C8E8-4135-BEDF-11621054E6F7}" destId="{E2CC0B93-7A7B-47AB-B36A-BFAED5620B75}" srcOrd="0" destOrd="0" presId="urn:microsoft.com/office/officeart/2018/2/layout/IconVerticalSolidList"/>
    <dgm:cxn modelId="{23D09B7A-F200-4FCC-B116-949E44DDCB33}" type="presParOf" srcId="{01308C35-C8E8-4135-BEDF-11621054E6F7}" destId="{51883989-B203-4F6F-ADF9-8CB534695531}" srcOrd="1" destOrd="0" presId="urn:microsoft.com/office/officeart/2018/2/layout/IconVerticalSolidList"/>
    <dgm:cxn modelId="{EEDEBE13-2974-4A31-BA30-388FF8E3C086}" type="presParOf" srcId="{01308C35-C8E8-4135-BEDF-11621054E6F7}" destId="{67534C55-4485-4C4F-A37B-C17F79FDF7D3}" srcOrd="2" destOrd="0" presId="urn:microsoft.com/office/officeart/2018/2/layout/IconVerticalSolidList"/>
    <dgm:cxn modelId="{7CF2B1AA-8A51-4140-B8EC-15EF4FC477F0}" type="presParOf" srcId="{01308C35-C8E8-4135-BEDF-11621054E6F7}" destId="{1368A91D-CA13-408B-9C47-0A4E26EDA88F}" srcOrd="3" destOrd="0" presId="urn:microsoft.com/office/officeart/2018/2/layout/IconVerticalSolidList"/>
    <dgm:cxn modelId="{14146C27-B0C1-403C-BA34-A17BA8973E96}" type="presParOf" srcId="{3DD673C6-EC33-4208-B5D3-EFB4A31E2332}" destId="{6EB3A51A-91D0-4AD1-8BDA-C1D7C8CA1DBD}" srcOrd="1" destOrd="0" presId="urn:microsoft.com/office/officeart/2018/2/layout/IconVerticalSolidList"/>
    <dgm:cxn modelId="{99C70841-2447-4351-9562-0A2B6BA55F43}" type="presParOf" srcId="{3DD673C6-EC33-4208-B5D3-EFB4A31E2332}" destId="{725D5245-47DB-4BE3-A78D-16E3A3676684}" srcOrd="2" destOrd="0" presId="urn:microsoft.com/office/officeart/2018/2/layout/IconVerticalSolidList"/>
    <dgm:cxn modelId="{D614244B-3209-48E0-A74D-2FC75DD1B9BE}" type="presParOf" srcId="{725D5245-47DB-4BE3-A78D-16E3A3676684}" destId="{7AF785C2-B8C7-465B-85EE-A1D669466129}" srcOrd="0" destOrd="0" presId="urn:microsoft.com/office/officeart/2018/2/layout/IconVerticalSolidList"/>
    <dgm:cxn modelId="{704E4B90-73C3-460F-A398-8CFEDB93418E}" type="presParOf" srcId="{725D5245-47DB-4BE3-A78D-16E3A3676684}" destId="{6DDE22D2-0E92-494C-B9EE-5339D3C85F35}" srcOrd="1" destOrd="0" presId="urn:microsoft.com/office/officeart/2018/2/layout/IconVerticalSolidList"/>
    <dgm:cxn modelId="{DCBA5868-46C3-4A50-B29D-819828A53082}" type="presParOf" srcId="{725D5245-47DB-4BE3-A78D-16E3A3676684}" destId="{05B4E060-36B6-41E9-9571-F3B6EA4FC4EF}" srcOrd="2" destOrd="0" presId="urn:microsoft.com/office/officeart/2018/2/layout/IconVerticalSolidList"/>
    <dgm:cxn modelId="{0C8B416A-E986-42B9-ACFD-D86D98874008}" type="presParOf" srcId="{725D5245-47DB-4BE3-A78D-16E3A3676684}" destId="{69C37A74-0206-4969-8D46-D41EA26B63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128D6-82F5-4C31-B577-81A3891B48B2}">
      <dsp:nvSpPr>
        <dsp:cNvPr id="0" name=""/>
        <dsp:cNvSpPr/>
      </dsp:nvSpPr>
      <dsp:spPr>
        <a:xfrm>
          <a:off x="46274" y="367235"/>
          <a:ext cx="1090908" cy="1090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D39F4-39D5-4870-A25E-93F2A77E82F6}">
      <dsp:nvSpPr>
        <dsp:cNvPr id="0" name=""/>
        <dsp:cNvSpPr/>
      </dsp:nvSpPr>
      <dsp:spPr>
        <a:xfrm>
          <a:off x="275364" y="596326"/>
          <a:ext cx="632726" cy="632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89CF9-5699-4404-87B9-E0329B07EF79}">
      <dsp:nvSpPr>
        <dsp:cNvPr id="0" name=""/>
        <dsp:cNvSpPr/>
      </dsp:nvSpPr>
      <dsp:spPr>
        <a:xfrm>
          <a:off x="1370948" y="367235"/>
          <a:ext cx="2571426" cy="109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To identify key features that significantly influence house prices in the northwestern county.</a:t>
          </a:r>
        </a:p>
      </dsp:txBody>
      <dsp:txXfrm>
        <a:off x="1370948" y="367235"/>
        <a:ext cx="2571426" cy="1090908"/>
      </dsp:txXfrm>
    </dsp:sp>
    <dsp:sp modelId="{3602E381-EF97-4C8E-BE66-C9F487AC9C97}">
      <dsp:nvSpPr>
        <dsp:cNvPr id="0" name=""/>
        <dsp:cNvSpPr/>
      </dsp:nvSpPr>
      <dsp:spPr>
        <a:xfrm>
          <a:off x="4390425" y="367235"/>
          <a:ext cx="1090908" cy="1090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EFA33-E5C4-4FB1-A572-C04C1CB65C51}">
      <dsp:nvSpPr>
        <dsp:cNvPr id="0" name=""/>
        <dsp:cNvSpPr/>
      </dsp:nvSpPr>
      <dsp:spPr>
        <a:xfrm>
          <a:off x="4619516" y="596326"/>
          <a:ext cx="632726" cy="632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2A6E4-0A46-4693-933D-3AB8E98845F5}">
      <dsp:nvSpPr>
        <dsp:cNvPr id="0" name=""/>
        <dsp:cNvSpPr/>
      </dsp:nvSpPr>
      <dsp:spPr>
        <a:xfrm>
          <a:off x="5715099" y="367235"/>
          <a:ext cx="2571426" cy="109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To develop an optimal pricing strategy using a robust multiple linear regression model.</a:t>
          </a:r>
        </a:p>
      </dsp:txBody>
      <dsp:txXfrm>
        <a:off x="5715099" y="367235"/>
        <a:ext cx="2571426" cy="1090908"/>
      </dsp:txXfrm>
    </dsp:sp>
    <dsp:sp modelId="{1F1C61F2-4975-4A7A-B612-C3AE093FCF78}">
      <dsp:nvSpPr>
        <dsp:cNvPr id="0" name=""/>
        <dsp:cNvSpPr/>
      </dsp:nvSpPr>
      <dsp:spPr>
        <a:xfrm>
          <a:off x="46274" y="2055456"/>
          <a:ext cx="1090908" cy="1090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F5070-29D6-4DE2-8D05-FEF20804A059}">
      <dsp:nvSpPr>
        <dsp:cNvPr id="0" name=""/>
        <dsp:cNvSpPr/>
      </dsp:nvSpPr>
      <dsp:spPr>
        <a:xfrm>
          <a:off x="275364" y="2284546"/>
          <a:ext cx="632726" cy="632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95E2E-E4EF-4D35-9945-CC3EA427DAC0}">
      <dsp:nvSpPr>
        <dsp:cNvPr id="0" name=""/>
        <dsp:cNvSpPr/>
      </dsp:nvSpPr>
      <dsp:spPr>
        <a:xfrm>
          <a:off x="1370948" y="2055456"/>
          <a:ext cx="2571426" cy="109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To identify overpriced or underpriced houses by comparing predicted and actual prices of the houses.</a:t>
          </a:r>
        </a:p>
      </dsp:txBody>
      <dsp:txXfrm>
        <a:off x="1370948" y="2055456"/>
        <a:ext cx="2571426" cy="1090908"/>
      </dsp:txXfrm>
    </dsp:sp>
    <dsp:sp modelId="{CAA15012-9B12-4662-9BB9-ECBDC89FB826}">
      <dsp:nvSpPr>
        <dsp:cNvPr id="0" name=""/>
        <dsp:cNvSpPr/>
      </dsp:nvSpPr>
      <dsp:spPr>
        <a:xfrm>
          <a:off x="4390425" y="2055456"/>
          <a:ext cx="1090908" cy="1090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D66F8-34F1-457B-8627-923BBD44146C}">
      <dsp:nvSpPr>
        <dsp:cNvPr id="0" name=""/>
        <dsp:cNvSpPr/>
      </dsp:nvSpPr>
      <dsp:spPr>
        <a:xfrm>
          <a:off x="4619516" y="2284546"/>
          <a:ext cx="632726" cy="632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367DA-1B6D-4FA0-A68B-02122C0B4327}">
      <dsp:nvSpPr>
        <dsp:cNvPr id="0" name=""/>
        <dsp:cNvSpPr/>
      </dsp:nvSpPr>
      <dsp:spPr>
        <a:xfrm>
          <a:off x="5715099" y="2055456"/>
          <a:ext cx="2571426" cy="109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To help improve the agency's annual revenue by leveraging the analytical insights and pricing strategy developed through this project.</a:t>
          </a:r>
        </a:p>
      </dsp:txBody>
      <dsp:txXfrm>
        <a:off x="5715099" y="2055456"/>
        <a:ext cx="2571426" cy="1090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018FE-B55B-4CA3-A558-53B5A1F5C4E2}">
      <dsp:nvSpPr>
        <dsp:cNvPr id="0" name=""/>
        <dsp:cNvSpPr/>
      </dsp:nvSpPr>
      <dsp:spPr>
        <a:xfrm>
          <a:off x="0" y="495104"/>
          <a:ext cx="4374300" cy="9140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A255C-51B1-46DC-A801-EE5FADDC6BD7}">
      <dsp:nvSpPr>
        <dsp:cNvPr id="0" name=""/>
        <dsp:cNvSpPr/>
      </dsp:nvSpPr>
      <dsp:spPr>
        <a:xfrm>
          <a:off x="276497" y="700763"/>
          <a:ext cx="502722" cy="502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243CE-C018-4E9A-A4D3-A69C209636DC}">
      <dsp:nvSpPr>
        <dsp:cNvPr id="0" name=""/>
        <dsp:cNvSpPr/>
      </dsp:nvSpPr>
      <dsp:spPr>
        <a:xfrm>
          <a:off x="1055716" y="495104"/>
          <a:ext cx="3318583" cy="91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36" tIns="96736" rIns="96736" bIns="96736" numCol="1" spcCol="1270" anchor="ctr" anchorCtr="0">
          <a:noAutofit/>
        </a:bodyPr>
        <a:lstStyle/>
        <a:p>
          <a:pPr lvl="0" algn="l" defTabSz="666750">
            <a:lnSpc>
              <a:spcPct val="100000"/>
            </a:lnSpc>
            <a:spcBef>
              <a:spcPct val="0"/>
            </a:spcBef>
            <a:spcAft>
              <a:spcPct val="35000"/>
            </a:spcAft>
          </a:pPr>
          <a:r>
            <a:rPr lang="en-US" sz="1500" kern="1200" dirty="0" smtClean="0"/>
            <a:t>Dropped missing values.</a:t>
          </a:r>
          <a:endParaRPr lang="en-US" sz="1500" kern="1200" dirty="0"/>
        </a:p>
      </dsp:txBody>
      <dsp:txXfrm>
        <a:off x="1055716" y="495104"/>
        <a:ext cx="3318583" cy="914040"/>
      </dsp:txXfrm>
    </dsp:sp>
    <dsp:sp modelId="{A7FF9953-50F9-4B2F-9E07-ED986DE1B38B}">
      <dsp:nvSpPr>
        <dsp:cNvPr id="0" name=""/>
        <dsp:cNvSpPr/>
      </dsp:nvSpPr>
      <dsp:spPr>
        <a:xfrm>
          <a:off x="0" y="1637655"/>
          <a:ext cx="4374300" cy="9140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D08CB2-48F8-43AD-B08F-75EE697D5509}">
      <dsp:nvSpPr>
        <dsp:cNvPr id="0" name=""/>
        <dsp:cNvSpPr/>
      </dsp:nvSpPr>
      <dsp:spPr>
        <a:xfrm>
          <a:off x="276497" y="1843314"/>
          <a:ext cx="502722" cy="502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A2CD4-C823-46D7-9A11-66741A02A35F}">
      <dsp:nvSpPr>
        <dsp:cNvPr id="0" name=""/>
        <dsp:cNvSpPr/>
      </dsp:nvSpPr>
      <dsp:spPr>
        <a:xfrm>
          <a:off x="1055716" y="1637655"/>
          <a:ext cx="3318583" cy="91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36" tIns="96736" rIns="96736" bIns="96736" numCol="1" spcCol="1270" anchor="ctr" anchorCtr="0">
          <a:noAutofit/>
        </a:bodyPr>
        <a:lstStyle/>
        <a:p>
          <a:pPr lvl="0" algn="l" defTabSz="666750">
            <a:lnSpc>
              <a:spcPct val="100000"/>
            </a:lnSpc>
            <a:spcBef>
              <a:spcPct val="0"/>
            </a:spcBef>
            <a:spcAft>
              <a:spcPct val="35000"/>
            </a:spcAft>
          </a:pPr>
          <a:r>
            <a:rPr lang="en-US" sz="1500" kern="1200" dirty="0" smtClean="0"/>
            <a:t>Created </a:t>
          </a:r>
          <a:r>
            <a:rPr lang="en-US" sz="1500" kern="1200" dirty="0"/>
            <a:t>a subset of the main dataset consisting </a:t>
          </a:r>
          <a:r>
            <a:rPr lang="en-US" sz="1500" kern="1200" dirty="0" smtClean="0"/>
            <a:t> </a:t>
          </a:r>
          <a:r>
            <a:rPr lang="en-US" sz="1500" kern="1200" dirty="0"/>
            <a:t>features to use during the analysis.</a:t>
          </a:r>
        </a:p>
      </dsp:txBody>
      <dsp:txXfrm>
        <a:off x="1055716" y="1637655"/>
        <a:ext cx="3318583" cy="914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C0B93-7A7B-47AB-B36A-BFAED5620B75}">
      <dsp:nvSpPr>
        <dsp:cNvPr id="0" name=""/>
        <dsp:cNvSpPr/>
      </dsp:nvSpPr>
      <dsp:spPr>
        <a:xfrm>
          <a:off x="-33624" y="646836"/>
          <a:ext cx="5443293" cy="1179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83989-B203-4F6F-ADF9-8CB534695531}">
      <dsp:nvSpPr>
        <dsp:cNvPr id="0" name=""/>
        <dsp:cNvSpPr/>
      </dsp:nvSpPr>
      <dsp:spPr>
        <a:xfrm>
          <a:off x="323308" y="912323"/>
          <a:ext cx="648968" cy="648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68A91D-CA13-408B-9C47-0A4E26EDA88F}">
      <dsp:nvSpPr>
        <dsp:cNvPr id="0" name=""/>
        <dsp:cNvSpPr/>
      </dsp:nvSpPr>
      <dsp:spPr>
        <a:xfrm>
          <a:off x="1259296" y="646836"/>
          <a:ext cx="4217620" cy="1179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77" tIns="124877" rIns="124877" bIns="124877" numCol="1" spcCol="1270" anchor="ctr" anchorCtr="0">
          <a:noAutofit/>
        </a:bodyPr>
        <a:lstStyle/>
        <a:p>
          <a:pPr lvl="0" algn="l" defTabSz="711200">
            <a:lnSpc>
              <a:spcPct val="90000"/>
            </a:lnSpc>
            <a:spcBef>
              <a:spcPct val="0"/>
            </a:spcBef>
            <a:spcAft>
              <a:spcPct val="35000"/>
            </a:spcAft>
          </a:pPr>
          <a:r>
            <a:rPr lang="en-US" sz="1600" kern="1200" dirty="0"/>
            <a:t>The </a:t>
          </a:r>
          <a:r>
            <a:rPr lang="en-US" sz="1600" kern="1200" dirty="0" smtClean="0"/>
            <a:t>model identifies key </a:t>
          </a:r>
          <a:r>
            <a:rPr lang="en-US" sz="1600" kern="1200" dirty="0"/>
            <a:t>factors influencing house prices </a:t>
          </a:r>
          <a:r>
            <a:rPr lang="en-US" sz="1600" kern="1200" dirty="0" smtClean="0"/>
            <a:t>and explains </a:t>
          </a:r>
          <a:r>
            <a:rPr lang="en-US" sz="1600" kern="1200" dirty="0"/>
            <a:t>83% of the price variation with a high degree of statistical significance.</a:t>
          </a:r>
        </a:p>
      </dsp:txBody>
      <dsp:txXfrm>
        <a:off x="1259296" y="646836"/>
        <a:ext cx="4217620" cy="1179943"/>
      </dsp:txXfrm>
    </dsp:sp>
    <dsp:sp modelId="{7AF785C2-B8C7-465B-85EE-A1D669466129}">
      <dsp:nvSpPr>
        <dsp:cNvPr id="0" name=""/>
        <dsp:cNvSpPr/>
      </dsp:nvSpPr>
      <dsp:spPr>
        <a:xfrm>
          <a:off x="-33624" y="2121765"/>
          <a:ext cx="5443293" cy="1179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22D2-0E92-494C-B9EE-5339D3C85F35}">
      <dsp:nvSpPr>
        <dsp:cNvPr id="0" name=""/>
        <dsp:cNvSpPr/>
      </dsp:nvSpPr>
      <dsp:spPr>
        <a:xfrm>
          <a:off x="323308" y="2387253"/>
          <a:ext cx="648968" cy="6489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C37A74-0206-4969-8D46-D41EA26B6347}">
      <dsp:nvSpPr>
        <dsp:cNvPr id="0" name=""/>
        <dsp:cNvSpPr/>
      </dsp:nvSpPr>
      <dsp:spPr>
        <a:xfrm>
          <a:off x="1329210" y="2121765"/>
          <a:ext cx="4077792" cy="1179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77" tIns="124877" rIns="124877" bIns="124877" numCol="1" spcCol="1270" anchor="ctr" anchorCtr="0">
          <a:noAutofit/>
        </a:bodyPr>
        <a:lstStyle/>
        <a:p>
          <a:pPr lvl="0" algn="l" defTabSz="711200">
            <a:lnSpc>
              <a:spcPct val="90000"/>
            </a:lnSpc>
            <a:spcBef>
              <a:spcPct val="0"/>
            </a:spcBef>
            <a:spcAft>
              <a:spcPct val="35000"/>
            </a:spcAft>
          </a:pPr>
          <a:r>
            <a:rPr lang="en-US" sz="1600" kern="1200" dirty="0"/>
            <a:t>Important factors affecting house prices include living area size, waterfront view, number of bedrooms and bathrooms, property grade, sale year, and zip codes.</a:t>
          </a:r>
        </a:p>
      </dsp:txBody>
      <dsp:txXfrm>
        <a:off x="1329210" y="2121765"/>
        <a:ext cx="4077792" cy="11799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06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4d48850d36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4d48850d36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d48850d36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d48850d36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d48850d3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d48850d3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a4df5db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a4df5db8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48850d3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d48850d3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48850d3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d48850d3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68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d48850d36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d48850d3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18727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8727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5113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06460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28827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20500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609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63884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108460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67336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792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12755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980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8830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297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7357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40768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6133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15158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230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9076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6128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6/2/2023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763725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 id="2147483876" r:id="rId22"/>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569151" y="852054"/>
            <a:ext cx="4541041" cy="1906155"/>
          </a:xfrm>
        </p:spPr>
        <p:txBody>
          <a:bodyPr spcFirstLastPara="1" vert="horz" lIns="91440" tIns="45720" rIns="91440" bIns="45720" rtlCol="0" anchor="b" anchorCtr="0">
            <a:normAutofit/>
          </a:bodyPr>
          <a:lstStyle/>
          <a:p>
            <a:pPr marL="0" lvl="0" indent="0" algn="r" defTabSz="457200">
              <a:lnSpc>
                <a:spcPct val="90000"/>
              </a:lnSpc>
              <a:spcBef>
                <a:spcPct val="0"/>
              </a:spcBef>
              <a:spcAft>
                <a:spcPts val="0"/>
              </a:spcAft>
            </a:pPr>
            <a:r>
              <a:rPr lang="en-US" sz="3800" b="0" dirty="0" smtClean="0"/>
              <a:t>HOUSE PRICING ANALYSIS</a:t>
            </a:r>
            <a:endParaRPr lang="en-US" sz="3800" b="0" dirty="0"/>
          </a:p>
        </p:txBody>
      </p:sp>
      <p:sp>
        <p:nvSpPr>
          <p:cNvPr id="60" name="Google Shape;60;p13"/>
          <p:cNvSpPr txBox="1">
            <a:spLocks noGrp="1"/>
          </p:cNvSpPr>
          <p:nvPr>
            <p:ph type="body" idx="1"/>
          </p:nvPr>
        </p:nvSpPr>
        <p:spPr>
          <a:xfrm>
            <a:off x="3522519" y="2863272"/>
            <a:ext cx="3483766" cy="1087582"/>
          </a:xfrm>
        </p:spPr>
        <p:txBody>
          <a:bodyPr spcFirstLastPara="1" vert="horz" lIns="91440" tIns="45720" rIns="91440" bIns="45720" rtlCol="0" anchor="t" anchorCtr="0">
            <a:normAutofit/>
          </a:bodyPr>
          <a:lstStyle/>
          <a:p>
            <a:pPr marL="0" lvl="0" indent="0" algn="r" defTabSz="457200">
              <a:spcBef>
                <a:spcPct val="20000"/>
              </a:spcBef>
              <a:spcAft>
                <a:spcPts val="600"/>
              </a:spcAft>
              <a:buSzPct val="145000"/>
              <a:buNone/>
            </a:pPr>
            <a:r>
              <a:rPr lang="en-US" sz="2100" dirty="0"/>
              <a:t>June </a:t>
            </a:r>
            <a:r>
              <a:rPr lang="en-US" sz="2100" dirty="0" smtClean="0"/>
              <a:t>2, </a:t>
            </a:r>
            <a:r>
              <a:rPr lang="en-US" sz="2100" dirty="0"/>
              <a:t>2023</a:t>
            </a:r>
          </a:p>
        </p:txBody>
      </p:sp>
      <p:pic>
        <p:nvPicPr>
          <p:cNvPr id="62" name="Picture 61">
            <a:extLst>
              <a:ext uri="{FF2B5EF4-FFF2-40B4-BE49-F238E27FC236}">
                <a16:creationId xmlns:a16="http://schemas.microsoft.com/office/drawing/2014/main" id="{B2797791-D510-048E-8C87-282A7560ABFD}"/>
              </a:ext>
            </a:extLst>
          </p:cNvPr>
          <p:cNvPicPr>
            <a:picLocks noChangeAspect="1"/>
          </p:cNvPicPr>
          <p:nvPr/>
        </p:nvPicPr>
        <p:blipFill rotWithShape="1">
          <a:blip r:embed="rId3"/>
          <a:srcRect l="10474" t="9091" r="44928" b="-1"/>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29691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1113234" y="963038"/>
            <a:ext cx="1775439" cy="279287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990"/>
            </a:pPr>
            <a:r>
              <a:rPr lang="en-US" sz="2700" b="1" i="1" dirty="0">
                <a:solidFill>
                  <a:srgbClr val="000000"/>
                </a:solidFill>
                <a:sym typeface="Arial"/>
              </a:rPr>
              <a:t>Conclusion</a:t>
            </a:r>
          </a:p>
        </p:txBody>
      </p:sp>
      <p:graphicFrame>
        <p:nvGraphicFramePr>
          <p:cNvPr id="215" name="Google Shape;213;p35">
            <a:extLst>
              <a:ext uri="{FF2B5EF4-FFF2-40B4-BE49-F238E27FC236}">
                <a16:creationId xmlns:a16="http://schemas.microsoft.com/office/drawing/2014/main" id="{C0702528-F67C-6868-5BD8-C49AEE2DEB71}"/>
              </a:ext>
            </a:extLst>
          </p:cNvPr>
          <p:cNvGraphicFramePr/>
          <p:nvPr>
            <p:extLst>
              <p:ext uri="{D42A27DB-BD31-4B8C-83A1-F6EECF244321}">
                <p14:modId xmlns:p14="http://schemas.microsoft.com/office/powerpoint/2010/main" val="1090201557"/>
              </p:ext>
            </p:extLst>
          </p:nvPr>
        </p:nvGraphicFramePr>
        <p:xfrm>
          <a:off x="2992582" y="540327"/>
          <a:ext cx="5443293" cy="394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152550" y="457200"/>
            <a:ext cx="2802951" cy="990600"/>
          </a:xfr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500"/>
              <a:t>Recommendations</a:t>
            </a:r>
          </a:p>
        </p:txBody>
      </p:sp>
      <p:sp>
        <p:nvSpPr>
          <p:cNvPr id="219" name="Google Shape;219;p36"/>
          <p:cNvSpPr txBox="1">
            <a:spLocks noGrp="1"/>
          </p:cNvSpPr>
          <p:nvPr>
            <p:ph type="body" idx="1"/>
          </p:nvPr>
        </p:nvSpPr>
        <p:spPr>
          <a:xfrm>
            <a:off x="3907172" y="1620441"/>
            <a:ext cx="3048329" cy="2910580"/>
          </a:xfrm>
        </p:spPr>
        <p:txBody>
          <a:bodyPr spcFirstLastPara="1" vert="horz" lIns="91440" tIns="45720" rIns="91440" bIns="45720" rtlCol="0" anchorCtr="0">
            <a:normAutofit/>
          </a:bodyPr>
          <a:lstStyle/>
          <a:p>
            <a:pPr marL="457200" lvl="0" indent="-358775" defTabSz="457200">
              <a:lnSpc>
                <a:spcPct val="90000"/>
              </a:lnSpc>
              <a:spcBef>
                <a:spcPts val="1000"/>
              </a:spcBef>
              <a:buSzPct val="80000"/>
              <a:buFont typeface="Wingdings 3" charset="2"/>
              <a:buChar char=""/>
            </a:pPr>
            <a:r>
              <a:rPr lang="en-US" sz="1100" dirty="0"/>
              <a:t>Focus on key </a:t>
            </a:r>
            <a:r>
              <a:rPr lang="en-US" sz="1100" dirty="0" smtClean="0"/>
              <a:t>features analyzed when </a:t>
            </a:r>
            <a:r>
              <a:rPr lang="en-US" sz="1100" dirty="0"/>
              <a:t>setting house prices.</a:t>
            </a:r>
          </a:p>
          <a:p>
            <a:pPr lvl="0" indent="-358775" defTabSz="457200">
              <a:lnSpc>
                <a:spcPct val="90000"/>
              </a:lnSpc>
              <a:spcBef>
                <a:spcPts val="1000"/>
              </a:spcBef>
              <a:buSzPct val="80000"/>
              <a:buFont typeface="Wingdings 3" charset="2"/>
              <a:buChar char=""/>
            </a:pPr>
            <a:r>
              <a:rPr lang="en-US" sz="1100" dirty="0" smtClean="0"/>
              <a:t>Utilize </a:t>
            </a:r>
            <a:r>
              <a:rPr lang="en-US" sz="1100" dirty="0"/>
              <a:t>the regression model </a:t>
            </a:r>
            <a:r>
              <a:rPr lang="en-US" sz="1100" dirty="0" smtClean="0"/>
              <a:t>to generate </a:t>
            </a:r>
            <a:r>
              <a:rPr lang="en-US" sz="1100" dirty="0"/>
              <a:t>an </a:t>
            </a:r>
            <a:r>
              <a:rPr lang="en-US" sz="1100" dirty="0" smtClean="0"/>
              <a:t>optimal </a:t>
            </a:r>
            <a:r>
              <a:rPr lang="en-US" sz="1100" dirty="0"/>
              <a:t>pricing </a:t>
            </a:r>
            <a:r>
              <a:rPr lang="en-US" sz="1100" dirty="0" smtClean="0"/>
              <a:t>strategy.</a:t>
            </a:r>
          </a:p>
          <a:p>
            <a:pPr marL="457200" lvl="0" indent="-358775" defTabSz="457200">
              <a:lnSpc>
                <a:spcPct val="90000"/>
              </a:lnSpc>
              <a:spcBef>
                <a:spcPts val="1000"/>
              </a:spcBef>
              <a:buSzPct val="80000"/>
              <a:buFont typeface="Wingdings 3" charset="2"/>
              <a:buChar char=""/>
            </a:pPr>
            <a:r>
              <a:rPr lang="en-US" sz="1100" dirty="0" smtClean="0"/>
              <a:t>Compare </a:t>
            </a:r>
            <a:r>
              <a:rPr lang="en-US" sz="1100" dirty="0"/>
              <a:t>predicted and actual prices to </a:t>
            </a:r>
            <a:r>
              <a:rPr lang="en-US" sz="1100" dirty="0" smtClean="0"/>
              <a:t>identify </a:t>
            </a:r>
            <a:r>
              <a:rPr lang="en-US" sz="1100" dirty="0"/>
              <a:t>overpriced and underpriced </a:t>
            </a:r>
            <a:r>
              <a:rPr lang="en-US" sz="1100" dirty="0" smtClean="0"/>
              <a:t>houses.</a:t>
            </a:r>
          </a:p>
          <a:p>
            <a:pPr indent="-358775" defTabSz="457200">
              <a:lnSpc>
                <a:spcPct val="90000"/>
              </a:lnSpc>
              <a:spcBef>
                <a:spcPts val="1000"/>
              </a:spcBef>
              <a:buSzPct val="80000"/>
              <a:buFont typeface="Wingdings 3" charset="2"/>
              <a:buChar char=""/>
            </a:pPr>
            <a:r>
              <a:rPr lang="en-US" sz="1100" dirty="0">
                <a:sym typeface="Nunito"/>
              </a:rPr>
              <a:t>Leverage analytical </a:t>
            </a:r>
            <a:r>
              <a:rPr lang="en-US" sz="1100" dirty="0" smtClean="0">
                <a:sym typeface="Nunito"/>
              </a:rPr>
              <a:t>insights derived to </a:t>
            </a:r>
            <a:r>
              <a:rPr lang="en-US" sz="1100" dirty="0">
                <a:sym typeface="Nunito"/>
              </a:rPr>
              <a:t>enhance </a:t>
            </a:r>
            <a:r>
              <a:rPr lang="en-US" sz="1100" dirty="0" smtClean="0">
                <a:sym typeface="Nunito"/>
              </a:rPr>
              <a:t>decision-making.</a:t>
            </a:r>
            <a:endParaRPr lang="en-US" sz="1100" dirty="0"/>
          </a:p>
        </p:txBody>
      </p:sp>
      <p:pic>
        <p:nvPicPr>
          <p:cNvPr id="221" name="Picture 220" descr="A midsection of a person holding a miniature house">
            <a:extLst>
              <a:ext uri="{FF2B5EF4-FFF2-40B4-BE49-F238E27FC236}">
                <a16:creationId xmlns:a16="http://schemas.microsoft.com/office/drawing/2014/main" id="{2B3EA419-0514-1294-89C4-F37AC7D95B50}"/>
              </a:ext>
            </a:extLst>
          </p:cNvPr>
          <p:cNvPicPr>
            <a:picLocks noChangeAspect="1"/>
          </p:cNvPicPr>
          <p:nvPr/>
        </p:nvPicPr>
        <p:blipFill rotWithShape="1">
          <a:blip r:embed="rId3"/>
          <a:srcRect l="26055" r="24386" b="2"/>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3"/>
        <p:cNvGrpSpPr/>
        <p:nvPr/>
      </p:nvGrpSpPr>
      <p:grpSpPr>
        <a:xfrm>
          <a:off x="0" y="0"/>
          <a:ext cx="0" cy="0"/>
          <a:chOff x="0" y="0"/>
          <a:chExt cx="0" cy="0"/>
        </a:xfrm>
      </p:grpSpPr>
      <p:pic>
        <p:nvPicPr>
          <p:cNvPr id="254" name="Picture 226" descr="Magnifying glass showing decling performance">
            <a:extLst>
              <a:ext uri="{FF2B5EF4-FFF2-40B4-BE49-F238E27FC236}">
                <a16:creationId xmlns:a16="http://schemas.microsoft.com/office/drawing/2014/main" id="{62D3C151-152B-E1CE-C6B8-1BFE21992314}"/>
              </a:ext>
            </a:extLst>
          </p:cNvPr>
          <p:cNvPicPr>
            <a:picLocks noChangeAspect="1"/>
          </p:cNvPicPr>
          <p:nvPr/>
        </p:nvPicPr>
        <p:blipFill rotWithShape="1">
          <a:blip r:embed="rId3">
            <a:duotone>
              <a:schemeClr val="bg2">
                <a:shade val="45000"/>
                <a:satMod val="135000"/>
              </a:schemeClr>
              <a:prstClr val="white"/>
            </a:duotone>
            <a:alphaModFix amt="25000"/>
          </a:blip>
          <a:srcRect t="1220" b="14510"/>
          <a:stretch/>
        </p:blipFill>
        <p:spPr>
          <a:xfrm>
            <a:off x="20" y="10"/>
            <a:ext cx="9143980" cy="5143490"/>
          </a:xfrm>
          <a:prstGeom prst="rect">
            <a:avLst/>
          </a:prstGeom>
        </p:spPr>
      </p:pic>
      <p:sp>
        <p:nvSpPr>
          <p:cNvPr id="224" name="Google Shape;224;p37"/>
          <p:cNvSpPr txBox="1">
            <a:spLocks noGrp="1"/>
          </p:cNvSpPr>
          <p:nvPr>
            <p:ph type="title"/>
          </p:nvPr>
        </p:nvSpPr>
        <p:spPr>
          <a:xfrm>
            <a:off x="482600" y="479324"/>
            <a:ext cx="2735620" cy="3724375"/>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sz="4000">
                <a:sym typeface="Arial"/>
              </a:rPr>
              <a:t>Next Steps</a:t>
            </a:r>
          </a:p>
        </p:txBody>
      </p:sp>
      <p:sp>
        <p:nvSpPr>
          <p:cNvPr id="225" name="Google Shape;225;p37"/>
          <p:cNvSpPr txBox="1">
            <a:spLocks noGrp="1"/>
          </p:cNvSpPr>
          <p:nvPr>
            <p:ph type="body" idx="1"/>
          </p:nvPr>
        </p:nvSpPr>
        <p:spPr>
          <a:xfrm>
            <a:off x="3734953" y="479324"/>
            <a:ext cx="4943510" cy="3724375"/>
          </a:xfrm>
          <a:prstGeom prst="rect">
            <a:avLst/>
          </a:prstGeom>
        </p:spPr>
        <p:txBody>
          <a:bodyPr spcFirstLastPara="1" vert="horz" lIns="91440" tIns="45720" rIns="91440" bIns="45720" rtlCol="0" anchor="ctr" anchorCtr="0">
            <a:normAutofit/>
          </a:bodyPr>
          <a:lstStyle/>
          <a:p>
            <a:pPr marL="457200" lvl="0" indent="-342900" defTabSz="457200">
              <a:lnSpc>
                <a:spcPct val="90000"/>
              </a:lnSpc>
              <a:spcBef>
                <a:spcPct val="20000"/>
              </a:spcBef>
              <a:spcAft>
                <a:spcPts val="600"/>
              </a:spcAft>
              <a:buSzPct val="145000"/>
              <a:buFont typeface="Arial"/>
              <a:buChar char="•"/>
            </a:pPr>
            <a:r>
              <a:rPr lang="en-US" dirty="0" smtClean="0">
                <a:sym typeface="Nunito"/>
              </a:rPr>
              <a:t>Analyze </a:t>
            </a:r>
            <a:r>
              <a:rPr lang="en-US" dirty="0">
                <a:sym typeface="Nunito"/>
              </a:rPr>
              <a:t>temporal </a:t>
            </a:r>
            <a:r>
              <a:rPr lang="en-US" dirty="0" smtClean="0">
                <a:sym typeface="Nunito"/>
              </a:rPr>
              <a:t>dynamics to </a:t>
            </a:r>
            <a:r>
              <a:rPr lang="en-US" dirty="0">
                <a:sym typeface="Nunito"/>
              </a:rPr>
              <a:t>capture </a:t>
            </a:r>
            <a:r>
              <a:rPr lang="en-US" dirty="0" smtClean="0">
                <a:sym typeface="Nunito"/>
              </a:rPr>
              <a:t>seasonal </a:t>
            </a:r>
            <a:r>
              <a:rPr lang="en-US" dirty="0">
                <a:sym typeface="Nunito"/>
              </a:rPr>
              <a:t>trends and long-term fluctuations.</a:t>
            </a:r>
          </a:p>
          <a:p>
            <a:pPr marL="457200" lvl="0" indent="-342900" defTabSz="457200">
              <a:lnSpc>
                <a:spcPct val="90000"/>
              </a:lnSpc>
              <a:spcBef>
                <a:spcPct val="20000"/>
              </a:spcBef>
              <a:spcAft>
                <a:spcPts val="600"/>
              </a:spcAft>
              <a:buSzPct val="145000"/>
              <a:buFont typeface="Arial"/>
              <a:buChar char="•"/>
            </a:pPr>
            <a:r>
              <a:rPr lang="en-US" dirty="0">
                <a:sym typeface="Nunito"/>
              </a:rPr>
              <a:t>Collaborate with </a:t>
            </a:r>
            <a:r>
              <a:rPr lang="en-US" dirty="0" smtClean="0">
                <a:sym typeface="Nunito"/>
              </a:rPr>
              <a:t>real estate experts to </a:t>
            </a:r>
            <a:r>
              <a:rPr lang="en-US" dirty="0">
                <a:sym typeface="Nunito"/>
              </a:rPr>
              <a:t>validate the analysis and gain deeper market understanding.</a:t>
            </a:r>
          </a:p>
          <a:p>
            <a:pPr marL="457200" lvl="0" indent="-342900" defTabSz="457200">
              <a:lnSpc>
                <a:spcPct val="90000"/>
              </a:lnSpc>
              <a:spcBef>
                <a:spcPct val="20000"/>
              </a:spcBef>
              <a:spcAft>
                <a:spcPts val="600"/>
              </a:spcAft>
              <a:buSzPct val="145000"/>
              <a:buFont typeface="Arial"/>
              <a:buChar char="•"/>
            </a:pPr>
            <a:r>
              <a:rPr lang="en-US" dirty="0">
                <a:sym typeface="Nunito"/>
              </a:rPr>
              <a:t>Refine the model: Explore </a:t>
            </a:r>
            <a:r>
              <a:rPr lang="en-US" dirty="0" smtClean="0">
                <a:sym typeface="Nunito"/>
              </a:rPr>
              <a:t>more regression </a:t>
            </a:r>
            <a:r>
              <a:rPr lang="en-US" dirty="0">
                <a:sym typeface="Nunito"/>
              </a:rPr>
              <a:t>techniques to improve </a:t>
            </a:r>
            <a:r>
              <a:rPr lang="en-US" dirty="0" smtClean="0">
                <a:sym typeface="Nunito"/>
              </a:rPr>
              <a:t>our model accuracy.</a:t>
            </a:r>
            <a:endParaRPr lang="en-US" dirty="0">
              <a:sym typeface="Nunito"/>
            </a:endParaRPr>
          </a:p>
          <a:p>
            <a:pPr marL="457200" lvl="0" indent="-342900" defTabSz="457200">
              <a:lnSpc>
                <a:spcPct val="90000"/>
              </a:lnSpc>
              <a:spcBef>
                <a:spcPct val="20000"/>
              </a:spcBef>
              <a:spcAft>
                <a:spcPts val="600"/>
              </a:spcAft>
              <a:buSzPct val="145000"/>
              <a:buFont typeface="Arial"/>
              <a:buChar char="•"/>
            </a:pPr>
            <a:r>
              <a:rPr lang="en-US" dirty="0">
                <a:sym typeface="Nunito"/>
              </a:rPr>
              <a:t>Stay updated and iterate: Continuously track new data and industry trends to ensure the model remains </a:t>
            </a:r>
            <a:r>
              <a:rPr lang="en-US" dirty="0" smtClean="0">
                <a:sym typeface="Nunito"/>
              </a:rPr>
              <a:t>efficient.</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971799" y="514350"/>
            <a:ext cx="5509418" cy="106044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Project Overview</a:t>
            </a:r>
          </a:p>
        </p:txBody>
      </p:sp>
      <p:sp>
        <p:nvSpPr>
          <p:cNvPr id="66" name="Google Shape;66;p14"/>
          <p:cNvSpPr txBox="1">
            <a:spLocks noGrp="1"/>
          </p:cNvSpPr>
          <p:nvPr>
            <p:ph type="body" idx="1"/>
          </p:nvPr>
        </p:nvSpPr>
        <p:spPr>
          <a:xfrm>
            <a:off x="2882900" y="1536699"/>
            <a:ext cx="5744367" cy="2806701"/>
          </a:xfrm>
          <a:prstGeom prst="rect">
            <a:avLst/>
          </a:prstGeom>
        </p:spPr>
        <p:txBody>
          <a:bodyPr spcFirstLastPara="1" vert="horz" lIns="91440" tIns="45720" rIns="91440" bIns="45720" rtlCol="0" anchor="ctr" anchorCtr="0">
            <a:normAutofit/>
          </a:bodyPr>
          <a:lstStyle/>
          <a:p>
            <a:pPr marL="0" lvl="0" indent="0" defTabSz="457200">
              <a:spcBef>
                <a:spcPct val="20000"/>
              </a:spcBef>
              <a:spcAft>
                <a:spcPts val="600"/>
              </a:spcAft>
              <a:buSzPct val="145000"/>
              <a:buNone/>
            </a:pPr>
            <a:r>
              <a:rPr lang="en-US" dirty="0" smtClean="0">
                <a:sym typeface="Nunito"/>
              </a:rPr>
              <a:t>XYZ Realtors, </a:t>
            </a:r>
            <a:r>
              <a:rPr lang="en-US" dirty="0">
                <a:sym typeface="Nunito"/>
              </a:rPr>
              <a:t>nestled in the heart </a:t>
            </a:r>
            <a:r>
              <a:rPr lang="en-US" dirty="0" smtClean="0">
                <a:sym typeface="Nunito"/>
              </a:rPr>
              <a:t>of northwestern </a:t>
            </a:r>
            <a:r>
              <a:rPr lang="en-US" dirty="0">
                <a:sym typeface="Nunito"/>
              </a:rPr>
              <a:t>county, serves as the gateway to turning homeownership dreams into reality. With unwavering </a:t>
            </a:r>
            <a:r>
              <a:rPr lang="en-US" dirty="0" smtClean="0">
                <a:sym typeface="Nunito"/>
              </a:rPr>
              <a:t>commitment to data-driven strategies and analytical insights,  </a:t>
            </a:r>
            <a:r>
              <a:rPr lang="en-US" dirty="0">
                <a:sym typeface="Nunito"/>
              </a:rPr>
              <a:t>the agency seeks to be a pioneering force in optimal </a:t>
            </a:r>
            <a:r>
              <a:rPr lang="en-US" dirty="0" smtClean="0">
                <a:sym typeface="Nunito"/>
              </a:rPr>
              <a:t>house pricing.</a:t>
            </a:r>
            <a:endParaRPr lang="en-US" dirty="0">
              <a:sym typeface="Nunito"/>
            </a:endParaRPr>
          </a:p>
        </p:txBody>
      </p:sp>
      <p:pic>
        <p:nvPicPr>
          <p:cNvPr id="68" name="Picture 67" descr="Houses in a village">
            <a:extLst>
              <a:ext uri="{FF2B5EF4-FFF2-40B4-BE49-F238E27FC236}">
                <a16:creationId xmlns:a16="http://schemas.microsoft.com/office/drawing/2014/main" id="{EB99CED5-63EB-B641-0799-ABA9C9A42C79}"/>
              </a:ext>
            </a:extLst>
          </p:cNvPr>
          <p:cNvPicPr>
            <a:picLocks noChangeAspect="1"/>
          </p:cNvPicPr>
          <p:nvPr/>
        </p:nvPicPr>
        <p:blipFill rotWithShape="1">
          <a:blip r:embed="rId4"/>
          <a:srcRect l="26367" r="35804"/>
          <a:stretch/>
        </p:blipFill>
        <p:spPr>
          <a:xfrm>
            <a:off x="20" y="10"/>
            <a:ext cx="2594352"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729060" y="514350"/>
            <a:ext cx="3945510" cy="1314449"/>
          </a:xfrm>
          <a:prstGeom prst="rect">
            <a:avLst/>
          </a:prstGeom>
        </p:spPr>
        <p:txBody>
          <a:bodyPr spcFirstLastPara="1" vert="horz" lIns="91440" tIns="45720" rIns="91440" bIns="45720" rtlCol="0" anchor="ctr" anchorCtr="0">
            <a:normAutofit/>
          </a:bodyPr>
          <a:lstStyle/>
          <a:p>
            <a:pPr marL="0" lvl="0" indent="0" algn="l" defTabSz="457200">
              <a:spcAft>
                <a:spcPts val="0"/>
              </a:spcAft>
            </a:pPr>
            <a:endParaRPr lang="en-US" sz="4000" b="0" dirty="0">
              <a:sym typeface="Arial"/>
            </a:endParaRPr>
          </a:p>
          <a:p>
            <a:pPr marL="0" lvl="0" indent="0" algn="l" defTabSz="457200">
              <a:spcAft>
                <a:spcPts val="0"/>
              </a:spcAft>
            </a:pPr>
            <a:r>
              <a:rPr lang="en-US" sz="4000" dirty="0">
                <a:sym typeface="Arial"/>
              </a:rPr>
              <a:t>Business Problem</a:t>
            </a:r>
          </a:p>
        </p:txBody>
      </p:sp>
      <p:sp>
        <p:nvSpPr>
          <p:cNvPr id="72" name="Google Shape;72;p15"/>
          <p:cNvSpPr txBox="1"/>
          <p:nvPr/>
        </p:nvSpPr>
        <p:spPr>
          <a:xfrm>
            <a:off x="872836" y="2000249"/>
            <a:ext cx="7949046" cy="2343151"/>
          </a:xfrm>
          <a:prstGeom prst="rect">
            <a:avLst/>
          </a:prstGeom>
        </p:spPr>
        <p:txBody>
          <a:bodyPr spcFirstLastPara="1" vert="horz" lIns="91440" tIns="45720" rIns="91440" bIns="45720" rtlCol="0" anchor="ctr" anchorCtr="0">
            <a:normAutofit/>
          </a:bodyPr>
          <a:lstStyle/>
          <a:p>
            <a:pPr marL="0" lvl="0" indent="0">
              <a:spcBef>
                <a:spcPct val="20000"/>
              </a:spcBef>
              <a:spcAft>
                <a:spcPts val="600"/>
              </a:spcAft>
              <a:buClr>
                <a:schemeClr val="accent1">
                  <a:lumMod val="75000"/>
                </a:schemeClr>
              </a:buClr>
              <a:buSzPct val="145000"/>
            </a:pPr>
            <a:r>
              <a:rPr lang="en-US" dirty="0">
                <a:sym typeface="Nunito"/>
              </a:rPr>
              <a:t>XYZ </a:t>
            </a:r>
            <a:r>
              <a:rPr lang="en-US" dirty="0" smtClean="0">
                <a:sym typeface="Nunito"/>
              </a:rPr>
              <a:t> Realtors need </a:t>
            </a:r>
            <a:r>
              <a:rPr lang="en-US" dirty="0">
                <a:sym typeface="Nunito"/>
              </a:rPr>
              <a:t>help determining the key factors that influence house prices </a:t>
            </a:r>
            <a:r>
              <a:rPr lang="en-US" dirty="0" smtClean="0">
                <a:sym typeface="Nunito"/>
              </a:rPr>
              <a:t> </a:t>
            </a:r>
            <a:r>
              <a:rPr lang="en-US" dirty="0">
                <a:sym typeface="Nunito"/>
              </a:rPr>
              <a:t>and use this information to guide </a:t>
            </a:r>
            <a:r>
              <a:rPr lang="en-US" dirty="0" smtClean="0">
                <a:sym typeface="Nunito"/>
              </a:rPr>
              <a:t>pricing </a:t>
            </a:r>
            <a:r>
              <a:rPr lang="en-US" dirty="0">
                <a:sym typeface="Nunito"/>
              </a:rPr>
              <a:t>of houses. The goal of this project is therefore to develop the best model that will help the agency determine the best housing </a:t>
            </a:r>
            <a:r>
              <a:rPr lang="en-US" dirty="0" smtClean="0">
                <a:sym typeface="Nunito"/>
              </a:rPr>
              <a:t>prices.</a:t>
            </a:r>
            <a:endParaRPr lang="en-US" dirty="0">
              <a:highlight>
                <a:srgbClr val="FFFFFF"/>
              </a:highlight>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7"/>
        <p:cNvGrpSpPr/>
        <p:nvPr/>
      </p:nvGrpSpPr>
      <p:grpSpPr>
        <a:xfrm>
          <a:off x="0" y="0"/>
          <a:ext cx="0" cy="0"/>
          <a:chOff x="0" y="0"/>
          <a:chExt cx="0" cy="0"/>
        </a:xfrm>
      </p:grpSpPr>
      <p:sp>
        <p:nvSpPr>
          <p:cNvPr id="79" name="Google Shape;79;p16"/>
          <p:cNvSpPr txBox="1"/>
          <p:nvPr/>
        </p:nvSpPr>
        <p:spPr>
          <a:xfrm>
            <a:off x="630550" y="573250"/>
            <a:ext cx="81024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t>Project Objectives</a:t>
            </a:r>
            <a:endParaRPr sz="3500" b="1"/>
          </a:p>
        </p:txBody>
      </p:sp>
      <p:graphicFrame>
        <p:nvGraphicFramePr>
          <p:cNvPr id="81" name="Google Shape;78;p16">
            <a:extLst>
              <a:ext uri="{FF2B5EF4-FFF2-40B4-BE49-F238E27FC236}">
                <a16:creationId xmlns:a16="http://schemas.microsoft.com/office/drawing/2014/main" id="{FF7F92F2-6169-85BA-5672-B58317896849}"/>
              </a:ext>
            </a:extLst>
          </p:cNvPr>
          <p:cNvGraphicFramePr/>
          <p:nvPr/>
        </p:nvGraphicFramePr>
        <p:xfrm>
          <a:off x="630550" y="1405975"/>
          <a:ext cx="8332800" cy="351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813360" y="333503"/>
            <a:ext cx="8410800" cy="3696000"/>
          </a:xfrm>
          <a:prstGeom prst="rect">
            <a:avLst/>
          </a:prstGeom>
        </p:spPr>
        <p:txBody>
          <a:bodyPr spcFirstLastPara="1" wrap="square" lIns="91425" tIns="91425" rIns="91425" bIns="91425" anchor="b" anchorCtr="0">
            <a:normAutofit/>
          </a:bodyPr>
          <a:lstStyle/>
          <a:p>
            <a:pPr marL="109220" lvl="0" algn="l" rtl="0">
              <a:spcBef>
                <a:spcPts val="0"/>
              </a:spcBef>
              <a:spcAft>
                <a:spcPts val="0"/>
              </a:spcAft>
              <a:buSzPts val="1880"/>
            </a:pPr>
            <a:r>
              <a:rPr lang="en" sz="1800" dirty="0">
                <a:solidFill>
                  <a:schemeClr val="tx1"/>
                </a:solidFill>
                <a:latin typeface="+mn-lt"/>
                <a:ea typeface="+mn-ea"/>
                <a:cs typeface="+mn-cs"/>
                <a:sym typeface="Nunito"/>
              </a:rPr>
              <a:t>This dataset contains house sale prices for King </a:t>
            </a:r>
            <a:r>
              <a:rPr lang="en" sz="1800" dirty="0" smtClean="0">
                <a:solidFill>
                  <a:schemeClr val="tx1"/>
                </a:solidFill>
                <a:latin typeface="+mn-lt"/>
                <a:ea typeface="+mn-ea"/>
                <a:cs typeface="+mn-cs"/>
                <a:sym typeface="Nunito"/>
              </a:rPr>
              <a:t>County,USA. </a:t>
            </a:r>
            <a:r>
              <a:rPr lang="en" sz="1800" dirty="0">
                <a:solidFill>
                  <a:schemeClr val="tx1"/>
                </a:solidFill>
                <a:latin typeface="+mn-lt"/>
                <a:ea typeface="+mn-ea"/>
                <a:cs typeface="+mn-cs"/>
                <a:sym typeface="Nunito"/>
              </a:rPr>
              <a:t>It includes homes sold between May 2014 and May 2015.</a:t>
            </a:r>
            <a:endParaRPr sz="1800" dirty="0">
              <a:solidFill>
                <a:schemeClr val="tx1"/>
              </a:solidFill>
              <a:latin typeface="+mn-lt"/>
              <a:ea typeface="+mn-ea"/>
              <a:cs typeface="+mn-cs"/>
              <a:sym typeface="Nunito"/>
            </a:endParaRPr>
          </a:p>
          <a:p>
            <a:pPr marL="457200" lvl="0" indent="-347980" algn="l" rtl="0">
              <a:spcBef>
                <a:spcPts val="0"/>
              </a:spcBef>
              <a:spcAft>
                <a:spcPts val="0"/>
              </a:spcAft>
              <a:buSzPts val="1880"/>
              <a:buFont typeface="Nunito"/>
              <a:buChar char="●"/>
            </a:pPr>
            <a:r>
              <a:rPr lang="en" sz="1800" dirty="0">
                <a:solidFill>
                  <a:schemeClr val="tx1"/>
                </a:solidFill>
                <a:latin typeface="+mn-lt"/>
                <a:ea typeface="+mn-ea"/>
                <a:cs typeface="+mn-cs"/>
                <a:sym typeface="Nunito"/>
              </a:rPr>
              <a:t>The dataset contains 21 columns and 21,597 rows. This means there are 21 different variables each with 21,597 records.</a:t>
            </a:r>
            <a:endParaRPr sz="1800" dirty="0">
              <a:solidFill>
                <a:schemeClr val="tx1"/>
              </a:solidFill>
              <a:latin typeface="+mn-lt"/>
              <a:ea typeface="+mn-ea"/>
              <a:cs typeface="+mn-cs"/>
              <a:sym typeface="Nunito"/>
            </a:endParaRPr>
          </a:p>
          <a:p>
            <a:pPr marL="457200" lvl="0" indent="-347980" algn="l" rtl="0">
              <a:spcBef>
                <a:spcPts val="0"/>
              </a:spcBef>
              <a:spcAft>
                <a:spcPts val="0"/>
              </a:spcAft>
              <a:buSzPts val="1880"/>
              <a:buFont typeface="Nunito"/>
              <a:buChar char="●"/>
            </a:pPr>
            <a:r>
              <a:rPr lang="en" sz="1800" dirty="0" smtClean="0">
                <a:solidFill>
                  <a:schemeClr val="tx1"/>
                </a:solidFill>
                <a:latin typeface="+mn-lt"/>
                <a:ea typeface="+mn-ea"/>
                <a:cs typeface="+mn-cs"/>
                <a:sym typeface="Nunito"/>
              </a:rPr>
              <a:t>There are three </a:t>
            </a:r>
            <a:r>
              <a:rPr lang="en" sz="1800" dirty="0">
                <a:solidFill>
                  <a:schemeClr val="tx1"/>
                </a:solidFill>
                <a:latin typeface="+mn-lt"/>
                <a:ea typeface="+mn-ea"/>
                <a:cs typeface="+mn-cs"/>
                <a:sym typeface="Nunito"/>
              </a:rPr>
              <a:t>main data </a:t>
            </a:r>
            <a:r>
              <a:rPr lang="en" sz="1800" dirty="0" smtClean="0">
                <a:solidFill>
                  <a:schemeClr val="tx1"/>
                </a:solidFill>
                <a:latin typeface="+mn-lt"/>
                <a:ea typeface="+mn-ea"/>
                <a:cs typeface="+mn-cs"/>
                <a:sym typeface="Nunito"/>
              </a:rPr>
              <a:t>types in the data; </a:t>
            </a:r>
            <a:r>
              <a:rPr lang="en" sz="1800" dirty="0">
                <a:solidFill>
                  <a:schemeClr val="tx1"/>
                </a:solidFill>
                <a:latin typeface="+mn-lt"/>
                <a:ea typeface="+mn-ea"/>
                <a:cs typeface="+mn-cs"/>
                <a:sym typeface="Nunito"/>
              </a:rPr>
              <a:t>float, integer and object</a:t>
            </a:r>
            <a:r>
              <a:rPr lang="en" sz="1800" dirty="0" smtClean="0">
                <a:solidFill>
                  <a:schemeClr val="tx1"/>
                </a:solidFill>
                <a:latin typeface="+mn-lt"/>
                <a:ea typeface="+mn-ea"/>
                <a:cs typeface="+mn-cs"/>
                <a:sym typeface="Nunito"/>
              </a:rPr>
              <a:t>.</a:t>
            </a:r>
            <a:endParaRPr sz="1800" dirty="0">
              <a:solidFill>
                <a:schemeClr val="tx1"/>
              </a:solidFill>
              <a:latin typeface="+mn-lt"/>
              <a:ea typeface="+mn-ea"/>
              <a:cs typeface="+mn-cs"/>
              <a:sym typeface="Nunito"/>
            </a:endParaRPr>
          </a:p>
        </p:txBody>
      </p:sp>
      <p:sp>
        <p:nvSpPr>
          <p:cNvPr id="85" name="Google Shape;85;p17"/>
          <p:cNvSpPr txBox="1"/>
          <p:nvPr/>
        </p:nvSpPr>
        <p:spPr>
          <a:xfrm>
            <a:off x="568025" y="432550"/>
            <a:ext cx="76083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t>Data Understanding</a:t>
            </a:r>
            <a:endParaRPr sz="35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500" dirty="0">
                <a:solidFill>
                  <a:srgbClr val="000000"/>
                </a:solidFill>
                <a:latin typeface="Arial"/>
                <a:ea typeface="Arial"/>
                <a:cs typeface="Arial"/>
                <a:sym typeface="Arial"/>
              </a:rPr>
              <a:t>Data Cleaning</a:t>
            </a:r>
            <a:endParaRPr lang="en-GB" dirty="0"/>
          </a:p>
        </p:txBody>
      </p:sp>
      <p:sp>
        <p:nvSpPr>
          <p:cNvPr id="92" name="Google Shape;92;p18"/>
          <p:cNvSpPr txBox="1">
            <a:spLocks noGrp="1"/>
          </p:cNvSpPr>
          <p:nvPr>
            <p:ph type="body" idx="1"/>
          </p:nvPr>
        </p:nvSpPr>
        <p:spPr>
          <a:xfrm>
            <a:off x="4572000" y="1082825"/>
            <a:ext cx="4374300" cy="3991200"/>
          </a:xfrm>
          <a:prstGeom prst="rect">
            <a:avLst/>
          </a:prstGeom>
        </p:spPr>
        <p:txBody>
          <a:bodyPr spcFirstLastPara="1" wrap="square" lIns="91425" tIns="91425" rIns="91425" bIns="91425" anchor="t" anchorCtr="0">
            <a:noAutofit/>
          </a:bodyPr>
          <a:lstStyle/>
          <a:p>
            <a:pPr marL="133668" lvl="0" indent="0" algn="l" rtl="0">
              <a:lnSpc>
                <a:spcPct val="95000"/>
              </a:lnSpc>
              <a:spcBef>
                <a:spcPts val="600"/>
              </a:spcBef>
              <a:spcAft>
                <a:spcPts val="0"/>
              </a:spcAft>
              <a:buClr>
                <a:srgbClr val="212121"/>
              </a:buClr>
              <a:buSzPts val="1495"/>
              <a:buNone/>
            </a:pPr>
            <a:endParaRPr lang="en-GB" sz="1679" dirty="0">
              <a:solidFill>
                <a:srgbClr val="1D1C1D"/>
              </a:solidFill>
              <a:latin typeface="Nunito"/>
              <a:ea typeface="Nunito"/>
              <a:cs typeface="Nunito"/>
              <a:sym typeface="Nunito"/>
            </a:endParaRPr>
          </a:p>
          <a:p>
            <a:pPr lvl="1" indent="-335280">
              <a:lnSpc>
                <a:spcPct val="95000"/>
              </a:lnSpc>
              <a:buClr>
                <a:srgbClr val="1D1C1D"/>
              </a:buClr>
              <a:buSzPts val="1680"/>
              <a:buFont typeface="Nunito"/>
              <a:buChar char="○"/>
            </a:pPr>
            <a:r>
              <a:rPr lang="en-GB" sz="1679" dirty="0">
                <a:solidFill>
                  <a:srgbClr val="1D1C1D"/>
                </a:solidFill>
                <a:latin typeface="Nunito"/>
                <a:ea typeface="Nunito"/>
                <a:cs typeface="Nunito"/>
                <a:sym typeface="Nunito"/>
              </a:rPr>
              <a:t>Converted the 'grade' </a:t>
            </a:r>
            <a:r>
              <a:rPr lang="en-GB" sz="1679" dirty="0" smtClean="0">
                <a:solidFill>
                  <a:srgbClr val="1D1C1D"/>
                </a:solidFill>
                <a:latin typeface="Nunito"/>
                <a:ea typeface="Nunito"/>
                <a:cs typeface="Nunito"/>
                <a:sym typeface="Nunito"/>
              </a:rPr>
              <a:t>and 'waterfront’ columns </a:t>
            </a:r>
            <a:r>
              <a:rPr lang="en-GB" sz="1679" dirty="0">
                <a:solidFill>
                  <a:srgbClr val="1D1C1D"/>
                </a:solidFill>
                <a:latin typeface="Nunito"/>
                <a:ea typeface="Nunito"/>
                <a:cs typeface="Nunito"/>
                <a:sym typeface="Nunito"/>
              </a:rPr>
              <a:t>from object type to </a:t>
            </a:r>
            <a:r>
              <a:rPr lang="en-GB" sz="1679" dirty="0" smtClean="0">
                <a:solidFill>
                  <a:srgbClr val="1D1C1D"/>
                </a:solidFill>
                <a:latin typeface="Nunito"/>
                <a:ea typeface="Nunito"/>
                <a:cs typeface="Nunito"/>
                <a:sym typeface="Nunito"/>
              </a:rPr>
              <a:t>integer.</a:t>
            </a:r>
          </a:p>
          <a:p>
            <a:pPr marL="579120" lvl="1" indent="0">
              <a:lnSpc>
                <a:spcPct val="95000"/>
              </a:lnSpc>
              <a:buClr>
                <a:srgbClr val="1D1C1D"/>
              </a:buClr>
              <a:buSzPts val="1680"/>
              <a:buNone/>
            </a:pPr>
            <a:endParaRPr lang="en-GB" sz="1679" dirty="0">
              <a:solidFill>
                <a:srgbClr val="1D1C1D"/>
              </a:solidFill>
              <a:latin typeface="Nunito"/>
              <a:ea typeface="Nunito"/>
              <a:cs typeface="Nunito"/>
              <a:sym typeface="Nunito"/>
            </a:endParaRPr>
          </a:p>
          <a:p>
            <a:pPr lvl="1" indent="-335280">
              <a:lnSpc>
                <a:spcPct val="95000"/>
              </a:lnSpc>
              <a:buClr>
                <a:srgbClr val="1D1C1D"/>
              </a:buClr>
              <a:buSzPts val="1680"/>
              <a:buFont typeface="Nunito"/>
              <a:buChar char="○"/>
            </a:pPr>
            <a:r>
              <a:rPr lang="en-GB" sz="1679" dirty="0" smtClean="0">
                <a:solidFill>
                  <a:srgbClr val="1D1C1D"/>
                </a:solidFill>
                <a:latin typeface="Nunito"/>
                <a:ea typeface="Nunito"/>
                <a:cs typeface="Nunito"/>
                <a:sym typeface="Nunito"/>
              </a:rPr>
              <a:t>Created new columns ‘year’ and ‘numerical grade’ by modifying the ‘grade’ and ‘data’ columns</a:t>
            </a:r>
            <a:r>
              <a:rPr lang="en-GB" sz="1679" dirty="0" smtClean="0">
                <a:solidFill>
                  <a:srgbClr val="1D1C1D"/>
                </a:solidFill>
                <a:latin typeface="Nunito"/>
                <a:ea typeface="Nunito"/>
                <a:cs typeface="Nunito"/>
                <a:sym typeface="Nunito"/>
              </a:rPr>
              <a:t>.</a:t>
            </a:r>
            <a:endParaRPr lang="en-GB" sz="1679" dirty="0">
              <a:solidFill>
                <a:srgbClr val="1D1C1D"/>
              </a:solidFill>
              <a:latin typeface="Nunito"/>
              <a:ea typeface="Nunito"/>
              <a:cs typeface="Nunito"/>
              <a:sym typeface="Nunito"/>
            </a:endParaRPr>
          </a:p>
          <a:p>
            <a:pPr lvl="1" indent="-335280">
              <a:lnSpc>
                <a:spcPct val="95000"/>
              </a:lnSpc>
              <a:buClr>
                <a:srgbClr val="1D1C1D"/>
              </a:buClr>
              <a:buSzPts val="1680"/>
              <a:buFont typeface="Nunito"/>
              <a:buChar char="○"/>
            </a:pPr>
            <a:endParaRPr lang="en-GB" sz="1679" dirty="0" smtClean="0">
              <a:solidFill>
                <a:srgbClr val="1D1C1D"/>
              </a:solidFill>
              <a:latin typeface="Nunito"/>
              <a:ea typeface="Nunito"/>
              <a:cs typeface="Nunito"/>
              <a:sym typeface="Nunito"/>
            </a:endParaRPr>
          </a:p>
          <a:p>
            <a:pPr lvl="1" indent="-335280">
              <a:lnSpc>
                <a:spcPct val="95000"/>
              </a:lnSpc>
              <a:buClr>
                <a:srgbClr val="1D1C1D"/>
              </a:buClr>
              <a:buSzPts val="1680"/>
              <a:buFont typeface="Nunito"/>
              <a:buChar char="○"/>
            </a:pPr>
            <a:r>
              <a:rPr lang="en-GB" sz="1679" dirty="0" smtClean="0">
                <a:solidFill>
                  <a:srgbClr val="1D1C1D"/>
                </a:solidFill>
                <a:latin typeface="Nunito"/>
                <a:ea typeface="Nunito"/>
                <a:cs typeface="Nunito"/>
                <a:sym typeface="Nunito"/>
              </a:rPr>
              <a:t>Removed outliers.</a:t>
            </a:r>
            <a:endParaRPr lang="en-GB" sz="1679" dirty="0" smtClean="0">
              <a:solidFill>
                <a:srgbClr val="1D1C1D"/>
              </a:solidFill>
              <a:latin typeface="Nunito"/>
              <a:ea typeface="Nunito"/>
              <a:cs typeface="Nunito"/>
              <a:sym typeface="Nunito"/>
            </a:endParaRPr>
          </a:p>
        </p:txBody>
      </p:sp>
      <p:graphicFrame>
        <p:nvGraphicFramePr>
          <p:cNvPr id="94" name="Google Shape;91;p18">
            <a:extLst>
              <a:ext uri="{FF2B5EF4-FFF2-40B4-BE49-F238E27FC236}">
                <a16:creationId xmlns:a16="http://schemas.microsoft.com/office/drawing/2014/main" id="{092B70E2-6E67-F700-AD67-5F128FAF47EA}"/>
              </a:ext>
            </a:extLst>
          </p:cNvPr>
          <p:cNvGraphicFramePr/>
          <p:nvPr>
            <p:extLst>
              <p:ext uri="{D42A27DB-BD31-4B8C-83A1-F6EECF244321}">
                <p14:modId xmlns:p14="http://schemas.microsoft.com/office/powerpoint/2010/main" val="3346772515"/>
              </p:ext>
            </p:extLst>
          </p:nvPr>
        </p:nvGraphicFramePr>
        <p:xfrm>
          <a:off x="197625" y="1484825"/>
          <a:ext cx="4374300" cy="304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680605"/>
          </a:xfrm>
        </p:spPr>
        <p:txBody>
          <a:bodyPr>
            <a:normAutofit/>
          </a:bodyPr>
          <a:lstStyle/>
          <a:p>
            <a:r>
              <a:rPr lang="en-US" b="1" dirty="0" smtClean="0"/>
              <a:t>MODELLING</a:t>
            </a:r>
            <a:endParaRPr lang="en-US" b="1" dirty="0"/>
          </a:p>
        </p:txBody>
      </p:sp>
      <p:sp>
        <p:nvSpPr>
          <p:cNvPr id="3" name="Text Placeholder 2"/>
          <p:cNvSpPr>
            <a:spLocks noGrp="1"/>
          </p:cNvSpPr>
          <p:nvPr>
            <p:ph type="body" idx="1"/>
          </p:nvPr>
        </p:nvSpPr>
        <p:spPr>
          <a:xfrm>
            <a:off x="1113234" y="1194955"/>
            <a:ext cx="7514035" cy="3148445"/>
          </a:xfrm>
        </p:spPr>
        <p:txBody>
          <a:bodyPr/>
          <a:lstStyle/>
          <a:p>
            <a:pPr algn="l"/>
            <a:r>
              <a:rPr lang="en-US" dirty="0" smtClean="0"/>
              <a:t>We started off with a simple linear regression as our baseline model and then gradually improved the model through:</a:t>
            </a:r>
          </a:p>
          <a:p>
            <a:pPr marL="285750" indent="-285750" algn="l">
              <a:buFont typeface="Wingdings" panose="05000000000000000000" pitchFamily="2" charset="2"/>
              <a:buChar char="ü"/>
            </a:pPr>
            <a:r>
              <a:rPr lang="en-US" dirty="0" smtClean="0"/>
              <a:t>One-hot encoding.</a:t>
            </a:r>
          </a:p>
          <a:p>
            <a:pPr marL="285750" indent="-285750" algn="l">
              <a:buFont typeface="Wingdings" panose="05000000000000000000" pitchFamily="2" charset="2"/>
              <a:buChar char="ü"/>
            </a:pPr>
            <a:r>
              <a:rPr lang="en-US" dirty="0" smtClean="0"/>
              <a:t> Log transformation.</a:t>
            </a:r>
          </a:p>
          <a:p>
            <a:pPr marL="285750" indent="-285750" algn="l">
              <a:buFont typeface="Wingdings" panose="05000000000000000000" pitchFamily="2" charset="2"/>
              <a:buChar char="ü"/>
            </a:pPr>
            <a:r>
              <a:rPr lang="en-US" dirty="0" smtClean="0"/>
              <a:t>Dropping  statistically insignificant variables.</a:t>
            </a:r>
            <a:endParaRPr lang="en-US" dirty="0"/>
          </a:p>
        </p:txBody>
      </p:sp>
    </p:spTree>
    <p:extLst>
      <p:ext uri="{BB962C8B-B14F-4D97-AF65-F5344CB8AC3E}">
        <p14:creationId xmlns:p14="http://schemas.microsoft.com/office/powerpoint/2010/main" val="2283483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1101435" y="395325"/>
            <a:ext cx="6591889" cy="56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Baseline Model</a:t>
            </a:r>
            <a:endParaRPr b="1" dirty="0"/>
          </a:p>
        </p:txBody>
      </p:sp>
      <p:sp>
        <p:nvSpPr>
          <p:cNvPr id="141" name="Google Shape;141;p26"/>
          <p:cNvSpPr txBox="1"/>
          <p:nvPr/>
        </p:nvSpPr>
        <p:spPr>
          <a:xfrm>
            <a:off x="786900" y="1651975"/>
            <a:ext cx="25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142" name="Google Shape;142;p26"/>
          <p:cNvSpPr txBox="1"/>
          <p:nvPr/>
        </p:nvSpPr>
        <p:spPr>
          <a:xfrm>
            <a:off x="5133100" y="1651975"/>
            <a:ext cx="346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143" name="Google Shape;143;p26"/>
          <p:cNvSpPr txBox="1"/>
          <p:nvPr/>
        </p:nvSpPr>
        <p:spPr>
          <a:xfrm>
            <a:off x="1101434" y="964125"/>
            <a:ext cx="8059965" cy="106782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879" b="1" dirty="0">
                <a:solidFill>
                  <a:srgbClr val="1D1C1D"/>
                </a:solidFill>
                <a:latin typeface="Nunito"/>
                <a:ea typeface="Nunito"/>
                <a:cs typeface="Nunito"/>
                <a:sym typeface="Nunito"/>
              </a:rPr>
              <a:t>Simple linear regression</a:t>
            </a:r>
            <a:endParaRPr sz="1879" b="1" dirty="0">
              <a:solidFill>
                <a:srgbClr val="1D1C1D"/>
              </a:solidFill>
              <a:latin typeface="Nunito"/>
              <a:ea typeface="Nunito"/>
              <a:cs typeface="Nunito"/>
              <a:sym typeface="Nunito"/>
            </a:endParaRPr>
          </a:p>
          <a:p>
            <a:pPr marL="0" lvl="0" indent="0" algn="l" rtl="0">
              <a:lnSpc>
                <a:spcPct val="115000"/>
              </a:lnSpc>
              <a:spcBef>
                <a:spcPts val="600"/>
              </a:spcBef>
              <a:spcAft>
                <a:spcPts val="500"/>
              </a:spcAft>
              <a:buNone/>
            </a:pPr>
            <a:r>
              <a:rPr lang="en" sz="1879" dirty="0">
                <a:solidFill>
                  <a:srgbClr val="1D1C1D"/>
                </a:solidFill>
                <a:latin typeface="Nunito"/>
                <a:ea typeface="Nunito"/>
                <a:cs typeface="Nunito"/>
                <a:sym typeface="Nunito"/>
              </a:rPr>
              <a:t>For our baseline model </a:t>
            </a:r>
            <a:r>
              <a:rPr lang="en" sz="1879" dirty="0" smtClean="0">
                <a:solidFill>
                  <a:srgbClr val="1D1C1D"/>
                </a:solidFill>
                <a:latin typeface="Nunito"/>
                <a:ea typeface="Nunito"/>
                <a:cs typeface="Nunito"/>
                <a:sym typeface="Nunito"/>
              </a:rPr>
              <a:t>with square </a:t>
            </a:r>
            <a:r>
              <a:rPr lang="en" sz="1879" dirty="0">
                <a:solidFill>
                  <a:srgbClr val="1D1C1D"/>
                </a:solidFill>
                <a:latin typeface="Nunito"/>
                <a:ea typeface="Nunito"/>
                <a:cs typeface="Nunito"/>
                <a:sym typeface="Nunito"/>
              </a:rPr>
              <a:t>foot living as the predictor </a:t>
            </a:r>
            <a:r>
              <a:rPr lang="en" sz="1879" dirty="0" smtClean="0">
                <a:solidFill>
                  <a:srgbClr val="1D1C1D"/>
                </a:solidFill>
                <a:latin typeface="Nunito"/>
                <a:ea typeface="Nunito"/>
                <a:cs typeface="Nunito"/>
                <a:sym typeface="Nunito"/>
              </a:rPr>
              <a:t>variable:</a:t>
            </a:r>
            <a:endParaRPr sz="1900" dirty="0">
              <a:latin typeface="Nunito"/>
              <a:ea typeface="Nunito"/>
              <a:cs typeface="Nunito"/>
              <a:sym typeface="Nunito"/>
            </a:endParaRPr>
          </a:p>
        </p:txBody>
      </p:sp>
      <p:sp>
        <p:nvSpPr>
          <p:cNvPr id="144" name="Google Shape;144;p26"/>
          <p:cNvSpPr txBox="1"/>
          <p:nvPr/>
        </p:nvSpPr>
        <p:spPr>
          <a:xfrm>
            <a:off x="646200" y="2336925"/>
            <a:ext cx="2422200" cy="121825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79" b="1" i="1" dirty="0">
                <a:solidFill>
                  <a:srgbClr val="1D1C1D"/>
                </a:solidFill>
                <a:latin typeface="Nunito"/>
                <a:ea typeface="Nunito"/>
                <a:cs typeface="Nunito"/>
                <a:sym typeface="Nunito"/>
              </a:rPr>
              <a:t>Model </a:t>
            </a:r>
            <a:r>
              <a:rPr lang="en" sz="1679" b="1" i="1" dirty="0" smtClean="0">
                <a:solidFill>
                  <a:srgbClr val="1D1C1D"/>
                </a:solidFill>
                <a:latin typeface="Nunito"/>
                <a:ea typeface="Nunito"/>
                <a:cs typeface="Nunito"/>
                <a:sym typeface="Nunito"/>
              </a:rPr>
              <a:t>Summary:</a:t>
            </a:r>
            <a:endParaRPr sz="1679" b="1" i="1" dirty="0">
              <a:solidFill>
                <a:srgbClr val="1D1C1D"/>
              </a:solidFill>
              <a:latin typeface="Nunito"/>
              <a:ea typeface="Nunito"/>
              <a:cs typeface="Nunito"/>
              <a:sym typeface="Nunito"/>
            </a:endParaRPr>
          </a:p>
          <a:p>
            <a:pPr marL="0" lvl="0" indent="0" algn="l" rtl="0">
              <a:spcBef>
                <a:spcPts val="0"/>
              </a:spcBef>
              <a:spcAft>
                <a:spcPts val="0"/>
              </a:spcAft>
              <a:buNone/>
            </a:pPr>
            <a:r>
              <a:rPr lang="en" sz="1679" i="1" dirty="0">
                <a:solidFill>
                  <a:srgbClr val="1D1C1D"/>
                </a:solidFill>
                <a:latin typeface="Nunito"/>
                <a:ea typeface="Nunito"/>
                <a:cs typeface="Nunito"/>
                <a:sym typeface="Nunito"/>
              </a:rPr>
              <a:t>R-squared is 0.372</a:t>
            </a:r>
            <a:endParaRPr sz="1679" i="1" dirty="0">
              <a:solidFill>
                <a:srgbClr val="1D1C1D"/>
              </a:solidFill>
              <a:latin typeface="Nunito"/>
              <a:ea typeface="Nunito"/>
              <a:cs typeface="Nunito"/>
              <a:sym typeface="Nunito"/>
            </a:endParaRPr>
          </a:p>
          <a:p>
            <a:pPr marL="0" lvl="0" indent="0" algn="l" rtl="0">
              <a:spcBef>
                <a:spcPts val="0"/>
              </a:spcBef>
              <a:spcAft>
                <a:spcPts val="0"/>
              </a:spcAft>
              <a:buNone/>
            </a:pPr>
            <a:r>
              <a:rPr lang="en" sz="1679" i="1" dirty="0">
                <a:solidFill>
                  <a:srgbClr val="1D1C1D"/>
                </a:solidFill>
                <a:latin typeface="Nunito"/>
                <a:ea typeface="Nunito"/>
                <a:cs typeface="Nunito"/>
                <a:sym typeface="Nunito"/>
              </a:rPr>
              <a:t>P-value is 0.00</a:t>
            </a:r>
            <a:endParaRPr sz="1679" i="1" dirty="0">
              <a:solidFill>
                <a:srgbClr val="1D1C1D"/>
              </a:solidFill>
              <a:latin typeface="Nunito"/>
              <a:ea typeface="Nunito"/>
              <a:cs typeface="Nunito"/>
              <a:sym typeface="Nunito"/>
            </a:endParaRPr>
          </a:p>
          <a:p>
            <a:pPr marL="0" lvl="0" indent="0" algn="l" rtl="0">
              <a:spcBef>
                <a:spcPts val="0"/>
              </a:spcBef>
              <a:spcAft>
                <a:spcPts val="0"/>
              </a:spcAft>
              <a:buNone/>
            </a:pPr>
            <a:r>
              <a:rPr lang="en" sz="1679" i="1" dirty="0">
                <a:solidFill>
                  <a:srgbClr val="1D1C1D"/>
                </a:solidFill>
                <a:latin typeface="Nunito"/>
                <a:ea typeface="Nunito"/>
                <a:cs typeface="Nunito"/>
                <a:sym typeface="Nunito"/>
              </a:rPr>
              <a:t>Skewness of </a:t>
            </a:r>
            <a:r>
              <a:rPr lang="en" sz="1679" i="1" dirty="0" smtClean="0">
                <a:solidFill>
                  <a:srgbClr val="1D1C1D"/>
                </a:solidFill>
                <a:latin typeface="Nunito"/>
                <a:ea typeface="Nunito"/>
                <a:cs typeface="Nunito"/>
                <a:sym typeface="Nunito"/>
              </a:rPr>
              <a:t>1.077</a:t>
            </a:r>
            <a:endParaRPr sz="1679" i="1" dirty="0">
              <a:solidFill>
                <a:srgbClr val="1D1C1D"/>
              </a:solidFill>
              <a:latin typeface="Nunito"/>
              <a:ea typeface="Nunito"/>
              <a:cs typeface="Nunito"/>
              <a:sym typeface="Nunito"/>
            </a:endParaRPr>
          </a:p>
        </p:txBody>
      </p:sp>
      <p:pic>
        <p:nvPicPr>
          <p:cNvPr id="145" name="Google Shape;145;p26"/>
          <p:cNvPicPr preferRelativeResize="0"/>
          <p:nvPr/>
        </p:nvPicPr>
        <p:blipFill>
          <a:blip r:embed="rId3">
            <a:alphaModFix/>
          </a:blip>
          <a:stretch>
            <a:fillRect/>
          </a:stretch>
        </p:blipFill>
        <p:spPr>
          <a:xfrm>
            <a:off x="4759035" y="2493225"/>
            <a:ext cx="4239492" cy="251519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1215736" y="193178"/>
            <a:ext cx="6602280" cy="56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Final </a:t>
            </a:r>
            <a:r>
              <a:rPr lang="en" b="1" dirty="0" smtClean="0"/>
              <a:t>Model</a:t>
            </a:r>
            <a:endParaRPr b="1" dirty="0"/>
          </a:p>
        </p:txBody>
      </p:sp>
      <p:sp>
        <p:nvSpPr>
          <p:cNvPr id="141" name="Google Shape;141;p26"/>
          <p:cNvSpPr txBox="1"/>
          <p:nvPr/>
        </p:nvSpPr>
        <p:spPr>
          <a:xfrm>
            <a:off x="786900" y="1651975"/>
            <a:ext cx="25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142" name="Google Shape;142;p26"/>
          <p:cNvSpPr txBox="1"/>
          <p:nvPr/>
        </p:nvSpPr>
        <p:spPr>
          <a:xfrm>
            <a:off x="5133100" y="1651975"/>
            <a:ext cx="346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143" name="Google Shape;143;p26"/>
          <p:cNvSpPr txBox="1"/>
          <p:nvPr/>
        </p:nvSpPr>
        <p:spPr>
          <a:xfrm>
            <a:off x="885713" y="761978"/>
            <a:ext cx="8037589" cy="1231076"/>
          </a:xfrm>
          <a:prstGeom prst="rect">
            <a:avLst/>
          </a:prstGeom>
          <a:noFill/>
          <a:ln>
            <a:noFill/>
          </a:ln>
        </p:spPr>
        <p:txBody>
          <a:bodyPr spcFirstLastPara="1" wrap="square" lIns="91425" tIns="91425" rIns="91425" bIns="91425" anchor="t" anchorCtr="0">
            <a:spAutoFit/>
          </a:bodyPr>
          <a:lstStyle/>
          <a:p>
            <a:pPr lvl="1"/>
            <a:r>
              <a:rPr lang="en-US" sz="2000" b="1" dirty="0">
                <a:solidFill>
                  <a:srgbClr val="1D1C1D"/>
                </a:solidFill>
                <a:latin typeface="Nunito"/>
                <a:ea typeface="Nunito"/>
                <a:cs typeface="Nunito"/>
                <a:sym typeface="Nunito"/>
              </a:rPr>
              <a:t>Model </a:t>
            </a:r>
            <a:r>
              <a:rPr lang="en-US" sz="2000" b="1" dirty="0" smtClean="0">
                <a:solidFill>
                  <a:srgbClr val="1D1C1D"/>
                </a:solidFill>
                <a:latin typeface="Nunito"/>
                <a:ea typeface="Nunito"/>
                <a:cs typeface="Nunito"/>
                <a:sym typeface="Nunito"/>
              </a:rPr>
              <a:t>Improvement:</a:t>
            </a:r>
          </a:p>
          <a:p>
            <a:pPr marL="1257300" lvl="2" indent="-342900">
              <a:buFont typeface="Wingdings" panose="05000000000000000000" pitchFamily="2" charset="2"/>
              <a:buChar char="§"/>
            </a:pPr>
            <a:r>
              <a:rPr lang="en-US" sz="1600" dirty="0" smtClean="0">
                <a:solidFill>
                  <a:srgbClr val="1D1C1D"/>
                </a:solidFill>
                <a:latin typeface="Nunito"/>
                <a:ea typeface="Nunito"/>
                <a:cs typeface="Nunito"/>
                <a:sym typeface="Nunito"/>
              </a:rPr>
              <a:t>One hot encoding.</a:t>
            </a:r>
          </a:p>
          <a:p>
            <a:pPr marL="1257300" lvl="2" indent="-342900">
              <a:buFont typeface="Wingdings" panose="05000000000000000000" pitchFamily="2" charset="2"/>
              <a:buChar char="§"/>
            </a:pPr>
            <a:r>
              <a:rPr lang="en-US" sz="1600" dirty="0" smtClean="0">
                <a:solidFill>
                  <a:srgbClr val="1D1C1D"/>
                </a:solidFill>
                <a:latin typeface="Nunito"/>
                <a:ea typeface="Nunito"/>
                <a:cs typeface="Nunito"/>
                <a:sym typeface="Nunito"/>
              </a:rPr>
              <a:t>Log Transformation.</a:t>
            </a:r>
          </a:p>
          <a:p>
            <a:pPr marL="1257300" lvl="2" indent="-342900">
              <a:buFont typeface="Wingdings" panose="05000000000000000000" pitchFamily="2" charset="2"/>
              <a:buChar char="§"/>
            </a:pPr>
            <a:r>
              <a:rPr lang="en-US" sz="1600" dirty="0" smtClean="0">
                <a:solidFill>
                  <a:srgbClr val="1D1C1D"/>
                </a:solidFill>
                <a:latin typeface="Nunito"/>
                <a:ea typeface="Nunito"/>
                <a:cs typeface="Nunito"/>
                <a:sym typeface="Nunito"/>
              </a:rPr>
              <a:t>Dropping statistically insignificant variables.</a:t>
            </a:r>
          </a:p>
        </p:txBody>
      </p:sp>
      <p:sp>
        <p:nvSpPr>
          <p:cNvPr id="144" name="Google Shape;144;p26"/>
          <p:cNvSpPr txBox="1"/>
          <p:nvPr/>
        </p:nvSpPr>
        <p:spPr>
          <a:xfrm>
            <a:off x="786900" y="2399270"/>
            <a:ext cx="2422200" cy="121825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79" b="1" i="1" dirty="0">
                <a:solidFill>
                  <a:srgbClr val="1D1C1D"/>
                </a:solidFill>
                <a:latin typeface="Nunito"/>
                <a:ea typeface="Nunito"/>
                <a:cs typeface="Nunito"/>
                <a:sym typeface="Nunito"/>
              </a:rPr>
              <a:t>Model Summary</a:t>
            </a:r>
            <a:endParaRPr sz="1679" b="1" i="1" dirty="0">
              <a:solidFill>
                <a:srgbClr val="1D1C1D"/>
              </a:solidFill>
              <a:latin typeface="Nunito"/>
              <a:ea typeface="Nunito"/>
              <a:cs typeface="Nunito"/>
              <a:sym typeface="Nunito"/>
            </a:endParaRPr>
          </a:p>
          <a:p>
            <a:pPr lvl="0"/>
            <a:r>
              <a:rPr lang="en" sz="1679" i="1" dirty="0">
                <a:solidFill>
                  <a:srgbClr val="1D1C1D"/>
                </a:solidFill>
                <a:latin typeface="Nunito"/>
                <a:ea typeface="Nunito"/>
                <a:cs typeface="Nunito"/>
                <a:sym typeface="Nunito"/>
              </a:rPr>
              <a:t>R-squared is </a:t>
            </a:r>
            <a:r>
              <a:rPr lang="en" sz="1679" dirty="0">
                <a:solidFill>
                  <a:srgbClr val="1D1C1D"/>
                </a:solidFill>
                <a:latin typeface="Nunito"/>
                <a:ea typeface="Nunito"/>
                <a:cs typeface="Nunito"/>
                <a:sym typeface="Nunito"/>
              </a:rPr>
              <a:t>0.835 </a:t>
            </a:r>
            <a:endParaRPr lang="en" sz="1679" dirty="0" smtClean="0">
              <a:solidFill>
                <a:srgbClr val="1D1C1D"/>
              </a:solidFill>
              <a:latin typeface="Nunito"/>
              <a:ea typeface="Nunito"/>
              <a:cs typeface="Nunito"/>
              <a:sym typeface="Nunito"/>
            </a:endParaRPr>
          </a:p>
          <a:p>
            <a:pPr lvl="0"/>
            <a:r>
              <a:rPr lang="en" sz="1679" i="1" dirty="0" smtClean="0">
                <a:solidFill>
                  <a:srgbClr val="1D1C1D"/>
                </a:solidFill>
                <a:latin typeface="Nunito"/>
                <a:ea typeface="Nunito"/>
                <a:cs typeface="Nunito"/>
                <a:sym typeface="Nunito"/>
              </a:rPr>
              <a:t>P-value </a:t>
            </a:r>
            <a:r>
              <a:rPr lang="en" sz="1679" i="1" dirty="0">
                <a:solidFill>
                  <a:srgbClr val="1D1C1D"/>
                </a:solidFill>
                <a:latin typeface="Nunito"/>
                <a:ea typeface="Nunito"/>
                <a:cs typeface="Nunito"/>
                <a:sym typeface="Nunito"/>
              </a:rPr>
              <a:t>is 0.00</a:t>
            </a:r>
            <a:endParaRPr sz="1679" i="1" dirty="0">
              <a:solidFill>
                <a:srgbClr val="1D1C1D"/>
              </a:solidFill>
              <a:latin typeface="Nunito"/>
              <a:ea typeface="Nunito"/>
              <a:cs typeface="Nunito"/>
              <a:sym typeface="Nunito"/>
            </a:endParaRPr>
          </a:p>
          <a:p>
            <a:pPr lvl="0"/>
            <a:r>
              <a:rPr lang="en" sz="1679" i="1" dirty="0">
                <a:solidFill>
                  <a:srgbClr val="1D1C1D"/>
                </a:solidFill>
                <a:latin typeface="Nunito"/>
                <a:ea typeface="Nunito"/>
                <a:cs typeface="Nunito"/>
                <a:sym typeface="Nunito"/>
              </a:rPr>
              <a:t>Skewness of </a:t>
            </a:r>
            <a:r>
              <a:rPr lang="en" sz="1679" i="1" dirty="0">
                <a:solidFill>
                  <a:srgbClr val="1D1C1D"/>
                </a:solidFill>
                <a:latin typeface="Nunito"/>
                <a:ea typeface="Nunito"/>
                <a:cs typeface="Nunito"/>
                <a:sym typeface="Nunito"/>
              </a:rPr>
              <a:t>-</a:t>
            </a:r>
            <a:r>
              <a:rPr lang="en" sz="1679" i="1" dirty="0" smtClean="0">
                <a:solidFill>
                  <a:srgbClr val="1D1C1D"/>
                </a:solidFill>
                <a:latin typeface="Nunito"/>
                <a:ea typeface="Nunito"/>
                <a:cs typeface="Nunito"/>
                <a:sym typeface="Nunito"/>
              </a:rPr>
              <a:t>0.116</a:t>
            </a:r>
            <a:endParaRPr sz="1679" i="1" dirty="0">
              <a:solidFill>
                <a:srgbClr val="1D1C1D"/>
              </a:solidFill>
              <a:latin typeface="Nunito"/>
              <a:ea typeface="Nunito"/>
              <a:cs typeface="Nunito"/>
              <a:sym typeface="Nunito"/>
            </a:endParaRPr>
          </a:p>
        </p:txBody>
      </p:sp>
      <p:pic>
        <p:nvPicPr>
          <p:cNvPr id="5" name="Picture 4"/>
          <p:cNvPicPr>
            <a:picLocks noChangeAspect="1"/>
          </p:cNvPicPr>
          <p:nvPr/>
        </p:nvPicPr>
        <p:blipFill>
          <a:blip r:embed="rId3"/>
          <a:stretch>
            <a:fillRect/>
          </a:stretch>
        </p:blipFill>
        <p:spPr>
          <a:xfrm>
            <a:off x="4623954" y="2052176"/>
            <a:ext cx="4299347" cy="3034544"/>
          </a:xfrm>
          <a:prstGeom prst="rect">
            <a:avLst/>
          </a:prstGeom>
        </p:spPr>
      </p:pic>
    </p:spTree>
    <p:extLst>
      <p:ext uri="{BB962C8B-B14F-4D97-AF65-F5344CB8AC3E}">
        <p14:creationId xmlns:p14="http://schemas.microsoft.com/office/powerpoint/2010/main" val="1592070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496</TotalTime>
  <Words>537</Words>
  <Application>Microsoft Office PowerPoint</Application>
  <PresentationFormat>On-screen Show (16:9)</PresentationFormat>
  <Paragraphs>59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Wingdings</vt:lpstr>
      <vt:lpstr>Corbel</vt:lpstr>
      <vt:lpstr>Roboto</vt:lpstr>
      <vt:lpstr>Wingdings 3</vt:lpstr>
      <vt:lpstr>Arial</vt:lpstr>
      <vt:lpstr>Nunito</vt:lpstr>
      <vt:lpstr>Parallax</vt:lpstr>
      <vt:lpstr>HOUSE PRICING ANALYSIS</vt:lpstr>
      <vt:lpstr>Project Overview</vt:lpstr>
      <vt:lpstr> Business Problem</vt:lpstr>
      <vt:lpstr>PowerPoint Presentation</vt:lpstr>
      <vt:lpstr>This dataset contains house sale prices for King County,USA. It includes homes sold between May 2014 and May 2015. The dataset contains 21 columns and 21,597 rows. This means there are 21 different variables each with 21,597 records. There are three main data types in the data; float, integer and object.</vt:lpstr>
      <vt:lpstr>Data Cleaning</vt:lpstr>
      <vt:lpstr>MODELLING</vt:lpstr>
      <vt:lpstr>Baseline Model</vt:lpstr>
      <vt:lpstr>Final Model</vt:lpstr>
      <vt:lpstr>Conclusion</vt:lpstr>
      <vt:lpstr>Recommendations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House Sales in Northwestern County</dc:title>
  <dc:creator>J.Muthike</dc:creator>
  <cp:lastModifiedBy>BOSS</cp:lastModifiedBy>
  <cp:revision>22</cp:revision>
  <dcterms:modified xsi:type="dcterms:W3CDTF">2023-06-02T15:41:38Z</dcterms:modified>
</cp:coreProperties>
</file>