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d3568ffe2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fd3568ffe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d3568ffe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fd3568ffe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24f2042f1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024f2042f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24f2042f1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024f2042f1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24f2042f1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1024f2042f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24f2042f1_2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024f2042f1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c597f1374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fc597f137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c68189d8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fc68189d8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24f2042f1_2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024f2042f1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24f2042f1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024f2042f1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c68189d80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fc68189d80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c68189d80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fc68189d80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08d18403e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008d18403e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08d1840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1008d1840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08d18403e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1008d18403e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d3568ffe2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fd3568ffe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24f2042f1_1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024f2042f1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27.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9.jpg"/><Relationship Id="rId5" Type="http://schemas.openxmlformats.org/officeDocument/2006/relationships/image" Target="../media/image30.png"/><Relationship Id="rId6" Type="http://schemas.openxmlformats.org/officeDocument/2006/relationships/image" Target="../media/image33.png"/><Relationship Id="rId7" Type="http://schemas.openxmlformats.org/officeDocument/2006/relationships/image" Target="../media/image35.png"/><Relationship Id="rId8"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8.png"/><Relationship Id="rId5" Type="http://schemas.openxmlformats.org/officeDocument/2006/relationships/image" Target="../media/image34.png"/><Relationship Id="rId6"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hyperlink" Target="https://www.frontiersin.org/articles/10.3389/frobt.2018.00104/full#B13" TargetMode="External"/><Relationship Id="rId5" Type="http://schemas.openxmlformats.org/officeDocument/2006/relationships/hyperlink" Target="https://www.frontiersin.org/articles/10.3389/frobt.2018.00104/full#B1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9.jpg"/><Relationship Id="rId5" Type="http://schemas.openxmlformats.org/officeDocument/2006/relationships/image" Target="../media/image16.png"/><Relationship Id="rId6" Type="http://schemas.openxmlformats.org/officeDocument/2006/relationships/image" Target="../media/image3.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1.jpg"/><Relationship Id="rId5" Type="http://schemas.openxmlformats.org/officeDocument/2006/relationships/image" Target="../media/image1.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31.jp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81350" y="405375"/>
            <a:ext cx="8781300" cy="507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chemeClr val="accent5"/>
                </a:solidFill>
                <a:latin typeface="Arial"/>
                <a:ea typeface="Arial"/>
                <a:cs typeface="Arial"/>
                <a:sym typeface="Arial"/>
              </a:rPr>
              <a:t>Introduction to Robotics ME 639:</a:t>
            </a:r>
            <a:r>
              <a:rPr b="1" i="0" lang="en" sz="2100" u="none" cap="none" strike="noStrike">
                <a:solidFill>
                  <a:srgbClr val="000000"/>
                </a:solidFill>
                <a:latin typeface="Arial"/>
                <a:ea typeface="Arial"/>
                <a:cs typeface="Arial"/>
                <a:sym typeface="Arial"/>
              </a:rPr>
              <a:t> </a:t>
            </a:r>
            <a:r>
              <a:rPr b="1" i="0" lang="en" sz="2100" u="none" cap="none" strike="noStrike">
                <a:solidFill>
                  <a:schemeClr val="dk1"/>
                </a:solidFill>
                <a:latin typeface="Arial"/>
                <a:ea typeface="Arial"/>
                <a:cs typeface="Arial"/>
                <a:sym typeface="Arial"/>
              </a:rPr>
              <a:t>Industrial Project Presentation 2</a:t>
            </a:r>
            <a:endParaRPr b="0" i="0" sz="2100" u="none" cap="none" strike="noStrike">
              <a:solidFill>
                <a:schemeClr val="dk1"/>
              </a:solidFill>
              <a:latin typeface="Arial"/>
              <a:ea typeface="Arial"/>
              <a:cs typeface="Arial"/>
              <a:sym typeface="Arial"/>
            </a:endParaRPr>
          </a:p>
        </p:txBody>
      </p:sp>
      <p:pic>
        <p:nvPicPr>
          <p:cNvPr id="55" name="Google Shape;55;p13"/>
          <p:cNvPicPr preferRelativeResize="0"/>
          <p:nvPr/>
        </p:nvPicPr>
        <p:blipFill rotWithShape="1">
          <a:blip r:embed="rId3">
            <a:alphaModFix/>
          </a:blip>
          <a:srcRect b="0" l="0" r="0" t="0"/>
          <a:stretch/>
        </p:blipFill>
        <p:spPr>
          <a:xfrm>
            <a:off x="3892625" y="3539300"/>
            <a:ext cx="1358751" cy="1336474"/>
          </a:xfrm>
          <a:prstGeom prst="rect">
            <a:avLst/>
          </a:prstGeom>
          <a:noFill/>
          <a:ln>
            <a:noFill/>
          </a:ln>
        </p:spPr>
      </p:pic>
      <p:sp>
        <p:nvSpPr>
          <p:cNvPr id="56" name="Google Shape;56;p13"/>
          <p:cNvSpPr txBox="1"/>
          <p:nvPr/>
        </p:nvSpPr>
        <p:spPr>
          <a:xfrm>
            <a:off x="322650" y="1057450"/>
            <a:ext cx="84987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1" i="0" lang="en" sz="2100" u="none" cap="none" strike="noStrike">
                <a:solidFill>
                  <a:schemeClr val="accent5"/>
                </a:solidFill>
                <a:latin typeface="Arial"/>
                <a:ea typeface="Arial"/>
                <a:cs typeface="Arial"/>
                <a:sym typeface="Arial"/>
              </a:rPr>
              <a:t>Project Title:</a:t>
            </a:r>
            <a:r>
              <a:rPr b="1" i="0" lang="en" sz="2100" u="none" cap="none" strike="noStrike">
                <a:solidFill>
                  <a:srgbClr val="000000"/>
                </a:solidFill>
                <a:latin typeface="Arial"/>
                <a:ea typeface="Arial"/>
                <a:cs typeface="Arial"/>
                <a:sym typeface="Arial"/>
              </a:rPr>
              <a:t> </a:t>
            </a:r>
            <a:r>
              <a:rPr b="1" lang="en" sz="2100"/>
              <a:t>Join Impedance Control for an existing Exoskeleton</a:t>
            </a:r>
            <a:endParaRPr b="1" i="0" sz="2100" u="none" cap="none" strike="noStrike">
              <a:solidFill>
                <a:srgbClr val="000000"/>
              </a:solidFill>
              <a:latin typeface="Arial"/>
              <a:ea typeface="Arial"/>
              <a:cs typeface="Arial"/>
              <a:sym typeface="Arial"/>
            </a:endParaRPr>
          </a:p>
        </p:txBody>
      </p:sp>
      <p:sp>
        <p:nvSpPr>
          <p:cNvPr id="57" name="Google Shape;57;p13"/>
          <p:cNvSpPr txBox="1"/>
          <p:nvPr/>
        </p:nvSpPr>
        <p:spPr>
          <a:xfrm>
            <a:off x="1180650" y="1865325"/>
            <a:ext cx="6782700" cy="169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u="none" cap="none" strike="noStrike">
                <a:solidFill>
                  <a:schemeClr val="accent5"/>
                </a:solidFill>
                <a:latin typeface="Arial"/>
                <a:ea typeface="Arial"/>
                <a:cs typeface="Arial"/>
                <a:sym typeface="Arial"/>
              </a:rPr>
              <a:t>Team Name: </a:t>
            </a:r>
            <a:r>
              <a:rPr b="1" lang="en">
                <a:solidFill>
                  <a:schemeClr val="dk1"/>
                </a:solidFill>
              </a:rPr>
              <a:t>Sophia humari BHI behn hai</a:t>
            </a:r>
            <a:endParaRPr b="1" i="0" u="none"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1" i="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 u="none" cap="none" strike="noStrike">
                <a:solidFill>
                  <a:schemeClr val="accent5"/>
                </a:solidFill>
                <a:latin typeface="Arial"/>
                <a:ea typeface="Arial"/>
                <a:cs typeface="Arial"/>
                <a:sym typeface="Arial"/>
              </a:rPr>
              <a:t>Team Members:</a:t>
            </a:r>
            <a:r>
              <a:rPr b="1" i="0" lang="en" u="none" cap="none" strike="noStrike">
                <a:solidFill>
                  <a:srgbClr val="000000"/>
                </a:solidFill>
                <a:latin typeface="Arial"/>
                <a:ea typeface="Arial"/>
                <a:cs typeface="Arial"/>
                <a:sym typeface="Arial"/>
              </a:rPr>
              <a:t> </a:t>
            </a:r>
            <a:r>
              <a:rPr b="1" lang="en"/>
              <a:t>Anusheel K</a:t>
            </a:r>
            <a:r>
              <a:rPr b="1" i="0" lang="en" u="none" cap="none" strike="noStrike">
                <a:solidFill>
                  <a:srgbClr val="000000"/>
                </a:solidFill>
                <a:latin typeface="Arial"/>
                <a:ea typeface="Arial"/>
                <a:cs typeface="Arial"/>
                <a:sym typeface="Arial"/>
              </a:rPr>
              <a:t>,</a:t>
            </a:r>
            <a:r>
              <a:rPr b="1" lang="en"/>
              <a:t> </a:t>
            </a:r>
            <a:r>
              <a:rPr b="1" i="0" lang="en" u="none" cap="none" strike="noStrike">
                <a:solidFill>
                  <a:srgbClr val="000000"/>
                </a:solidFill>
                <a:latin typeface="Arial"/>
                <a:ea typeface="Arial"/>
                <a:cs typeface="Arial"/>
                <a:sym typeface="Arial"/>
              </a:rPr>
              <a:t>Jaydeep K, </a:t>
            </a:r>
            <a:r>
              <a:rPr b="1" lang="en"/>
              <a:t>Rwik Rana</a:t>
            </a:r>
            <a:endParaRPr b="1"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1" i="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 u="none" cap="none" strike="noStrike">
                <a:solidFill>
                  <a:schemeClr val="accent5"/>
                </a:solidFill>
                <a:latin typeface="Arial"/>
                <a:ea typeface="Arial"/>
                <a:cs typeface="Arial"/>
                <a:sym typeface="Arial"/>
              </a:rPr>
              <a:t>Instructor:</a:t>
            </a:r>
            <a:r>
              <a:rPr b="1" i="0" lang="en" u="none" cap="none" strike="noStrike">
                <a:solidFill>
                  <a:srgbClr val="000000"/>
                </a:solidFill>
                <a:latin typeface="Arial"/>
                <a:ea typeface="Arial"/>
                <a:cs typeface="Arial"/>
                <a:sym typeface="Arial"/>
              </a:rPr>
              <a:t> Prof. Harish PM</a:t>
            </a:r>
            <a:endParaRPr b="1" i="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a:p>
          <a:p>
            <a:pPr indent="0" lvl="0" marL="0" marR="0" rtl="0" algn="ctr">
              <a:lnSpc>
                <a:spcPct val="100000"/>
              </a:lnSpc>
              <a:spcBef>
                <a:spcPts val="0"/>
              </a:spcBef>
              <a:spcAft>
                <a:spcPts val="0"/>
              </a:spcAft>
              <a:buClr>
                <a:srgbClr val="000000"/>
              </a:buClr>
              <a:buSzPts val="1700"/>
              <a:buFont typeface="Arial"/>
              <a:buNone/>
            </a:pPr>
            <a:r>
              <a:rPr b="1" i="0" lang="en" u="none" cap="none" strike="noStrike">
                <a:solidFill>
                  <a:schemeClr val="accent5"/>
                </a:solidFill>
                <a:latin typeface="Arial"/>
                <a:ea typeface="Arial"/>
                <a:cs typeface="Arial"/>
                <a:sym typeface="Arial"/>
              </a:rPr>
              <a:t>Teaching Assistant:</a:t>
            </a:r>
            <a:r>
              <a:rPr b="1" i="0" lang="en" u="none" cap="none" strike="noStrike">
                <a:solidFill>
                  <a:srgbClr val="000000"/>
                </a:solidFill>
                <a:latin typeface="Arial"/>
                <a:ea typeface="Arial"/>
                <a:cs typeface="Arial"/>
                <a:sym typeface="Arial"/>
              </a:rPr>
              <a:t> Suraj Borate</a:t>
            </a:r>
            <a:endParaRPr b="1" i="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311700" y="427725"/>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2: 0% Patient Effort</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pic>
        <p:nvPicPr>
          <p:cNvPr id="141" name="Google Shape;141;p22"/>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42" name="Google Shape;142;p22"/>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9</a:t>
            </a:r>
            <a:endParaRPr b="0" i="0" sz="1400" u="none" cap="none" strike="noStrike">
              <a:solidFill>
                <a:schemeClr val="accent5"/>
              </a:solidFill>
              <a:latin typeface="Arial"/>
              <a:ea typeface="Arial"/>
              <a:cs typeface="Arial"/>
              <a:sym typeface="Arial"/>
            </a:endParaRPr>
          </a:p>
        </p:txBody>
      </p:sp>
      <p:pic>
        <p:nvPicPr>
          <p:cNvPr id="143" name="Google Shape;143;p22"/>
          <p:cNvPicPr preferRelativeResize="0"/>
          <p:nvPr/>
        </p:nvPicPr>
        <p:blipFill>
          <a:blip r:embed="rId4">
            <a:alphaModFix/>
          </a:blip>
          <a:stretch>
            <a:fillRect/>
          </a:stretch>
        </p:blipFill>
        <p:spPr>
          <a:xfrm>
            <a:off x="2290025" y="1603375"/>
            <a:ext cx="4325300" cy="3059850"/>
          </a:xfrm>
          <a:prstGeom prst="rect">
            <a:avLst/>
          </a:prstGeom>
          <a:noFill/>
          <a:ln>
            <a:noFill/>
          </a:ln>
        </p:spPr>
      </p:pic>
      <p:pic>
        <p:nvPicPr>
          <p:cNvPr id="144" name="Google Shape;144;p22"/>
          <p:cNvPicPr preferRelativeResize="0"/>
          <p:nvPr/>
        </p:nvPicPr>
        <p:blipFill>
          <a:blip r:embed="rId5">
            <a:alphaModFix/>
          </a:blip>
          <a:stretch>
            <a:fillRect/>
          </a:stretch>
        </p:blipFill>
        <p:spPr>
          <a:xfrm>
            <a:off x="311700" y="984575"/>
            <a:ext cx="6450026" cy="34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311700" y="323525"/>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2: 0% Patient Effort</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sp>
        <p:nvSpPr>
          <p:cNvPr id="150" name="Google Shape;150;p23"/>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10</a:t>
            </a:r>
            <a:endParaRPr b="0" i="0" sz="1400" u="none" cap="none" strike="noStrike">
              <a:solidFill>
                <a:schemeClr val="accent5"/>
              </a:solidFill>
              <a:latin typeface="Arial"/>
              <a:ea typeface="Arial"/>
              <a:cs typeface="Arial"/>
              <a:sym typeface="Arial"/>
            </a:endParaRPr>
          </a:p>
        </p:txBody>
      </p:sp>
      <p:pic>
        <p:nvPicPr>
          <p:cNvPr id="151" name="Google Shape;151;p23"/>
          <p:cNvPicPr preferRelativeResize="0"/>
          <p:nvPr/>
        </p:nvPicPr>
        <p:blipFill>
          <a:blip r:embed="rId3">
            <a:alphaModFix/>
          </a:blip>
          <a:stretch>
            <a:fillRect/>
          </a:stretch>
        </p:blipFill>
        <p:spPr>
          <a:xfrm>
            <a:off x="424075" y="777425"/>
            <a:ext cx="6068594" cy="326475"/>
          </a:xfrm>
          <a:prstGeom prst="rect">
            <a:avLst/>
          </a:prstGeom>
          <a:noFill/>
          <a:ln>
            <a:noFill/>
          </a:ln>
        </p:spPr>
      </p:pic>
      <p:pic>
        <p:nvPicPr>
          <p:cNvPr id="152" name="Google Shape;152;p23"/>
          <p:cNvPicPr preferRelativeResize="0"/>
          <p:nvPr/>
        </p:nvPicPr>
        <p:blipFill>
          <a:blip r:embed="rId4">
            <a:alphaModFix/>
          </a:blip>
          <a:stretch>
            <a:fillRect/>
          </a:stretch>
        </p:blipFill>
        <p:spPr>
          <a:xfrm>
            <a:off x="536300" y="1445000"/>
            <a:ext cx="7089347" cy="3050024"/>
          </a:xfrm>
          <a:prstGeom prst="rect">
            <a:avLst/>
          </a:prstGeom>
          <a:noFill/>
          <a:ln>
            <a:noFill/>
          </a:ln>
        </p:spPr>
      </p:pic>
      <p:pic>
        <p:nvPicPr>
          <p:cNvPr id="153" name="Google Shape;153;p23"/>
          <p:cNvPicPr preferRelativeResize="0"/>
          <p:nvPr/>
        </p:nvPicPr>
        <p:blipFill rotWithShape="1">
          <a:blip r:embed="rId5">
            <a:alphaModFix/>
          </a:blip>
          <a:srcRect b="0" l="0" r="0" t="0"/>
          <a:stretch/>
        </p:blipFill>
        <p:spPr>
          <a:xfrm>
            <a:off x="7785250" y="3807025"/>
            <a:ext cx="1358751" cy="1336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1" type="body"/>
          </p:nvPr>
        </p:nvSpPr>
        <p:spPr>
          <a:xfrm>
            <a:off x="311700" y="188100"/>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2: 0% Patient Effort </a:t>
            </a:r>
            <a:r>
              <a:rPr b="1" lang="en" sz="1765">
                <a:solidFill>
                  <a:schemeClr val="accent5"/>
                </a:solidFill>
              </a:rPr>
              <a:t>+ disturbances in Patient Torque</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pic>
        <p:nvPicPr>
          <p:cNvPr id="159" name="Google Shape;159;p24"/>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60" name="Google Shape;160;p24"/>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11</a:t>
            </a:r>
            <a:endParaRPr b="0" i="0" sz="1400" u="none" cap="none" strike="noStrike">
              <a:solidFill>
                <a:schemeClr val="accent5"/>
              </a:solidFill>
              <a:latin typeface="Arial"/>
              <a:ea typeface="Arial"/>
              <a:cs typeface="Arial"/>
              <a:sym typeface="Arial"/>
            </a:endParaRPr>
          </a:p>
        </p:txBody>
      </p:sp>
      <p:pic>
        <p:nvPicPr>
          <p:cNvPr id="161" name="Google Shape;161;p24"/>
          <p:cNvPicPr preferRelativeResize="0"/>
          <p:nvPr/>
        </p:nvPicPr>
        <p:blipFill>
          <a:blip r:embed="rId4">
            <a:alphaModFix/>
          </a:blip>
          <a:stretch>
            <a:fillRect/>
          </a:stretch>
        </p:blipFill>
        <p:spPr>
          <a:xfrm>
            <a:off x="311700" y="642000"/>
            <a:ext cx="6450026" cy="346975"/>
          </a:xfrm>
          <a:prstGeom prst="rect">
            <a:avLst/>
          </a:prstGeom>
          <a:noFill/>
          <a:ln>
            <a:noFill/>
          </a:ln>
        </p:spPr>
      </p:pic>
      <p:pic>
        <p:nvPicPr>
          <p:cNvPr id="162" name="Google Shape;162;p24"/>
          <p:cNvPicPr preferRelativeResize="0"/>
          <p:nvPr/>
        </p:nvPicPr>
        <p:blipFill>
          <a:blip r:embed="rId5">
            <a:alphaModFix/>
          </a:blip>
          <a:stretch>
            <a:fillRect/>
          </a:stretch>
        </p:blipFill>
        <p:spPr>
          <a:xfrm>
            <a:off x="2147400" y="1145675"/>
            <a:ext cx="4542300" cy="3213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nvSpPr>
        <p:spPr>
          <a:xfrm>
            <a:off x="311700" y="147775"/>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765">
                <a:solidFill>
                  <a:srgbClr val="0097A7"/>
                </a:solidFill>
              </a:rPr>
              <a:t>Key Results 2: 0% Patient Effort + disturbances in Patient Torque</a:t>
            </a:r>
            <a:endParaRPr b="1" i="1" sz="1765"/>
          </a:p>
          <a:p>
            <a:pPr indent="0" lvl="0" marL="457200" rtl="0" algn="l">
              <a:lnSpc>
                <a:spcPct val="95000"/>
              </a:lnSpc>
              <a:spcBef>
                <a:spcPts val="1200"/>
              </a:spcBef>
              <a:spcAft>
                <a:spcPts val="1200"/>
              </a:spcAft>
              <a:buNone/>
            </a:pPr>
            <a:r>
              <a:t/>
            </a:r>
            <a:endParaRPr b="1" sz="1765"/>
          </a:p>
        </p:txBody>
      </p:sp>
      <p:pic>
        <p:nvPicPr>
          <p:cNvPr id="168" name="Google Shape;168;p25"/>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69" name="Google Shape;169;p25"/>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rgbClr val="0097A7"/>
                </a:solidFill>
              </a:rPr>
              <a:t>12</a:t>
            </a:r>
            <a:endParaRPr b="0" i="0" sz="1400" u="none" cap="none" strike="noStrike">
              <a:solidFill>
                <a:srgbClr val="0097A7"/>
              </a:solidFill>
              <a:latin typeface="Arial"/>
              <a:ea typeface="Arial"/>
              <a:cs typeface="Arial"/>
              <a:sym typeface="Arial"/>
            </a:endParaRPr>
          </a:p>
        </p:txBody>
      </p:sp>
      <p:pic>
        <p:nvPicPr>
          <p:cNvPr id="170" name="Google Shape;170;p25"/>
          <p:cNvPicPr preferRelativeResize="0"/>
          <p:nvPr/>
        </p:nvPicPr>
        <p:blipFill>
          <a:blip r:embed="rId4">
            <a:alphaModFix/>
          </a:blip>
          <a:stretch>
            <a:fillRect/>
          </a:stretch>
        </p:blipFill>
        <p:spPr>
          <a:xfrm>
            <a:off x="417250" y="1358324"/>
            <a:ext cx="7333900" cy="3155250"/>
          </a:xfrm>
          <a:prstGeom prst="rect">
            <a:avLst/>
          </a:prstGeom>
          <a:noFill/>
          <a:ln>
            <a:noFill/>
          </a:ln>
        </p:spPr>
      </p:pic>
      <p:pic>
        <p:nvPicPr>
          <p:cNvPr id="171" name="Google Shape;171;p25"/>
          <p:cNvPicPr preferRelativeResize="0"/>
          <p:nvPr/>
        </p:nvPicPr>
        <p:blipFill>
          <a:blip r:embed="rId5">
            <a:alphaModFix/>
          </a:blip>
          <a:stretch>
            <a:fillRect/>
          </a:stretch>
        </p:blipFill>
        <p:spPr>
          <a:xfrm>
            <a:off x="311700" y="639600"/>
            <a:ext cx="7439450" cy="40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idx="1" type="body"/>
          </p:nvPr>
        </p:nvSpPr>
        <p:spPr>
          <a:xfrm>
            <a:off x="311700" y="427725"/>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3: 50% Patient Effort + disturbances in Patient Torque</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pic>
        <p:nvPicPr>
          <p:cNvPr id="177" name="Google Shape;177;p26"/>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78" name="Google Shape;178;p26"/>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13</a:t>
            </a:r>
            <a:endParaRPr b="0" i="0" sz="1400" u="none" cap="none" strike="noStrike">
              <a:solidFill>
                <a:schemeClr val="accent5"/>
              </a:solidFill>
              <a:latin typeface="Arial"/>
              <a:ea typeface="Arial"/>
              <a:cs typeface="Arial"/>
              <a:sym typeface="Arial"/>
            </a:endParaRPr>
          </a:p>
        </p:txBody>
      </p:sp>
      <p:pic>
        <p:nvPicPr>
          <p:cNvPr id="179" name="Google Shape;179;p26"/>
          <p:cNvPicPr preferRelativeResize="0"/>
          <p:nvPr/>
        </p:nvPicPr>
        <p:blipFill>
          <a:blip r:embed="rId4">
            <a:alphaModFix/>
          </a:blip>
          <a:stretch>
            <a:fillRect/>
          </a:stretch>
        </p:blipFill>
        <p:spPr>
          <a:xfrm>
            <a:off x="2313325" y="1674125"/>
            <a:ext cx="4278702" cy="3026876"/>
          </a:xfrm>
          <a:prstGeom prst="rect">
            <a:avLst/>
          </a:prstGeom>
          <a:noFill/>
          <a:ln>
            <a:noFill/>
          </a:ln>
        </p:spPr>
      </p:pic>
      <p:pic>
        <p:nvPicPr>
          <p:cNvPr id="180" name="Google Shape;180;p26"/>
          <p:cNvPicPr preferRelativeResize="0"/>
          <p:nvPr/>
        </p:nvPicPr>
        <p:blipFill>
          <a:blip r:embed="rId5">
            <a:alphaModFix/>
          </a:blip>
          <a:stretch>
            <a:fillRect/>
          </a:stretch>
        </p:blipFill>
        <p:spPr>
          <a:xfrm>
            <a:off x="191475" y="910325"/>
            <a:ext cx="8028353" cy="64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nvSpPr>
        <p:spPr>
          <a:xfrm>
            <a:off x="311700" y="147775"/>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765">
                <a:solidFill>
                  <a:srgbClr val="0097A7"/>
                </a:solidFill>
              </a:rPr>
              <a:t>Key Results 3: 50% Patient Effort + disturbances in Patient Torque</a:t>
            </a:r>
            <a:endParaRPr b="1" i="1" sz="1765"/>
          </a:p>
          <a:p>
            <a:pPr indent="0" lvl="0" marL="457200" rtl="0" algn="l">
              <a:lnSpc>
                <a:spcPct val="95000"/>
              </a:lnSpc>
              <a:spcBef>
                <a:spcPts val="1200"/>
              </a:spcBef>
              <a:spcAft>
                <a:spcPts val="1200"/>
              </a:spcAft>
              <a:buNone/>
            </a:pPr>
            <a:r>
              <a:t/>
            </a:r>
            <a:endParaRPr b="1" sz="1765"/>
          </a:p>
        </p:txBody>
      </p:sp>
      <p:pic>
        <p:nvPicPr>
          <p:cNvPr id="186" name="Google Shape;186;p27"/>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87" name="Google Shape;187;p27"/>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rgbClr val="0097A7"/>
                </a:solidFill>
              </a:rPr>
              <a:t>14</a:t>
            </a:r>
            <a:endParaRPr b="0" i="0" sz="1400" u="none" cap="none" strike="noStrike">
              <a:solidFill>
                <a:srgbClr val="0097A7"/>
              </a:solidFill>
              <a:latin typeface="Arial"/>
              <a:ea typeface="Arial"/>
              <a:cs typeface="Arial"/>
              <a:sym typeface="Arial"/>
            </a:endParaRPr>
          </a:p>
        </p:txBody>
      </p:sp>
      <p:pic>
        <p:nvPicPr>
          <p:cNvPr id="188" name="Google Shape;188;p27"/>
          <p:cNvPicPr preferRelativeResize="0"/>
          <p:nvPr/>
        </p:nvPicPr>
        <p:blipFill>
          <a:blip r:embed="rId4">
            <a:alphaModFix/>
          </a:blip>
          <a:stretch>
            <a:fillRect/>
          </a:stretch>
        </p:blipFill>
        <p:spPr>
          <a:xfrm>
            <a:off x="648350" y="1402738"/>
            <a:ext cx="7069175" cy="3041362"/>
          </a:xfrm>
          <a:prstGeom prst="rect">
            <a:avLst/>
          </a:prstGeom>
          <a:noFill/>
          <a:ln>
            <a:noFill/>
          </a:ln>
        </p:spPr>
      </p:pic>
      <p:pic>
        <p:nvPicPr>
          <p:cNvPr id="189" name="Google Shape;189;p27"/>
          <p:cNvPicPr preferRelativeResize="0"/>
          <p:nvPr/>
        </p:nvPicPr>
        <p:blipFill>
          <a:blip r:embed="rId5">
            <a:alphaModFix/>
          </a:blip>
          <a:stretch>
            <a:fillRect/>
          </a:stretch>
        </p:blipFill>
        <p:spPr>
          <a:xfrm>
            <a:off x="311700" y="601675"/>
            <a:ext cx="7299023" cy="5819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idx="1" type="body"/>
          </p:nvPr>
        </p:nvSpPr>
        <p:spPr>
          <a:xfrm>
            <a:off x="311700" y="121475"/>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A Second Approach:</a:t>
            </a:r>
            <a:endParaRPr sz="1200">
              <a:solidFill>
                <a:srgbClr val="000000"/>
              </a:solidFill>
            </a:endParaRPr>
          </a:p>
        </p:txBody>
      </p:sp>
      <p:pic>
        <p:nvPicPr>
          <p:cNvPr id="195" name="Google Shape;195;p28"/>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96" name="Google Shape;196;p28"/>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15</a:t>
            </a:r>
            <a:endParaRPr b="0" i="0" sz="1400" u="none" cap="none" strike="noStrike">
              <a:solidFill>
                <a:schemeClr val="accent5"/>
              </a:solidFill>
              <a:latin typeface="Arial"/>
              <a:ea typeface="Arial"/>
              <a:cs typeface="Arial"/>
              <a:sym typeface="Arial"/>
            </a:endParaRPr>
          </a:p>
        </p:txBody>
      </p:sp>
      <p:pic>
        <p:nvPicPr>
          <p:cNvPr id="197" name="Google Shape;197;p28"/>
          <p:cNvPicPr preferRelativeResize="0"/>
          <p:nvPr/>
        </p:nvPicPr>
        <p:blipFill rotWithShape="1">
          <a:blip r:embed="rId4">
            <a:alphaModFix/>
          </a:blip>
          <a:srcRect b="4316" l="4084" r="3715" t="5746"/>
          <a:stretch/>
        </p:blipFill>
        <p:spPr>
          <a:xfrm>
            <a:off x="6165100" y="680788"/>
            <a:ext cx="2757525" cy="2967125"/>
          </a:xfrm>
          <a:prstGeom prst="rect">
            <a:avLst/>
          </a:prstGeom>
          <a:noFill/>
          <a:ln cap="flat" cmpd="sng" w="9525">
            <a:solidFill>
              <a:schemeClr val="dk1"/>
            </a:solidFill>
            <a:prstDash val="solid"/>
            <a:round/>
            <a:headEnd len="sm" w="sm" type="none"/>
            <a:tailEnd len="sm" w="sm" type="none"/>
          </a:ln>
        </p:spPr>
      </p:pic>
      <p:sp>
        <p:nvSpPr>
          <p:cNvPr id="198" name="Google Shape;198;p28"/>
          <p:cNvSpPr txBox="1"/>
          <p:nvPr/>
        </p:nvSpPr>
        <p:spPr>
          <a:xfrm>
            <a:off x="279325" y="563825"/>
            <a:ext cx="5678700" cy="32652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1200"/>
              </a:spcBef>
              <a:spcAft>
                <a:spcPts val="0"/>
              </a:spcAft>
              <a:buClr>
                <a:schemeClr val="dk1"/>
              </a:buClr>
              <a:buSzPts val="1018"/>
              <a:buFont typeface="Arial"/>
              <a:buNone/>
            </a:pPr>
            <a:r>
              <a:rPr b="1" lang="en" sz="1200">
                <a:solidFill>
                  <a:schemeClr val="dk1"/>
                </a:solidFill>
              </a:rPr>
              <a:t>Modelling the 1-DOF </a:t>
            </a:r>
            <a:r>
              <a:rPr b="1" lang="en" sz="1200">
                <a:solidFill>
                  <a:schemeClr val="dk1"/>
                </a:solidFill>
              </a:rPr>
              <a:t>Knee Joint-Shank </a:t>
            </a:r>
            <a:r>
              <a:rPr b="1" lang="en" sz="1200">
                <a:solidFill>
                  <a:schemeClr val="dk1"/>
                </a:solidFill>
              </a:rPr>
              <a:t>System coupled via an Elastic link.</a:t>
            </a:r>
            <a:endParaRPr b="1" sz="1100">
              <a:solidFill>
                <a:schemeClr val="dk1"/>
              </a:solidFill>
            </a:endParaRPr>
          </a:p>
          <a:p>
            <a:pPr indent="-304800" lvl="0" marL="457200" rtl="0" algn="just">
              <a:lnSpc>
                <a:spcPct val="95000"/>
              </a:lnSpc>
              <a:spcBef>
                <a:spcPts val="1200"/>
              </a:spcBef>
              <a:spcAft>
                <a:spcPts val="0"/>
              </a:spcAft>
              <a:buClr>
                <a:schemeClr val="dk1"/>
              </a:buClr>
              <a:buSzPts val="1200"/>
              <a:buChar char="●"/>
            </a:pPr>
            <a:r>
              <a:rPr lang="en" sz="1200">
                <a:solidFill>
                  <a:schemeClr val="dk1"/>
                </a:solidFill>
              </a:rPr>
              <a:t>In reality, the straps &amp; links used in exoskeletons are not rigid, but have certain stiffness associated with it.</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 sz="1200">
                <a:solidFill>
                  <a:schemeClr val="dk1"/>
                </a:solidFill>
              </a:rPr>
              <a:t>To account for this in the model, w</a:t>
            </a:r>
            <a:r>
              <a:rPr lang="en" sz="1200">
                <a:solidFill>
                  <a:schemeClr val="dk1"/>
                </a:solidFill>
              </a:rPr>
              <a:t>e can consider limb and exoskeleton as two links joint together by an </a:t>
            </a:r>
            <a:r>
              <a:rPr lang="en" sz="1200">
                <a:solidFill>
                  <a:schemeClr val="dk1"/>
                </a:solidFill>
              </a:rPr>
              <a:t>elastic</a:t>
            </a:r>
            <a:r>
              <a:rPr lang="en" sz="1200">
                <a:solidFill>
                  <a:schemeClr val="dk1"/>
                </a:solidFill>
              </a:rPr>
              <a:t> link, with stiffness K. </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 sz="1200">
                <a:solidFill>
                  <a:schemeClr val="dk1"/>
                </a:solidFill>
              </a:rPr>
              <a:t>Interaction force &amp; patient effort are denoted as the same.</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 sz="1200">
                <a:solidFill>
                  <a:schemeClr val="dk1"/>
                </a:solidFill>
              </a:rPr>
              <a:t>Θ</a:t>
            </a:r>
            <a:r>
              <a:rPr baseline="-25000" lang="en" sz="1200">
                <a:solidFill>
                  <a:schemeClr val="dk1"/>
                </a:solidFill>
              </a:rPr>
              <a:t>e </a:t>
            </a:r>
            <a:r>
              <a:rPr lang="en" sz="1200">
                <a:solidFill>
                  <a:schemeClr val="dk1"/>
                </a:solidFill>
              </a:rPr>
              <a:t>and</a:t>
            </a:r>
            <a:r>
              <a:rPr lang="en" sz="1200">
                <a:solidFill>
                  <a:schemeClr val="dk1"/>
                </a:solidFill>
              </a:rPr>
              <a:t> Θ</a:t>
            </a:r>
            <a:r>
              <a:rPr baseline="-25000" lang="en" sz="1200">
                <a:solidFill>
                  <a:schemeClr val="dk1"/>
                </a:solidFill>
              </a:rPr>
              <a:t>l  </a:t>
            </a:r>
            <a:r>
              <a:rPr lang="en" sz="1200">
                <a:solidFill>
                  <a:schemeClr val="dk1"/>
                </a:solidFill>
              </a:rPr>
              <a:t>denotes the position of exoskeleton link and limb respectively.</a:t>
            </a:r>
            <a:endParaRPr sz="1200">
              <a:solidFill>
                <a:schemeClr val="dk1"/>
              </a:solidFill>
            </a:endParaRPr>
          </a:p>
          <a:p>
            <a:pPr indent="0" lvl="0" marL="0" rtl="0" algn="l">
              <a:lnSpc>
                <a:spcPct val="150000"/>
              </a:lnSpc>
              <a:spcBef>
                <a:spcPts val="1000"/>
              </a:spcBef>
              <a:spcAft>
                <a:spcPts val="0"/>
              </a:spcAft>
              <a:buNone/>
            </a:pPr>
            <a:r>
              <a:rPr b="1" lang="en" sz="1200">
                <a:solidFill>
                  <a:schemeClr val="dk1"/>
                </a:solidFill>
              </a:rPr>
              <a:t>Equations:</a:t>
            </a:r>
            <a:endParaRPr b="1" sz="1200">
              <a:solidFill>
                <a:schemeClr val="dk1"/>
              </a:solidFill>
            </a:endParaRPr>
          </a:p>
          <a:p>
            <a:pPr indent="0" lvl="0" marL="0" rtl="0" algn="l">
              <a:lnSpc>
                <a:spcPct val="150000"/>
              </a:lnSpc>
              <a:spcBef>
                <a:spcPts val="0"/>
              </a:spcBef>
              <a:spcAft>
                <a:spcPts val="0"/>
              </a:spcAft>
              <a:buClr>
                <a:schemeClr val="dk1"/>
              </a:buClr>
              <a:buSzPts val="1018"/>
              <a:buFont typeface="Arial"/>
              <a:buNone/>
            </a:pPr>
            <a:r>
              <a:rPr lang="en" sz="1200">
                <a:solidFill>
                  <a:schemeClr val="dk1"/>
                </a:solidFill>
              </a:rPr>
              <a:t>Equation of motion for exoskeleton link: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Equation of motion for limb: </a:t>
            </a:r>
            <a:endParaRPr b="1" sz="1200">
              <a:solidFill>
                <a:schemeClr val="dk1"/>
              </a:solidFill>
            </a:endParaRPr>
          </a:p>
        </p:txBody>
      </p:sp>
      <p:pic>
        <p:nvPicPr>
          <p:cNvPr id="199" name="Google Shape;199;p28"/>
          <p:cNvPicPr preferRelativeResize="0"/>
          <p:nvPr/>
        </p:nvPicPr>
        <p:blipFill rotWithShape="1">
          <a:blip r:embed="rId5">
            <a:alphaModFix/>
          </a:blip>
          <a:srcRect b="0" l="0" r="0" t="9526"/>
          <a:stretch/>
        </p:blipFill>
        <p:spPr>
          <a:xfrm>
            <a:off x="1581529" y="2664900"/>
            <a:ext cx="3377375" cy="355725"/>
          </a:xfrm>
          <a:prstGeom prst="rect">
            <a:avLst/>
          </a:prstGeom>
          <a:noFill/>
          <a:ln>
            <a:noFill/>
          </a:ln>
        </p:spPr>
      </p:pic>
      <p:pic>
        <p:nvPicPr>
          <p:cNvPr id="200" name="Google Shape;200;p28"/>
          <p:cNvPicPr preferRelativeResize="0"/>
          <p:nvPr/>
        </p:nvPicPr>
        <p:blipFill>
          <a:blip r:embed="rId6">
            <a:alphaModFix/>
          </a:blip>
          <a:stretch>
            <a:fillRect/>
          </a:stretch>
        </p:blipFill>
        <p:spPr>
          <a:xfrm>
            <a:off x="1414125" y="3719525"/>
            <a:ext cx="3131105" cy="400200"/>
          </a:xfrm>
          <a:prstGeom prst="rect">
            <a:avLst/>
          </a:prstGeom>
          <a:noFill/>
          <a:ln>
            <a:noFill/>
          </a:ln>
        </p:spPr>
      </p:pic>
      <p:pic>
        <p:nvPicPr>
          <p:cNvPr id="201" name="Google Shape;201;p28"/>
          <p:cNvPicPr preferRelativeResize="0"/>
          <p:nvPr/>
        </p:nvPicPr>
        <p:blipFill>
          <a:blip r:embed="rId7">
            <a:alphaModFix/>
          </a:blip>
          <a:stretch>
            <a:fillRect/>
          </a:stretch>
        </p:blipFill>
        <p:spPr>
          <a:xfrm>
            <a:off x="995550" y="3074200"/>
            <a:ext cx="4246251" cy="355725"/>
          </a:xfrm>
          <a:prstGeom prst="rect">
            <a:avLst/>
          </a:prstGeom>
          <a:noFill/>
          <a:ln>
            <a:noFill/>
          </a:ln>
        </p:spPr>
      </p:pic>
      <p:pic>
        <p:nvPicPr>
          <p:cNvPr id="202" name="Google Shape;202;p28"/>
          <p:cNvPicPr preferRelativeResize="0"/>
          <p:nvPr/>
        </p:nvPicPr>
        <p:blipFill>
          <a:blip r:embed="rId8">
            <a:alphaModFix/>
          </a:blip>
          <a:stretch>
            <a:fillRect/>
          </a:stretch>
        </p:blipFill>
        <p:spPr>
          <a:xfrm>
            <a:off x="995550" y="4187325"/>
            <a:ext cx="3968240" cy="32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idx="1" type="body"/>
          </p:nvPr>
        </p:nvSpPr>
        <p:spPr>
          <a:xfrm>
            <a:off x="311700" y="121450"/>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Control - Second Approach:</a:t>
            </a:r>
            <a:endParaRPr sz="1200">
              <a:solidFill>
                <a:srgbClr val="000000"/>
              </a:solidFill>
            </a:endParaRPr>
          </a:p>
        </p:txBody>
      </p:sp>
      <p:pic>
        <p:nvPicPr>
          <p:cNvPr id="208" name="Google Shape;208;p29"/>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209" name="Google Shape;209;p29"/>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16</a:t>
            </a:r>
            <a:endParaRPr b="0" i="0" sz="1400" u="none" cap="none" strike="noStrike">
              <a:solidFill>
                <a:schemeClr val="accent5"/>
              </a:solidFill>
              <a:latin typeface="Arial"/>
              <a:ea typeface="Arial"/>
              <a:cs typeface="Arial"/>
              <a:sym typeface="Arial"/>
            </a:endParaRPr>
          </a:p>
        </p:txBody>
      </p:sp>
      <p:sp>
        <p:nvSpPr>
          <p:cNvPr id="210" name="Google Shape;210;p29"/>
          <p:cNvSpPr/>
          <p:nvPr/>
        </p:nvSpPr>
        <p:spPr>
          <a:xfrm>
            <a:off x="4809075" y="1183450"/>
            <a:ext cx="1659900" cy="8991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Motor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 Exoskeleton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(SEA)</a:t>
            </a:r>
            <a:endParaRPr b="1">
              <a:latin typeface="Montserrat"/>
              <a:ea typeface="Montserrat"/>
              <a:cs typeface="Montserrat"/>
              <a:sym typeface="Montserrat"/>
            </a:endParaRPr>
          </a:p>
        </p:txBody>
      </p:sp>
      <p:sp>
        <p:nvSpPr>
          <p:cNvPr id="211" name="Google Shape;211;p29"/>
          <p:cNvSpPr/>
          <p:nvPr/>
        </p:nvSpPr>
        <p:spPr>
          <a:xfrm>
            <a:off x="5836650" y="2907925"/>
            <a:ext cx="1659900" cy="8991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Patient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Limb</a:t>
            </a:r>
            <a:endParaRPr b="1">
              <a:latin typeface="Montserrat"/>
              <a:ea typeface="Montserrat"/>
              <a:cs typeface="Montserrat"/>
              <a:sym typeface="Montserrat"/>
            </a:endParaRPr>
          </a:p>
        </p:txBody>
      </p:sp>
      <p:cxnSp>
        <p:nvCxnSpPr>
          <p:cNvPr id="212" name="Google Shape;212;p29"/>
          <p:cNvCxnSpPr>
            <a:stCxn id="210" idx="3"/>
            <a:endCxn id="213" idx="2"/>
          </p:cNvCxnSpPr>
          <p:nvPr/>
        </p:nvCxnSpPr>
        <p:spPr>
          <a:xfrm flipH="1" rot="10800000">
            <a:off x="6468975" y="1629100"/>
            <a:ext cx="331800" cy="39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29"/>
          <p:cNvSpPr/>
          <p:nvPr/>
        </p:nvSpPr>
        <p:spPr>
          <a:xfrm>
            <a:off x="6800913" y="1514075"/>
            <a:ext cx="230100" cy="23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 name="Google Shape;214;p29"/>
          <p:cNvCxnSpPr>
            <a:stCxn id="213" idx="6"/>
            <a:endCxn id="215" idx="3"/>
          </p:cNvCxnSpPr>
          <p:nvPr/>
        </p:nvCxnSpPr>
        <p:spPr>
          <a:xfrm>
            <a:off x="7031013" y="1629125"/>
            <a:ext cx="347100" cy="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29"/>
          <p:cNvSpPr/>
          <p:nvPr/>
        </p:nvSpPr>
        <p:spPr>
          <a:xfrm rot="5400000">
            <a:off x="7351850" y="1460525"/>
            <a:ext cx="389700" cy="3372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29"/>
          <p:cNvCxnSpPr>
            <a:stCxn id="215" idx="0"/>
          </p:cNvCxnSpPr>
          <p:nvPr/>
        </p:nvCxnSpPr>
        <p:spPr>
          <a:xfrm>
            <a:off x="7715300" y="1629125"/>
            <a:ext cx="1262100" cy="0"/>
          </a:xfrm>
          <a:prstGeom prst="straightConnector1">
            <a:avLst/>
          </a:prstGeom>
          <a:noFill/>
          <a:ln cap="flat" cmpd="sng" w="9525">
            <a:solidFill>
              <a:schemeClr val="dk2"/>
            </a:solidFill>
            <a:prstDash val="solid"/>
            <a:round/>
            <a:headEnd len="med" w="med" type="none"/>
            <a:tailEnd len="med" w="med" type="triangle"/>
          </a:ln>
        </p:spPr>
      </p:cxnSp>
      <p:sp>
        <p:nvSpPr>
          <p:cNvPr id="217" name="Google Shape;217;p29"/>
          <p:cNvSpPr/>
          <p:nvPr/>
        </p:nvSpPr>
        <p:spPr>
          <a:xfrm>
            <a:off x="3293750" y="2064575"/>
            <a:ext cx="534000" cy="4551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PD</a:t>
            </a:r>
            <a:endParaRPr b="1">
              <a:latin typeface="Montserrat"/>
              <a:ea typeface="Montserrat"/>
              <a:cs typeface="Montserrat"/>
              <a:sym typeface="Montserrat"/>
            </a:endParaRPr>
          </a:p>
        </p:txBody>
      </p:sp>
      <p:sp>
        <p:nvSpPr>
          <p:cNvPr id="218" name="Google Shape;218;p29"/>
          <p:cNvSpPr/>
          <p:nvPr/>
        </p:nvSpPr>
        <p:spPr>
          <a:xfrm>
            <a:off x="2089250" y="1002550"/>
            <a:ext cx="1738500" cy="6267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Feed-Forward</a:t>
            </a:r>
            <a:endParaRPr b="1">
              <a:latin typeface="Montserrat"/>
              <a:ea typeface="Montserrat"/>
              <a:cs typeface="Montserrat"/>
              <a:sym typeface="Montserrat"/>
            </a:endParaRPr>
          </a:p>
        </p:txBody>
      </p:sp>
      <p:sp>
        <p:nvSpPr>
          <p:cNvPr id="219" name="Google Shape;219;p29"/>
          <p:cNvSpPr/>
          <p:nvPr/>
        </p:nvSpPr>
        <p:spPr>
          <a:xfrm>
            <a:off x="4013288" y="1517950"/>
            <a:ext cx="230100" cy="230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29"/>
          <p:cNvGrpSpPr/>
          <p:nvPr/>
        </p:nvGrpSpPr>
        <p:grpSpPr>
          <a:xfrm>
            <a:off x="4013288" y="1517950"/>
            <a:ext cx="230100" cy="230100"/>
            <a:chOff x="2611900" y="1151850"/>
            <a:chExt cx="230100" cy="230100"/>
          </a:xfrm>
        </p:grpSpPr>
        <p:cxnSp>
          <p:nvCxnSpPr>
            <p:cNvPr id="221" name="Google Shape;221;p29"/>
            <p:cNvCxnSpPr/>
            <p:nvPr/>
          </p:nvCxnSpPr>
          <p:spPr>
            <a:xfrm>
              <a:off x="2726950" y="1151850"/>
              <a:ext cx="0" cy="230100"/>
            </a:xfrm>
            <a:prstGeom prst="straightConnector1">
              <a:avLst/>
            </a:prstGeom>
            <a:noFill/>
            <a:ln cap="flat" cmpd="sng" w="19050">
              <a:solidFill>
                <a:schemeClr val="dk2"/>
              </a:solidFill>
              <a:prstDash val="solid"/>
              <a:round/>
              <a:headEnd len="med" w="med" type="none"/>
              <a:tailEnd len="med" w="med" type="none"/>
            </a:ln>
          </p:spPr>
        </p:cxnSp>
        <p:cxnSp>
          <p:nvCxnSpPr>
            <p:cNvPr id="222" name="Google Shape;222;p29"/>
            <p:cNvCxnSpPr/>
            <p:nvPr/>
          </p:nvCxnSpPr>
          <p:spPr>
            <a:xfrm>
              <a:off x="2611900" y="1266900"/>
              <a:ext cx="230100" cy="0"/>
            </a:xfrm>
            <a:prstGeom prst="straightConnector1">
              <a:avLst/>
            </a:prstGeom>
            <a:noFill/>
            <a:ln cap="flat" cmpd="sng" w="19050">
              <a:solidFill>
                <a:schemeClr val="dk2"/>
              </a:solidFill>
              <a:prstDash val="solid"/>
              <a:round/>
              <a:headEnd len="med" w="med" type="none"/>
              <a:tailEnd len="med" w="med" type="none"/>
            </a:ln>
          </p:spPr>
        </p:cxnSp>
      </p:grpSp>
      <p:cxnSp>
        <p:nvCxnSpPr>
          <p:cNvPr id="223" name="Google Shape;223;p29"/>
          <p:cNvCxnSpPr>
            <a:stCxn id="218" idx="3"/>
            <a:endCxn id="219" idx="0"/>
          </p:cNvCxnSpPr>
          <p:nvPr/>
        </p:nvCxnSpPr>
        <p:spPr>
          <a:xfrm>
            <a:off x="3827750" y="1315900"/>
            <a:ext cx="300600" cy="202200"/>
          </a:xfrm>
          <a:prstGeom prst="bentConnector2">
            <a:avLst/>
          </a:prstGeom>
          <a:noFill/>
          <a:ln cap="flat" cmpd="sng" w="9525">
            <a:solidFill>
              <a:schemeClr val="dk2"/>
            </a:solidFill>
            <a:prstDash val="solid"/>
            <a:round/>
            <a:headEnd len="med" w="med" type="none"/>
            <a:tailEnd len="med" w="med" type="none"/>
          </a:ln>
        </p:spPr>
      </p:cxnSp>
      <p:cxnSp>
        <p:nvCxnSpPr>
          <p:cNvPr id="224" name="Google Shape;224;p29"/>
          <p:cNvCxnSpPr>
            <a:stCxn id="219" idx="6"/>
            <a:endCxn id="210" idx="1"/>
          </p:cNvCxnSpPr>
          <p:nvPr/>
        </p:nvCxnSpPr>
        <p:spPr>
          <a:xfrm>
            <a:off x="4243388" y="1633000"/>
            <a:ext cx="565800" cy="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29"/>
          <p:cNvCxnSpPr>
            <a:stCxn id="217" idx="3"/>
            <a:endCxn id="219" idx="4"/>
          </p:cNvCxnSpPr>
          <p:nvPr/>
        </p:nvCxnSpPr>
        <p:spPr>
          <a:xfrm flipH="1" rot="10800000">
            <a:off x="3827750" y="1747925"/>
            <a:ext cx="300600" cy="544200"/>
          </a:xfrm>
          <a:prstGeom prst="bentConnector2">
            <a:avLst/>
          </a:prstGeom>
          <a:noFill/>
          <a:ln cap="flat" cmpd="sng" w="9525">
            <a:solidFill>
              <a:schemeClr val="dk2"/>
            </a:solidFill>
            <a:prstDash val="solid"/>
            <a:round/>
            <a:headEnd len="med" w="med" type="none"/>
            <a:tailEnd len="med" w="med" type="none"/>
          </a:ln>
        </p:spPr>
      </p:cxnSp>
      <p:sp>
        <p:nvSpPr>
          <p:cNvPr id="226" name="Google Shape;226;p29"/>
          <p:cNvSpPr/>
          <p:nvPr/>
        </p:nvSpPr>
        <p:spPr>
          <a:xfrm>
            <a:off x="166600" y="1514075"/>
            <a:ext cx="1219500" cy="6267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Trajectory</a:t>
            </a:r>
            <a:endParaRPr b="1">
              <a:latin typeface="Montserrat"/>
              <a:ea typeface="Montserrat"/>
              <a:cs typeface="Montserrat"/>
              <a:sym typeface="Montserrat"/>
            </a:endParaRPr>
          </a:p>
        </p:txBody>
      </p:sp>
      <p:cxnSp>
        <p:nvCxnSpPr>
          <p:cNvPr id="227" name="Google Shape;227;p29"/>
          <p:cNvCxnSpPr>
            <a:stCxn id="226" idx="3"/>
            <a:endCxn id="218" idx="1"/>
          </p:cNvCxnSpPr>
          <p:nvPr/>
        </p:nvCxnSpPr>
        <p:spPr>
          <a:xfrm flipH="1" rot="10800000">
            <a:off x="1386100" y="1315925"/>
            <a:ext cx="703200" cy="511500"/>
          </a:xfrm>
          <a:prstGeom prst="bentConnector3">
            <a:avLst>
              <a:gd fmla="val 49996" name="adj1"/>
            </a:avLst>
          </a:prstGeom>
          <a:noFill/>
          <a:ln cap="flat" cmpd="sng" w="9525">
            <a:solidFill>
              <a:schemeClr val="dk2"/>
            </a:solidFill>
            <a:prstDash val="solid"/>
            <a:round/>
            <a:headEnd len="med" w="med" type="none"/>
            <a:tailEnd len="med" w="med" type="none"/>
          </a:ln>
        </p:spPr>
      </p:cxnSp>
      <p:sp>
        <p:nvSpPr>
          <p:cNvPr id="228" name="Google Shape;228;p29"/>
          <p:cNvSpPr/>
          <p:nvPr/>
        </p:nvSpPr>
        <p:spPr>
          <a:xfrm>
            <a:off x="2395763" y="2177075"/>
            <a:ext cx="230100" cy="23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 name="Google Shape;229;p29"/>
          <p:cNvCxnSpPr>
            <a:stCxn id="226" idx="3"/>
            <a:endCxn id="228" idx="2"/>
          </p:cNvCxnSpPr>
          <p:nvPr/>
        </p:nvCxnSpPr>
        <p:spPr>
          <a:xfrm>
            <a:off x="1386100" y="1827425"/>
            <a:ext cx="1009800" cy="464700"/>
          </a:xfrm>
          <a:prstGeom prst="bentConnector3">
            <a:avLst>
              <a:gd fmla="val 49993" name="adj1"/>
            </a:avLst>
          </a:prstGeom>
          <a:noFill/>
          <a:ln cap="flat" cmpd="sng" w="9525">
            <a:solidFill>
              <a:schemeClr val="dk2"/>
            </a:solidFill>
            <a:prstDash val="solid"/>
            <a:round/>
            <a:headEnd len="med" w="med" type="none"/>
            <a:tailEnd len="med" w="med" type="none"/>
          </a:ln>
        </p:spPr>
      </p:cxnSp>
      <p:cxnSp>
        <p:nvCxnSpPr>
          <p:cNvPr id="230" name="Google Shape;230;p29"/>
          <p:cNvCxnSpPr>
            <a:endCxn id="217" idx="1"/>
          </p:cNvCxnSpPr>
          <p:nvPr/>
        </p:nvCxnSpPr>
        <p:spPr>
          <a:xfrm>
            <a:off x="2625950" y="2292125"/>
            <a:ext cx="667800" cy="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29"/>
          <p:cNvCxnSpPr>
            <a:stCxn id="211" idx="1"/>
            <a:endCxn id="228" idx="4"/>
          </p:cNvCxnSpPr>
          <p:nvPr/>
        </p:nvCxnSpPr>
        <p:spPr>
          <a:xfrm rot="10800000">
            <a:off x="2510850" y="2407075"/>
            <a:ext cx="3325800" cy="950400"/>
          </a:xfrm>
          <a:prstGeom prst="bentConnector2">
            <a:avLst/>
          </a:prstGeom>
          <a:noFill/>
          <a:ln cap="flat" cmpd="sng" w="9525">
            <a:solidFill>
              <a:schemeClr val="dk2"/>
            </a:solidFill>
            <a:prstDash val="solid"/>
            <a:round/>
            <a:headEnd len="med" w="med" type="none"/>
            <a:tailEnd len="med" w="med" type="none"/>
          </a:ln>
        </p:spPr>
      </p:cxnSp>
      <p:sp>
        <p:nvSpPr>
          <p:cNvPr id="232" name="Google Shape;232;p29"/>
          <p:cNvSpPr txBox="1"/>
          <p:nvPr/>
        </p:nvSpPr>
        <p:spPr>
          <a:xfrm>
            <a:off x="2484600" y="2229150"/>
            <a:ext cx="3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p:txBody>
      </p:sp>
      <p:sp>
        <p:nvSpPr>
          <p:cNvPr id="233" name="Google Shape;233;p29"/>
          <p:cNvSpPr txBox="1"/>
          <p:nvPr/>
        </p:nvSpPr>
        <p:spPr>
          <a:xfrm>
            <a:off x="2274250" y="1945325"/>
            <a:ext cx="3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p:txBody>
      </p:sp>
      <p:sp>
        <p:nvSpPr>
          <p:cNvPr id="234" name="Google Shape;234;p29"/>
          <p:cNvSpPr txBox="1"/>
          <p:nvPr/>
        </p:nvSpPr>
        <p:spPr>
          <a:xfrm>
            <a:off x="4176525" y="1725875"/>
            <a:ext cx="7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highlight>
                  <a:srgbClr val="FFFFFF"/>
                </a:highlight>
                <a:latin typeface="Montserrat"/>
                <a:ea typeface="Montserrat"/>
                <a:cs typeface="Montserrat"/>
                <a:sym typeface="Montserrat"/>
              </a:rPr>
              <a:t>𝜏 des</a:t>
            </a:r>
            <a:endParaRPr sz="1000">
              <a:solidFill>
                <a:schemeClr val="dk1"/>
              </a:solidFill>
              <a:latin typeface="Montserrat"/>
              <a:ea typeface="Montserrat"/>
              <a:cs typeface="Montserrat"/>
              <a:sym typeface="Montserrat"/>
            </a:endParaRPr>
          </a:p>
        </p:txBody>
      </p:sp>
      <p:cxnSp>
        <p:nvCxnSpPr>
          <p:cNvPr id="235" name="Google Shape;235;p29"/>
          <p:cNvCxnSpPr>
            <a:endCxn id="211" idx="3"/>
          </p:cNvCxnSpPr>
          <p:nvPr/>
        </p:nvCxnSpPr>
        <p:spPr>
          <a:xfrm rot="5400000">
            <a:off x="7046250" y="2078875"/>
            <a:ext cx="1728900" cy="828300"/>
          </a:xfrm>
          <a:prstGeom prst="bentConnector2">
            <a:avLst/>
          </a:prstGeom>
          <a:noFill/>
          <a:ln cap="flat" cmpd="sng" w="9525">
            <a:solidFill>
              <a:schemeClr val="dk2"/>
            </a:solidFill>
            <a:prstDash val="solid"/>
            <a:round/>
            <a:headEnd len="med" w="med" type="none"/>
            <a:tailEnd len="med" w="med" type="none"/>
          </a:ln>
        </p:spPr>
      </p:cxnSp>
      <p:sp>
        <p:nvSpPr>
          <p:cNvPr id="236" name="Google Shape;236;p29"/>
          <p:cNvSpPr txBox="1"/>
          <p:nvPr/>
        </p:nvSpPr>
        <p:spPr>
          <a:xfrm>
            <a:off x="4105650" y="3406825"/>
            <a:ext cx="7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04040"/>
                </a:solidFill>
                <a:highlight>
                  <a:srgbClr val="FFFFFF"/>
                </a:highlight>
                <a:latin typeface="Montserrat"/>
                <a:ea typeface="Montserrat"/>
                <a:cs typeface="Montserrat"/>
                <a:sym typeface="Montserrat"/>
              </a:rPr>
              <a:t>θ</a:t>
            </a:r>
            <a:r>
              <a:rPr baseline="-25000" lang="en">
                <a:solidFill>
                  <a:srgbClr val="404040"/>
                </a:solidFill>
                <a:highlight>
                  <a:srgbClr val="FFFFFF"/>
                </a:highlight>
                <a:latin typeface="Montserrat"/>
                <a:ea typeface="Montserrat"/>
                <a:cs typeface="Montserrat"/>
                <a:sym typeface="Montserrat"/>
              </a:rPr>
              <a:t>L</a:t>
            </a:r>
            <a:endParaRPr baseline="-25000">
              <a:solidFill>
                <a:schemeClr val="dk1"/>
              </a:solidFill>
              <a:latin typeface="Montserrat"/>
              <a:ea typeface="Montserrat"/>
              <a:cs typeface="Montserrat"/>
              <a:sym typeface="Montserrat"/>
            </a:endParaRPr>
          </a:p>
        </p:txBody>
      </p:sp>
      <p:sp>
        <p:nvSpPr>
          <p:cNvPr id="237" name="Google Shape;237;p29"/>
          <p:cNvSpPr txBox="1"/>
          <p:nvPr/>
        </p:nvSpPr>
        <p:spPr>
          <a:xfrm>
            <a:off x="8051250" y="3328700"/>
            <a:ext cx="27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Montserrat"/>
                <a:ea typeface="Montserrat"/>
                <a:cs typeface="Montserrat"/>
                <a:sym typeface="Montserrat"/>
              </a:rPr>
              <a:t>𝜏</a:t>
            </a:r>
            <a:endParaRPr/>
          </a:p>
        </p:txBody>
      </p:sp>
      <p:sp>
        <p:nvSpPr>
          <p:cNvPr id="238" name="Google Shape;238;p29"/>
          <p:cNvSpPr txBox="1"/>
          <p:nvPr/>
        </p:nvSpPr>
        <p:spPr>
          <a:xfrm>
            <a:off x="6536800" y="1695813"/>
            <a:ext cx="7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04040"/>
                </a:solidFill>
                <a:highlight>
                  <a:srgbClr val="FFFFFF"/>
                </a:highlight>
                <a:latin typeface="Montserrat"/>
                <a:ea typeface="Montserrat"/>
                <a:cs typeface="Montserrat"/>
                <a:sym typeface="Montserrat"/>
              </a:rPr>
              <a:t>θ</a:t>
            </a:r>
            <a:r>
              <a:rPr baseline="-25000" lang="en">
                <a:solidFill>
                  <a:srgbClr val="404040"/>
                </a:solidFill>
                <a:highlight>
                  <a:srgbClr val="FFFFFF"/>
                </a:highlight>
                <a:latin typeface="Montserrat"/>
                <a:ea typeface="Montserrat"/>
                <a:cs typeface="Montserrat"/>
                <a:sym typeface="Montserrat"/>
              </a:rPr>
              <a:t>e</a:t>
            </a:r>
            <a:endParaRPr baseline="-25000">
              <a:solidFill>
                <a:schemeClr val="dk1"/>
              </a:solidFill>
              <a:latin typeface="Montserrat"/>
              <a:ea typeface="Montserrat"/>
              <a:cs typeface="Montserrat"/>
              <a:sym typeface="Montserrat"/>
            </a:endParaRPr>
          </a:p>
        </p:txBody>
      </p:sp>
      <p:cxnSp>
        <p:nvCxnSpPr>
          <p:cNvPr id="239" name="Google Shape;239;p29"/>
          <p:cNvCxnSpPr>
            <a:endCxn id="213" idx="0"/>
          </p:cNvCxnSpPr>
          <p:nvPr/>
        </p:nvCxnSpPr>
        <p:spPr>
          <a:xfrm>
            <a:off x="6915963" y="886475"/>
            <a:ext cx="0" cy="627600"/>
          </a:xfrm>
          <a:prstGeom prst="straightConnector1">
            <a:avLst/>
          </a:prstGeom>
          <a:noFill/>
          <a:ln cap="flat" cmpd="sng" w="9525">
            <a:solidFill>
              <a:schemeClr val="dk2"/>
            </a:solidFill>
            <a:prstDash val="solid"/>
            <a:round/>
            <a:headEnd len="med" w="med" type="none"/>
            <a:tailEnd len="med" w="med" type="triangle"/>
          </a:ln>
        </p:spPr>
      </p:cxnSp>
      <p:sp>
        <p:nvSpPr>
          <p:cNvPr id="240" name="Google Shape;240;p29"/>
          <p:cNvSpPr txBox="1"/>
          <p:nvPr/>
        </p:nvSpPr>
        <p:spPr>
          <a:xfrm>
            <a:off x="6848400" y="294513"/>
            <a:ext cx="7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04040"/>
                </a:solidFill>
                <a:highlight>
                  <a:srgbClr val="FFFFFF"/>
                </a:highlight>
                <a:latin typeface="Montserrat"/>
                <a:ea typeface="Montserrat"/>
                <a:cs typeface="Montserrat"/>
                <a:sym typeface="Montserrat"/>
              </a:rPr>
              <a:t>θ</a:t>
            </a:r>
            <a:r>
              <a:rPr baseline="-25000" lang="en">
                <a:solidFill>
                  <a:srgbClr val="404040"/>
                </a:solidFill>
                <a:highlight>
                  <a:srgbClr val="FFFFFF"/>
                </a:highlight>
                <a:latin typeface="Montserrat"/>
                <a:ea typeface="Montserrat"/>
                <a:cs typeface="Montserrat"/>
                <a:sym typeface="Montserrat"/>
              </a:rPr>
              <a:t>L</a:t>
            </a:r>
            <a:endParaRPr baseline="-25000">
              <a:solidFill>
                <a:schemeClr val="dk1"/>
              </a:solidFill>
              <a:latin typeface="Montserrat"/>
              <a:ea typeface="Montserrat"/>
              <a:cs typeface="Montserrat"/>
              <a:sym typeface="Montserrat"/>
            </a:endParaRPr>
          </a:p>
        </p:txBody>
      </p:sp>
      <p:sp>
        <p:nvSpPr>
          <p:cNvPr id="241" name="Google Shape;241;p29"/>
          <p:cNvSpPr txBox="1"/>
          <p:nvPr/>
        </p:nvSpPr>
        <p:spPr>
          <a:xfrm>
            <a:off x="6660350" y="1545125"/>
            <a:ext cx="3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p:txBody>
      </p:sp>
      <p:sp>
        <p:nvSpPr>
          <p:cNvPr id="242" name="Google Shape;242;p29"/>
          <p:cNvSpPr txBox="1"/>
          <p:nvPr/>
        </p:nvSpPr>
        <p:spPr>
          <a:xfrm>
            <a:off x="6939138" y="1232800"/>
            <a:ext cx="3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p:txBody>
      </p:sp>
      <p:sp>
        <p:nvSpPr>
          <p:cNvPr id="243" name="Google Shape;243;p29"/>
          <p:cNvSpPr txBox="1"/>
          <p:nvPr/>
        </p:nvSpPr>
        <p:spPr>
          <a:xfrm>
            <a:off x="8509725" y="1357125"/>
            <a:ext cx="27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rgbClr val="FFFFFF"/>
                </a:highlight>
                <a:latin typeface="Montserrat"/>
                <a:ea typeface="Montserrat"/>
                <a:cs typeface="Montserrat"/>
                <a:sym typeface="Montserrat"/>
              </a:rPr>
              <a:t>𝜏</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idx="1" type="body"/>
          </p:nvPr>
        </p:nvSpPr>
        <p:spPr>
          <a:xfrm>
            <a:off x="311700" y="121475"/>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Control -</a:t>
            </a:r>
            <a:r>
              <a:rPr b="1" lang="en" sz="1765">
                <a:solidFill>
                  <a:schemeClr val="accent5"/>
                </a:solidFill>
              </a:rPr>
              <a:t> Second Approach:</a:t>
            </a:r>
            <a:endParaRPr sz="1200">
              <a:solidFill>
                <a:srgbClr val="000000"/>
              </a:solidFill>
            </a:endParaRPr>
          </a:p>
        </p:txBody>
      </p:sp>
      <p:pic>
        <p:nvPicPr>
          <p:cNvPr id="249" name="Google Shape;249;p30"/>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250" name="Google Shape;250;p30"/>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17</a:t>
            </a:r>
            <a:endParaRPr b="0" i="0" sz="1400" u="none" cap="none" strike="noStrike">
              <a:solidFill>
                <a:schemeClr val="accent5"/>
              </a:solidFill>
              <a:latin typeface="Arial"/>
              <a:ea typeface="Arial"/>
              <a:cs typeface="Arial"/>
              <a:sym typeface="Arial"/>
            </a:endParaRPr>
          </a:p>
        </p:txBody>
      </p:sp>
      <p:pic>
        <p:nvPicPr>
          <p:cNvPr id="251" name="Google Shape;251;p30"/>
          <p:cNvPicPr preferRelativeResize="0"/>
          <p:nvPr/>
        </p:nvPicPr>
        <p:blipFill>
          <a:blip r:embed="rId4">
            <a:alphaModFix/>
          </a:blip>
          <a:stretch>
            <a:fillRect/>
          </a:stretch>
        </p:blipFill>
        <p:spPr>
          <a:xfrm>
            <a:off x="1114163" y="674075"/>
            <a:ext cx="6677025" cy="2257425"/>
          </a:xfrm>
          <a:prstGeom prst="rect">
            <a:avLst/>
          </a:prstGeom>
          <a:noFill/>
          <a:ln>
            <a:noFill/>
          </a:ln>
        </p:spPr>
      </p:pic>
      <p:pic>
        <p:nvPicPr>
          <p:cNvPr id="252" name="Google Shape;252;p30"/>
          <p:cNvPicPr preferRelativeResize="0"/>
          <p:nvPr/>
        </p:nvPicPr>
        <p:blipFill rotWithShape="1">
          <a:blip r:embed="rId5">
            <a:alphaModFix/>
          </a:blip>
          <a:srcRect b="0" l="0" r="0" t="50546"/>
          <a:stretch/>
        </p:blipFill>
        <p:spPr>
          <a:xfrm>
            <a:off x="4289175" y="3083900"/>
            <a:ext cx="3187574" cy="1484225"/>
          </a:xfrm>
          <a:prstGeom prst="rect">
            <a:avLst/>
          </a:prstGeom>
          <a:noFill/>
          <a:ln>
            <a:noFill/>
          </a:ln>
        </p:spPr>
      </p:pic>
      <p:pic>
        <p:nvPicPr>
          <p:cNvPr id="253" name="Google Shape;253;p30"/>
          <p:cNvPicPr preferRelativeResize="0"/>
          <p:nvPr/>
        </p:nvPicPr>
        <p:blipFill rotWithShape="1">
          <a:blip r:embed="rId6">
            <a:alphaModFix/>
          </a:blip>
          <a:srcRect b="50546" l="0" r="0" t="0"/>
          <a:stretch/>
        </p:blipFill>
        <p:spPr>
          <a:xfrm>
            <a:off x="1005025" y="3083900"/>
            <a:ext cx="3100401" cy="144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idx="1" type="body"/>
          </p:nvPr>
        </p:nvSpPr>
        <p:spPr>
          <a:xfrm>
            <a:off x="311700" y="121475"/>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Control - Second Approach:</a:t>
            </a:r>
            <a:endParaRPr sz="1200">
              <a:solidFill>
                <a:srgbClr val="000000"/>
              </a:solidFill>
            </a:endParaRPr>
          </a:p>
        </p:txBody>
      </p:sp>
      <p:sp>
        <p:nvSpPr>
          <p:cNvPr id="259" name="Google Shape;259;p31"/>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18</a:t>
            </a:r>
            <a:endParaRPr b="0" i="0" sz="1400" u="none" cap="none" strike="noStrike">
              <a:solidFill>
                <a:schemeClr val="accent5"/>
              </a:solidFill>
              <a:latin typeface="Arial"/>
              <a:ea typeface="Arial"/>
              <a:cs typeface="Arial"/>
              <a:sym typeface="Arial"/>
            </a:endParaRPr>
          </a:p>
        </p:txBody>
      </p:sp>
      <p:pic>
        <p:nvPicPr>
          <p:cNvPr id="260" name="Google Shape;260;p31"/>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pic>
        <p:nvPicPr>
          <p:cNvPr id="261" name="Google Shape;261;p31"/>
          <p:cNvPicPr preferRelativeResize="0"/>
          <p:nvPr/>
        </p:nvPicPr>
        <p:blipFill>
          <a:blip r:embed="rId4">
            <a:alphaModFix/>
          </a:blip>
          <a:stretch>
            <a:fillRect/>
          </a:stretch>
        </p:blipFill>
        <p:spPr>
          <a:xfrm>
            <a:off x="152400" y="674075"/>
            <a:ext cx="8189574" cy="3253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427725"/>
            <a:ext cx="8520600" cy="4141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Problem Statement:</a:t>
            </a:r>
            <a:endParaRPr b="1" sz="1765">
              <a:solidFill>
                <a:schemeClr val="accent5"/>
              </a:solidFill>
            </a:endParaRPr>
          </a:p>
          <a:p>
            <a:pPr indent="0" lvl="0" marL="0" rtl="0" algn="just">
              <a:lnSpc>
                <a:spcPct val="95000"/>
              </a:lnSpc>
              <a:spcBef>
                <a:spcPts val="1200"/>
              </a:spcBef>
              <a:spcAft>
                <a:spcPts val="0"/>
              </a:spcAft>
              <a:buSzPts val="1018"/>
              <a:buNone/>
            </a:pPr>
            <a:r>
              <a:rPr b="1" lang="en" sz="1300">
                <a:solidFill>
                  <a:schemeClr val="dk1"/>
                </a:solidFill>
              </a:rPr>
              <a:t>“</a:t>
            </a:r>
            <a:r>
              <a:rPr lang="en" sz="1300">
                <a:solidFill>
                  <a:schemeClr val="dk1"/>
                </a:solidFill>
              </a:rPr>
              <a:t>Model a 1-DOF Knee Joint -Shank Link rotational system for assist control utilizing impedance control methods.</a:t>
            </a:r>
            <a:r>
              <a:rPr b="1" lang="en" sz="1300">
                <a:solidFill>
                  <a:schemeClr val="dk1"/>
                </a:solidFill>
              </a:rPr>
              <a:t>”</a:t>
            </a:r>
            <a:endParaRPr b="1" sz="1300">
              <a:solidFill>
                <a:schemeClr val="dk1"/>
              </a:solidFill>
            </a:endParaRPr>
          </a:p>
          <a:p>
            <a:pPr indent="0" lvl="0" marL="0" rtl="0" algn="just">
              <a:lnSpc>
                <a:spcPct val="95000"/>
              </a:lnSpc>
              <a:spcBef>
                <a:spcPts val="1200"/>
              </a:spcBef>
              <a:spcAft>
                <a:spcPts val="0"/>
              </a:spcAft>
              <a:buSzPts val="1018"/>
              <a:buNone/>
            </a:pPr>
            <a:r>
              <a:t/>
            </a:r>
            <a:endParaRPr b="1" sz="1400">
              <a:solidFill>
                <a:schemeClr val="dk1"/>
              </a:solidFill>
            </a:endParaRPr>
          </a:p>
          <a:p>
            <a:pPr indent="0" lvl="0" marL="0" rtl="0" algn="l">
              <a:lnSpc>
                <a:spcPct val="95000"/>
              </a:lnSpc>
              <a:spcBef>
                <a:spcPts val="1200"/>
              </a:spcBef>
              <a:spcAft>
                <a:spcPts val="0"/>
              </a:spcAft>
              <a:buSzPts val="1018"/>
              <a:buNone/>
            </a:pPr>
            <a:r>
              <a:rPr b="1" lang="en" sz="1765">
                <a:solidFill>
                  <a:schemeClr val="accent5"/>
                </a:solidFill>
              </a:rPr>
              <a:t>Industry name: </a:t>
            </a:r>
            <a:r>
              <a:rPr b="1" lang="en" sz="1300">
                <a:solidFill>
                  <a:schemeClr val="dk1"/>
                </a:solidFill>
              </a:rPr>
              <a:t>Timetooth</a:t>
            </a:r>
            <a:endParaRPr b="1" sz="1300">
              <a:solidFill>
                <a:schemeClr val="dk1"/>
              </a:solidFill>
            </a:endParaRPr>
          </a:p>
          <a:p>
            <a:pPr indent="0" lvl="0" marL="0" rtl="0" algn="l">
              <a:lnSpc>
                <a:spcPct val="95000"/>
              </a:lnSpc>
              <a:spcBef>
                <a:spcPts val="1200"/>
              </a:spcBef>
              <a:spcAft>
                <a:spcPts val="0"/>
              </a:spcAft>
              <a:buSzPts val="1018"/>
              <a:buNone/>
            </a:pPr>
            <a:r>
              <a:t/>
            </a:r>
            <a:endParaRPr b="1" sz="1200">
              <a:solidFill>
                <a:schemeClr val="dk1"/>
              </a:solidFill>
            </a:endParaRPr>
          </a:p>
          <a:p>
            <a:pPr indent="0" lvl="0" marL="0" rtl="0" algn="l">
              <a:lnSpc>
                <a:spcPct val="95000"/>
              </a:lnSpc>
              <a:spcBef>
                <a:spcPts val="1200"/>
              </a:spcBef>
              <a:spcAft>
                <a:spcPts val="0"/>
              </a:spcAft>
              <a:buSzPts val="1018"/>
              <a:buNone/>
            </a:pPr>
            <a:r>
              <a:rPr b="1" lang="en" sz="1765">
                <a:solidFill>
                  <a:schemeClr val="accent5"/>
                </a:solidFill>
              </a:rPr>
              <a:t>Objectives:</a:t>
            </a:r>
            <a:endParaRPr b="1" sz="1765">
              <a:solidFill>
                <a:schemeClr val="accent5"/>
              </a:solidFill>
            </a:endParaRPr>
          </a:p>
          <a:p>
            <a:pPr indent="0" lvl="0" marL="0" rtl="0" algn="l">
              <a:lnSpc>
                <a:spcPct val="95000"/>
              </a:lnSpc>
              <a:spcBef>
                <a:spcPts val="1200"/>
              </a:spcBef>
              <a:spcAft>
                <a:spcPts val="0"/>
              </a:spcAft>
              <a:buSzPts val="1018"/>
              <a:buNone/>
            </a:pPr>
            <a:r>
              <a:t/>
            </a:r>
            <a:endParaRPr b="1" sz="665">
              <a:solidFill>
                <a:schemeClr val="accent5"/>
              </a:solidFill>
            </a:endParaRPr>
          </a:p>
          <a:p>
            <a:pPr indent="-311150" lvl="0" marL="457200" rtl="0" algn="l">
              <a:spcBef>
                <a:spcPts val="0"/>
              </a:spcBef>
              <a:spcAft>
                <a:spcPts val="0"/>
              </a:spcAft>
              <a:buClr>
                <a:srgbClr val="000000"/>
              </a:buClr>
              <a:buSzPts val="1300"/>
              <a:buChar char="●"/>
            </a:pPr>
            <a:r>
              <a:rPr lang="en" sz="1300">
                <a:solidFill>
                  <a:schemeClr val="dk1"/>
                </a:solidFill>
              </a:rPr>
              <a:t>A 100% torque assist from motor corresponds to zero patient effort for </a:t>
            </a:r>
            <a:r>
              <a:rPr lang="en" sz="1300">
                <a:solidFill>
                  <a:schemeClr val="dk1"/>
                </a:solidFill>
              </a:rPr>
              <a:t>its </a:t>
            </a:r>
            <a:r>
              <a:rPr lang="en" sz="1300">
                <a:solidFill>
                  <a:schemeClr val="dk1"/>
                </a:solidFill>
              </a:rPr>
              <a:t>own limb movement </a:t>
            </a:r>
            <a:endParaRPr sz="1300">
              <a:solidFill>
                <a:schemeClr val="dk1"/>
              </a:solidFill>
            </a:endParaRPr>
          </a:p>
          <a:p>
            <a:pPr indent="-311150" lvl="0" marL="457200" rtl="0" algn="l">
              <a:spcBef>
                <a:spcPts val="0"/>
              </a:spcBef>
              <a:spcAft>
                <a:spcPts val="0"/>
              </a:spcAft>
              <a:buClr>
                <a:srgbClr val="000000"/>
              </a:buClr>
              <a:buSzPts val="1300"/>
              <a:buChar char="●"/>
            </a:pPr>
            <a:r>
              <a:rPr lang="en" sz="1300">
                <a:solidFill>
                  <a:schemeClr val="dk1"/>
                </a:solidFill>
              </a:rPr>
              <a:t>A 0%  torque assist from motor corresponds to full patient effort for its own limb movement. Assuming zero patient effort, deduce the motor torque identifying the subcomponents of exo link and human limb. </a:t>
            </a:r>
            <a:endParaRPr sz="1300">
              <a:solidFill>
                <a:schemeClr val="dk1"/>
              </a:solidFill>
            </a:endParaRPr>
          </a:p>
          <a:p>
            <a:pPr indent="0" lvl="0" marL="0" rtl="0" algn="just">
              <a:spcBef>
                <a:spcPts val="0"/>
              </a:spcBef>
              <a:spcAft>
                <a:spcPts val="0"/>
              </a:spcAft>
              <a:buNone/>
            </a:pPr>
            <a:r>
              <a:t/>
            </a:r>
            <a:endParaRPr b="1" sz="1765">
              <a:solidFill>
                <a:srgbClr val="000000"/>
              </a:solidFill>
            </a:endParaRPr>
          </a:p>
        </p:txBody>
      </p:sp>
      <p:pic>
        <p:nvPicPr>
          <p:cNvPr id="63" name="Google Shape;63;p14"/>
          <p:cNvPicPr preferRelativeResize="0"/>
          <p:nvPr/>
        </p:nvPicPr>
        <p:blipFill rotWithShape="1">
          <a:blip r:embed="rId3">
            <a:alphaModFix/>
          </a:blip>
          <a:srcRect b="0" l="0" r="0" t="0"/>
          <a:stretch/>
        </p:blipFill>
        <p:spPr>
          <a:xfrm>
            <a:off x="7861300" y="3881825"/>
            <a:ext cx="1282701" cy="1261674"/>
          </a:xfrm>
          <a:prstGeom prst="rect">
            <a:avLst/>
          </a:prstGeom>
          <a:noFill/>
          <a:ln>
            <a:noFill/>
          </a:ln>
        </p:spPr>
      </p:pic>
      <p:sp>
        <p:nvSpPr>
          <p:cNvPr id="64" name="Google Shape;64;p14"/>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5"/>
                </a:solidFill>
                <a:latin typeface="Arial"/>
                <a:ea typeface="Arial"/>
                <a:cs typeface="Arial"/>
                <a:sym typeface="Arial"/>
              </a:rPr>
              <a:t>1</a:t>
            </a:r>
            <a:endParaRPr b="0" i="0" sz="1400" u="none" cap="none" strike="noStrike">
              <a:solidFill>
                <a:schemeClr val="accent5"/>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idx="1" type="body"/>
          </p:nvPr>
        </p:nvSpPr>
        <p:spPr>
          <a:xfrm>
            <a:off x="311700" y="121475"/>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Control - Second Approach: 0% Patient Effort</a:t>
            </a:r>
            <a:endParaRPr sz="1200">
              <a:solidFill>
                <a:srgbClr val="000000"/>
              </a:solidFill>
            </a:endParaRPr>
          </a:p>
        </p:txBody>
      </p:sp>
      <p:sp>
        <p:nvSpPr>
          <p:cNvPr id="267" name="Google Shape;267;p32"/>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19</a:t>
            </a:r>
            <a:endParaRPr b="0" i="0" sz="1400" u="none" cap="none" strike="noStrike">
              <a:solidFill>
                <a:schemeClr val="accent5"/>
              </a:solidFill>
              <a:latin typeface="Arial"/>
              <a:ea typeface="Arial"/>
              <a:cs typeface="Arial"/>
              <a:sym typeface="Arial"/>
            </a:endParaRPr>
          </a:p>
        </p:txBody>
      </p:sp>
      <p:pic>
        <p:nvPicPr>
          <p:cNvPr id="268" name="Google Shape;268;p32"/>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pic>
        <p:nvPicPr>
          <p:cNvPr id="269" name="Google Shape;269;p32"/>
          <p:cNvPicPr preferRelativeResize="0"/>
          <p:nvPr/>
        </p:nvPicPr>
        <p:blipFill>
          <a:blip r:embed="rId4">
            <a:alphaModFix/>
          </a:blip>
          <a:stretch>
            <a:fillRect/>
          </a:stretch>
        </p:blipFill>
        <p:spPr>
          <a:xfrm>
            <a:off x="2141025" y="725925"/>
            <a:ext cx="4861954" cy="3836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ph idx="1" type="body"/>
          </p:nvPr>
        </p:nvSpPr>
        <p:spPr>
          <a:xfrm>
            <a:off x="311700" y="121475"/>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b="1" lang="en" sz="1765">
                <a:solidFill>
                  <a:schemeClr val="accent5"/>
                </a:solidFill>
              </a:rPr>
              <a:t>Control - Second Approach: 0% Patient Effort</a:t>
            </a:r>
            <a:endParaRPr sz="1200">
              <a:solidFill>
                <a:schemeClr val="dk1"/>
              </a:solidFill>
            </a:endParaRPr>
          </a:p>
          <a:p>
            <a:pPr indent="0" lvl="0" marL="0" rtl="0" algn="l">
              <a:lnSpc>
                <a:spcPct val="95000"/>
              </a:lnSpc>
              <a:spcBef>
                <a:spcPts val="0"/>
              </a:spcBef>
              <a:spcAft>
                <a:spcPts val="0"/>
              </a:spcAft>
              <a:buSzPts val="1018"/>
              <a:buNone/>
            </a:pPr>
            <a:r>
              <a:t/>
            </a:r>
            <a:endParaRPr b="1" sz="1765">
              <a:solidFill>
                <a:schemeClr val="accent5"/>
              </a:solidFill>
            </a:endParaRPr>
          </a:p>
        </p:txBody>
      </p:sp>
      <p:sp>
        <p:nvSpPr>
          <p:cNvPr id="275" name="Google Shape;275;p33"/>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20</a:t>
            </a:r>
            <a:endParaRPr b="0" i="0" sz="1400" u="none" cap="none" strike="noStrike">
              <a:solidFill>
                <a:schemeClr val="accent5"/>
              </a:solidFill>
              <a:latin typeface="Arial"/>
              <a:ea typeface="Arial"/>
              <a:cs typeface="Arial"/>
              <a:sym typeface="Arial"/>
            </a:endParaRPr>
          </a:p>
        </p:txBody>
      </p:sp>
      <p:pic>
        <p:nvPicPr>
          <p:cNvPr id="276" name="Google Shape;276;p33"/>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pic>
        <p:nvPicPr>
          <p:cNvPr id="277" name="Google Shape;277;p33"/>
          <p:cNvPicPr preferRelativeResize="0"/>
          <p:nvPr/>
        </p:nvPicPr>
        <p:blipFill>
          <a:blip r:embed="rId4">
            <a:alphaModFix/>
          </a:blip>
          <a:stretch>
            <a:fillRect/>
          </a:stretch>
        </p:blipFill>
        <p:spPr>
          <a:xfrm>
            <a:off x="359850" y="881550"/>
            <a:ext cx="7480453" cy="3524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idx="1" type="body"/>
          </p:nvPr>
        </p:nvSpPr>
        <p:spPr>
          <a:xfrm>
            <a:off x="311700" y="401800"/>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50">
                <a:solidFill>
                  <a:schemeClr val="accent5"/>
                </a:solidFill>
                <a:highlight>
                  <a:srgbClr val="FFFFFF"/>
                </a:highlight>
              </a:rPr>
              <a:t>Future</a:t>
            </a:r>
            <a:r>
              <a:rPr b="1" lang="en" sz="1750">
                <a:solidFill>
                  <a:schemeClr val="accent5"/>
                </a:solidFill>
                <a:highlight>
                  <a:srgbClr val="FFFFFF"/>
                </a:highlight>
              </a:rPr>
              <a:t> work</a:t>
            </a:r>
            <a:r>
              <a:rPr b="1" lang="en" sz="1750">
                <a:solidFill>
                  <a:schemeClr val="accent5"/>
                </a:solidFill>
                <a:highlight>
                  <a:srgbClr val="FFFFFF"/>
                </a:highlight>
              </a:rPr>
              <a:t>:</a:t>
            </a:r>
            <a:endParaRPr b="1" sz="1750">
              <a:solidFill>
                <a:schemeClr val="accent5"/>
              </a:solidFill>
            </a:endParaRPr>
          </a:p>
        </p:txBody>
      </p:sp>
      <p:pic>
        <p:nvPicPr>
          <p:cNvPr id="283" name="Google Shape;283;p34"/>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284" name="Google Shape;284;p34"/>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21</a:t>
            </a:r>
            <a:endParaRPr b="0" i="0" sz="1400" u="none" cap="none" strike="noStrike">
              <a:solidFill>
                <a:schemeClr val="accent5"/>
              </a:solidFill>
              <a:latin typeface="Arial"/>
              <a:ea typeface="Arial"/>
              <a:cs typeface="Arial"/>
              <a:sym typeface="Arial"/>
            </a:endParaRPr>
          </a:p>
        </p:txBody>
      </p:sp>
      <p:sp>
        <p:nvSpPr>
          <p:cNvPr id="285" name="Google Shape;285;p34"/>
          <p:cNvSpPr txBox="1"/>
          <p:nvPr/>
        </p:nvSpPr>
        <p:spPr>
          <a:xfrm>
            <a:off x="311700" y="1141050"/>
            <a:ext cx="6405000" cy="894300"/>
          </a:xfrm>
          <a:prstGeom prst="rect">
            <a:avLst/>
          </a:prstGeom>
          <a:noFill/>
          <a:ln>
            <a:noFill/>
          </a:ln>
        </p:spPr>
        <p:txBody>
          <a:bodyPr anchorCtr="0" anchor="t" bIns="91425" lIns="91425" spcFirstLastPara="1" rIns="91425" wrap="square" tIns="91425">
            <a:spAutoFit/>
          </a:bodyPr>
          <a:lstStyle/>
          <a:p>
            <a:pPr indent="-317500" lvl="0" marL="457200" rtl="0" algn="l">
              <a:lnSpc>
                <a:spcPct val="95000"/>
              </a:lnSpc>
              <a:spcBef>
                <a:spcPts val="1200"/>
              </a:spcBef>
              <a:spcAft>
                <a:spcPts val="0"/>
              </a:spcAft>
              <a:buClr>
                <a:schemeClr val="dk1"/>
              </a:buClr>
              <a:buSzPts val="1400"/>
              <a:buChar char="●"/>
            </a:pPr>
            <a:r>
              <a:rPr lang="en" sz="1200">
                <a:solidFill>
                  <a:schemeClr val="dk1"/>
                </a:solidFill>
              </a:rPr>
              <a:t>The controller can be improved. </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rPr>
              <a:t>SEA approach is one of the way to go </a:t>
            </a:r>
            <a:r>
              <a:rPr lang="en" sz="1200">
                <a:solidFill>
                  <a:schemeClr val="dk1"/>
                </a:solidFill>
              </a:rPr>
              <a:t>ahead</a:t>
            </a:r>
            <a:r>
              <a:rPr lang="en" sz="1200">
                <a:solidFill>
                  <a:schemeClr val="dk1"/>
                </a:solidFill>
              </a:rPr>
              <a:t> and Torque control is needed.</a:t>
            </a:r>
            <a:endParaRPr sz="1200">
              <a:solidFill>
                <a:schemeClr val="dk1"/>
              </a:solidFill>
            </a:endParaRPr>
          </a:p>
          <a:p>
            <a:pPr indent="0" lvl="0" marL="457200" rtl="0" algn="l">
              <a:lnSpc>
                <a:spcPct val="95000"/>
              </a:lnSpc>
              <a:spcBef>
                <a:spcPts val="1200"/>
              </a:spcBef>
              <a:spcAft>
                <a:spcPts val="1200"/>
              </a:spcAft>
              <a:buNone/>
            </a:pPr>
            <a:r>
              <a:t/>
            </a:r>
            <a:endParaRPr sz="1200">
              <a:solidFill>
                <a:schemeClr val="dk1"/>
              </a:solidFill>
            </a:endParaRPr>
          </a:p>
        </p:txBody>
      </p:sp>
      <p:sp>
        <p:nvSpPr>
          <p:cNvPr id="286" name="Google Shape;286;p34"/>
          <p:cNvSpPr txBox="1"/>
          <p:nvPr/>
        </p:nvSpPr>
        <p:spPr>
          <a:xfrm>
            <a:off x="1487650" y="1671088"/>
            <a:ext cx="6491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Thank You!</a:t>
            </a:r>
            <a:endParaRPr b="1" sz="2000"/>
          </a:p>
        </p:txBody>
      </p:sp>
      <p:sp>
        <p:nvSpPr>
          <p:cNvPr id="287" name="Google Shape;287;p34"/>
          <p:cNvSpPr txBox="1"/>
          <p:nvPr/>
        </p:nvSpPr>
        <p:spPr>
          <a:xfrm>
            <a:off x="1400950" y="2246738"/>
            <a:ext cx="6665100" cy="18954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 sz="900"/>
              <a:t>REFERENCES</a:t>
            </a:r>
            <a:endParaRPr b="1" sz="900"/>
          </a:p>
          <a:p>
            <a:pPr indent="-285750" lvl="0" marL="457200" rtl="0" algn="l">
              <a:spcBef>
                <a:spcPts val="0"/>
              </a:spcBef>
              <a:spcAft>
                <a:spcPts val="0"/>
              </a:spcAft>
              <a:buSzPts val="900"/>
              <a:buAutoNum type="arabicPeriod"/>
            </a:pPr>
            <a:r>
              <a:rPr lang="en" sz="900"/>
              <a:t>D. Ragonesi, S. Agrawal, W. Sample and T. Rahman, "Series elastic actuator control of a powered exoskeleton," 2011 Annual International Conference of the IEEE Engineering in Medicine and Biology Society, 2011, pp. 3515-3518, doi: 10.1109/IEMBS.2011.6090583.</a:t>
            </a:r>
            <a:endParaRPr sz="900"/>
          </a:p>
          <a:p>
            <a:pPr indent="0" lvl="0" marL="457200" marR="50800" rtl="0" algn="l">
              <a:lnSpc>
                <a:spcPct val="135000"/>
              </a:lnSpc>
              <a:spcBef>
                <a:spcPts val="0"/>
              </a:spcBef>
              <a:spcAft>
                <a:spcPts val="0"/>
              </a:spcAft>
              <a:buNone/>
            </a:pPr>
            <a:r>
              <a:t/>
            </a:r>
            <a:endParaRPr sz="900">
              <a:solidFill>
                <a:schemeClr val="dk1"/>
              </a:solidFill>
            </a:endParaRPr>
          </a:p>
          <a:p>
            <a:pPr indent="-285750" lvl="0" marL="457200" marR="50800" rtl="0" algn="l">
              <a:lnSpc>
                <a:spcPct val="100000"/>
              </a:lnSpc>
              <a:spcBef>
                <a:spcPts val="0"/>
              </a:spcBef>
              <a:spcAft>
                <a:spcPts val="0"/>
              </a:spcAft>
              <a:buSzPts val="900"/>
              <a:buAutoNum type="arabicPeriod"/>
            </a:pPr>
            <a:r>
              <a:rPr lang="en" sz="900">
                <a:solidFill>
                  <a:schemeClr val="dk1"/>
                </a:solidFill>
              </a:rPr>
              <a:t>Vallery, H., Ekkelenkamp, R., van der Kooij, H., and Buss, M., 2007, “Passive and Accurate Torque Control of Series Elastic Actuators,” </a:t>
            </a:r>
            <a:r>
              <a:rPr i="1" lang="en" sz="900">
                <a:solidFill>
                  <a:schemeClr val="dk1"/>
                </a:solidFill>
              </a:rPr>
              <a:t>2007 IEEE/RSJ International Conference on Intelligent Robots and Systems</a:t>
            </a:r>
            <a:r>
              <a:rPr lang="en" sz="900">
                <a:solidFill>
                  <a:schemeClr val="dk1"/>
                </a:solidFill>
              </a:rPr>
              <a:t>, pp. 3534–3538.</a:t>
            </a:r>
            <a:endParaRPr sz="900">
              <a:solidFill>
                <a:schemeClr val="dk1"/>
              </a:solidFill>
            </a:endParaRPr>
          </a:p>
          <a:p>
            <a:pPr indent="0" lvl="0" marL="457200" marR="50800" rtl="0" algn="l">
              <a:lnSpc>
                <a:spcPct val="100000"/>
              </a:lnSpc>
              <a:spcBef>
                <a:spcPts val="0"/>
              </a:spcBef>
              <a:spcAft>
                <a:spcPts val="0"/>
              </a:spcAft>
              <a:buNone/>
            </a:pPr>
            <a:r>
              <a:t/>
            </a:r>
            <a:endParaRPr sz="900">
              <a:solidFill>
                <a:schemeClr val="dk1"/>
              </a:solidFill>
            </a:endParaRPr>
          </a:p>
          <a:p>
            <a:pPr indent="-285750" lvl="0" marL="457200" marR="50800" rtl="0" algn="l">
              <a:lnSpc>
                <a:spcPct val="100000"/>
              </a:lnSpc>
              <a:spcBef>
                <a:spcPts val="0"/>
              </a:spcBef>
              <a:spcAft>
                <a:spcPts val="0"/>
              </a:spcAft>
              <a:buSzPts val="900"/>
              <a:buAutoNum type="arabicPeriod"/>
            </a:pPr>
            <a:r>
              <a:rPr lang="en" sz="900">
                <a:solidFill>
                  <a:schemeClr val="dk1"/>
                </a:solidFill>
              </a:rPr>
              <a:t>“Frontiers | An Adaptive and Hybrid End-Point/Joint Impedance Controller for Lower Limb Exoskeletons | Robotics and AI” [Online]. Available:</a:t>
            </a:r>
            <a:r>
              <a:rPr lang="en" sz="900">
                <a:solidFill>
                  <a:schemeClr val="dk1"/>
                </a:solidFill>
                <a:uFill>
                  <a:noFill/>
                </a:uFill>
                <a:hlinkClick r:id="rId4">
                  <a:extLst>
                    <a:ext uri="{A12FA001-AC4F-418D-AE19-62706E023703}">
                      <ahyp:hlinkClr val="tx"/>
                    </a:ext>
                  </a:extLst>
                </a:hlinkClick>
              </a:rPr>
              <a:t> </a:t>
            </a:r>
            <a:r>
              <a:rPr lang="en" sz="900" u="sng">
                <a:solidFill>
                  <a:schemeClr val="hlink"/>
                </a:solidFill>
                <a:hlinkClick r:id="rId5"/>
              </a:rPr>
              <a:t>https://www.frontiersin.org/articles/10.3389/frobt.2018.00104/full#B13</a:t>
            </a:r>
            <a:r>
              <a:rPr lang="en" sz="900">
                <a:solidFill>
                  <a:schemeClr val="dk1"/>
                </a:solidFill>
              </a:rPr>
              <a:t>. [Accessed: 18-Nov-2021].</a:t>
            </a:r>
            <a:endParaRPr sz="900">
              <a:solidFill>
                <a:schemeClr val="dk1"/>
              </a:solidFill>
            </a:endParaRPr>
          </a:p>
          <a:p>
            <a:pPr indent="0" lvl="0" marL="457200" rtl="0" algn="l">
              <a:spcBef>
                <a:spcPts val="0"/>
              </a:spcBef>
              <a:spcAft>
                <a:spcPts val="0"/>
              </a:spcAft>
              <a:buNone/>
            </a:pPr>
            <a:r>
              <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401800"/>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Rationale / Approach / Ideas: </a:t>
            </a:r>
            <a:endParaRPr sz="1200">
              <a:solidFill>
                <a:srgbClr val="000000"/>
              </a:solidFill>
            </a:endParaRPr>
          </a:p>
        </p:txBody>
      </p:sp>
      <p:pic>
        <p:nvPicPr>
          <p:cNvPr id="70" name="Google Shape;70;p15"/>
          <p:cNvPicPr preferRelativeResize="0"/>
          <p:nvPr/>
        </p:nvPicPr>
        <p:blipFill rotWithShape="1">
          <a:blip r:embed="rId3">
            <a:alphaModFix/>
          </a:blip>
          <a:srcRect b="0" l="0" r="0" t="0"/>
          <a:stretch/>
        </p:blipFill>
        <p:spPr>
          <a:xfrm>
            <a:off x="8082950" y="4099850"/>
            <a:ext cx="1061049" cy="1043651"/>
          </a:xfrm>
          <a:prstGeom prst="rect">
            <a:avLst/>
          </a:prstGeom>
          <a:noFill/>
          <a:ln>
            <a:noFill/>
          </a:ln>
        </p:spPr>
      </p:pic>
      <p:sp>
        <p:nvSpPr>
          <p:cNvPr id="71" name="Google Shape;71;p15"/>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5"/>
                </a:solidFill>
                <a:latin typeface="Arial"/>
                <a:ea typeface="Arial"/>
                <a:cs typeface="Arial"/>
                <a:sym typeface="Arial"/>
              </a:rPr>
              <a:t>2</a:t>
            </a:r>
            <a:endParaRPr b="0" i="0" sz="1400" u="none" cap="none" strike="noStrike">
              <a:solidFill>
                <a:schemeClr val="accent5"/>
              </a:solidFill>
              <a:latin typeface="Arial"/>
              <a:ea typeface="Arial"/>
              <a:cs typeface="Arial"/>
              <a:sym typeface="Arial"/>
            </a:endParaRPr>
          </a:p>
        </p:txBody>
      </p:sp>
      <p:sp>
        <p:nvSpPr>
          <p:cNvPr id="72" name="Google Shape;72;p15"/>
          <p:cNvSpPr txBox="1"/>
          <p:nvPr/>
        </p:nvSpPr>
        <p:spPr>
          <a:xfrm>
            <a:off x="311850" y="976825"/>
            <a:ext cx="5678700" cy="38655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1200"/>
              </a:spcBef>
              <a:spcAft>
                <a:spcPts val="0"/>
              </a:spcAft>
              <a:buClr>
                <a:schemeClr val="dk1"/>
              </a:buClr>
              <a:buSzPts val="1018"/>
              <a:buFont typeface="Arial"/>
              <a:buNone/>
            </a:pPr>
            <a:r>
              <a:rPr b="1" lang="en" sz="1200">
                <a:solidFill>
                  <a:schemeClr val="dk1"/>
                </a:solidFill>
              </a:rPr>
              <a:t>Modelling 1-DOF Knee Joint -Shank Link System</a:t>
            </a:r>
            <a:endParaRPr b="1" sz="1100">
              <a:solidFill>
                <a:schemeClr val="dk1"/>
              </a:solidFill>
            </a:endParaRPr>
          </a:p>
          <a:p>
            <a:pPr indent="-304800" lvl="0" marL="457200" rtl="0" algn="just">
              <a:lnSpc>
                <a:spcPct val="95000"/>
              </a:lnSpc>
              <a:spcBef>
                <a:spcPts val="1200"/>
              </a:spcBef>
              <a:spcAft>
                <a:spcPts val="0"/>
              </a:spcAft>
              <a:buClr>
                <a:schemeClr val="dk1"/>
              </a:buClr>
              <a:buSzPts val="1200"/>
              <a:buChar char="●"/>
            </a:pPr>
            <a:r>
              <a:rPr lang="en" sz="1200">
                <a:solidFill>
                  <a:schemeClr val="dk1"/>
                </a:solidFill>
              </a:rPr>
              <a:t>As shown in figure, we can consider limb and exoskeleton as two links joint together by a </a:t>
            </a:r>
            <a:r>
              <a:rPr lang="en" sz="1200">
                <a:solidFill>
                  <a:schemeClr val="dk1"/>
                </a:solidFill>
              </a:rPr>
              <a:t>rigid</a:t>
            </a:r>
            <a:r>
              <a:rPr lang="en" sz="1200">
                <a:solidFill>
                  <a:schemeClr val="dk1"/>
                </a:solidFill>
              </a:rPr>
              <a:t> link. </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 sz="1200">
                <a:solidFill>
                  <a:schemeClr val="dk1"/>
                </a:solidFill>
              </a:rPr>
              <a:t>Interaction force though rigid link is considered as F. </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 sz="1200">
                <a:solidFill>
                  <a:schemeClr val="dk1"/>
                </a:solidFill>
              </a:rPr>
              <a:t>Patient effort is taken as 𝛕</a:t>
            </a:r>
            <a:r>
              <a:rPr baseline="-25000" lang="en" sz="1200">
                <a:solidFill>
                  <a:schemeClr val="dk1"/>
                </a:solidFill>
              </a:rPr>
              <a:t>p </a:t>
            </a:r>
            <a:r>
              <a:rPr lang="en" sz="1200">
                <a:solidFill>
                  <a:schemeClr val="dk1"/>
                </a:solidFill>
              </a:rPr>
              <a:t>.</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 sz="1200">
                <a:solidFill>
                  <a:schemeClr val="dk1"/>
                </a:solidFill>
              </a:rPr>
              <a:t>θ</a:t>
            </a:r>
            <a:r>
              <a:rPr lang="en" sz="1200">
                <a:solidFill>
                  <a:schemeClr val="dk1"/>
                </a:solidFill>
              </a:rPr>
              <a:t> denotes the position of exoskeleton link and limb. It is assumed that both are </a:t>
            </a:r>
            <a:r>
              <a:rPr lang="en" sz="1200">
                <a:solidFill>
                  <a:schemeClr val="dk1"/>
                </a:solidFill>
              </a:rPr>
              <a:t>rigidly</a:t>
            </a:r>
            <a:r>
              <a:rPr lang="en" sz="1200">
                <a:solidFill>
                  <a:schemeClr val="dk1"/>
                </a:solidFill>
              </a:rPr>
              <a:t> connected and moves together. </a:t>
            </a:r>
            <a:r>
              <a:rPr lang="en" sz="1200">
                <a:solidFill>
                  <a:schemeClr val="dk1"/>
                </a:solidFill>
              </a:rPr>
              <a:t>θ</a:t>
            </a:r>
            <a:r>
              <a:rPr lang="en" sz="1200">
                <a:solidFill>
                  <a:schemeClr val="dk1"/>
                </a:solidFill>
              </a:rPr>
              <a:t> is measured from hanging </a:t>
            </a:r>
            <a:r>
              <a:rPr lang="en" sz="1200">
                <a:solidFill>
                  <a:schemeClr val="dk1"/>
                </a:solidFill>
              </a:rPr>
              <a:t>equilibrium</a:t>
            </a:r>
            <a:r>
              <a:rPr lang="en" sz="1200">
                <a:solidFill>
                  <a:schemeClr val="dk1"/>
                </a:solidFill>
              </a:rPr>
              <a:t> in counter clockwise direction. </a:t>
            </a:r>
            <a:endParaRPr sz="1200">
              <a:solidFill>
                <a:schemeClr val="dk1"/>
              </a:solidFill>
            </a:endParaRPr>
          </a:p>
          <a:p>
            <a:pPr indent="0" lvl="0" marL="0" rtl="0" algn="l">
              <a:lnSpc>
                <a:spcPct val="150000"/>
              </a:lnSpc>
              <a:spcBef>
                <a:spcPts val="1000"/>
              </a:spcBef>
              <a:spcAft>
                <a:spcPts val="0"/>
              </a:spcAft>
              <a:buNone/>
            </a:pPr>
            <a:r>
              <a:rPr b="1" lang="en" sz="1200">
                <a:solidFill>
                  <a:schemeClr val="dk1"/>
                </a:solidFill>
              </a:rPr>
              <a:t>Equations:</a:t>
            </a:r>
            <a:endParaRPr b="1" sz="1200">
              <a:solidFill>
                <a:schemeClr val="dk1"/>
              </a:solidFill>
            </a:endParaRPr>
          </a:p>
          <a:p>
            <a:pPr indent="0" lvl="0" marL="0" rtl="0" algn="l">
              <a:lnSpc>
                <a:spcPct val="150000"/>
              </a:lnSpc>
              <a:spcBef>
                <a:spcPts val="0"/>
              </a:spcBef>
              <a:spcAft>
                <a:spcPts val="0"/>
              </a:spcAft>
              <a:buClr>
                <a:schemeClr val="dk1"/>
              </a:buClr>
              <a:buSzPts val="1018"/>
              <a:buFont typeface="Arial"/>
              <a:buNone/>
            </a:pPr>
            <a:r>
              <a:rPr lang="en" sz="1200">
                <a:solidFill>
                  <a:schemeClr val="dk1"/>
                </a:solidFill>
              </a:rPr>
              <a:t>Equation of motion for exoskeleton link: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Equation of motion for limb: </a:t>
            </a:r>
            <a:endParaRPr b="1" sz="1200">
              <a:solidFill>
                <a:schemeClr val="dk1"/>
              </a:solidFill>
            </a:endParaRPr>
          </a:p>
          <a:p>
            <a:pPr indent="0" lvl="0" marL="0" rtl="0" algn="l">
              <a:lnSpc>
                <a:spcPct val="95000"/>
              </a:lnSpc>
              <a:spcBef>
                <a:spcPts val="1200"/>
              </a:spcBef>
              <a:spcAft>
                <a:spcPts val="0"/>
              </a:spcAft>
              <a:buNone/>
            </a:pPr>
            <a:r>
              <a:rPr lang="en" sz="1200">
                <a:solidFill>
                  <a:schemeClr val="dk1"/>
                </a:solidFill>
              </a:rPr>
              <a:t>Adding both equations, </a:t>
            </a:r>
            <a:endParaRPr sz="1200">
              <a:solidFill>
                <a:schemeClr val="dk1"/>
              </a:solidFill>
            </a:endParaRPr>
          </a:p>
          <a:p>
            <a:pPr indent="0" lvl="0" marL="0" rtl="0" algn="just">
              <a:lnSpc>
                <a:spcPct val="95000"/>
              </a:lnSpc>
              <a:spcBef>
                <a:spcPts val="1200"/>
              </a:spcBef>
              <a:spcAft>
                <a:spcPts val="0"/>
              </a:spcAft>
              <a:buClr>
                <a:schemeClr val="dk1"/>
              </a:buClr>
              <a:buSzPts val="1018"/>
              <a:buFont typeface="Arial"/>
              <a:buNone/>
            </a:pPr>
            <a:r>
              <a:rPr lang="en" sz="1200">
                <a:solidFill>
                  <a:schemeClr val="dk1"/>
                </a:solidFill>
              </a:rPr>
              <a:t>Above equation provides equation of motion for combined system of limb and exoskeleton. </a:t>
            </a:r>
            <a:endParaRPr sz="1200">
              <a:solidFill>
                <a:schemeClr val="dk1"/>
              </a:solidFill>
            </a:endParaRPr>
          </a:p>
          <a:p>
            <a:pPr indent="0" lvl="0" marL="0" rtl="0" algn="l">
              <a:lnSpc>
                <a:spcPct val="95000"/>
              </a:lnSpc>
              <a:spcBef>
                <a:spcPts val="1200"/>
              </a:spcBef>
              <a:spcAft>
                <a:spcPts val="1200"/>
              </a:spcAft>
              <a:buClr>
                <a:schemeClr val="dk1"/>
              </a:buClr>
              <a:buSzPts val="1018"/>
              <a:buFont typeface="Arial"/>
              <a:buNone/>
            </a:pPr>
            <a:r>
              <a:t/>
            </a:r>
            <a:endParaRPr b="1" sz="1200">
              <a:solidFill>
                <a:schemeClr val="dk1"/>
              </a:solidFill>
            </a:endParaRPr>
          </a:p>
        </p:txBody>
      </p:sp>
      <p:pic>
        <p:nvPicPr>
          <p:cNvPr id="73" name="Google Shape;73;p15"/>
          <p:cNvPicPr preferRelativeResize="0"/>
          <p:nvPr/>
        </p:nvPicPr>
        <p:blipFill rotWithShape="1">
          <a:blip r:embed="rId4">
            <a:alphaModFix/>
          </a:blip>
          <a:srcRect b="951" l="0" r="0" t="951"/>
          <a:stretch/>
        </p:blipFill>
        <p:spPr>
          <a:xfrm>
            <a:off x="6142950" y="905725"/>
            <a:ext cx="2776899" cy="2700225"/>
          </a:xfrm>
          <a:prstGeom prst="rect">
            <a:avLst/>
          </a:prstGeom>
          <a:noFill/>
          <a:ln cap="flat" cmpd="sng" w="9525">
            <a:solidFill>
              <a:schemeClr val="dk2"/>
            </a:solidFill>
            <a:prstDash val="solid"/>
            <a:round/>
            <a:headEnd len="sm" w="sm" type="none"/>
            <a:tailEnd len="sm" w="sm" type="none"/>
          </a:ln>
        </p:spPr>
      </p:pic>
      <p:pic>
        <p:nvPicPr>
          <p:cNvPr id="74" name="Google Shape;74;p15"/>
          <p:cNvPicPr preferRelativeResize="0"/>
          <p:nvPr/>
        </p:nvPicPr>
        <p:blipFill rotWithShape="1">
          <a:blip r:embed="rId5">
            <a:alphaModFix/>
          </a:blip>
          <a:srcRect b="0" l="0" r="0" t="11940"/>
          <a:stretch/>
        </p:blipFill>
        <p:spPr>
          <a:xfrm>
            <a:off x="2303950" y="3209488"/>
            <a:ext cx="2646976" cy="352425"/>
          </a:xfrm>
          <a:prstGeom prst="rect">
            <a:avLst/>
          </a:prstGeom>
          <a:noFill/>
          <a:ln>
            <a:noFill/>
          </a:ln>
        </p:spPr>
      </p:pic>
      <p:pic>
        <p:nvPicPr>
          <p:cNvPr id="75" name="Google Shape;75;p15"/>
          <p:cNvPicPr preferRelativeResize="0"/>
          <p:nvPr/>
        </p:nvPicPr>
        <p:blipFill>
          <a:blip r:embed="rId6">
            <a:alphaModFix/>
          </a:blip>
          <a:stretch>
            <a:fillRect/>
          </a:stretch>
        </p:blipFill>
        <p:spPr>
          <a:xfrm>
            <a:off x="3152313" y="2866375"/>
            <a:ext cx="2678875" cy="310575"/>
          </a:xfrm>
          <a:prstGeom prst="rect">
            <a:avLst/>
          </a:prstGeom>
          <a:noFill/>
          <a:ln>
            <a:noFill/>
          </a:ln>
        </p:spPr>
      </p:pic>
      <p:pic>
        <p:nvPicPr>
          <p:cNvPr id="76" name="Google Shape;76;p15"/>
          <p:cNvPicPr preferRelativeResize="0"/>
          <p:nvPr/>
        </p:nvPicPr>
        <p:blipFill>
          <a:blip r:embed="rId7">
            <a:alphaModFix/>
          </a:blip>
          <a:stretch>
            <a:fillRect/>
          </a:stretch>
        </p:blipFill>
        <p:spPr>
          <a:xfrm>
            <a:off x="2030175" y="3640050"/>
            <a:ext cx="4427418" cy="31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311700" y="401800"/>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Rationale / Approach / Ideas: </a:t>
            </a:r>
            <a:endParaRPr sz="1200">
              <a:solidFill>
                <a:srgbClr val="000000"/>
              </a:solidFill>
            </a:endParaRPr>
          </a:p>
        </p:txBody>
      </p:sp>
      <p:pic>
        <p:nvPicPr>
          <p:cNvPr id="82" name="Google Shape;82;p16"/>
          <p:cNvPicPr preferRelativeResize="0"/>
          <p:nvPr/>
        </p:nvPicPr>
        <p:blipFill rotWithShape="1">
          <a:blip r:embed="rId3">
            <a:alphaModFix/>
          </a:blip>
          <a:srcRect b="0" l="0" r="0" t="0"/>
          <a:stretch/>
        </p:blipFill>
        <p:spPr>
          <a:xfrm>
            <a:off x="8093600" y="4110325"/>
            <a:ext cx="1050399" cy="1033176"/>
          </a:xfrm>
          <a:prstGeom prst="rect">
            <a:avLst/>
          </a:prstGeom>
          <a:noFill/>
          <a:ln>
            <a:noFill/>
          </a:ln>
        </p:spPr>
      </p:pic>
      <p:sp>
        <p:nvSpPr>
          <p:cNvPr id="83" name="Google Shape;83;p16"/>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3</a:t>
            </a:r>
            <a:endParaRPr b="0" i="0" sz="1400" u="none" cap="none" strike="noStrike">
              <a:solidFill>
                <a:schemeClr val="accent5"/>
              </a:solidFill>
              <a:latin typeface="Arial"/>
              <a:ea typeface="Arial"/>
              <a:cs typeface="Arial"/>
              <a:sym typeface="Arial"/>
            </a:endParaRPr>
          </a:p>
        </p:txBody>
      </p:sp>
      <p:sp>
        <p:nvSpPr>
          <p:cNvPr id="84" name="Google Shape;84;p16"/>
          <p:cNvSpPr txBox="1"/>
          <p:nvPr/>
        </p:nvSpPr>
        <p:spPr>
          <a:xfrm>
            <a:off x="311700" y="878000"/>
            <a:ext cx="5609700" cy="28776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200"/>
              </a:spcBef>
              <a:spcAft>
                <a:spcPts val="0"/>
              </a:spcAft>
              <a:buClr>
                <a:schemeClr val="dk1"/>
              </a:buClr>
              <a:buSzPts val="1100"/>
              <a:buFont typeface="Arial"/>
              <a:buNone/>
            </a:pPr>
            <a:r>
              <a:rPr b="1" lang="en" sz="1100">
                <a:solidFill>
                  <a:schemeClr val="dk1"/>
                </a:solidFill>
              </a:rPr>
              <a:t>Control Law of Exoskeleton (100% Patient Effort):</a:t>
            </a:r>
            <a:endParaRPr b="1" sz="1100">
              <a:solidFill>
                <a:schemeClr val="dk1"/>
              </a:solidFill>
            </a:endParaRPr>
          </a:p>
          <a:p>
            <a:pPr indent="-298450" lvl="0" marL="457200" rtl="0" algn="just">
              <a:lnSpc>
                <a:spcPct val="95000"/>
              </a:lnSpc>
              <a:spcBef>
                <a:spcPts val="1200"/>
              </a:spcBef>
              <a:spcAft>
                <a:spcPts val="0"/>
              </a:spcAft>
              <a:buClr>
                <a:schemeClr val="dk1"/>
              </a:buClr>
              <a:buSzPts val="1100"/>
              <a:buChar char="●"/>
            </a:pPr>
            <a:r>
              <a:rPr lang="en" sz="1100">
                <a:solidFill>
                  <a:schemeClr val="dk1"/>
                </a:solidFill>
              </a:rPr>
              <a:t>For this mode, we are assuming that patient is providing required </a:t>
            </a:r>
            <a:r>
              <a:rPr lang="en" sz="1100">
                <a:solidFill>
                  <a:schemeClr val="dk1"/>
                </a:solidFill>
              </a:rPr>
              <a:t>effort for given trajectory and motor will compensate for dynamics of exoskeleton link. </a:t>
            </a:r>
            <a:r>
              <a:rPr lang="en" sz="1100">
                <a:solidFill>
                  <a:schemeClr val="dk1"/>
                </a:solidFill>
              </a:rPr>
              <a:t> </a:t>
            </a:r>
            <a:endParaRPr sz="1100">
              <a:solidFill>
                <a:schemeClr val="dk1"/>
              </a:solidFill>
            </a:endParaRPr>
          </a:p>
          <a:p>
            <a:pPr indent="0" lvl="0" marL="0" rtl="0" algn="l">
              <a:lnSpc>
                <a:spcPct val="95000"/>
              </a:lnSpc>
              <a:spcBef>
                <a:spcPts val="1200"/>
              </a:spcBef>
              <a:spcAft>
                <a:spcPts val="0"/>
              </a:spcAft>
              <a:buNone/>
            </a:pPr>
            <a:r>
              <a:t/>
            </a:r>
            <a:endParaRPr sz="1100">
              <a:solidFill>
                <a:schemeClr val="dk1"/>
              </a:solidFill>
            </a:endParaRPr>
          </a:p>
          <a:p>
            <a:pPr indent="-298450" lvl="0" marL="457200" rtl="0" algn="l">
              <a:lnSpc>
                <a:spcPct val="95000"/>
              </a:lnSpc>
              <a:spcBef>
                <a:spcPts val="1200"/>
              </a:spcBef>
              <a:spcAft>
                <a:spcPts val="0"/>
              </a:spcAft>
              <a:buClr>
                <a:schemeClr val="dk1"/>
              </a:buClr>
              <a:buSzPts val="1100"/>
              <a:buChar char="●"/>
            </a:pPr>
            <a:r>
              <a:rPr lang="en" sz="1100">
                <a:solidFill>
                  <a:schemeClr val="dk1"/>
                </a:solidFill>
              </a:rPr>
              <a:t>To simulate patient effort, we will calculate patient effort from desired trajectory and feed it in the system during simulation. To test the response of controller, we will add random </a:t>
            </a:r>
            <a:r>
              <a:rPr lang="en" sz="1100">
                <a:solidFill>
                  <a:schemeClr val="dk1"/>
                </a:solidFill>
              </a:rPr>
              <a:t>disturbance in patient torque. </a:t>
            </a:r>
            <a:endParaRPr sz="1100">
              <a:solidFill>
                <a:schemeClr val="dk1"/>
              </a:solidFill>
            </a:endParaRPr>
          </a:p>
          <a:p>
            <a:pPr indent="0" lvl="0" marL="0" rtl="0" algn="l">
              <a:lnSpc>
                <a:spcPct val="95000"/>
              </a:lnSpc>
              <a:spcBef>
                <a:spcPts val="1200"/>
              </a:spcBef>
              <a:spcAft>
                <a:spcPts val="0"/>
              </a:spcAft>
              <a:buNone/>
            </a:pPr>
            <a:r>
              <a:rPr b="1" lang="en" sz="1100">
                <a:solidFill>
                  <a:schemeClr val="dk1"/>
                </a:solidFill>
              </a:rPr>
              <a:t>Error Dynamics</a:t>
            </a:r>
            <a:endParaRPr b="1" sz="1100">
              <a:solidFill>
                <a:schemeClr val="dk1"/>
              </a:solidFill>
            </a:endParaRPr>
          </a:p>
          <a:p>
            <a:pPr indent="0" lvl="0" marL="457200" rtl="0" algn="l">
              <a:lnSpc>
                <a:spcPct val="95000"/>
              </a:lnSpc>
              <a:spcBef>
                <a:spcPts val="1200"/>
              </a:spcBef>
              <a:spcAft>
                <a:spcPts val="0"/>
              </a:spcAft>
              <a:buNone/>
            </a:pPr>
            <a:r>
              <a:t/>
            </a:r>
            <a:endParaRPr sz="1100">
              <a:solidFill>
                <a:schemeClr val="dk1"/>
              </a:solidFill>
            </a:endParaRPr>
          </a:p>
          <a:p>
            <a:pPr indent="-298450" lvl="0" marL="457200" rtl="0" algn="l">
              <a:lnSpc>
                <a:spcPct val="95000"/>
              </a:lnSpc>
              <a:spcBef>
                <a:spcPts val="1200"/>
              </a:spcBef>
              <a:spcAft>
                <a:spcPts val="0"/>
              </a:spcAft>
              <a:buClr>
                <a:schemeClr val="dk1"/>
              </a:buClr>
              <a:buSzPts val="1100"/>
              <a:buChar char="●"/>
            </a:pPr>
            <a:r>
              <a:rPr lang="en" sz="1100">
                <a:solidFill>
                  <a:schemeClr val="dk1"/>
                </a:solidFill>
              </a:rPr>
              <a:t>The error dynamics tries to compensate for the error between the desired and the patient angle.</a:t>
            </a:r>
            <a:endParaRPr sz="1100">
              <a:solidFill>
                <a:schemeClr val="dk1"/>
              </a:solidFill>
            </a:endParaRPr>
          </a:p>
        </p:txBody>
      </p:sp>
      <p:pic>
        <p:nvPicPr>
          <p:cNvPr id="85" name="Google Shape;85;p16"/>
          <p:cNvPicPr preferRelativeResize="0"/>
          <p:nvPr/>
        </p:nvPicPr>
        <p:blipFill rotWithShape="1">
          <a:blip r:embed="rId4">
            <a:alphaModFix/>
          </a:blip>
          <a:srcRect b="951" l="0" r="0" t="951"/>
          <a:stretch/>
        </p:blipFill>
        <p:spPr>
          <a:xfrm>
            <a:off x="6142950" y="954400"/>
            <a:ext cx="2776899" cy="2700225"/>
          </a:xfrm>
          <a:prstGeom prst="rect">
            <a:avLst/>
          </a:prstGeom>
          <a:noFill/>
          <a:ln cap="flat" cmpd="sng" w="9525">
            <a:solidFill>
              <a:schemeClr val="dk2"/>
            </a:solidFill>
            <a:prstDash val="solid"/>
            <a:round/>
            <a:headEnd len="sm" w="sm" type="none"/>
            <a:tailEnd len="sm" w="sm" type="none"/>
          </a:ln>
        </p:spPr>
      </p:pic>
      <p:pic>
        <p:nvPicPr>
          <p:cNvPr id="86" name="Google Shape;86;p16"/>
          <p:cNvPicPr preferRelativeResize="0"/>
          <p:nvPr/>
        </p:nvPicPr>
        <p:blipFill>
          <a:blip r:embed="rId5">
            <a:alphaModFix/>
          </a:blip>
          <a:stretch>
            <a:fillRect/>
          </a:stretch>
        </p:blipFill>
        <p:spPr>
          <a:xfrm>
            <a:off x="762801" y="2941750"/>
            <a:ext cx="1944274" cy="287600"/>
          </a:xfrm>
          <a:prstGeom prst="rect">
            <a:avLst/>
          </a:prstGeom>
          <a:noFill/>
          <a:ln>
            <a:noFill/>
          </a:ln>
        </p:spPr>
      </p:pic>
      <p:pic>
        <p:nvPicPr>
          <p:cNvPr id="87" name="Google Shape;87;p16"/>
          <p:cNvPicPr preferRelativeResize="0"/>
          <p:nvPr/>
        </p:nvPicPr>
        <p:blipFill>
          <a:blip r:embed="rId6">
            <a:alphaModFix/>
          </a:blip>
          <a:stretch>
            <a:fillRect/>
          </a:stretch>
        </p:blipFill>
        <p:spPr>
          <a:xfrm>
            <a:off x="762800" y="1648000"/>
            <a:ext cx="4707499" cy="33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 type="body"/>
          </p:nvPr>
        </p:nvSpPr>
        <p:spPr>
          <a:xfrm>
            <a:off x="311700" y="427725"/>
            <a:ext cx="8520600" cy="471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1: 100% Patient Effort</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pic>
        <p:nvPicPr>
          <p:cNvPr id="93" name="Google Shape;93;p17"/>
          <p:cNvPicPr preferRelativeResize="0"/>
          <p:nvPr/>
        </p:nvPicPr>
        <p:blipFill rotWithShape="1">
          <a:blip r:embed="rId3">
            <a:alphaModFix/>
          </a:blip>
          <a:srcRect b="0" l="0" r="0" t="0"/>
          <a:stretch/>
        </p:blipFill>
        <p:spPr>
          <a:xfrm>
            <a:off x="8089450" y="4106250"/>
            <a:ext cx="1054551" cy="1037250"/>
          </a:xfrm>
          <a:prstGeom prst="rect">
            <a:avLst/>
          </a:prstGeom>
          <a:noFill/>
          <a:ln>
            <a:noFill/>
          </a:ln>
        </p:spPr>
      </p:pic>
      <p:sp>
        <p:nvSpPr>
          <p:cNvPr id="94" name="Google Shape;94;p17"/>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4</a:t>
            </a:r>
            <a:endParaRPr b="0" i="0" sz="1400" u="none" cap="none" strike="noStrike">
              <a:solidFill>
                <a:schemeClr val="accent5"/>
              </a:solidFill>
              <a:latin typeface="Arial"/>
              <a:ea typeface="Arial"/>
              <a:cs typeface="Arial"/>
              <a:sym typeface="Arial"/>
            </a:endParaRPr>
          </a:p>
        </p:txBody>
      </p:sp>
      <p:pic>
        <p:nvPicPr>
          <p:cNvPr id="95" name="Google Shape;95;p17"/>
          <p:cNvPicPr preferRelativeResize="0"/>
          <p:nvPr/>
        </p:nvPicPr>
        <p:blipFill>
          <a:blip r:embed="rId4">
            <a:alphaModFix/>
          </a:blip>
          <a:stretch>
            <a:fillRect/>
          </a:stretch>
        </p:blipFill>
        <p:spPr>
          <a:xfrm>
            <a:off x="2168948" y="1338050"/>
            <a:ext cx="4806102" cy="3400000"/>
          </a:xfrm>
          <a:prstGeom prst="rect">
            <a:avLst/>
          </a:prstGeom>
          <a:noFill/>
          <a:ln>
            <a:noFill/>
          </a:ln>
        </p:spPr>
      </p:pic>
      <p:pic>
        <p:nvPicPr>
          <p:cNvPr id="96" name="Google Shape;96;p17"/>
          <p:cNvPicPr preferRelativeResize="0"/>
          <p:nvPr/>
        </p:nvPicPr>
        <p:blipFill>
          <a:blip r:embed="rId5">
            <a:alphaModFix/>
          </a:blip>
          <a:stretch>
            <a:fillRect/>
          </a:stretch>
        </p:blipFill>
        <p:spPr>
          <a:xfrm>
            <a:off x="279100" y="899013"/>
            <a:ext cx="5084900" cy="36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 type="body"/>
          </p:nvPr>
        </p:nvSpPr>
        <p:spPr>
          <a:xfrm>
            <a:off x="311700" y="427725"/>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1: 100% Patient Effort</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sp>
        <p:nvSpPr>
          <p:cNvPr id="102" name="Google Shape;102;p18"/>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5</a:t>
            </a:r>
            <a:endParaRPr b="0" i="0" sz="1400" u="none" cap="none" strike="noStrike">
              <a:solidFill>
                <a:schemeClr val="accent5"/>
              </a:solidFill>
              <a:latin typeface="Arial"/>
              <a:ea typeface="Arial"/>
              <a:cs typeface="Arial"/>
              <a:sym typeface="Arial"/>
            </a:endParaRPr>
          </a:p>
        </p:txBody>
      </p:sp>
      <p:pic>
        <p:nvPicPr>
          <p:cNvPr id="103" name="Google Shape;103;p18"/>
          <p:cNvPicPr preferRelativeResize="0"/>
          <p:nvPr/>
        </p:nvPicPr>
        <p:blipFill rotWithShape="1">
          <a:blip r:embed="rId3">
            <a:alphaModFix/>
          </a:blip>
          <a:srcRect b="0" l="0" r="0" t="0"/>
          <a:stretch/>
        </p:blipFill>
        <p:spPr>
          <a:xfrm>
            <a:off x="8089450" y="4106250"/>
            <a:ext cx="1054551" cy="1037250"/>
          </a:xfrm>
          <a:prstGeom prst="rect">
            <a:avLst/>
          </a:prstGeom>
          <a:noFill/>
          <a:ln>
            <a:noFill/>
          </a:ln>
        </p:spPr>
      </p:pic>
      <p:pic>
        <p:nvPicPr>
          <p:cNvPr id="104" name="Google Shape;104;p18"/>
          <p:cNvPicPr preferRelativeResize="0"/>
          <p:nvPr/>
        </p:nvPicPr>
        <p:blipFill>
          <a:blip r:embed="rId4">
            <a:alphaModFix/>
          </a:blip>
          <a:stretch>
            <a:fillRect/>
          </a:stretch>
        </p:blipFill>
        <p:spPr>
          <a:xfrm>
            <a:off x="311700" y="938250"/>
            <a:ext cx="5588075" cy="400200"/>
          </a:xfrm>
          <a:prstGeom prst="rect">
            <a:avLst/>
          </a:prstGeom>
          <a:noFill/>
          <a:ln>
            <a:noFill/>
          </a:ln>
        </p:spPr>
      </p:pic>
      <p:pic>
        <p:nvPicPr>
          <p:cNvPr id="105" name="Google Shape;105;p18"/>
          <p:cNvPicPr preferRelativeResize="0"/>
          <p:nvPr/>
        </p:nvPicPr>
        <p:blipFill>
          <a:blip r:embed="rId5">
            <a:alphaModFix/>
          </a:blip>
          <a:stretch>
            <a:fillRect/>
          </a:stretch>
        </p:blipFill>
        <p:spPr>
          <a:xfrm>
            <a:off x="311700" y="1433800"/>
            <a:ext cx="7506301" cy="3229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 type="body"/>
          </p:nvPr>
        </p:nvSpPr>
        <p:spPr>
          <a:xfrm>
            <a:off x="311700" y="427725"/>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1: 100% Patient Effort with disturbances added in Patient Torque</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pic>
        <p:nvPicPr>
          <p:cNvPr id="111" name="Google Shape;111;p19"/>
          <p:cNvPicPr preferRelativeResize="0"/>
          <p:nvPr/>
        </p:nvPicPr>
        <p:blipFill rotWithShape="1">
          <a:blip r:embed="rId3">
            <a:alphaModFix/>
          </a:blip>
          <a:srcRect b="0" l="0" r="0" t="0"/>
          <a:stretch/>
        </p:blipFill>
        <p:spPr>
          <a:xfrm>
            <a:off x="7785250" y="3807025"/>
            <a:ext cx="1358750" cy="1336474"/>
          </a:xfrm>
          <a:prstGeom prst="rect">
            <a:avLst/>
          </a:prstGeom>
          <a:noFill/>
          <a:ln>
            <a:noFill/>
          </a:ln>
        </p:spPr>
      </p:pic>
      <p:sp>
        <p:nvSpPr>
          <p:cNvPr id="112" name="Google Shape;112;p19"/>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6</a:t>
            </a:r>
            <a:endParaRPr b="0" i="0" sz="1400" u="none" cap="none" strike="noStrike">
              <a:solidFill>
                <a:schemeClr val="accent5"/>
              </a:solidFill>
              <a:latin typeface="Arial"/>
              <a:ea typeface="Arial"/>
              <a:cs typeface="Arial"/>
              <a:sym typeface="Arial"/>
            </a:endParaRPr>
          </a:p>
        </p:txBody>
      </p:sp>
      <p:pic>
        <p:nvPicPr>
          <p:cNvPr id="113" name="Google Shape;113;p19"/>
          <p:cNvPicPr preferRelativeResize="0"/>
          <p:nvPr/>
        </p:nvPicPr>
        <p:blipFill>
          <a:blip r:embed="rId4">
            <a:alphaModFix/>
          </a:blip>
          <a:stretch>
            <a:fillRect/>
          </a:stretch>
        </p:blipFill>
        <p:spPr>
          <a:xfrm>
            <a:off x="2191438" y="1541338"/>
            <a:ext cx="4522475" cy="3199325"/>
          </a:xfrm>
          <a:prstGeom prst="rect">
            <a:avLst/>
          </a:prstGeom>
          <a:noFill/>
          <a:ln>
            <a:noFill/>
          </a:ln>
        </p:spPr>
      </p:pic>
      <p:pic>
        <p:nvPicPr>
          <p:cNvPr id="114" name="Google Shape;114;p19"/>
          <p:cNvPicPr preferRelativeResize="0"/>
          <p:nvPr/>
        </p:nvPicPr>
        <p:blipFill>
          <a:blip r:embed="rId5">
            <a:alphaModFix/>
          </a:blip>
          <a:stretch>
            <a:fillRect/>
          </a:stretch>
        </p:blipFill>
        <p:spPr>
          <a:xfrm>
            <a:off x="311700" y="1000751"/>
            <a:ext cx="5212076" cy="37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1" type="body"/>
          </p:nvPr>
        </p:nvSpPr>
        <p:spPr>
          <a:xfrm>
            <a:off x="311700" y="427725"/>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1: 100% Patient Effort + disturbances in Patient Torque</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pic>
        <p:nvPicPr>
          <p:cNvPr id="120" name="Google Shape;120;p20"/>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21" name="Google Shape;121;p20"/>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7</a:t>
            </a:r>
            <a:endParaRPr b="0" i="0" sz="1400" u="none" cap="none" strike="noStrike">
              <a:solidFill>
                <a:schemeClr val="accent5"/>
              </a:solidFill>
              <a:latin typeface="Arial"/>
              <a:ea typeface="Arial"/>
              <a:cs typeface="Arial"/>
              <a:sym typeface="Arial"/>
            </a:endParaRPr>
          </a:p>
        </p:txBody>
      </p:sp>
      <p:pic>
        <p:nvPicPr>
          <p:cNvPr id="122" name="Google Shape;122;p20"/>
          <p:cNvPicPr preferRelativeResize="0"/>
          <p:nvPr/>
        </p:nvPicPr>
        <p:blipFill>
          <a:blip r:embed="rId4">
            <a:alphaModFix/>
          </a:blip>
          <a:stretch>
            <a:fillRect/>
          </a:stretch>
        </p:blipFill>
        <p:spPr>
          <a:xfrm>
            <a:off x="311700" y="1107600"/>
            <a:ext cx="4707499" cy="337150"/>
          </a:xfrm>
          <a:prstGeom prst="rect">
            <a:avLst/>
          </a:prstGeom>
          <a:noFill/>
          <a:ln>
            <a:noFill/>
          </a:ln>
        </p:spPr>
      </p:pic>
      <p:pic>
        <p:nvPicPr>
          <p:cNvPr id="123" name="Google Shape;123;p20"/>
          <p:cNvPicPr preferRelativeResize="0"/>
          <p:nvPr/>
        </p:nvPicPr>
        <p:blipFill>
          <a:blip r:embed="rId5">
            <a:alphaModFix/>
          </a:blip>
          <a:stretch>
            <a:fillRect/>
          </a:stretch>
        </p:blipFill>
        <p:spPr>
          <a:xfrm>
            <a:off x="947313" y="1597150"/>
            <a:ext cx="6772423" cy="291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1" type="body"/>
          </p:nvPr>
        </p:nvSpPr>
        <p:spPr>
          <a:xfrm>
            <a:off x="311700" y="401800"/>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Rationale / Approach / Ideas: </a:t>
            </a:r>
            <a:endParaRPr sz="1200">
              <a:solidFill>
                <a:srgbClr val="000000"/>
              </a:solidFill>
            </a:endParaRPr>
          </a:p>
        </p:txBody>
      </p:sp>
      <p:pic>
        <p:nvPicPr>
          <p:cNvPr id="129" name="Google Shape;129;p21"/>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30" name="Google Shape;130;p21"/>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8</a:t>
            </a:r>
            <a:endParaRPr b="0" i="0" sz="1400" u="none" cap="none" strike="noStrike">
              <a:solidFill>
                <a:schemeClr val="accent5"/>
              </a:solidFill>
              <a:latin typeface="Arial"/>
              <a:ea typeface="Arial"/>
              <a:cs typeface="Arial"/>
              <a:sym typeface="Arial"/>
            </a:endParaRPr>
          </a:p>
        </p:txBody>
      </p:sp>
      <p:sp>
        <p:nvSpPr>
          <p:cNvPr id="131" name="Google Shape;131;p21"/>
          <p:cNvSpPr txBox="1"/>
          <p:nvPr/>
        </p:nvSpPr>
        <p:spPr>
          <a:xfrm>
            <a:off x="311700" y="878000"/>
            <a:ext cx="5609700" cy="36756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200"/>
              </a:spcBef>
              <a:spcAft>
                <a:spcPts val="0"/>
              </a:spcAft>
              <a:buNone/>
            </a:pPr>
            <a:r>
              <a:rPr b="1" lang="en" sz="1100">
                <a:solidFill>
                  <a:schemeClr val="dk1"/>
                </a:solidFill>
              </a:rPr>
              <a:t>Control Law of Exoskeleton (0% Patient Effort):</a:t>
            </a:r>
            <a:endParaRPr b="1" sz="1100">
              <a:solidFill>
                <a:schemeClr val="dk1"/>
              </a:solidFill>
            </a:endParaRPr>
          </a:p>
          <a:p>
            <a:pPr indent="-298450" lvl="0" marL="457200" rtl="0" algn="l">
              <a:lnSpc>
                <a:spcPct val="95000"/>
              </a:lnSpc>
              <a:spcBef>
                <a:spcPts val="1200"/>
              </a:spcBef>
              <a:spcAft>
                <a:spcPts val="0"/>
              </a:spcAft>
              <a:buClr>
                <a:schemeClr val="dk1"/>
              </a:buClr>
              <a:buSzPts val="1100"/>
              <a:buChar char="●"/>
            </a:pPr>
            <a:r>
              <a:rPr lang="en" sz="1100">
                <a:solidFill>
                  <a:schemeClr val="dk1"/>
                </a:solidFill>
              </a:rPr>
              <a:t>For this mode, patient is applying zero torque and controller is compensating for dynamics of exoskeleton and limb. </a:t>
            </a:r>
            <a:endParaRPr sz="1100">
              <a:solidFill>
                <a:schemeClr val="dk1"/>
              </a:solidFill>
            </a:endParaRPr>
          </a:p>
          <a:p>
            <a:pPr indent="0" lvl="0" marL="457200" rtl="0" algn="l">
              <a:lnSpc>
                <a:spcPct val="95000"/>
              </a:lnSpc>
              <a:spcBef>
                <a:spcPts val="1200"/>
              </a:spcBef>
              <a:spcAft>
                <a:spcPts val="0"/>
              </a:spcAft>
              <a:buNone/>
            </a:pPr>
            <a:r>
              <a:t/>
            </a:r>
            <a:endParaRPr sz="1200">
              <a:solidFill>
                <a:schemeClr val="dk1"/>
              </a:solidFill>
            </a:endParaRPr>
          </a:p>
          <a:p>
            <a:pPr indent="0" lvl="0" marL="0" rtl="0" algn="l">
              <a:lnSpc>
                <a:spcPct val="95000"/>
              </a:lnSpc>
              <a:spcBef>
                <a:spcPts val="1200"/>
              </a:spcBef>
              <a:spcAft>
                <a:spcPts val="0"/>
              </a:spcAft>
              <a:buNone/>
            </a:pPr>
            <a:r>
              <a:t/>
            </a:r>
            <a:endParaRPr b="1" sz="1100">
              <a:solidFill>
                <a:schemeClr val="dk1"/>
              </a:solidFill>
            </a:endParaRPr>
          </a:p>
          <a:p>
            <a:pPr indent="0" lvl="0" marL="0" rtl="0" algn="l">
              <a:lnSpc>
                <a:spcPct val="95000"/>
              </a:lnSpc>
              <a:spcBef>
                <a:spcPts val="1200"/>
              </a:spcBef>
              <a:spcAft>
                <a:spcPts val="0"/>
              </a:spcAft>
              <a:buNone/>
            </a:pPr>
            <a:r>
              <a:rPr b="1" lang="en" sz="1100">
                <a:solidFill>
                  <a:schemeClr val="dk1"/>
                </a:solidFill>
              </a:rPr>
              <a:t>Error Dynamics: </a:t>
            </a:r>
            <a:endParaRPr b="1" sz="1100">
              <a:solidFill>
                <a:schemeClr val="dk1"/>
              </a:solidFill>
            </a:endParaRPr>
          </a:p>
          <a:p>
            <a:pPr indent="0" lvl="0" marL="457200" rtl="0" algn="l">
              <a:lnSpc>
                <a:spcPct val="95000"/>
              </a:lnSpc>
              <a:spcBef>
                <a:spcPts val="1200"/>
              </a:spcBef>
              <a:spcAft>
                <a:spcPts val="0"/>
              </a:spcAft>
              <a:buNone/>
            </a:pPr>
            <a:r>
              <a:t/>
            </a:r>
            <a:endParaRPr sz="1100">
              <a:solidFill>
                <a:schemeClr val="dk1"/>
              </a:solidFill>
            </a:endParaRPr>
          </a:p>
          <a:p>
            <a:pPr indent="-298450" lvl="0" marL="457200" rtl="0" algn="l">
              <a:lnSpc>
                <a:spcPct val="95000"/>
              </a:lnSpc>
              <a:spcBef>
                <a:spcPts val="1200"/>
              </a:spcBef>
              <a:spcAft>
                <a:spcPts val="0"/>
              </a:spcAft>
              <a:buClr>
                <a:schemeClr val="dk1"/>
              </a:buClr>
              <a:buSzPts val="1100"/>
              <a:buChar char="●"/>
            </a:pPr>
            <a:r>
              <a:rPr lang="en" sz="1100">
                <a:solidFill>
                  <a:schemeClr val="dk1"/>
                </a:solidFill>
              </a:rPr>
              <a:t>The error dynamics tries to compensate for the error between the desired and the patient angle.</a:t>
            </a:r>
            <a:endParaRPr b="1" sz="1100">
              <a:solidFill>
                <a:schemeClr val="dk1"/>
              </a:solidFill>
            </a:endParaRPr>
          </a:p>
          <a:p>
            <a:pPr indent="0" lvl="0" marL="0" rtl="0" algn="l">
              <a:lnSpc>
                <a:spcPct val="95000"/>
              </a:lnSpc>
              <a:spcBef>
                <a:spcPts val="1200"/>
              </a:spcBef>
              <a:spcAft>
                <a:spcPts val="0"/>
              </a:spcAft>
              <a:buNone/>
            </a:pPr>
            <a:r>
              <a:rPr b="1" lang="en" sz="1100">
                <a:solidFill>
                  <a:schemeClr val="dk1"/>
                </a:solidFill>
              </a:rPr>
              <a:t>Estimation of Patient Effort:</a:t>
            </a:r>
            <a:endParaRPr b="1" sz="1100">
              <a:solidFill>
                <a:schemeClr val="dk1"/>
              </a:solidFill>
            </a:endParaRPr>
          </a:p>
          <a:p>
            <a:pPr indent="-298450" lvl="0" marL="457200" rtl="0" algn="l">
              <a:lnSpc>
                <a:spcPct val="95000"/>
              </a:lnSpc>
              <a:spcBef>
                <a:spcPts val="1200"/>
              </a:spcBef>
              <a:spcAft>
                <a:spcPts val="0"/>
              </a:spcAft>
              <a:buClr>
                <a:schemeClr val="dk1"/>
              </a:buClr>
              <a:buSzPts val="1100"/>
              <a:buChar char="●"/>
            </a:pPr>
            <a:r>
              <a:rPr lang="en" sz="1100">
                <a:solidFill>
                  <a:schemeClr val="dk1"/>
                </a:solidFill>
              </a:rPr>
              <a:t>After the experiment, we have data of resultant limb motion and applied motor torque. Using them, we can estimate patient effort using system equation. </a:t>
            </a:r>
            <a:endParaRPr sz="1100">
              <a:solidFill>
                <a:schemeClr val="dk1"/>
              </a:solidFill>
            </a:endParaRPr>
          </a:p>
          <a:p>
            <a:pPr indent="0" lvl="0" marL="0" rtl="0" algn="l">
              <a:lnSpc>
                <a:spcPct val="95000"/>
              </a:lnSpc>
              <a:spcBef>
                <a:spcPts val="1200"/>
              </a:spcBef>
              <a:spcAft>
                <a:spcPts val="1200"/>
              </a:spcAft>
              <a:buNone/>
            </a:pPr>
            <a:r>
              <a:t/>
            </a:r>
            <a:endParaRPr sz="1100">
              <a:solidFill>
                <a:schemeClr val="dk1"/>
              </a:solidFill>
            </a:endParaRPr>
          </a:p>
        </p:txBody>
      </p:sp>
      <p:pic>
        <p:nvPicPr>
          <p:cNvPr id="132" name="Google Shape;132;p21"/>
          <p:cNvPicPr preferRelativeResize="0"/>
          <p:nvPr/>
        </p:nvPicPr>
        <p:blipFill>
          <a:blip r:embed="rId4">
            <a:alphaModFix/>
          </a:blip>
          <a:stretch>
            <a:fillRect/>
          </a:stretch>
        </p:blipFill>
        <p:spPr>
          <a:xfrm>
            <a:off x="739525" y="1724875"/>
            <a:ext cx="5243200" cy="348900"/>
          </a:xfrm>
          <a:prstGeom prst="rect">
            <a:avLst/>
          </a:prstGeom>
          <a:noFill/>
          <a:ln>
            <a:noFill/>
          </a:ln>
        </p:spPr>
      </p:pic>
      <p:pic>
        <p:nvPicPr>
          <p:cNvPr id="133" name="Google Shape;133;p21"/>
          <p:cNvPicPr preferRelativeResize="0"/>
          <p:nvPr/>
        </p:nvPicPr>
        <p:blipFill>
          <a:blip r:embed="rId5">
            <a:alphaModFix/>
          </a:blip>
          <a:stretch>
            <a:fillRect/>
          </a:stretch>
        </p:blipFill>
        <p:spPr>
          <a:xfrm>
            <a:off x="1517225" y="4204700"/>
            <a:ext cx="3868651" cy="348900"/>
          </a:xfrm>
          <a:prstGeom prst="rect">
            <a:avLst/>
          </a:prstGeom>
          <a:noFill/>
          <a:ln>
            <a:noFill/>
          </a:ln>
        </p:spPr>
      </p:pic>
      <p:pic>
        <p:nvPicPr>
          <p:cNvPr id="134" name="Google Shape;134;p21"/>
          <p:cNvPicPr preferRelativeResize="0"/>
          <p:nvPr/>
        </p:nvPicPr>
        <p:blipFill rotWithShape="1">
          <a:blip r:embed="rId6">
            <a:alphaModFix/>
          </a:blip>
          <a:srcRect b="951" l="0" r="0" t="951"/>
          <a:stretch/>
        </p:blipFill>
        <p:spPr>
          <a:xfrm>
            <a:off x="6142950" y="954400"/>
            <a:ext cx="2776899" cy="2700225"/>
          </a:xfrm>
          <a:prstGeom prst="rect">
            <a:avLst/>
          </a:prstGeom>
          <a:noFill/>
          <a:ln cap="flat" cmpd="sng" w="9525">
            <a:solidFill>
              <a:schemeClr val="dk2"/>
            </a:solidFill>
            <a:prstDash val="solid"/>
            <a:round/>
            <a:headEnd len="sm" w="sm" type="none"/>
            <a:tailEnd len="sm" w="sm" type="none"/>
          </a:ln>
        </p:spPr>
      </p:pic>
      <p:pic>
        <p:nvPicPr>
          <p:cNvPr id="135" name="Google Shape;135;p21"/>
          <p:cNvPicPr preferRelativeResize="0"/>
          <p:nvPr/>
        </p:nvPicPr>
        <p:blipFill>
          <a:blip r:embed="rId7">
            <a:alphaModFix/>
          </a:blip>
          <a:stretch>
            <a:fillRect/>
          </a:stretch>
        </p:blipFill>
        <p:spPr>
          <a:xfrm>
            <a:off x="1884615" y="2667050"/>
            <a:ext cx="2463860" cy="28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