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photoAlbum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016E9D-D591-417B-82D3-CB8900C03D0E}" v="1156" dt="2025-07-20T15:57:24.3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94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wal\Downloads\Indian_Kids_Screen_Time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wal\Downloads\Indian_Kids_Screen_Time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wal\Downloads\Indian_Kids_Screen_Time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wal\Downloads\Indian_Kids_Screen_Time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wal\Downloads\Indian_Kids_Screen_Time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[Indian_Kids_Screen_Time.csv]Sheet3!PivotTable3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/>
                </a:solidFill>
                <a:latin typeface="Aparajita" panose="02020603050405020304" pitchFamily="18" charset="0"/>
                <a:ea typeface="+mn-ea"/>
                <a:cs typeface="Aparajita" panose="02020603050405020304" pitchFamily="18" charset="0"/>
              </a:defRPr>
            </a:pPr>
            <a:r>
              <a:rPr lang="en-US" sz="2800">
                <a:solidFill>
                  <a:schemeClr val="tx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Averange</a:t>
            </a:r>
            <a:r>
              <a:rPr lang="en-US" sz="2800" baseline="0">
                <a:solidFill>
                  <a:schemeClr val="tx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age of health problem</a:t>
            </a:r>
            <a:endParaRPr lang="en-US" sz="2800">
              <a:solidFill>
                <a:schemeClr val="tx1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/>
              </a:solidFill>
              <a:latin typeface="Aparajita" panose="02020603050405020304" pitchFamily="18" charset="0"/>
              <a:ea typeface="+mn-ea"/>
              <a:cs typeface="Aparajita" panose="02020603050405020304" pitchFamily="18" charset="0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lumMod val="50000"/>
            </a:schemeClr>
          </a:solidFill>
          <a:ln>
            <a:solidFill>
              <a:schemeClr val="bg2">
                <a:lumMod val="10000"/>
              </a:schemeClr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  <a:effectLst/>
          </c:spPr>
          <c:invertIfNegative val="0"/>
          <c:cat>
            <c:multiLvlStrRef>
              <c:f>Sheet3!$A$4:$A$15</c:f>
              <c:multiLvlStrCache>
                <c:ptCount val="10"/>
                <c:lvl>
                  <c:pt idx="0">
                    <c:v>Anxiety</c:v>
                  </c:pt>
                  <c:pt idx="1">
                    <c:v>Anxiety, Obesity Risk</c:v>
                  </c:pt>
                  <c:pt idx="2">
                    <c:v>Eye Strain, Anxiety</c:v>
                  </c:pt>
                  <c:pt idx="3">
                    <c:v>Eye Strain, Anxiety, Obesity Risk</c:v>
                  </c:pt>
                  <c:pt idx="4">
                    <c:v>Poor Sleep, Eye Strain</c:v>
                  </c:pt>
                  <c:pt idx="5">
                    <c:v>Anxiety</c:v>
                  </c:pt>
                  <c:pt idx="6">
                    <c:v>Eye Strain, Anxiety</c:v>
                  </c:pt>
                  <c:pt idx="7">
                    <c:v>Eye Strain, Anxiety, Obesity Risk</c:v>
                  </c:pt>
                  <c:pt idx="8">
                    <c:v>Poor Sleep, Anxiety</c:v>
                  </c:pt>
                  <c:pt idx="9">
                    <c:v>Poor Sleep, Anxiety, Obesity Risk</c:v>
                  </c:pt>
                </c:lvl>
                <c:lvl>
                  <c:pt idx="0">
                    <c:v>Child</c:v>
                  </c:pt>
                  <c:pt idx="5">
                    <c:v>Teenage</c:v>
                  </c:pt>
                </c:lvl>
              </c:multiLvlStrCache>
            </c:multiLvlStrRef>
          </c:cat>
          <c:val>
            <c:numRef>
              <c:f>Sheet3!$B$4:$B$15</c:f>
              <c:numCache>
                <c:formatCode>0</c:formatCode>
                <c:ptCount val="10"/>
                <c:pt idx="0">
                  <c:v>9.0370370370370363</c:v>
                </c:pt>
                <c:pt idx="1">
                  <c:v>9.1666666666666661</c:v>
                </c:pt>
                <c:pt idx="2">
                  <c:v>9.2333333333333325</c:v>
                </c:pt>
                <c:pt idx="3">
                  <c:v>9.75</c:v>
                </c:pt>
                <c:pt idx="4">
                  <c:v>9.0376344086021501</c:v>
                </c:pt>
                <c:pt idx="5">
                  <c:v>14.559210526315789</c:v>
                </c:pt>
                <c:pt idx="6">
                  <c:v>14.685714285714285</c:v>
                </c:pt>
                <c:pt idx="7">
                  <c:v>15.074074074074074</c:v>
                </c:pt>
                <c:pt idx="8">
                  <c:v>14.55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DC-4316-8A18-04E2F0CB3F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491391839"/>
        <c:axId val="1491397599"/>
      </c:barChart>
      <c:catAx>
        <c:axId val="14913918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491397599"/>
        <c:crosses val="autoZero"/>
        <c:auto val="1"/>
        <c:lblAlgn val="ctr"/>
        <c:lblOffset val="100"/>
        <c:noMultiLvlLbl val="0"/>
      </c:catAx>
      <c:valAx>
        <c:axId val="1491397599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1391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softEdge rad="63500"/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[Indian_Kids_Screen_Time.csv]Sheet3!PivotTable4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parajita" panose="02020603050405020304" pitchFamily="18" charset="0"/>
                <a:ea typeface="+mn-ea"/>
                <a:cs typeface="Aparajita" panose="02020603050405020304" pitchFamily="18" charset="0"/>
              </a:defRPr>
            </a:pPr>
            <a:r>
              <a:rPr lang="en-US" sz="2800">
                <a:solidFill>
                  <a:schemeClr val="tx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High</a:t>
            </a:r>
            <a:r>
              <a:rPr lang="en-US" sz="2800" baseline="0">
                <a:solidFill>
                  <a:schemeClr val="tx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useg device</a:t>
            </a:r>
            <a:endParaRPr lang="en-US" sz="2800">
              <a:solidFill>
                <a:schemeClr val="tx1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parajita" panose="02020603050405020304" pitchFamily="18" charset="0"/>
              <a:ea typeface="+mn-ea"/>
              <a:cs typeface="Aparajita" panose="02020603050405020304" pitchFamily="18" charset="0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lumMod val="5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lumMod val="5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lumMod val="5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lumMod val="5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594724796950017E-2"/>
          <c:y val="0.1445103626784533"/>
          <c:w val="0.90844507682308029"/>
          <c:h val="0.7424657905338153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Sheet3!$B$21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Sheet3!$A$22:$A$32</c:f>
              <c:multiLvlStrCache>
                <c:ptCount val="8"/>
                <c:lvl>
                  <c:pt idx="0">
                    <c:v>Smartphone</c:v>
                  </c:pt>
                  <c:pt idx="1">
                    <c:v>Tablet</c:v>
                  </c:pt>
                  <c:pt idx="2">
                    <c:v>TV</c:v>
                  </c:pt>
                  <c:pt idx="3">
                    <c:v>Laptop</c:v>
                  </c:pt>
                  <c:pt idx="4">
                    <c:v>Smartphone</c:v>
                  </c:pt>
                  <c:pt idx="5">
                    <c:v>Tablet</c:v>
                  </c:pt>
                  <c:pt idx="6">
                    <c:v>TV</c:v>
                  </c:pt>
                  <c:pt idx="7">
                    <c:v>(blank)</c:v>
                  </c:pt>
                </c:lvl>
                <c:lvl>
                  <c:pt idx="0">
                    <c:v>Child</c:v>
                  </c:pt>
                  <c:pt idx="3">
                    <c:v>Teenage</c:v>
                  </c:pt>
                  <c:pt idx="7">
                    <c:v>(blank)</c:v>
                  </c:pt>
                </c:lvl>
              </c:multiLvlStrCache>
            </c:multiLvlStrRef>
          </c:cat>
          <c:val>
            <c:numRef>
              <c:f>Sheet3!$B$22:$B$32</c:f>
              <c:numCache>
                <c:formatCode>0.00%</c:formatCode>
                <c:ptCount val="8"/>
                <c:pt idx="0">
                  <c:v>9.954034910733954E-2</c:v>
                </c:pt>
                <c:pt idx="1">
                  <c:v>5.1539866012120031E-2</c:v>
                </c:pt>
                <c:pt idx="2">
                  <c:v>9.7178866005015782E-2</c:v>
                </c:pt>
                <c:pt idx="3">
                  <c:v>0.151097975973117</c:v>
                </c:pt>
                <c:pt idx="4">
                  <c:v>0.37460576825164538</c:v>
                </c:pt>
                <c:pt idx="5">
                  <c:v>7.0910800256703418E-2</c:v>
                </c:pt>
                <c:pt idx="6">
                  <c:v>0.15512637439405871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E2-4034-929E-C04E89F1BC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7752303"/>
        <c:axId val="2007752783"/>
      </c:barChart>
      <c:catAx>
        <c:axId val="20077523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Aptos Narrow" panose="020B0004020202020204" pitchFamily="34" charset="0"/>
                <a:ea typeface="+mn-ea"/>
                <a:cs typeface="+mn-cs"/>
              </a:defRPr>
            </a:pPr>
            <a:endParaRPr lang="en-US"/>
          </a:p>
        </c:txPr>
        <c:crossAx val="2007752783"/>
        <c:crosses val="autoZero"/>
        <c:auto val="1"/>
        <c:lblAlgn val="ctr"/>
        <c:lblOffset val="100"/>
        <c:noMultiLvlLbl val="0"/>
      </c:catAx>
      <c:valAx>
        <c:axId val="2007752783"/>
        <c:scaling>
          <c:orientation val="minMax"/>
        </c:scaling>
        <c:delete val="0"/>
        <c:axPos val="l"/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77523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softEdge rad="63500"/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[Indian_Kids_Screen_Time.csv]Sheet3!PivotTable7</c:name>
    <c:fmtId val="1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600" b="1" i="0" u="none" strike="noStrike" baseline="0">
                <a:effectLst/>
              </a:rPr>
              <a:t>Urban_or_Rural</a:t>
            </a:r>
            <a:r>
              <a:rPr lang="en-IN" sz="1600" b="1" i="0" u="none" strike="noStrike" baseline="0"/>
              <a:t> </a:t>
            </a:r>
            <a:endParaRPr lang="en-US"/>
          </a:p>
        </c:rich>
      </c:tx>
      <c:layout>
        <c:manualLayout>
          <c:xMode val="edge"/>
          <c:yMode val="edge"/>
          <c:x val="3.0277777777777789E-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solidFill>
            <a:schemeClr val="tx2">
              <a:lumMod val="5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"/>
        <c:spPr>
          <a:solidFill>
            <a:schemeClr val="tx2">
              <a:lumMod val="5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"/>
        <c:spPr>
          <a:solidFill>
            <a:schemeClr val="tx2">
              <a:lumMod val="5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"/>
        <c:spPr>
          <a:solidFill>
            <a:schemeClr val="tx2">
              <a:lumMod val="5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Sheet3!$H$19</c:f>
              <c:strCache>
                <c:ptCount val="1"/>
                <c:pt idx="0">
                  <c:v>Total</c:v>
                </c:pt>
              </c:strCache>
            </c:strRef>
          </c:tx>
          <c:explosion val="3"/>
          <c:dPt>
            <c:idx val="0"/>
            <c:bubble3D val="0"/>
            <c:explosion val="8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343-46A0-9A15-844F9331FAFF}"/>
              </c:ext>
            </c:extLst>
          </c:dPt>
          <c:dPt>
            <c:idx val="1"/>
            <c:bubble3D val="0"/>
            <c:explosion val="7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343-46A0-9A15-844F9331FAFF}"/>
              </c:ext>
            </c:extLst>
          </c:dPt>
          <c:dPt>
            <c:idx val="2"/>
            <c:bubble3D val="0"/>
            <c:explosion val="7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343-46A0-9A15-844F9331FAFF}"/>
              </c:ext>
            </c:extLst>
          </c:dPt>
          <c:dPt>
            <c:idx val="3"/>
            <c:bubble3D val="0"/>
            <c:spPr>
              <a:solidFill>
                <a:schemeClr val="tx2">
                  <a:lumMod val="5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B343-46A0-9A15-844F9331FAFF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multiLvlStrRef>
              <c:f>Sheet3!$G$20:$G$25</c:f>
              <c:multiLvlStrCache>
                <c:ptCount val="4"/>
                <c:lvl>
                  <c:pt idx="0">
                    <c:v>Rural</c:v>
                  </c:pt>
                  <c:pt idx="1">
                    <c:v>Urban</c:v>
                  </c:pt>
                  <c:pt idx="2">
                    <c:v>Rural</c:v>
                  </c:pt>
                  <c:pt idx="3">
                    <c:v>Urban</c:v>
                  </c:pt>
                </c:lvl>
                <c:lvl>
                  <c:pt idx="0">
                    <c:v>Child</c:v>
                  </c:pt>
                  <c:pt idx="2">
                    <c:v>Teenage</c:v>
                  </c:pt>
                </c:lvl>
              </c:multiLvlStrCache>
            </c:multiLvlStrRef>
          </c:cat>
          <c:val>
            <c:numRef>
              <c:f>Sheet3!$H$20:$H$25</c:f>
              <c:numCache>
                <c:formatCode>0.00%</c:formatCode>
                <c:ptCount val="4"/>
                <c:pt idx="0">
                  <c:v>8.2436905254447662E-2</c:v>
                </c:pt>
                <c:pt idx="1">
                  <c:v>0.19042201075713694</c:v>
                </c:pt>
                <c:pt idx="2">
                  <c:v>0.21317749275961936</c:v>
                </c:pt>
                <c:pt idx="3">
                  <c:v>0.51396359122879598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343-46A0-9A15-844F9331FA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softEdge rad="63500"/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[Indian_Kids_Screen_Time.csv]Sheet3!PivotTable6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 sz="2000">
                <a:solidFill>
                  <a:schemeClr val="tx1"/>
                </a:solidFill>
              </a:rPr>
              <a:t>Daily screen time</a:t>
            </a:r>
          </a:p>
        </c:rich>
      </c:tx>
      <c:layout>
        <c:manualLayout>
          <c:xMode val="edge"/>
          <c:yMode val="edge"/>
          <c:x val="0.77463263168140317"/>
          <c:y val="2.91746730970955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lumMod val="5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>
              <a:lumMod val="5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lumMod val="5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6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9.2855340786805074E-2"/>
          <c:y val="0.14180555555555555"/>
          <c:w val="0.86052335234464405"/>
          <c:h val="0.70044728783901999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Sheet3!$H$11</c:f>
              <c:strCache>
                <c:ptCount val="1"/>
                <c:pt idx="0">
                  <c:v>MAX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Sheet3!$G$12:$G$13</c:f>
              <c:strCache>
                <c:ptCount val="2"/>
                <c:pt idx="0">
                  <c:v>Child</c:v>
                </c:pt>
                <c:pt idx="1">
                  <c:v>Teenage</c:v>
                </c:pt>
              </c:strCache>
            </c:strRef>
          </c:cat>
          <c:val>
            <c:numRef>
              <c:f>Sheet3!$H$12:$H$13</c:f>
              <c:numCache>
                <c:formatCode>0</c:formatCode>
                <c:ptCount val="2"/>
                <c:pt idx="0">
                  <c:v>13.89</c:v>
                </c:pt>
                <c:pt idx="1">
                  <c:v>8.74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DA-45F6-B76F-9DBB19F2431F}"/>
            </c:ext>
          </c:extLst>
        </c:ser>
        <c:ser>
          <c:idx val="1"/>
          <c:order val="1"/>
          <c:tx>
            <c:strRef>
              <c:f>Sheet3!$I$11</c:f>
              <c:strCache>
                <c:ptCount val="1"/>
                <c:pt idx="0">
                  <c:v>AVG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Sheet3!$G$12:$G$13</c:f>
              <c:strCache>
                <c:ptCount val="2"/>
                <c:pt idx="0">
                  <c:v>Child</c:v>
                </c:pt>
                <c:pt idx="1">
                  <c:v>Teenage</c:v>
                </c:pt>
              </c:strCache>
            </c:strRef>
          </c:cat>
          <c:val>
            <c:numRef>
              <c:f>Sheet3!$I$12:$I$13</c:f>
              <c:numCache>
                <c:formatCode>0</c:formatCode>
                <c:ptCount val="2"/>
                <c:pt idx="0">
                  <c:v>3.973999241849882</c:v>
                </c:pt>
                <c:pt idx="1">
                  <c:v>4.5155462304409699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DA-45F6-B76F-9DBB19F2431F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064841087"/>
        <c:axId val="2064837727"/>
      </c:barChart>
      <c:catAx>
        <c:axId val="20648410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4837727"/>
        <c:crosses val="autoZero"/>
        <c:auto val="1"/>
        <c:lblAlgn val="ctr"/>
        <c:lblOffset val="100"/>
        <c:noMultiLvlLbl val="0"/>
      </c:catAx>
      <c:valAx>
        <c:axId val="2064837727"/>
        <c:scaling>
          <c:orientation val="minMax"/>
        </c:scaling>
        <c:delete val="0"/>
        <c:axPos val="b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48410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035164163860804"/>
          <c:y val="0.10168547681539808"/>
          <c:w val="0.1672519292757777"/>
          <c:h val="0.152529163021288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softEdge rad="63500"/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[Indian_Kids_Screen_Time.csv]Sheet3!PivotTable5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arajita" panose="02020603050405020304" pitchFamily="18" charset="0"/>
                <a:ea typeface="+mn-ea"/>
                <a:cs typeface="Aparajita" panose="02020603050405020304" pitchFamily="18" charset="0"/>
              </a:defRPr>
            </a:pPr>
            <a:r>
              <a:rPr lang="en-IN" sz="2400">
                <a:latin typeface="Aparajita" panose="02020603050405020304" pitchFamily="18" charset="0"/>
                <a:cs typeface="Aparajita" panose="02020603050405020304" pitchFamily="18" charset="0"/>
              </a:rPr>
              <a:t>Educational_to_Recreational_Ratio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parajita" panose="02020603050405020304" pitchFamily="18" charset="0"/>
              <a:ea typeface="+mn-ea"/>
              <a:cs typeface="Aparajita" panose="02020603050405020304" pitchFamily="18" charset="0"/>
            </a:defRPr>
          </a:pPr>
          <a:endParaRPr lang="en-US"/>
        </a:p>
      </c:txPr>
    </c:title>
    <c:autoTitleDeleted val="0"/>
    <c:pivotFmts>
      <c:pivotFmt>
        <c:idx val="0"/>
        <c:spPr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1100" b="0" i="0" u="none" strike="noStrike" kern="1200" baseline="0">
                  <a:solidFill>
                    <a:schemeClr val="tx1"/>
                  </a:solidFill>
                  <a:latin typeface="Aparajita" panose="02020603050405020304" pitchFamily="18" charset="0"/>
                  <a:ea typeface="+mn-ea"/>
                  <a:cs typeface="Aparajita" panose="02020603050405020304" pitchFamily="18" charset="0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solidFill>
            <a:schemeClr val="tx2">
              <a:lumMod val="5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"/>
        <c:spPr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"/>
        <c:spPr>
          <a:solidFill>
            <a:schemeClr val="tx2">
              <a:lumMod val="5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"/>
        <c:spPr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7"/>
        <c:spPr>
          <a:solidFill>
            <a:schemeClr val="tx2">
              <a:lumMod val="5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"/>
        <c:spPr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"/>
        <c:spPr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0"/>
        <c:spPr>
          <a:solidFill>
            <a:schemeClr val="tx2">
              <a:lumMod val="50000"/>
            </a:schemeClr>
          </a:soli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"/>
        <c:spPr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Sheet3!$H$3</c:f>
              <c:strCache>
                <c:ptCount val="1"/>
                <c:pt idx="0">
                  <c:v>Total</c:v>
                </c:pt>
              </c:strCache>
            </c:strRef>
          </c:tx>
          <c:spPr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</c:spPr>
          <c:dPt>
            <c:idx val="0"/>
            <c:bubble3D val="0"/>
            <c:explosion val="8"/>
            <c:spPr>
              <a:solidFill>
                <a:schemeClr val="tx2">
                  <a:lumMod val="50000"/>
                </a:schemeClr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BD3-4F4B-9E86-C9C88C11C99A}"/>
              </c:ext>
            </c:extLst>
          </c:dPt>
          <c:dPt>
            <c:idx val="1"/>
            <c:bubble3D val="0"/>
            <c:spPr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BD3-4F4B-9E86-C9C88C11C99A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Sheet3!$G$4:$G$5</c:f>
              <c:strCache>
                <c:ptCount val="2"/>
                <c:pt idx="0">
                  <c:v>Child</c:v>
                </c:pt>
                <c:pt idx="1">
                  <c:v>Teenage</c:v>
                </c:pt>
              </c:strCache>
            </c:strRef>
          </c:cat>
          <c:val>
            <c:numRef>
              <c:f>Sheet3!$H$4:$H$5</c:f>
              <c:numCache>
                <c:formatCode>0.00%</c:formatCode>
                <c:ptCount val="2"/>
                <c:pt idx="0">
                  <c:v>0.31994835909323444</c:v>
                </c:pt>
                <c:pt idx="1">
                  <c:v>0.68005164090676551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BD3-4F4B-9E86-C9C88C11C9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>
      <a:softEdge rad="63500"/>
    </a:effectLst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62C68-AE43-461D-B4B1-B422D08CB7F5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500CD-A717-41ED-8D9E-A3115988D4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829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3735-43F2-4332-8878-418173D72798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7668-6415-415B-8460-021DBAE2B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302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3735-43F2-4332-8878-418173D72798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7668-6415-415B-8460-021DBAE2B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984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3735-43F2-4332-8878-418173D72798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7668-6415-415B-8460-021DBAE2B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383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3735-43F2-4332-8878-418173D72798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7668-6415-415B-8460-021DBAE2B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205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3735-43F2-4332-8878-418173D72798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7668-6415-415B-8460-021DBAE2B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45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3735-43F2-4332-8878-418173D72798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7668-6415-415B-8460-021DBAE2B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941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3735-43F2-4332-8878-418173D72798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7668-6415-415B-8460-021DBAE2B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406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3735-43F2-4332-8878-418173D72798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7668-6415-415B-8460-021DBAE2B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93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3735-43F2-4332-8878-418173D72798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7668-6415-415B-8460-021DBAE2B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845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3735-43F2-4332-8878-418173D72798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7668-6415-415B-8460-021DBAE2B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65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C3735-43F2-4332-8878-418173D72798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27668-6415-415B-8460-021DBAE2B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5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C3735-43F2-4332-8878-418173D72798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27668-6415-415B-8460-021DBAE2B6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715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7FCC2-E708-0EC9-274B-FA2110372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5197" y="1474237"/>
            <a:ext cx="9144000" cy="953844"/>
          </a:xfrm>
        </p:spPr>
        <p:txBody>
          <a:bodyPr>
            <a:normAutofit/>
          </a:bodyPr>
          <a:lstStyle/>
          <a:p>
            <a:r>
              <a:rPr lang="en-IN" u="sng" dirty="0">
                <a:latin typeface="Arial Black" panose="020B0A04020102020204" pitchFamily="34" charset="0"/>
              </a:rPr>
              <a:t>Indian</a:t>
            </a:r>
            <a:r>
              <a:rPr lang="en-IN" u="sng" dirty="0">
                <a:latin typeface="Bahnschrift Light Condensed" panose="020B0502040204020203" pitchFamily="34" charset="0"/>
              </a:rPr>
              <a:t> </a:t>
            </a:r>
            <a:r>
              <a:rPr lang="en-IN" sz="4000" u="sng" dirty="0">
                <a:latin typeface="Bahnschrift Light Condensed" panose="020B0502040204020203" pitchFamily="34" charset="0"/>
              </a:rPr>
              <a:t>kids screentime 2025</a:t>
            </a:r>
            <a:endParaRPr lang="en-IN" u="sng" dirty="0">
              <a:latin typeface="Bahnschrift Light Condensed" panose="020B05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EBE8D-C068-634B-058C-0FB06BEEE3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40219" y="2279002"/>
            <a:ext cx="9144000" cy="298158"/>
          </a:xfrm>
        </p:spPr>
        <p:txBody>
          <a:bodyPr>
            <a:normAutofit/>
          </a:bodyPr>
          <a:lstStyle/>
          <a:p>
            <a:r>
              <a:rPr lang="en-US" sz="1200" u="sng" dirty="0"/>
              <a:t>Indian Kids Screen Time Dataset (Ages 8–18) – Urban &amp; Rural Insights</a:t>
            </a:r>
            <a:endParaRPr lang="en-IN" sz="1200" u="sng" dirty="0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8364A88D-B31D-BC19-2E8A-D3FCCCCBED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tTriangl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6E090F-1240-E8D6-99F8-3BF3EDC9C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398" y="1238299"/>
            <a:ext cx="1215470" cy="127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62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F736552-53A5-BFD5-624E-FDE5FA08CA6D}"/>
              </a:ext>
            </a:extLst>
          </p:cNvPr>
          <p:cNvSpPr/>
          <p:nvPr/>
        </p:nvSpPr>
        <p:spPr>
          <a:xfrm>
            <a:off x="150585" y="2063410"/>
            <a:ext cx="11890829" cy="4461732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64F3E5-A7C3-51B2-8B29-CF2196989C4D}"/>
              </a:ext>
            </a:extLst>
          </p:cNvPr>
          <p:cNvSpPr/>
          <p:nvPr/>
        </p:nvSpPr>
        <p:spPr bwMode="auto">
          <a:xfrm>
            <a:off x="150585" y="146556"/>
            <a:ext cx="11890829" cy="1698171"/>
          </a:xfrm>
          <a:prstGeom prst="roundRect">
            <a:avLst/>
          </a:prstGeom>
          <a:solidFill>
            <a:schemeClr val="tx2">
              <a:lumMod val="5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C08652-4E62-4FD4-037C-2D170A218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456" y="332859"/>
            <a:ext cx="5675085" cy="1325563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Arial Black" panose="020B0A04020102020204" pitchFamily="34" charset="0"/>
              </a:rPr>
              <a:t>About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  <a:latin typeface="Bodoni MT" panose="02070603080606020203" pitchFamily="18" charset="0"/>
              </a:rPr>
              <a:t>This Data Set</a:t>
            </a:r>
            <a:endParaRPr lang="en-IN" dirty="0">
              <a:solidFill>
                <a:schemeClr val="bg1"/>
              </a:solidFill>
              <a:latin typeface="Bodoni MT" panose="020706030806060202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E2CDAF-C42B-D7E8-6A04-2B37515585C9}"/>
              </a:ext>
            </a:extLst>
          </p:cNvPr>
          <p:cNvSpPr txBox="1"/>
          <p:nvPr/>
        </p:nvSpPr>
        <p:spPr>
          <a:xfrm>
            <a:off x="510719" y="2413337"/>
            <a:ext cx="11170558" cy="101566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Bahnschrift SemiLight SemiConde" panose="020B0502040204020203" pitchFamily="34" charset="0"/>
              </a:rPr>
              <a:t>This dataset simulates screen time patterns of 9712 Indian children aged 8 to 18 years, built using real-world trends and scientific studies conducted in India between 2023–2024. It combines urban and rural demographics, reflecting differences in device access, screen habits, and health outcomes.</a:t>
            </a:r>
            <a:endParaRPr lang="en-IN" sz="2000" dirty="0">
              <a:solidFill>
                <a:schemeClr val="bg1"/>
              </a:solidFill>
              <a:latin typeface="Bahnschrift SemiLight SemiConde" panose="020B0502040204020203" pitchFamily="34" charset="0"/>
            </a:endParaRPr>
          </a:p>
        </p:txBody>
      </p:sp>
      <p:pic>
        <p:nvPicPr>
          <p:cNvPr id="6" name="Graphic 5" descr="Database with solid fill">
            <a:extLst>
              <a:ext uri="{FF2B5EF4-FFF2-40B4-BE49-F238E27FC236}">
                <a16:creationId xmlns:a16="http://schemas.microsoft.com/office/drawing/2014/main" id="{3AEC7448-C948-CCF9-6B45-3E6FAD561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40656" y="551543"/>
            <a:ext cx="742832" cy="742832"/>
          </a:xfrm>
          <a:prstGeom prst="rect">
            <a:avLst/>
          </a:prstGeom>
        </p:spPr>
      </p:pic>
      <p:sp>
        <p:nvSpPr>
          <p:cNvPr id="7" name="Arrow: Chevron 6">
            <a:extLst>
              <a:ext uri="{FF2B5EF4-FFF2-40B4-BE49-F238E27FC236}">
                <a16:creationId xmlns:a16="http://schemas.microsoft.com/office/drawing/2014/main" id="{6849565C-7A87-6147-8DD3-F1AE1A8EEAF8}"/>
              </a:ext>
            </a:extLst>
          </p:cNvPr>
          <p:cNvSpPr/>
          <p:nvPr/>
        </p:nvSpPr>
        <p:spPr>
          <a:xfrm>
            <a:off x="9383488" y="551543"/>
            <a:ext cx="742832" cy="742832"/>
          </a:xfrm>
          <a:prstGeom prst="chevron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10" name="Graphic 9" descr="Children with solid fill">
            <a:extLst>
              <a:ext uri="{FF2B5EF4-FFF2-40B4-BE49-F238E27FC236}">
                <a16:creationId xmlns:a16="http://schemas.microsoft.com/office/drawing/2014/main" id="{E4162D44-D935-B68F-177B-10132113F9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5108" y="3778927"/>
            <a:ext cx="1698089" cy="1698089"/>
          </a:xfrm>
          <a:prstGeom prst="rect">
            <a:avLst/>
          </a:prstGeom>
        </p:spPr>
      </p:pic>
      <p:pic>
        <p:nvPicPr>
          <p:cNvPr id="12" name="Graphic 11" descr="Brain in head with solid fill">
            <a:extLst>
              <a:ext uri="{FF2B5EF4-FFF2-40B4-BE49-F238E27FC236}">
                <a16:creationId xmlns:a16="http://schemas.microsoft.com/office/drawing/2014/main" id="{1219ADA7-EA30-FEEA-D971-FDD0241ABC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05450" y="3991510"/>
            <a:ext cx="1181100" cy="1181100"/>
          </a:xfrm>
          <a:prstGeom prst="rect">
            <a:avLst/>
          </a:prstGeom>
        </p:spPr>
      </p:pic>
      <p:pic>
        <p:nvPicPr>
          <p:cNvPr id="14" name="Graphic 13" descr="Classroom with solid fill">
            <a:extLst>
              <a:ext uri="{FF2B5EF4-FFF2-40B4-BE49-F238E27FC236}">
                <a16:creationId xmlns:a16="http://schemas.microsoft.com/office/drawing/2014/main" id="{E8834A3D-F8F6-C7F1-953F-21D1DDA5A9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383488" y="3991510"/>
            <a:ext cx="11811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44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FAA105-B533-A54E-4435-7EA530F998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36C4CF1-8216-5483-70FD-EA3ECA4C417B}"/>
              </a:ext>
            </a:extLst>
          </p:cNvPr>
          <p:cNvSpPr/>
          <p:nvPr/>
        </p:nvSpPr>
        <p:spPr>
          <a:xfrm>
            <a:off x="8994711" y="1001094"/>
            <a:ext cx="3041779" cy="5707616"/>
          </a:xfrm>
          <a:prstGeom prst="roundRect">
            <a:avLst>
              <a:gd name="adj" fmla="val 16731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A3EBC4B-1BB4-6BB5-D5E3-E820412162D2}"/>
              </a:ext>
            </a:extLst>
          </p:cNvPr>
          <p:cNvSpPr/>
          <p:nvPr/>
        </p:nvSpPr>
        <p:spPr>
          <a:xfrm>
            <a:off x="8994711" y="149290"/>
            <a:ext cx="3041779" cy="718457"/>
          </a:xfrm>
          <a:prstGeom prst="roundRect">
            <a:avLst>
              <a:gd name="adj" fmla="val 4004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2AB340B9-4136-4C89-0E3C-45103AB6B7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4082926"/>
              </p:ext>
            </p:extLst>
          </p:nvPr>
        </p:nvGraphicFramePr>
        <p:xfrm>
          <a:off x="0" y="0"/>
          <a:ext cx="8873412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4E31773-8C46-FD42-49F9-649E539A8450}"/>
              </a:ext>
            </a:extLst>
          </p:cNvPr>
          <p:cNvSpPr txBox="1"/>
          <p:nvPr/>
        </p:nvSpPr>
        <p:spPr>
          <a:xfrm>
            <a:off x="9189097" y="323852"/>
            <a:ext cx="265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Bahnschrift SemiBold SemiConden" panose="020B0502040204020203" pitchFamily="34" charset="0"/>
              </a:rPr>
              <a:t>Basic insides for this graph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336505-D37B-39C3-8718-432C14FDD086}"/>
              </a:ext>
            </a:extLst>
          </p:cNvPr>
          <p:cNvSpPr txBox="1"/>
          <p:nvPr/>
        </p:nvSpPr>
        <p:spPr>
          <a:xfrm>
            <a:off x="8994711" y="1454245"/>
            <a:ext cx="304177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ptos Narrow" panose="020B0004020202020204" pitchFamily="34" charset="0"/>
              </a:rPr>
              <a:t>1. I have placed children below the age of 10 in the Child Group.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endParaRPr lang="en-US" altLang="en-US" b="1" dirty="0">
              <a:latin typeface="Aptos Narrow" panose="020B00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ptos Narrow" panose="020B0004020202020204" pitchFamily="34" charset="0"/>
              </a:rPr>
              <a:t>2. Children above the age of 10 have been placed in the Teenage Group.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latin typeface="Aptos Narrow" panose="020B00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ptos Narrow" panose="020B0004020202020204" pitchFamily="34" charset="0"/>
              </a:rPr>
              <a:t>3. This graph mainly shows which health problems are caused due to more screen time.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latin typeface="Aptos Narrow" panose="020B00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ptos Narrow" panose="020B0004020202020204" pitchFamily="34" charset="0"/>
              </a:rPr>
              <a:t>4. These problems are seen in 60% to 80% of children in both age groups.</a:t>
            </a:r>
          </a:p>
          <a:p>
            <a:endParaRPr lang="en-IN" b="1" dirty="0"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59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5248BF-038D-74A1-28DD-D43379E8B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DC445AC-F509-069D-42D7-FD9792A3508F}"/>
              </a:ext>
            </a:extLst>
          </p:cNvPr>
          <p:cNvSpPr/>
          <p:nvPr/>
        </p:nvSpPr>
        <p:spPr>
          <a:xfrm>
            <a:off x="8994711" y="1001094"/>
            <a:ext cx="3041779" cy="5707616"/>
          </a:xfrm>
          <a:prstGeom prst="roundRect">
            <a:avLst>
              <a:gd name="adj" fmla="val 16731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3E58D35-5EB3-6255-9415-17C13AFE5AFF}"/>
              </a:ext>
            </a:extLst>
          </p:cNvPr>
          <p:cNvSpPr/>
          <p:nvPr/>
        </p:nvSpPr>
        <p:spPr>
          <a:xfrm>
            <a:off x="8994711" y="149290"/>
            <a:ext cx="3041779" cy="718457"/>
          </a:xfrm>
          <a:prstGeom prst="roundRect">
            <a:avLst>
              <a:gd name="adj" fmla="val 4004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E56B5D-B956-5645-0228-B1220716F5C1}"/>
              </a:ext>
            </a:extLst>
          </p:cNvPr>
          <p:cNvSpPr txBox="1"/>
          <p:nvPr/>
        </p:nvSpPr>
        <p:spPr>
          <a:xfrm>
            <a:off x="9189097" y="323852"/>
            <a:ext cx="265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Bahnschrift SemiBold SemiConden" panose="020B0502040204020203" pitchFamily="34" charset="0"/>
              </a:rPr>
              <a:t>Basic insides for this graph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2F068E71-5984-F890-900C-99A03AFF79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4984938"/>
              </p:ext>
            </p:extLst>
          </p:nvPr>
        </p:nvGraphicFramePr>
        <p:xfrm>
          <a:off x="0" y="1"/>
          <a:ext cx="8743950" cy="68461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889F845-A5C0-53B8-E917-CB499A4333E5}"/>
              </a:ext>
            </a:extLst>
          </p:cNvPr>
          <p:cNvSpPr txBox="1"/>
          <p:nvPr/>
        </p:nvSpPr>
        <p:spPr>
          <a:xfrm>
            <a:off x="9189097" y="1314450"/>
            <a:ext cx="265300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ptos Narrow" panose="020B0004020202020204" pitchFamily="34" charset="0"/>
              </a:rPr>
              <a:t>1. This graph shows which device is used the most.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endParaRPr lang="en-US" altLang="en-US" sz="1600" b="1" dirty="0">
              <a:latin typeface="Aptos Narrow" panose="020B00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ptos Narrow" panose="020B0004020202020204" pitchFamily="34" charset="0"/>
              </a:rPr>
              <a:t>2. In the Child Group,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ptos Narrow" panose="020B0004020202020204" pitchFamily="34" charset="0"/>
              </a:rPr>
              <a:t>the most used devices are: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 dirty="0">
                <a:latin typeface="Aptos Narrow" panose="020B0004020202020204" pitchFamily="34" charset="0"/>
              </a:rPr>
              <a:t>1st: Laptop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 dirty="0">
                <a:latin typeface="Aptos Narrow" panose="020B0004020202020204" pitchFamily="34" charset="0"/>
              </a:rPr>
              <a:t>2nd: Smartphone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600" b="1" dirty="0">
              <a:latin typeface="Aptos Narrow" panose="020B00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ptos Narrow" panose="020B0004020202020204" pitchFamily="34" charset="0"/>
              </a:rPr>
              <a:t>3. In the Teenage Group,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 dirty="0">
                <a:latin typeface="Aptos Narrow" panose="020B0004020202020204" pitchFamily="34" charset="0"/>
              </a:rPr>
              <a:t>Smartphone is used by 40% - 60%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 dirty="0">
                <a:latin typeface="Aptos Narrow" panose="020B0004020202020204" pitchFamily="34" charset="0"/>
              </a:rPr>
              <a:t>TV is the second most used device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600" b="1" dirty="0">
              <a:latin typeface="Aptos Narrow" panose="020B00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ptos Narrow" panose="020B0004020202020204" pitchFamily="34" charset="0"/>
              </a:rPr>
              <a:t>4. From this, we understand that teenagers use smartphones more than children.</a:t>
            </a:r>
          </a:p>
          <a:p>
            <a:endParaRPr lang="en-IN" sz="1600" b="1" dirty="0"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62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15C72D-CA8A-967A-557C-FC0203133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BC7B358-3554-76B7-3C5C-3075BEE63E6A}"/>
              </a:ext>
            </a:extLst>
          </p:cNvPr>
          <p:cNvSpPr/>
          <p:nvPr/>
        </p:nvSpPr>
        <p:spPr>
          <a:xfrm>
            <a:off x="8994711" y="1001094"/>
            <a:ext cx="3041779" cy="5707616"/>
          </a:xfrm>
          <a:prstGeom prst="roundRect">
            <a:avLst>
              <a:gd name="adj" fmla="val 16731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B8B9549-C708-EC7C-3DA7-FC274021BEF2}"/>
              </a:ext>
            </a:extLst>
          </p:cNvPr>
          <p:cNvSpPr/>
          <p:nvPr/>
        </p:nvSpPr>
        <p:spPr>
          <a:xfrm>
            <a:off x="8994711" y="149290"/>
            <a:ext cx="3041779" cy="718457"/>
          </a:xfrm>
          <a:prstGeom prst="roundRect">
            <a:avLst>
              <a:gd name="adj" fmla="val 4004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2EA85C-53C9-9540-0F47-8864CB544E93}"/>
              </a:ext>
            </a:extLst>
          </p:cNvPr>
          <p:cNvSpPr txBox="1"/>
          <p:nvPr/>
        </p:nvSpPr>
        <p:spPr>
          <a:xfrm>
            <a:off x="9189097" y="323852"/>
            <a:ext cx="265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Bahnschrift SemiBold SemiConden" panose="020B0502040204020203" pitchFamily="34" charset="0"/>
              </a:rPr>
              <a:t>Basic insides for this graph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FC53E25-AD7B-CBBB-A074-45FD211BBF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1527674"/>
              </p:ext>
            </p:extLst>
          </p:nvPr>
        </p:nvGraphicFramePr>
        <p:xfrm>
          <a:off x="0" y="0"/>
          <a:ext cx="8800323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AB16863-4EA7-0BA0-E688-0FCC6B75A3C2}"/>
              </a:ext>
            </a:extLst>
          </p:cNvPr>
          <p:cNvSpPr txBox="1"/>
          <p:nvPr/>
        </p:nvSpPr>
        <p:spPr>
          <a:xfrm>
            <a:off x="9189097" y="1358900"/>
            <a:ext cx="2653005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ptos Narrow" panose="020B0004020202020204" pitchFamily="34" charset="0"/>
              </a:rPr>
              <a:t>1. In this graph, 'Urban' means city and 'Rural' means village.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endParaRPr lang="en-US" altLang="en-US" sz="1600" b="1" dirty="0">
              <a:latin typeface="Aptos Narrow" panose="020B00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ptos Narrow" panose="020B0004020202020204" pitchFamily="34" charset="0"/>
              </a:rPr>
              <a:t>2. From the pie chart, we can see that: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ptos Narrow" panose="020B0004020202020204" pitchFamily="34" charset="0"/>
              </a:rPr>
              <a:t>1)52% of teenagers using screens are from urban areas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ptos Narrow" panose="020B0004020202020204" pitchFamily="34" charset="0"/>
              </a:rPr>
              <a:t>2)23% </a:t>
            </a:r>
            <a:r>
              <a:rPr lang="en-US" altLang="en-US" b="1" dirty="0">
                <a:latin typeface="Aptos Narrow" panose="020B0004020202020204" pitchFamily="34" charset="0"/>
              </a:rPr>
              <a:t>of</a:t>
            </a:r>
            <a:r>
              <a:rPr lang="en-US" altLang="en-US" sz="1600" b="1" dirty="0">
                <a:latin typeface="Aptos Narrow" panose="020B0004020202020204" pitchFamily="34" charset="0"/>
              </a:rPr>
              <a:t> teenagers are from rural areas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b="1" dirty="0">
              <a:latin typeface="Aptos Narrow" panose="020B00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ptos Narrow" panose="020B0004020202020204" pitchFamily="34" charset="0"/>
              </a:rPr>
              <a:t>3. In the Child Group: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 dirty="0">
                <a:latin typeface="Aptos Narrow" panose="020B0004020202020204" pitchFamily="34" charset="0"/>
              </a:rPr>
              <a:t>19% are from urban areas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 dirty="0">
                <a:latin typeface="Aptos Narrow" panose="020B0004020202020204" pitchFamily="34" charset="0"/>
              </a:rPr>
              <a:t>8% are from rural areas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600" b="1" dirty="0">
              <a:latin typeface="Aptos Narrow" panose="020B00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ptos Narrow" panose="020B0004020202020204" pitchFamily="34" charset="0"/>
              </a:rPr>
              <a:t>4. This shows that children from urban (city) areas have the highest screen time.</a:t>
            </a:r>
          </a:p>
        </p:txBody>
      </p:sp>
    </p:spTree>
    <p:extLst>
      <p:ext uri="{BB962C8B-B14F-4D97-AF65-F5344CB8AC3E}">
        <p14:creationId xmlns:p14="http://schemas.microsoft.com/office/powerpoint/2010/main" val="362292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03E2A8-20B6-FA00-5879-C73C3DD66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2143B83-1217-7ACB-4C40-1F739AFB5417}"/>
              </a:ext>
            </a:extLst>
          </p:cNvPr>
          <p:cNvSpPr/>
          <p:nvPr/>
        </p:nvSpPr>
        <p:spPr>
          <a:xfrm>
            <a:off x="8994711" y="1001094"/>
            <a:ext cx="3041779" cy="5707616"/>
          </a:xfrm>
          <a:prstGeom prst="roundRect">
            <a:avLst>
              <a:gd name="adj" fmla="val 16731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C8C7416-C30A-30E4-7C3E-DA58C6A29223}"/>
              </a:ext>
            </a:extLst>
          </p:cNvPr>
          <p:cNvSpPr/>
          <p:nvPr/>
        </p:nvSpPr>
        <p:spPr>
          <a:xfrm>
            <a:off x="8994711" y="149290"/>
            <a:ext cx="3041779" cy="718457"/>
          </a:xfrm>
          <a:prstGeom prst="roundRect">
            <a:avLst>
              <a:gd name="adj" fmla="val 4004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2A46EB-DB8E-81A2-7F35-CDBEF39B208E}"/>
              </a:ext>
            </a:extLst>
          </p:cNvPr>
          <p:cNvSpPr txBox="1"/>
          <p:nvPr/>
        </p:nvSpPr>
        <p:spPr>
          <a:xfrm>
            <a:off x="9189097" y="323852"/>
            <a:ext cx="265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Bahnschrift SemiBold SemiConden" panose="020B0502040204020203" pitchFamily="34" charset="0"/>
              </a:rPr>
              <a:t>Basic insides for this graph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19E5A4-5824-AB59-C0A1-9819A27A2042}"/>
              </a:ext>
            </a:extLst>
          </p:cNvPr>
          <p:cNvSpPr txBox="1"/>
          <p:nvPr/>
        </p:nvSpPr>
        <p:spPr>
          <a:xfrm>
            <a:off x="9189097" y="1358900"/>
            <a:ext cx="2653005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tx2">
                    <a:lumMod val="50000"/>
                  </a:schemeClr>
                </a:solidFill>
                <a:latin typeface="Aptos Narrow" panose="020B0004020202020204" pitchFamily="34" charset="0"/>
              </a:rPr>
              <a:t>1. This graph shows the screen time of devices used daily.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endParaRPr lang="en-US" altLang="en-US" sz="1600" b="1" dirty="0">
              <a:solidFill>
                <a:schemeClr val="tx2">
                  <a:lumMod val="50000"/>
                </a:schemeClr>
              </a:solidFill>
              <a:latin typeface="Aptos Narrow" panose="020B00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tx2">
                    <a:lumMod val="50000"/>
                  </a:schemeClr>
                </a:solidFill>
                <a:latin typeface="Aptos Narrow" panose="020B0004020202020204" pitchFamily="34" charset="0"/>
              </a:rPr>
              <a:t>2. In the Child Group,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 dirty="0">
                <a:solidFill>
                  <a:schemeClr val="tx2">
                    <a:lumMod val="50000"/>
                  </a:schemeClr>
                </a:solidFill>
                <a:latin typeface="Aptos Narrow" panose="020B0004020202020204" pitchFamily="34" charset="0"/>
              </a:rPr>
              <a:t> The average screen time is 4 hours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 dirty="0">
                <a:solidFill>
                  <a:schemeClr val="tx2">
                    <a:lumMod val="50000"/>
                  </a:schemeClr>
                </a:solidFill>
                <a:latin typeface="Aptos Narrow" panose="020B0004020202020204" pitchFamily="34" charset="0"/>
              </a:rPr>
              <a:t> The maximum screen time is 14 hours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600" b="1" dirty="0">
              <a:solidFill>
                <a:schemeClr val="tx2">
                  <a:lumMod val="50000"/>
                </a:schemeClr>
              </a:solidFill>
              <a:latin typeface="Aptos Narrow" panose="020B00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tx2">
                    <a:lumMod val="50000"/>
                  </a:schemeClr>
                </a:solidFill>
                <a:latin typeface="Aptos Narrow" panose="020B0004020202020204" pitchFamily="34" charset="0"/>
              </a:rPr>
              <a:t>3. In the Teenage Group,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 dirty="0">
                <a:solidFill>
                  <a:schemeClr val="tx2">
                    <a:lumMod val="50000"/>
                  </a:schemeClr>
                </a:solidFill>
                <a:latin typeface="Aptos Narrow" panose="020B0004020202020204" pitchFamily="34" charset="0"/>
              </a:rPr>
              <a:t> The average screen time is 5 hours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 dirty="0">
                <a:solidFill>
                  <a:schemeClr val="tx2">
                    <a:lumMod val="50000"/>
                  </a:schemeClr>
                </a:solidFill>
                <a:latin typeface="Aptos Narrow" panose="020B0004020202020204" pitchFamily="34" charset="0"/>
              </a:rPr>
              <a:t> The maximum screen time is 9 hours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600" b="1" dirty="0">
              <a:solidFill>
                <a:schemeClr val="tx2">
                  <a:lumMod val="50000"/>
                </a:schemeClr>
              </a:solidFill>
              <a:latin typeface="Aptos Narrow" panose="020B00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tx2">
                    <a:lumMod val="50000"/>
                  </a:schemeClr>
                </a:solidFill>
                <a:latin typeface="Aptos Narrow" panose="020B0004020202020204" pitchFamily="34" charset="0"/>
              </a:rPr>
              <a:t>4. This graph shows that: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 dirty="0">
                <a:solidFill>
                  <a:schemeClr val="tx2">
                    <a:lumMod val="50000"/>
                  </a:schemeClr>
                </a:solidFill>
                <a:latin typeface="Aptos Narrow" panose="020B0004020202020204" pitchFamily="34" charset="0"/>
              </a:rPr>
              <a:t> Children have the highest maximum screen time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 dirty="0">
                <a:solidFill>
                  <a:schemeClr val="tx2">
                    <a:lumMod val="50000"/>
                  </a:schemeClr>
                </a:solidFill>
                <a:latin typeface="Aptos Narrow" panose="020B0004020202020204" pitchFamily="34" charset="0"/>
              </a:rPr>
              <a:t> Teenagers have a higher average screen time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b="1" dirty="0">
              <a:solidFill>
                <a:schemeClr val="tx2">
                  <a:lumMod val="50000"/>
                </a:schemeClr>
              </a:solidFill>
              <a:latin typeface="Aptos Narrow" panose="020B00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b="1" dirty="0">
              <a:solidFill>
                <a:schemeClr val="tx2">
                  <a:lumMod val="50000"/>
                </a:schemeClr>
              </a:solidFill>
              <a:latin typeface="Aptos Narrow" panose="020B0004020202020204" pitchFamily="34" charset="0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52FAFDF-9814-35BC-0DE6-60D0516DD9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1300316"/>
              </p:ext>
            </p:extLst>
          </p:nvPr>
        </p:nvGraphicFramePr>
        <p:xfrm>
          <a:off x="0" y="0"/>
          <a:ext cx="8800323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7670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066FA3-0382-3492-72A3-028905518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DEE72A1-DE60-B5E4-FCD4-AA1908904773}"/>
              </a:ext>
            </a:extLst>
          </p:cNvPr>
          <p:cNvSpPr/>
          <p:nvPr/>
        </p:nvSpPr>
        <p:spPr>
          <a:xfrm>
            <a:off x="8994711" y="1001094"/>
            <a:ext cx="3041779" cy="5707616"/>
          </a:xfrm>
          <a:prstGeom prst="roundRect">
            <a:avLst>
              <a:gd name="adj" fmla="val 16731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2988D63-56F3-528F-9A41-85CAEB6A47F5}"/>
              </a:ext>
            </a:extLst>
          </p:cNvPr>
          <p:cNvSpPr/>
          <p:nvPr/>
        </p:nvSpPr>
        <p:spPr>
          <a:xfrm>
            <a:off x="8994711" y="149290"/>
            <a:ext cx="3041779" cy="718457"/>
          </a:xfrm>
          <a:prstGeom prst="roundRect">
            <a:avLst>
              <a:gd name="adj" fmla="val 4004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259A5F-DB95-6E70-14DB-13DF71E89CDD}"/>
              </a:ext>
            </a:extLst>
          </p:cNvPr>
          <p:cNvSpPr txBox="1"/>
          <p:nvPr/>
        </p:nvSpPr>
        <p:spPr>
          <a:xfrm>
            <a:off x="9189097" y="323852"/>
            <a:ext cx="265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  <a:latin typeface="Bahnschrift SemiBold SemiConden" panose="020B0502040204020203" pitchFamily="34" charset="0"/>
              </a:rPr>
              <a:t>Basic insides for this graph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52DE9D-2E99-806F-B74F-E9BB383F6B4F}"/>
              </a:ext>
            </a:extLst>
          </p:cNvPr>
          <p:cNvSpPr txBox="1"/>
          <p:nvPr/>
        </p:nvSpPr>
        <p:spPr>
          <a:xfrm>
            <a:off x="9189097" y="1358900"/>
            <a:ext cx="265300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b="1" dirty="0">
              <a:solidFill>
                <a:schemeClr val="tx2">
                  <a:lumMod val="50000"/>
                </a:schemeClr>
              </a:solidFill>
              <a:latin typeface="Aptos Narrow" panose="020B0004020202020204" pitchFamily="34" charset="0"/>
            </a:endParaRPr>
          </a:p>
          <a:p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Aptos Narrow" panose="020B0004020202020204" pitchFamily="34" charset="0"/>
              </a:rPr>
              <a:t>1. This graph shows how too much use of smartphones and other devices is affecting education.</a:t>
            </a:r>
          </a:p>
          <a:p>
            <a:pPr marL="342900" indent="-342900">
              <a:buAutoNum type="arabicPeriod"/>
            </a:pPr>
            <a:endParaRPr lang="en-US" sz="1600" b="1" dirty="0">
              <a:solidFill>
                <a:schemeClr val="tx2">
                  <a:lumMod val="50000"/>
                </a:schemeClr>
              </a:solidFill>
              <a:latin typeface="Aptos Narrow" panose="020B0004020202020204" pitchFamily="34" charset="0"/>
            </a:endParaRPr>
          </a:p>
          <a:p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Aptos Narrow" panose="020B0004020202020204" pitchFamily="34" charset="0"/>
              </a:rPr>
              <a:t>2. So far, the data shows that 68% of teenagers are facing a negative impact on their education.</a:t>
            </a:r>
          </a:p>
          <a:p>
            <a:endParaRPr lang="en-US" sz="1600" b="1" dirty="0">
              <a:solidFill>
                <a:schemeClr val="tx2">
                  <a:lumMod val="50000"/>
                </a:schemeClr>
              </a:solidFill>
              <a:latin typeface="Aptos Narrow" panose="020B0004020202020204" pitchFamily="34" charset="0"/>
            </a:endParaRPr>
          </a:p>
          <a:p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Aptos Narrow" panose="020B0004020202020204" pitchFamily="34" charset="0"/>
              </a:rPr>
              <a:t>3. In the Child Group, 32% of children are affected in the same way.</a:t>
            </a:r>
          </a:p>
          <a:p>
            <a:endParaRPr lang="en-US" sz="1600" b="1" dirty="0">
              <a:solidFill>
                <a:schemeClr val="tx2">
                  <a:lumMod val="50000"/>
                </a:schemeClr>
              </a:solidFill>
              <a:latin typeface="Aptos Narrow" panose="020B0004020202020204" pitchFamily="34" charset="0"/>
            </a:endParaRPr>
          </a:p>
          <a:p>
            <a:r>
              <a:rPr lang="en-US" sz="1600" b="1" dirty="0">
                <a:solidFill>
                  <a:schemeClr val="tx2">
                    <a:lumMod val="50000"/>
                  </a:schemeClr>
                </a:solidFill>
                <a:latin typeface="Aptos Narrow" panose="020B0004020202020204" pitchFamily="34" charset="0"/>
              </a:rPr>
              <a:t>4. So, overall, the growth of teenagers may be reduced due to high device usage.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b="1" dirty="0">
              <a:solidFill>
                <a:schemeClr val="tx2">
                  <a:lumMod val="50000"/>
                </a:schemeClr>
              </a:solidFill>
              <a:latin typeface="Aptos Narrow" panose="020B0004020202020204" pitchFamily="34" charset="0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7A24C42-76FE-7A8B-B621-4DA4AF0BE7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0182806"/>
              </p:ext>
            </p:extLst>
          </p:nvPr>
        </p:nvGraphicFramePr>
        <p:xfrm>
          <a:off x="0" y="0"/>
          <a:ext cx="8800323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4097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78DDC7-D13D-4F8F-9805-04A145058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42A78E-071B-1E4C-A3A7-6D2B31ADF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" t="6296" r="36042" b="10555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387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6D51E7-23B8-AF5A-8004-C5B876E8E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5C73EB7-B0B5-AF84-B120-C7FE8B220042}"/>
              </a:ext>
            </a:extLst>
          </p:cNvPr>
          <p:cNvSpPr/>
          <p:nvPr/>
        </p:nvSpPr>
        <p:spPr>
          <a:xfrm>
            <a:off x="381000" y="155448"/>
            <a:ext cx="3596640" cy="1340843"/>
          </a:xfrm>
          <a:prstGeom prst="roundRect">
            <a:avLst>
              <a:gd name="adj" fmla="val 36469"/>
            </a:avLst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spc="300" dirty="0">
                <a:solidFill>
                  <a:schemeClr val="bg1"/>
                </a:solidFill>
                <a:latin typeface="Arial Black" panose="020B0A04020102020204" pitchFamily="34" charset="0"/>
              </a:rPr>
              <a:t>FINAL RESULT</a:t>
            </a:r>
            <a:endParaRPr lang="en-IN" u="sng" spc="3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F122F1-7732-7D17-A449-3208876D38BC}"/>
              </a:ext>
            </a:extLst>
          </p:cNvPr>
          <p:cNvSpPr/>
          <p:nvPr/>
        </p:nvSpPr>
        <p:spPr>
          <a:xfrm>
            <a:off x="315191" y="1651739"/>
            <a:ext cx="11561618" cy="4932217"/>
          </a:xfrm>
          <a:prstGeom prst="roundRect">
            <a:avLst>
              <a:gd name="adj" fmla="val 15022"/>
            </a:avLst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latin typeface="Aptos Narrow" panose="020B00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latin typeface="Aptos Narrow" panose="020B00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b="1" dirty="0">
                <a:latin typeface="Aptos Narrow" panose="020B0004020202020204" pitchFamily="34" charset="0"/>
              </a:rPr>
              <a:t>  Teenagers have the highest screen time among both groups.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en-US" altLang="en-US" b="1" dirty="0">
                <a:latin typeface="Aptos Narrow" panose="020B0004020202020204" pitchFamily="34" charset="0"/>
              </a:rPr>
              <a:t>  Due to this, their mental and physical health is getting affected by 60% to 80%.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en-US" altLang="en-US" b="1" dirty="0">
                <a:latin typeface="Aptos Narrow" panose="020B0004020202020204" pitchFamily="34" charset="0"/>
              </a:rPr>
              <a:t>  High screen time also reduces focus on education and other activities.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r>
              <a:rPr lang="en-US" altLang="en-US" b="1" dirty="0">
                <a:latin typeface="Aptos Narrow" panose="020B0004020202020204" pitchFamily="34" charset="0"/>
              </a:rPr>
              <a:t>  These problems are seen more in children living in urban (city) areas.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latin typeface="Aptos Narrow" panose="020B00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ptos Narrow" panose="020B0004020202020204" pitchFamily="34" charset="0"/>
              </a:rPr>
              <a:t>|| Based on 2023–2024 data, we can estimate that ||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latin typeface="Aptos Narrow" panose="020B00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ptos Narrow" panose="020B0004020202020204" pitchFamily="34" charset="0"/>
              </a:rPr>
              <a:t>  In 2025, children's screen time will likely increase further.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ptos Narrow" panose="020B0004020202020204" pitchFamily="34" charset="0"/>
              </a:rPr>
              <a:t>  Focus capacity in children will keep decreasing day by day.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ptos Narrow" panose="020B0004020202020204" pitchFamily="34" charset="0"/>
              </a:rPr>
              <a:t>  Mental and physical health problems will become more common.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ptos Narrow" panose="020B0004020202020204" pitchFamily="34" charset="0"/>
              </a:rPr>
              <a:t>||  This can lead to  ||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latin typeface="Aptos Narrow" panose="020B00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ptos Narrow" panose="020B0004020202020204" pitchFamily="34" charset="0"/>
              </a:rPr>
              <a:t>  Irritability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ptos Narrow" panose="020B0004020202020204" pitchFamily="34" charset="0"/>
              </a:rPr>
              <a:t>  Forgetfulness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ptos Narrow" panose="020B0004020202020204" pitchFamily="34" charset="0"/>
              </a:rPr>
              <a:t>  Sleep problems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ptos Narrow" panose="020B0004020202020204" pitchFamily="34" charset="0"/>
              </a:rPr>
              <a:t>  And most importantly, a rise in depression among children.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latin typeface="Aptos Narrow" panose="020B00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latin typeface="Aptos Narrow" panose="020B0004020202020204" pitchFamily="34" charset="0"/>
            </a:endParaRPr>
          </a:p>
          <a:p>
            <a:pPr algn="ctr"/>
            <a:endParaRPr lang="en-IN" b="1" dirty="0">
              <a:latin typeface="Aptos Narrow" panose="020B0004020202020204" pitchFamily="34" charset="0"/>
            </a:endParaRPr>
          </a:p>
        </p:txBody>
      </p:sp>
      <p:pic>
        <p:nvPicPr>
          <p:cNvPr id="7" name="Graphic 6" descr="Chevron arrows with solid fill">
            <a:extLst>
              <a:ext uri="{FF2B5EF4-FFF2-40B4-BE49-F238E27FC236}">
                <a16:creationId xmlns:a16="http://schemas.microsoft.com/office/drawing/2014/main" id="{A6BE7CBD-9E25-E1A3-39D3-1B1D664C8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2914642" y="534256"/>
            <a:ext cx="569922" cy="569922"/>
          </a:xfrm>
          <a:prstGeom prst="rect">
            <a:avLst/>
          </a:prstGeom>
        </p:spPr>
      </p:pic>
      <p:pic>
        <p:nvPicPr>
          <p:cNvPr id="35" name="Graphic 34" descr="Classroom with solid fill">
            <a:extLst>
              <a:ext uri="{FF2B5EF4-FFF2-40B4-BE49-F238E27FC236}">
                <a16:creationId xmlns:a16="http://schemas.microsoft.com/office/drawing/2014/main" id="{0DF46F54-5A4D-F260-D1EC-473CA005CF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54500" y="406400"/>
            <a:ext cx="914400" cy="914400"/>
          </a:xfrm>
          <a:prstGeom prst="rect">
            <a:avLst/>
          </a:prstGeom>
        </p:spPr>
      </p:pic>
      <p:pic>
        <p:nvPicPr>
          <p:cNvPr id="37" name="Graphic 36" descr="Brain in head with solid fill">
            <a:extLst>
              <a:ext uri="{FF2B5EF4-FFF2-40B4-BE49-F238E27FC236}">
                <a16:creationId xmlns:a16="http://schemas.microsoft.com/office/drawing/2014/main" id="{D2253113-ED31-B717-618B-DE10647045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23102" y="406400"/>
            <a:ext cx="914400" cy="914400"/>
          </a:xfrm>
          <a:prstGeom prst="rect">
            <a:avLst/>
          </a:prstGeom>
        </p:spPr>
      </p:pic>
      <p:pic>
        <p:nvPicPr>
          <p:cNvPr id="39" name="Graphic 38" descr="Open book with solid fill">
            <a:extLst>
              <a:ext uri="{FF2B5EF4-FFF2-40B4-BE49-F238E27FC236}">
                <a16:creationId xmlns:a16="http://schemas.microsoft.com/office/drawing/2014/main" id="{2866C749-DE1F-8F82-CFF2-1AF958A729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791704" y="4191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03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530</TotalTime>
  <Words>630</Words>
  <Application>Microsoft Office PowerPoint</Application>
  <PresentationFormat>Widescreen</PresentationFormat>
  <Paragraphs>85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Aparajita</vt:lpstr>
      <vt:lpstr>Aptos Narrow</vt:lpstr>
      <vt:lpstr>Arial</vt:lpstr>
      <vt:lpstr>Arial Black</vt:lpstr>
      <vt:lpstr>Bahnschrift Light Condensed</vt:lpstr>
      <vt:lpstr>Bahnschrift SemiBold SemiConden</vt:lpstr>
      <vt:lpstr>Bahnschrift SemiLight SemiConde</vt:lpstr>
      <vt:lpstr>Bodoni MT</vt:lpstr>
      <vt:lpstr>Calibri</vt:lpstr>
      <vt:lpstr>Calibri Light</vt:lpstr>
      <vt:lpstr>Office Theme</vt:lpstr>
      <vt:lpstr>Indian kids screentime 2025</vt:lpstr>
      <vt:lpstr>About This Data 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Bhavesh Rawal</dc:creator>
  <cp:lastModifiedBy>Bhavesh Rawal</cp:lastModifiedBy>
  <cp:revision>3</cp:revision>
  <dcterms:created xsi:type="dcterms:W3CDTF">2025-07-20T05:39:50Z</dcterms:created>
  <dcterms:modified xsi:type="dcterms:W3CDTF">2025-07-21T05:20:30Z</dcterms:modified>
</cp:coreProperties>
</file>