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59" r:id="rId5"/>
    <p:sldId id="260" r:id="rId6"/>
    <p:sldId id="261"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001E"/>
    <a:srgbClr val="3A00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B8FD-8092-C0EB-4DFB-2CD515F1E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B03B01-0990-3D14-8087-49E462D88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C798F2-0DAA-3D69-9109-A44A8E7F9A9E}"/>
              </a:ext>
            </a:extLst>
          </p:cNvPr>
          <p:cNvSpPr>
            <a:spLocks noGrp="1"/>
          </p:cNvSpPr>
          <p:nvPr>
            <p:ph type="dt" sz="half" idx="10"/>
          </p:nvPr>
        </p:nvSpPr>
        <p:spPr/>
        <p:txBody>
          <a:bodyPr/>
          <a:lstStyle/>
          <a:p>
            <a:fld id="{47FBB97A-983C-48FC-AE85-89E3FF85FEF6}" type="datetimeFigureOut">
              <a:rPr lang="en-IN" smtClean="0"/>
              <a:t>18-10-2025</a:t>
            </a:fld>
            <a:endParaRPr lang="en-IN"/>
          </a:p>
        </p:txBody>
      </p:sp>
      <p:sp>
        <p:nvSpPr>
          <p:cNvPr id="5" name="Footer Placeholder 4">
            <a:extLst>
              <a:ext uri="{FF2B5EF4-FFF2-40B4-BE49-F238E27FC236}">
                <a16:creationId xmlns:a16="http://schemas.microsoft.com/office/drawing/2014/main" id="{389F87FF-E3C5-4FB4-EB1F-1BAEAA49E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18274-9E31-3AD9-89A4-BA7F713D0FDF}"/>
              </a:ext>
            </a:extLst>
          </p:cNvPr>
          <p:cNvSpPr>
            <a:spLocks noGrp="1"/>
          </p:cNvSpPr>
          <p:nvPr>
            <p:ph type="sldNum" sz="quarter" idx="12"/>
          </p:nvPr>
        </p:nvSpPr>
        <p:spPr/>
        <p:txBody>
          <a:bodyPr/>
          <a:lstStyle/>
          <a:p>
            <a:fld id="{8383B7BA-E074-4AE0-88DB-2AC998F9C003}" type="slidenum">
              <a:rPr lang="en-IN" smtClean="0"/>
              <a:t>‹#›</a:t>
            </a:fld>
            <a:endParaRPr lang="en-IN"/>
          </a:p>
        </p:txBody>
      </p:sp>
    </p:spTree>
    <p:extLst>
      <p:ext uri="{BB962C8B-B14F-4D97-AF65-F5344CB8AC3E}">
        <p14:creationId xmlns:p14="http://schemas.microsoft.com/office/powerpoint/2010/main" val="30361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40B8-BFBE-6FA8-D0A1-008039F441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81A3CE-248E-1100-DC8C-029AC1A4F9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9CEDC6-310A-C4F5-3DC0-A6904B8C2BDB}"/>
              </a:ext>
            </a:extLst>
          </p:cNvPr>
          <p:cNvSpPr>
            <a:spLocks noGrp="1"/>
          </p:cNvSpPr>
          <p:nvPr>
            <p:ph type="dt" sz="half" idx="10"/>
          </p:nvPr>
        </p:nvSpPr>
        <p:spPr/>
        <p:txBody>
          <a:bodyPr/>
          <a:lstStyle/>
          <a:p>
            <a:fld id="{47FBB97A-983C-48FC-AE85-89E3FF85FEF6}" type="datetimeFigureOut">
              <a:rPr lang="en-IN" smtClean="0"/>
              <a:t>18-10-2025</a:t>
            </a:fld>
            <a:endParaRPr lang="en-IN"/>
          </a:p>
        </p:txBody>
      </p:sp>
      <p:sp>
        <p:nvSpPr>
          <p:cNvPr id="5" name="Footer Placeholder 4">
            <a:extLst>
              <a:ext uri="{FF2B5EF4-FFF2-40B4-BE49-F238E27FC236}">
                <a16:creationId xmlns:a16="http://schemas.microsoft.com/office/drawing/2014/main" id="{99B8FAA6-9D04-A0E3-FE07-5C3A140295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91904-E394-C0F6-EBEF-BE7EF32482F6}"/>
              </a:ext>
            </a:extLst>
          </p:cNvPr>
          <p:cNvSpPr>
            <a:spLocks noGrp="1"/>
          </p:cNvSpPr>
          <p:nvPr>
            <p:ph type="sldNum" sz="quarter" idx="12"/>
          </p:nvPr>
        </p:nvSpPr>
        <p:spPr/>
        <p:txBody>
          <a:bodyPr/>
          <a:lstStyle/>
          <a:p>
            <a:fld id="{8383B7BA-E074-4AE0-88DB-2AC998F9C003}" type="slidenum">
              <a:rPr lang="en-IN" smtClean="0"/>
              <a:t>‹#›</a:t>
            </a:fld>
            <a:endParaRPr lang="en-IN"/>
          </a:p>
        </p:txBody>
      </p:sp>
    </p:spTree>
    <p:extLst>
      <p:ext uri="{BB962C8B-B14F-4D97-AF65-F5344CB8AC3E}">
        <p14:creationId xmlns:p14="http://schemas.microsoft.com/office/powerpoint/2010/main" val="160622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84634-5BA4-D4EF-35AD-052AEDC4A1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FB47FF-DE4C-8757-0039-4F3E75381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A45E8F-400A-BB92-EAF4-34EC0E265B82}"/>
              </a:ext>
            </a:extLst>
          </p:cNvPr>
          <p:cNvSpPr>
            <a:spLocks noGrp="1"/>
          </p:cNvSpPr>
          <p:nvPr>
            <p:ph type="dt" sz="half" idx="10"/>
          </p:nvPr>
        </p:nvSpPr>
        <p:spPr/>
        <p:txBody>
          <a:bodyPr/>
          <a:lstStyle/>
          <a:p>
            <a:fld id="{47FBB97A-983C-48FC-AE85-89E3FF85FEF6}" type="datetimeFigureOut">
              <a:rPr lang="en-IN" smtClean="0"/>
              <a:t>18-10-2025</a:t>
            </a:fld>
            <a:endParaRPr lang="en-IN"/>
          </a:p>
        </p:txBody>
      </p:sp>
      <p:sp>
        <p:nvSpPr>
          <p:cNvPr id="5" name="Footer Placeholder 4">
            <a:extLst>
              <a:ext uri="{FF2B5EF4-FFF2-40B4-BE49-F238E27FC236}">
                <a16:creationId xmlns:a16="http://schemas.microsoft.com/office/drawing/2014/main" id="{742441FE-5068-63CF-3233-C17C1F2D9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B8B26F-12F1-49F6-8FC7-467657FDEBEE}"/>
              </a:ext>
            </a:extLst>
          </p:cNvPr>
          <p:cNvSpPr>
            <a:spLocks noGrp="1"/>
          </p:cNvSpPr>
          <p:nvPr>
            <p:ph type="sldNum" sz="quarter" idx="12"/>
          </p:nvPr>
        </p:nvSpPr>
        <p:spPr/>
        <p:txBody>
          <a:bodyPr/>
          <a:lstStyle/>
          <a:p>
            <a:fld id="{8383B7BA-E074-4AE0-88DB-2AC998F9C003}" type="slidenum">
              <a:rPr lang="en-IN" smtClean="0"/>
              <a:t>‹#›</a:t>
            </a:fld>
            <a:endParaRPr lang="en-IN"/>
          </a:p>
        </p:txBody>
      </p:sp>
    </p:spTree>
    <p:extLst>
      <p:ext uri="{BB962C8B-B14F-4D97-AF65-F5344CB8AC3E}">
        <p14:creationId xmlns:p14="http://schemas.microsoft.com/office/powerpoint/2010/main" val="353864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AB96-3BBF-E7AC-8C2F-AA77DB1D60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7F4AF9-D329-AAEE-3D5E-EA8C66E65C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E9CF11-62A6-DC83-D670-B636DBB59EE1}"/>
              </a:ext>
            </a:extLst>
          </p:cNvPr>
          <p:cNvSpPr>
            <a:spLocks noGrp="1"/>
          </p:cNvSpPr>
          <p:nvPr>
            <p:ph type="dt" sz="half" idx="10"/>
          </p:nvPr>
        </p:nvSpPr>
        <p:spPr/>
        <p:txBody>
          <a:bodyPr/>
          <a:lstStyle/>
          <a:p>
            <a:fld id="{47FBB97A-983C-48FC-AE85-89E3FF85FEF6}" type="datetimeFigureOut">
              <a:rPr lang="en-IN" smtClean="0"/>
              <a:t>18-10-2025</a:t>
            </a:fld>
            <a:endParaRPr lang="en-IN"/>
          </a:p>
        </p:txBody>
      </p:sp>
      <p:sp>
        <p:nvSpPr>
          <p:cNvPr id="5" name="Footer Placeholder 4">
            <a:extLst>
              <a:ext uri="{FF2B5EF4-FFF2-40B4-BE49-F238E27FC236}">
                <a16:creationId xmlns:a16="http://schemas.microsoft.com/office/drawing/2014/main" id="{F0245360-42E8-EBB6-BE3E-27439B3D5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41776-D31D-3AC1-47AD-7FE4F9C68369}"/>
              </a:ext>
            </a:extLst>
          </p:cNvPr>
          <p:cNvSpPr>
            <a:spLocks noGrp="1"/>
          </p:cNvSpPr>
          <p:nvPr>
            <p:ph type="sldNum" sz="quarter" idx="12"/>
          </p:nvPr>
        </p:nvSpPr>
        <p:spPr/>
        <p:txBody>
          <a:bodyPr/>
          <a:lstStyle/>
          <a:p>
            <a:fld id="{8383B7BA-E074-4AE0-88DB-2AC998F9C003}" type="slidenum">
              <a:rPr lang="en-IN" smtClean="0"/>
              <a:t>‹#›</a:t>
            </a:fld>
            <a:endParaRPr lang="en-IN"/>
          </a:p>
        </p:txBody>
      </p:sp>
    </p:spTree>
    <p:extLst>
      <p:ext uri="{BB962C8B-B14F-4D97-AF65-F5344CB8AC3E}">
        <p14:creationId xmlns:p14="http://schemas.microsoft.com/office/powerpoint/2010/main" val="246862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3E7C-8BC7-6F52-1184-2586ED6A22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0EBAC3-7AFC-6E92-E7D0-715C9BAD25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7FD08B-56AE-EC7B-1D70-5D2F3D3BD04C}"/>
              </a:ext>
            </a:extLst>
          </p:cNvPr>
          <p:cNvSpPr>
            <a:spLocks noGrp="1"/>
          </p:cNvSpPr>
          <p:nvPr>
            <p:ph type="dt" sz="half" idx="10"/>
          </p:nvPr>
        </p:nvSpPr>
        <p:spPr/>
        <p:txBody>
          <a:bodyPr/>
          <a:lstStyle/>
          <a:p>
            <a:fld id="{47FBB97A-983C-48FC-AE85-89E3FF85FEF6}" type="datetimeFigureOut">
              <a:rPr lang="en-IN" smtClean="0"/>
              <a:t>18-10-2025</a:t>
            </a:fld>
            <a:endParaRPr lang="en-IN"/>
          </a:p>
        </p:txBody>
      </p:sp>
      <p:sp>
        <p:nvSpPr>
          <p:cNvPr id="5" name="Footer Placeholder 4">
            <a:extLst>
              <a:ext uri="{FF2B5EF4-FFF2-40B4-BE49-F238E27FC236}">
                <a16:creationId xmlns:a16="http://schemas.microsoft.com/office/drawing/2014/main" id="{64927341-3575-56F5-B08B-4C2389DEA2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9503F-09AA-E8A3-CFA8-E19797A6B831}"/>
              </a:ext>
            </a:extLst>
          </p:cNvPr>
          <p:cNvSpPr>
            <a:spLocks noGrp="1"/>
          </p:cNvSpPr>
          <p:nvPr>
            <p:ph type="sldNum" sz="quarter" idx="12"/>
          </p:nvPr>
        </p:nvSpPr>
        <p:spPr/>
        <p:txBody>
          <a:bodyPr/>
          <a:lstStyle/>
          <a:p>
            <a:fld id="{8383B7BA-E074-4AE0-88DB-2AC998F9C003}" type="slidenum">
              <a:rPr lang="en-IN" smtClean="0"/>
              <a:t>‹#›</a:t>
            </a:fld>
            <a:endParaRPr lang="en-IN"/>
          </a:p>
        </p:txBody>
      </p:sp>
    </p:spTree>
    <p:extLst>
      <p:ext uri="{BB962C8B-B14F-4D97-AF65-F5344CB8AC3E}">
        <p14:creationId xmlns:p14="http://schemas.microsoft.com/office/powerpoint/2010/main" val="325010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065B-1A99-7D2E-3C2D-317530B41C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F69BDF-13A1-EEC2-D52A-64788C7699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0D0C23-36D8-C27C-1A84-9BE54100C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20C20C-A7B0-D6FF-A713-7F95C8B37392}"/>
              </a:ext>
            </a:extLst>
          </p:cNvPr>
          <p:cNvSpPr>
            <a:spLocks noGrp="1"/>
          </p:cNvSpPr>
          <p:nvPr>
            <p:ph type="dt" sz="half" idx="10"/>
          </p:nvPr>
        </p:nvSpPr>
        <p:spPr/>
        <p:txBody>
          <a:bodyPr/>
          <a:lstStyle/>
          <a:p>
            <a:fld id="{47FBB97A-983C-48FC-AE85-89E3FF85FEF6}" type="datetimeFigureOut">
              <a:rPr lang="en-IN" smtClean="0"/>
              <a:t>18-10-2025</a:t>
            </a:fld>
            <a:endParaRPr lang="en-IN"/>
          </a:p>
        </p:txBody>
      </p:sp>
      <p:sp>
        <p:nvSpPr>
          <p:cNvPr id="6" name="Footer Placeholder 5">
            <a:extLst>
              <a:ext uri="{FF2B5EF4-FFF2-40B4-BE49-F238E27FC236}">
                <a16:creationId xmlns:a16="http://schemas.microsoft.com/office/drawing/2014/main" id="{93B5AFFC-D89E-F60A-7015-7E034FE00C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BC8914-22BD-57C6-35DA-DC214E9AA557}"/>
              </a:ext>
            </a:extLst>
          </p:cNvPr>
          <p:cNvSpPr>
            <a:spLocks noGrp="1"/>
          </p:cNvSpPr>
          <p:nvPr>
            <p:ph type="sldNum" sz="quarter" idx="12"/>
          </p:nvPr>
        </p:nvSpPr>
        <p:spPr/>
        <p:txBody>
          <a:bodyPr/>
          <a:lstStyle/>
          <a:p>
            <a:fld id="{8383B7BA-E074-4AE0-88DB-2AC998F9C003}" type="slidenum">
              <a:rPr lang="en-IN" smtClean="0"/>
              <a:t>‹#›</a:t>
            </a:fld>
            <a:endParaRPr lang="en-IN"/>
          </a:p>
        </p:txBody>
      </p:sp>
    </p:spTree>
    <p:extLst>
      <p:ext uri="{BB962C8B-B14F-4D97-AF65-F5344CB8AC3E}">
        <p14:creationId xmlns:p14="http://schemas.microsoft.com/office/powerpoint/2010/main" val="2844886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ABD3-E66B-3E62-94F9-54BEBD114A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30D818-E0DB-22FA-D8AD-78A66E926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D9175E-461C-F0E8-C5D6-A7A8FFC981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A02BFE-291B-BD3F-8696-CAA8A70F4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4011A-819A-0F87-6440-9D39C09598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8685F1-9E81-5F55-E8F6-DCB15940AE8D}"/>
              </a:ext>
            </a:extLst>
          </p:cNvPr>
          <p:cNvSpPr>
            <a:spLocks noGrp="1"/>
          </p:cNvSpPr>
          <p:nvPr>
            <p:ph type="dt" sz="half" idx="10"/>
          </p:nvPr>
        </p:nvSpPr>
        <p:spPr/>
        <p:txBody>
          <a:bodyPr/>
          <a:lstStyle/>
          <a:p>
            <a:fld id="{47FBB97A-983C-48FC-AE85-89E3FF85FEF6}" type="datetimeFigureOut">
              <a:rPr lang="en-IN" smtClean="0"/>
              <a:t>18-10-2025</a:t>
            </a:fld>
            <a:endParaRPr lang="en-IN"/>
          </a:p>
        </p:txBody>
      </p:sp>
      <p:sp>
        <p:nvSpPr>
          <p:cNvPr id="8" name="Footer Placeholder 7">
            <a:extLst>
              <a:ext uri="{FF2B5EF4-FFF2-40B4-BE49-F238E27FC236}">
                <a16:creationId xmlns:a16="http://schemas.microsoft.com/office/drawing/2014/main" id="{9235CF95-D159-8729-E363-5B2A094D53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5FBF7F-59B5-D3FF-750F-065117DC6E73}"/>
              </a:ext>
            </a:extLst>
          </p:cNvPr>
          <p:cNvSpPr>
            <a:spLocks noGrp="1"/>
          </p:cNvSpPr>
          <p:nvPr>
            <p:ph type="sldNum" sz="quarter" idx="12"/>
          </p:nvPr>
        </p:nvSpPr>
        <p:spPr/>
        <p:txBody>
          <a:bodyPr/>
          <a:lstStyle/>
          <a:p>
            <a:fld id="{8383B7BA-E074-4AE0-88DB-2AC998F9C003}" type="slidenum">
              <a:rPr lang="en-IN" smtClean="0"/>
              <a:t>‹#›</a:t>
            </a:fld>
            <a:endParaRPr lang="en-IN"/>
          </a:p>
        </p:txBody>
      </p:sp>
    </p:spTree>
    <p:extLst>
      <p:ext uri="{BB962C8B-B14F-4D97-AF65-F5344CB8AC3E}">
        <p14:creationId xmlns:p14="http://schemas.microsoft.com/office/powerpoint/2010/main" val="289948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F48A-1ED5-43D7-C773-E2106C561B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5B46F5-5625-BF62-B6A6-0577D01B8CFE}"/>
              </a:ext>
            </a:extLst>
          </p:cNvPr>
          <p:cNvSpPr>
            <a:spLocks noGrp="1"/>
          </p:cNvSpPr>
          <p:nvPr>
            <p:ph type="dt" sz="half" idx="10"/>
          </p:nvPr>
        </p:nvSpPr>
        <p:spPr/>
        <p:txBody>
          <a:bodyPr/>
          <a:lstStyle/>
          <a:p>
            <a:fld id="{47FBB97A-983C-48FC-AE85-89E3FF85FEF6}" type="datetimeFigureOut">
              <a:rPr lang="en-IN" smtClean="0"/>
              <a:t>18-10-2025</a:t>
            </a:fld>
            <a:endParaRPr lang="en-IN"/>
          </a:p>
        </p:txBody>
      </p:sp>
      <p:sp>
        <p:nvSpPr>
          <p:cNvPr id="4" name="Footer Placeholder 3">
            <a:extLst>
              <a:ext uri="{FF2B5EF4-FFF2-40B4-BE49-F238E27FC236}">
                <a16:creationId xmlns:a16="http://schemas.microsoft.com/office/drawing/2014/main" id="{82F5D3C4-9ADF-7596-C05C-886C453EAC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C6E4F2-C0AC-DED6-B1E6-D0854C012C92}"/>
              </a:ext>
            </a:extLst>
          </p:cNvPr>
          <p:cNvSpPr>
            <a:spLocks noGrp="1"/>
          </p:cNvSpPr>
          <p:nvPr>
            <p:ph type="sldNum" sz="quarter" idx="12"/>
          </p:nvPr>
        </p:nvSpPr>
        <p:spPr/>
        <p:txBody>
          <a:bodyPr/>
          <a:lstStyle/>
          <a:p>
            <a:fld id="{8383B7BA-E074-4AE0-88DB-2AC998F9C003}" type="slidenum">
              <a:rPr lang="en-IN" smtClean="0"/>
              <a:t>‹#›</a:t>
            </a:fld>
            <a:endParaRPr lang="en-IN"/>
          </a:p>
        </p:txBody>
      </p:sp>
    </p:spTree>
    <p:extLst>
      <p:ext uri="{BB962C8B-B14F-4D97-AF65-F5344CB8AC3E}">
        <p14:creationId xmlns:p14="http://schemas.microsoft.com/office/powerpoint/2010/main" val="3643106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FB522E-C6D1-7452-8660-C7FD2B090A5D}"/>
              </a:ext>
            </a:extLst>
          </p:cNvPr>
          <p:cNvSpPr>
            <a:spLocks noGrp="1"/>
          </p:cNvSpPr>
          <p:nvPr>
            <p:ph type="dt" sz="half" idx="10"/>
          </p:nvPr>
        </p:nvSpPr>
        <p:spPr/>
        <p:txBody>
          <a:bodyPr/>
          <a:lstStyle/>
          <a:p>
            <a:fld id="{47FBB97A-983C-48FC-AE85-89E3FF85FEF6}" type="datetimeFigureOut">
              <a:rPr lang="en-IN" smtClean="0"/>
              <a:t>18-10-2025</a:t>
            </a:fld>
            <a:endParaRPr lang="en-IN"/>
          </a:p>
        </p:txBody>
      </p:sp>
      <p:sp>
        <p:nvSpPr>
          <p:cNvPr id="3" name="Footer Placeholder 2">
            <a:extLst>
              <a:ext uri="{FF2B5EF4-FFF2-40B4-BE49-F238E27FC236}">
                <a16:creationId xmlns:a16="http://schemas.microsoft.com/office/drawing/2014/main" id="{97C32D0F-EBA2-265E-B90B-4AECD00542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4990FC-635C-65A1-932A-153526EB6DFC}"/>
              </a:ext>
            </a:extLst>
          </p:cNvPr>
          <p:cNvSpPr>
            <a:spLocks noGrp="1"/>
          </p:cNvSpPr>
          <p:nvPr>
            <p:ph type="sldNum" sz="quarter" idx="12"/>
          </p:nvPr>
        </p:nvSpPr>
        <p:spPr/>
        <p:txBody>
          <a:bodyPr/>
          <a:lstStyle/>
          <a:p>
            <a:fld id="{8383B7BA-E074-4AE0-88DB-2AC998F9C003}" type="slidenum">
              <a:rPr lang="en-IN" smtClean="0"/>
              <a:t>‹#›</a:t>
            </a:fld>
            <a:endParaRPr lang="en-IN"/>
          </a:p>
        </p:txBody>
      </p:sp>
    </p:spTree>
    <p:extLst>
      <p:ext uri="{BB962C8B-B14F-4D97-AF65-F5344CB8AC3E}">
        <p14:creationId xmlns:p14="http://schemas.microsoft.com/office/powerpoint/2010/main" val="321624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85BB-D2F1-DBAE-6076-133DA54E3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D19A3B-18D8-7988-1AA4-F46991064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357175-350B-129C-743C-EF5941F5D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FFCD6-5454-EAF2-A12E-C2D3CE9F84DA}"/>
              </a:ext>
            </a:extLst>
          </p:cNvPr>
          <p:cNvSpPr>
            <a:spLocks noGrp="1"/>
          </p:cNvSpPr>
          <p:nvPr>
            <p:ph type="dt" sz="half" idx="10"/>
          </p:nvPr>
        </p:nvSpPr>
        <p:spPr/>
        <p:txBody>
          <a:bodyPr/>
          <a:lstStyle/>
          <a:p>
            <a:fld id="{47FBB97A-983C-48FC-AE85-89E3FF85FEF6}" type="datetimeFigureOut">
              <a:rPr lang="en-IN" smtClean="0"/>
              <a:t>18-10-2025</a:t>
            </a:fld>
            <a:endParaRPr lang="en-IN"/>
          </a:p>
        </p:txBody>
      </p:sp>
      <p:sp>
        <p:nvSpPr>
          <p:cNvPr id="6" name="Footer Placeholder 5">
            <a:extLst>
              <a:ext uri="{FF2B5EF4-FFF2-40B4-BE49-F238E27FC236}">
                <a16:creationId xmlns:a16="http://schemas.microsoft.com/office/drawing/2014/main" id="{89B2BB33-02B8-0D0C-BBC6-57039A5945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8BD87A-1EB6-38BC-3CFE-4EC845A678D3}"/>
              </a:ext>
            </a:extLst>
          </p:cNvPr>
          <p:cNvSpPr>
            <a:spLocks noGrp="1"/>
          </p:cNvSpPr>
          <p:nvPr>
            <p:ph type="sldNum" sz="quarter" idx="12"/>
          </p:nvPr>
        </p:nvSpPr>
        <p:spPr/>
        <p:txBody>
          <a:bodyPr/>
          <a:lstStyle/>
          <a:p>
            <a:fld id="{8383B7BA-E074-4AE0-88DB-2AC998F9C003}" type="slidenum">
              <a:rPr lang="en-IN" smtClean="0"/>
              <a:t>‹#›</a:t>
            </a:fld>
            <a:endParaRPr lang="en-IN"/>
          </a:p>
        </p:txBody>
      </p:sp>
    </p:spTree>
    <p:extLst>
      <p:ext uri="{BB962C8B-B14F-4D97-AF65-F5344CB8AC3E}">
        <p14:creationId xmlns:p14="http://schemas.microsoft.com/office/powerpoint/2010/main" val="356880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2307-D987-4280-DADE-0F2255D41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D0A6EC-4568-7938-9B29-38D218134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079585-D365-9F4B-DB63-B3DF16BA2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13020B-7F72-1CEA-1FAE-D07E56543510}"/>
              </a:ext>
            </a:extLst>
          </p:cNvPr>
          <p:cNvSpPr>
            <a:spLocks noGrp="1"/>
          </p:cNvSpPr>
          <p:nvPr>
            <p:ph type="dt" sz="half" idx="10"/>
          </p:nvPr>
        </p:nvSpPr>
        <p:spPr/>
        <p:txBody>
          <a:bodyPr/>
          <a:lstStyle/>
          <a:p>
            <a:fld id="{47FBB97A-983C-48FC-AE85-89E3FF85FEF6}" type="datetimeFigureOut">
              <a:rPr lang="en-IN" smtClean="0"/>
              <a:t>18-10-2025</a:t>
            </a:fld>
            <a:endParaRPr lang="en-IN"/>
          </a:p>
        </p:txBody>
      </p:sp>
      <p:sp>
        <p:nvSpPr>
          <p:cNvPr id="6" name="Footer Placeholder 5">
            <a:extLst>
              <a:ext uri="{FF2B5EF4-FFF2-40B4-BE49-F238E27FC236}">
                <a16:creationId xmlns:a16="http://schemas.microsoft.com/office/drawing/2014/main" id="{82EB1417-CAEB-12CE-CA99-55989F9B69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CF9C74-5DCD-276D-37E3-F461156DEE24}"/>
              </a:ext>
            </a:extLst>
          </p:cNvPr>
          <p:cNvSpPr>
            <a:spLocks noGrp="1"/>
          </p:cNvSpPr>
          <p:nvPr>
            <p:ph type="sldNum" sz="quarter" idx="12"/>
          </p:nvPr>
        </p:nvSpPr>
        <p:spPr/>
        <p:txBody>
          <a:bodyPr/>
          <a:lstStyle/>
          <a:p>
            <a:fld id="{8383B7BA-E074-4AE0-88DB-2AC998F9C003}" type="slidenum">
              <a:rPr lang="en-IN" smtClean="0"/>
              <a:t>‹#›</a:t>
            </a:fld>
            <a:endParaRPr lang="en-IN"/>
          </a:p>
        </p:txBody>
      </p:sp>
    </p:spTree>
    <p:extLst>
      <p:ext uri="{BB962C8B-B14F-4D97-AF65-F5344CB8AC3E}">
        <p14:creationId xmlns:p14="http://schemas.microsoft.com/office/powerpoint/2010/main" val="55435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EF56EB-BA71-D803-8966-FA67C3534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4B0CDD-F523-1FA1-BCF2-CD93DB7DB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796431-FD14-9BC1-9EA7-6E88909CC6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BB97A-983C-48FC-AE85-89E3FF85FEF6}" type="datetimeFigureOut">
              <a:rPr lang="en-IN" smtClean="0"/>
              <a:t>18-10-2025</a:t>
            </a:fld>
            <a:endParaRPr lang="en-IN"/>
          </a:p>
        </p:txBody>
      </p:sp>
      <p:sp>
        <p:nvSpPr>
          <p:cNvPr id="5" name="Footer Placeholder 4">
            <a:extLst>
              <a:ext uri="{FF2B5EF4-FFF2-40B4-BE49-F238E27FC236}">
                <a16:creationId xmlns:a16="http://schemas.microsoft.com/office/drawing/2014/main" id="{11218FF0-4560-7901-1E27-159A7B6BD2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C00D70-634E-999B-AD90-0F57F5BF5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3B7BA-E074-4AE0-88DB-2AC998F9C003}" type="slidenum">
              <a:rPr lang="en-IN" smtClean="0"/>
              <a:t>‹#›</a:t>
            </a:fld>
            <a:endParaRPr lang="en-IN"/>
          </a:p>
        </p:txBody>
      </p:sp>
    </p:spTree>
    <p:extLst>
      <p:ext uri="{BB962C8B-B14F-4D97-AF65-F5344CB8AC3E}">
        <p14:creationId xmlns:p14="http://schemas.microsoft.com/office/powerpoint/2010/main" val="144009789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001E"/>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3433379-019C-300E-F319-535CE12B46CD}"/>
              </a:ext>
            </a:extLst>
          </p:cNvPr>
          <p:cNvSpPr/>
          <p:nvPr/>
        </p:nvSpPr>
        <p:spPr>
          <a:xfrm>
            <a:off x="287694" y="-46653"/>
            <a:ext cx="11616611" cy="6951306"/>
          </a:xfrm>
          <a:prstGeom prst="roundRect">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spc="300" dirty="0">
                <a:solidFill>
                  <a:schemeClr val="bg1"/>
                </a:solidFill>
                <a:effectLst>
                  <a:outerShdw blurRad="38100" dist="38100" dir="2700000" algn="tl">
                    <a:srgbClr val="000000">
                      <a:alpha val="43137"/>
                    </a:srgbClr>
                  </a:outerShdw>
                </a:effectLst>
                <a:latin typeface="Microsoft Himalaya" panose="01010100010101010101" pitchFamily="2" charset="0"/>
                <a:ea typeface="Microsoft Himalaya" panose="01010100010101010101" pitchFamily="2" charset="0"/>
                <a:cs typeface="Microsoft Himalaya" panose="01010100010101010101" pitchFamily="2" charset="0"/>
              </a:rPr>
              <a:t>Customer Shopping Behavior Analysis</a:t>
            </a:r>
          </a:p>
          <a:p>
            <a:pPr algn="ctr"/>
            <a:r>
              <a:rPr lang="en-US" sz="6600" spc="300" dirty="0">
                <a:solidFill>
                  <a:schemeClr val="bg1"/>
                </a:solidFill>
                <a:effectLst>
                  <a:outerShdw blurRad="38100" dist="38100" dir="2700000" algn="tl">
                    <a:srgbClr val="000000">
                      <a:alpha val="43137"/>
                    </a:srgbClr>
                  </a:outerShdw>
                </a:effectLst>
                <a:latin typeface="Microsoft Himalaya" panose="01010100010101010101" pitchFamily="2" charset="0"/>
                <a:ea typeface="Microsoft Himalaya" panose="01010100010101010101" pitchFamily="2" charset="0"/>
                <a:cs typeface="Microsoft Himalaya" panose="01010100010101010101" pitchFamily="2" charset="0"/>
              </a:rPr>
              <a:t> (2021–2023)</a:t>
            </a:r>
            <a:endParaRPr lang="en-IN" sz="6600" spc="300" dirty="0">
              <a:solidFill>
                <a:schemeClr val="bg1"/>
              </a:solidFill>
              <a:effectLst>
                <a:outerShdw blurRad="38100" dist="38100" dir="2700000" algn="tl">
                  <a:srgbClr val="000000">
                    <a:alpha val="43137"/>
                  </a:srgbClr>
                </a:outerShdw>
              </a:effectLst>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173708858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001E"/>
        </a:solidFill>
        <a:effectLst/>
      </p:bgPr>
    </p:bg>
    <p:spTree>
      <p:nvGrpSpPr>
        <p:cNvPr id="1" name="">
          <a:extLst>
            <a:ext uri="{FF2B5EF4-FFF2-40B4-BE49-F238E27FC236}">
              <a16:creationId xmlns:a16="http://schemas.microsoft.com/office/drawing/2014/main" id="{A0B7424B-76FC-19FB-54D7-39BAA75581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F640996-C397-D7C7-4053-0C404A854CE0}"/>
              </a:ext>
            </a:extLst>
          </p:cNvPr>
          <p:cNvSpPr txBox="1"/>
          <p:nvPr/>
        </p:nvSpPr>
        <p:spPr>
          <a:xfrm>
            <a:off x="76199" y="58846"/>
            <a:ext cx="12039601" cy="6740307"/>
          </a:xfrm>
          <a:prstGeom prst="rect">
            <a:avLst/>
          </a:prstGeom>
          <a:noFill/>
        </p:spPr>
        <p:txBody>
          <a:bodyPr wrap="square" rtlCol="0">
            <a:spAutoFit/>
          </a:bodyPr>
          <a:lstStyle/>
          <a:p>
            <a:pPr algn="ctr"/>
            <a:r>
              <a:rPr lang="en-IN" sz="1600" b="1" dirty="0">
                <a:solidFill>
                  <a:schemeClr val="bg1"/>
                </a:solidFill>
                <a:latin typeface="Century" panose="02040604050505020304" pitchFamily="18" charset="0"/>
              </a:rPr>
              <a:t>About Dataset</a:t>
            </a:r>
          </a:p>
          <a:p>
            <a:pPr algn="ctr"/>
            <a:endParaRPr lang="en-IN" sz="1600" dirty="0">
              <a:solidFill>
                <a:schemeClr val="bg1"/>
              </a:solidFill>
              <a:latin typeface="Century" panose="02040604050505020304" pitchFamily="18" charset="0"/>
            </a:endParaRPr>
          </a:p>
          <a:p>
            <a:r>
              <a:rPr lang="en-IN" sz="1600" dirty="0">
                <a:solidFill>
                  <a:schemeClr val="bg1"/>
                </a:solidFill>
                <a:latin typeface="Century" panose="02040604050505020304" pitchFamily="18" charset="0"/>
              </a:rPr>
              <a:t>This dataset contains shopping information from 10 different shopping malls between 2021 and 2023. We have gathered data from various age groups and genders to provide a comprehensive view of shopping habits in Istanbul. The dataset includes essential information such as invoice numbers, customer IDs, age, gender, payment methods, product categories, quantity, price, order dates, and shopping mall locations.</a:t>
            </a:r>
          </a:p>
          <a:p>
            <a:endParaRPr lang="en-IN" sz="1600" dirty="0">
              <a:solidFill>
                <a:schemeClr val="bg1"/>
              </a:solidFill>
              <a:latin typeface="Century" panose="02040604050505020304" pitchFamily="18" charset="0"/>
            </a:endParaRPr>
          </a:p>
          <a:p>
            <a:r>
              <a:rPr lang="en-IN" sz="1600" b="1" dirty="0">
                <a:solidFill>
                  <a:schemeClr val="bg1"/>
                </a:solidFill>
                <a:latin typeface="Century" panose="02040604050505020304" pitchFamily="18" charset="0"/>
              </a:rPr>
              <a:t>Invoice No  :  </a:t>
            </a:r>
            <a:r>
              <a:rPr lang="en-IN" sz="1600" dirty="0">
                <a:solidFill>
                  <a:schemeClr val="bg1"/>
                </a:solidFill>
                <a:latin typeface="Century" panose="02040604050505020304" pitchFamily="18" charset="0"/>
              </a:rPr>
              <a:t>A combination of the letter 'I' and a 6-digit integer uniquely assigned to each operation.</a:t>
            </a:r>
          </a:p>
          <a:p>
            <a:endParaRPr lang="en-IN" sz="1600" dirty="0">
              <a:solidFill>
                <a:schemeClr val="bg1"/>
              </a:solidFill>
              <a:latin typeface="Century" panose="02040604050505020304" pitchFamily="18" charset="0"/>
            </a:endParaRPr>
          </a:p>
          <a:p>
            <a:r>
              <a:rPr lang="en-IN" sz="1600" b="1" dirty="0">
                <a:solidFill>
                  <a:schemeClr val="bg1"/>
                </a:solidFill>
                <a:latin typeface="Century" panose="02040604050505020304" pitchFamily="18" charset="0"/>
              </a:rPr>
              <a:t>Customer ID  :  </a:t>
            </a:r>
            <a:r>
              <a:rPr lang="en-IN" sz="1600" dirty="0">
                <a:solidFill>
                  <a:schemeClr val="bg1"/>
                </a:solidFill>
                <a:latin typeface="Century" panose="02040604050505020304" pitchFamily="18" charset="0"/>
              </a:rPr>
              <a:t>A combination of the letter 'C' and a 6-digit integer uniquely assigned to each operation.</a:t>
            </a:r>
          </a:p>
          <a:p>
            <a:endParaRPr lang="en-IN" sz="1600" dirty="0">
              <a:solidFill>
                <a:schemeClr val="bg1"/>
              </a:solidFill>
              <a:latin typeface="Century" panose="02040604050505020304" pitchFamily="18" charset="0"/>
            </a:endParaRPr>
          </a:p>
          <a:p>
            <a:r>
              <a:rPr lang="en-IN" sz="1600" b="1" dirty="0">
                <a:solidFill>
                  <a:schemeClr val="bg1"/>
                </a:solidFill>
                <a:latin typeface="Century" panose="02040604050505020304" pitchFamily="18" charset="0"/>
              </a:rPr>
              <a:t>Gender  :  </a:t>
            </a:r>
            <a:r>
              <a:rPr lang="en-IN" sz="1600" dirty="0">
                <a:solidFill>
                  <a:schemeClr val="bg1"/>
                </a:solidFill>
                <a:latin typeface="Century" panose="02040604050505020304" pitchFamily="18" charset="0"/>
              </a:rPr>
              <a:t>String variable of the customer's gender.</a:t>
            </a:r>
          </a:p>
          <a:p>
            <a:endParaRPr lang="en-IN" sz="1600" dirty="0">
              <a:solidFill>
                <a:schemeClr val="bg1"/>
              </a:solidFill>
              <a:latin typeface="Century" panose="02040604050505020304" pitchFamily="18" charset="0"/>
            </a:endParaRPr>
          </a:p>
          <a:p>
            <a:r>
              <a:rPr lang="en-IN" sz="1600" b="1" dirty="0">
                <a:solidFill>
                  <a:schemeClr val="bg1"/>
                </a:solidFill>
                <a:latin typeface="Century" panose="02040604050505020304" pitchFamily="18" charset="0"/>
              </a:rPr>
              <a:t>Age  :  </a:t>
            </a:r>
            <a:r>
              <a:rPr lang="en-IN" sz="1600" dirty="0">
                <a:solidFill>
                  <a:schemeClr val="bg1"/>
                </a:solidFill>
                <a:latin typeface="Century" panose="02040604050505020304" pitchFamily="18" charset="0"/>
              </a:rPr>
              <a:t>Positive Integer variable of the customers age.</a:t>
            </a:r>
          </a:p>
          <a:p>
            <a:endParaRPr lang="en-IN" sz="1600" dirty="0">
              <a:solidFill>
                <a:schemeClr val="bg1"/>
              </a:solidFill>
              <a:latin typeface="Century" panose="02040604050505020304" pitchFamily="18" charset="0"/>
            </a:endParaRPr>
          </a:p>
          <a:p>
            <a:r>
              <a:rPr lang="en-IN" sz="1600" b="1" dirty="0">
                <a:solidFill>
                  <a:schemeClr val="bg1"/>
                </a:solidFill>
                <a:latin typeface="Century" panose="02040604050505020304" pitchFamily="18" charset="0"/>
              </a:rPr>
              <a:t>Category  :  </a:t>
            </a:r>
            <a:r>
              <a:rPr lang="en-IN" sz="1600" dirty="0">
                <a:solidFill>
                  <a:schemeClr val="bg1"/>
                </a:solidFill>
                <a:latin typeface="Century" panose="02040604050505020304" pitchFamily="18" charset="0"/>
              </a:rPr>
              <a:t>String variable of the category of the purchased product.</a:t>
            </a:r>
          </a:p>
          <a:p>
            <a:endParaRPr lang="en-IN" sz="1600" dirty="0">
              <a:solidFill>
                <a:schemeClr val="bg1"/>
              </a:solidFill>
              <a:latin typeface="Century" panose="02040604050505020304" pitchFamily="18" charset="0"/>
            </a:endParaRPr>
          </a:p>
          <a:p>
            <a:r>
              <a:rPr lang="en-IN" sz="1600" b="1" dirty="0">
                <a:solidFill>
                  <a:schemeClr val="bg1"/>
                </a:solidFill>
                <a:latin typeface="Century" panose="02040604050505020304" pitchFamily="18" charset="0"/>
              </a:rPr>
              <a:t>Quantity  :  </a:t>
            </a:r>
            <a:r>
              <a:rPr lang="en-IN" sz="1600" dirty="0">
                <a:solidFill>
                  <a:schemeClr val="bg1"/>
                </a:solidFill>
                <a:latin typeface="Century" panose="02040604050505020304" pitchFamily="18" charset="0"/>
              </a:rPr>
              <a:t>The quantities of each product (item) per transaction.</a:t>
            </a:r>
          </a:p>
          <a:p>
            <a:endParaRPr lang="en-IN" sz="1600" dirty="0">
              <a:solidFill>
                <a:schemeClr val="bg1"/>
              </a:solidFill>
              <a:latin typeface="Century" panose="02040604050505020304" pitchFamily="18" charset="0"/>
            </a:endParaRPr>
          </a:p>
          <a:p>
            <a:r>
              <a:rPr lang="en-IN" sz="1600" b="1" dirty="0">
                <a:solidFill>
                  <a:schemeClr val="bg1"/>
                </a:solidFill>
                <a:latin typeface="Century" panose="02040604050505020304" pitchFamily="18" charset="0"/>
              </a:rPr>
              <a:t>Price  : </a:t>
            </a:r>
            <a:r>
              <a:rPr lang="en-IN" sz="1600" dirty="0">
                <a:solidFill>
                  <a:schemeClr val="bg1"/>
                </a:solidFill>
                <a:latin typeface="Century" panose="02040604050505020304" pitchFamily="18" charset="0"/>
              </a:rPr>
              <a:t> Product price per unit in Turkish Liras (TL).</a:t>
            </a:r>
          </a:p>
          <a:p>
            <a:endParaRPr lang="en-IN" sz="1600" dirty="0">
              <a:solidFill>
                <a:schemeClr val="bg1"/>
              </a:solidFill>
              <a:latin typeface="Century" panose="02040604050505020304" pitchFamily="18" charset="0"/>
            </a:endParaRPr>
          </a:p>
          <a:p>
            <a:r>
              <a:rPr lang="en-IN" sz="1600" b="1" dirty="0">
                <a:solidFill>
                  <a:schemeClr val="bg1"/>
                </a:solidFill>
                <a:latin typeface="Century" panose="02040604050505020304" pitchFamily="18" charset="0"/>
              </a:rPr>
              <a:t>Payment Method  :  </a:t>
            </a:r>
            <a:r>
              <a:rPr lang="en-IN" sz="1600" dirty="0">
                <a:solidFill>
                  <a:schemeClr val="bg1"/>
                </a:solidFill>
                <a:latin typeface="Century" panose="02040604050505020304" pitchFamily="18" charset="0"/>
              </a:rPr>
              <a:t>String variable of the payment method (cash, credit card or debit card) used for the transaction.</a:t>
            </a:r>
          </a:p>
          <a:p>
            <a:endParaRPr lang="en-IN" sz="1600" dirty="0">
              <a:solidFill>
                <a:schemeClr val="bg1"/>
              </a:solidFill>
              <a:latin typeface="Century" panose="02040604050505020304" pitchFamily="18" charset="0"/>
            </a:endParaRPr>
          </a:p>
          <a:p>
            <a:r>
              <a:rPr lang="en-IN" sz="1600" b="1" dirty="0">
                <a:solidFill>
                  <a:schemeClr val="bg1"/>
                </a:solidFill>
                <a:latin typeface="Century" panose="02040604050505020304" pitchFamily="18" charset="0"/>
              </a:rPr>
              <a:t>Invoice Date  :  </a:t>
            </a:r>
            <a:r>
              <a:rPr lang="en-IN" sz="1600" dirty="0">
                <a:solidFill>
                  <a:schemeClr val="bg1"/>
                </a:solidFill>
                <a:latin typeface="Century" panose="02040604050505020304" pitchFamily="18" charset="0"/>
              </a:rPr>
              <a:t>The day when a transaction was generated.</a:t>
            </a:r>
          </a:p>
          <a:p>
            <a:endParaRPr lang="en-IN" sz="1600" dirty="0">
              <a:solidFill>
                <a:schemeClr val="bg1"/>
              </a:solidFill>
              <a:latin typeface="Century" panose="02040604050505020304" pitchFamily="18" charset="0"/>
            </a:endParaRPr>
          </a:p>
          <a:p>
            <a:r>
              <a:rPr lang="en-IN" sz="1600" b="1" dirty="0">
                <a:solidFill>
                  <a:schemeClr val="bg1"/>
                </a:solidFill>
                <a:latin typeface="Century" panose="02040604050505020304" pitchFamily="18" charset="0"/>
              </a:rPr>
              <a:t>Shopping Mall  :  </a:t>
            </a:r>
            <a:r>
              <a:rPr lang="en-IN" sz="1600" dirty="0">
                <a:solidFill>
                  <a:schemeClr val="bg1"/>
                </a:solidFill>
                <a:latin typeface="Century" panose="02040604050505020304" pitchFamily="18" charset="0"/>
              </a:rPr>
              <a:t>String variable of the name of the shopping mall where the transaction was made.</a:t>
            </a:r>
          </a:p>
          <a:p>
            <a:r>
              <a:rPr lang="en-IN" sz="1600" dirty="0">
                <a:solidFill>
                  <a:schemeClr val="bg1"/>
                </a:solidFill>
                <a:latin typeface="Century" panose="02040604050505020304" pitchFamily="18" charset="0"/>
              </a:rPr>
              <a:t> </a:t>
            </a:r>
          </a:p>
        </p:txBody>
      </p:sp>
    </p:spTree>
    <p:extLst>
      <p:ext uri="{BB962C8B-B14F-4D97-AF65-F5344CB8AC3E}">
        <p14:creationId xmlns:p14="http://schemas.microsoft.com/office/powerpoint/2010/main" val="6668670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001E"/>
        </a:solidFill>
        <a:effectLst/>
      </p:bgPr>
    </p:bg>
    <p:spTree>
      <p:nvGrpSpPr>
        <p:cNvPr id="1" name="">
          <a:extLst>
            <a:ext uri="{FF2B5EF4-FFF2-40B4-BE49-F238E27FC236}">
              <a16:creationId xmlns:a16="http://schemas.microsoft.com/office/drawing/2014/main" id="{B12CF2CD-3810-2F2D-5D94-3779FB1AE0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8AAD78-017D-62B0-8A6E-87F495DF517B}"/>
              </a:ext>
            </a:extLst>
          </p:cNvPr>
          <p:cNvSpPr txBox="1"/>
          <p:nvPr/>
        </p:nvSpPr>
        <p:spPr>
          <a:xfrm>
            <a:off x="-3110" y="151179"/>
            <a:ext cx="12192000" cy="6555641"/>
          </a:xfrm>
          <a:prstGeom prst="rect">
            <a:avLst/>
          </a:prstGeom>
          <a:noFill/>
        </p:spPr>
        <p:txBody>
          <a:bodyPr wrap="square" rtlCol="0" anchor="ctr">
            <a:spAutoFit/>
          </a:bodyPr>
          <a:lstStyle/>
          <a:p>
            <a:pPr algn="ctr"/>
            <a:r>
              <a:rPr lang="en-IN" sz="2000" b="1" dirty="0">
                <a:solidFill>
                  <a:schemeClr val="bg1"/>
                </a:solidFill>
                <a:latin typeface="Century" panose="02040604050505020304" pitchFamily="18" charset="0"/>
              </a:rPr>
              <a:t>Task</a:t>
            </a:r>
          </a:p>
          <a:p>
            <a:pPr algn="ctr"/>
            <a:endParaRPr lang="en-IN" sz="2000" dirty="0">
              <a:solidFill>
                <a:schemeClr val="bg1"/>
              </a:solidFill>
              <a:latin typeface="Century" panose="02040604050505020304" pitchFamily="18" charset="0"/>
            </a:endParaRPr>
          </a:p>
          <a:p>
            <a:pPr lvl="0">
              <a:lnSpc>
                <a:spcPct val="150000"/>
              </a:lnSpc>
            </a:pPr>
            <a:r>
              <a:rPr lang="en-IN" sz="2000" dirty="0">
                <a:solidFill>
                  <a:schemeClr val="bg1"/>
                </a:solidFill>
                <a:latin typeface="Century" panose="02040604050505020304" pitchFamily="18" charset="0"/>
              </a:rPr>
              <a:t>1. How is the shopping distribution according to gender?</a:t>
            </a:r>
          </a:p>
          <a:p>
            <a:pPr lvl="0">
              <a:lnSpc>
                <a:spcPct val="150000"/>
              </a:lnSpc>
            </a:pPr>
            <a:r>
              <a:rPr lang="en-IN" sz="2000" dirty="0">
                <a:solidFill>
                  <a:schemeClr val="bg1"/>
                </a:solidFill>
                <a:latin typeface="Century" panose="02040604050505020304" pitchFamily="18" charset="0"/>
              </a:rPr>
              <a:t>2. Which gender did we sell more products to?</a:t>
            </a:r>
          </a:p>
          <a:p>
            <a:pPr lvl="0">
              <a:lnSpc>
                <a:spcPct val="150000"/>
              </a:lnSpc>
            </a:pPr>
            <a:r>
              <a:rPr lang="en-IN" sz="2000" dirty="0">
                <a:solidFill>
                  <a:schemeClr val="bg1"/>
                </a:solidFill>
                <a:latin typeface="Century" panose="02040604050505020304" pitchFamily="18" charset="0"/>
              </a:rPr>
              <a:t>3. Which gender generated more revenue?</a:t>
            </a:r>
          </a:p>
          <a:p>
            <a:pPr lvl="0">
              <a:lnSpc>
                <a:spcPct val="150000"/>
              </a:lnSpc>
            </a:pPr>
            <a:r>
              <a:rPr lang="en-IN" sz="2000" dirty="0">
                <a:solidFill>
                  <a:schemeClr val="bg1"/>
                </a:solidFill>
                <a:latin typeface="Century" panose="02040604050505020304" pitchFamily="18" charset="0"/>
              </a:rPr>
              <a:t>4. Distribution of purchase categories relative to other columns?</a:t>
            </a:r>
          </a:p>
          <a:p>
            <a:pPr lvl="0">
              <a:lnSpc>
                <a:spcPct val="150000"/>
              </a:lnSpc>
            </a:pPr>
            <a:r>
              <a:rPr lang="en-IN" sz="2000" dirty="0">
                <a:solidFill>
                  <a:schemeClr val="bg1"/>
                </a:solidFill>
                <a:latin typeface="Century" panose="02040604050505020304" pitchFamily="18" charset="0"/>
              </a:rPr>
              <a:t>5. How is the shopping distribution according to age?</a:t>
            </a:r>
          </a:p>
          <a:p>
            <a:pPr lvl="0">
              <a:lnSpc>
                <a:spcPct val="150000"/>
              </a:lnSpc>
            </a:pPr>
            <a:r>
              <a:rPr lang="en-IN" sz="2000" dirty="0">
                <a:solidFill>
                  <a:schemeClr val="bg1"/>
                </a:solidFill>
                <a:latin typeface="Century" panose="02040604050505020304" pitchFamily="18" charset="0"/>
              </a:rPr>
              <a:t>6. Which age cat did we sell more products to?</a:t>
            </a:r>
          </a:p>
          <a:p>
            <a:pPr lvl="0">
              <a:lnSpc>
                <a:spcPct val="150000"/>
              </a:lnSpc>
            </a:pPr>
            <a:r>
              <a:rPr lang="en-IN" sz="2000" dirty="0">
                <a:solidFill>
                  <a:schemeClr val="bg1"/>
                </a:solidFill>
                <a:latin typeface="Century" panose="02040604050505020304" pitchFamily="18" charset="0"/>
              </a:rPr>
              <a:t>7. Which age cat generated more revenue?</a:t>
            </a:r>
          </a:p>
          <a:p>
            <a:pPr lvl="0">
              <a:lnSpc>
                <a:spcPct val="150000"/>
              </a:lnSpc>
            </a:pPr>
            <a:r>
              <a:rPr lang="en-IN" sz="2000" dirty="0">
                <a:solidFill>
                  <a:schemeClr val="bg1"/>
                </a:solidFill>
                <a:latin typeface="Century" panose="02040604050505020304" pitchFamily="18" charset="0"/>
              </a:rPr>
              <a:t>8. Distribution of purchase categories relative to other columns?</a:t>
            </a:r>
          </a:p>
          <a:p>
            <a:pPr lvl="0">
              <a:lnSpc>
                <a:spcPct val="150000"/>
              </a:lnSpc>
            </a:pPr>
            <a:r>
              <a:rPr lang="en-IN" sz="2000" dirty="0">
                <a:solidFill>
                  <a:schemeClr val="bg1"/>
                </a:solidFill>
                <a:latin typeface="Century" panose="02040604050505020304" pitchFamily="18" charset="0"/>
              </a:rPr>
              <a:t>9. Does the payment method have a relation with other columns?</a:t>
            </a:r>
          </a:p>
          <a:p>
            <a:pPr lvl="0">
              <a:lnSpc>
                <a:spcPct val="150000"/>
              </a:lnSpc>
            </a:pPr>
            <a:r>
              <a:rPr lang="en-IN" sz="2000" dirty="0">
                <a:solidFill>
                  <a:schemeClr val="bg1"/>
                </a:solidFill>
                <a:latin typeface="Century" panose="02040604050505020304" pitchFamily="18" charset="0"/>
              </a:rPr>
              <a:t>10. How is the distribution of the payment method?</a:t>
            </a:r>
          </a:p>
          <a:p>
            <a:pPr lvl="0">
              <a:lnSpc>
                <a:spcPct val="150000"/>
              </a:lnSpc>
            </a:pPr>
            <a:r>
              <a:rPr lang="en-IN" sz="2000" dirty="0">
                <a:solidFill>
                  <a:schemeClr val="bg1"/>
                </a:solidFill>
                <a:latin typeface="Century" panose="02040604050505020304" pitchFamily="18" charset="0"/>
              </a:rPr>
              <a:t>11. Visualize the data using Tableau /</a:t>
            </a:r>
            <a:r>
              <a:rPr lang="en-IN" sz="2000" dirty="0" err="1">
                <a:solidFill>
                  <a:schemeClr val="bg1"/>
                </a:solidFill>
                <a:latin typeface="Century" panose="02040604050505020304" pitchFamily="18" charset="0"/>
              </a:rPr>
              <a:t>PowerBI</a:t>
            </a:r>
            <a:r>
              <a:rPr lang="en-IN" sz="2000" dirty="0">
                <a:solidFill>
                  <a:schemeClr val="bg1"/>
                </a:solidFill>
                <a:latin typeface="Century" panose="02040604050505020304" pitchFamily="18" charset="0"/>
              </a:rPr>
              <a:t> and derive insights and give your inputs/suggestions to the company.</a:t>
            </a:r>
          </a:p>
          <a:p>
            <a:endParaRPr lang="en-IN" sz="2000" dirty="0">
              <a:solidFill>
                <a:schemeClr val="bg1"/>
              </a:solidFill>
              <a:latin typeface="Century" panose="02040604050505020304" pitchFamily="18" charset="0"/>
            </a:endParaRPr>
          </a:p>
        </p:txBody>
      </p:sp>
    </p:spTree>
    <p:extLst>
      <p:ext uri="{BB962C8B-B14F-4D97-AF65-F5344CB8AC3E}">
        <p14:creationId xmlns:p14="http://schemas.microsoft.com/office/powerpoint/2010/main" val="46158701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001E"/>
        </a:solidFill>
        <a:effectLst/>
      </p:bgPr>
    </p:bg>
    <p:spTree>
      <p:nvGrpSpPr>
        <p:cNvPr id="1" name="">
          <a:extLst>
            <a:ext uri="{FF2B5EF4-FFF2-40B4-BE49-F238E27FC236}">
              <a16:creationId xmlns:a16="http://schemas.microsoft.com/office/drawing/2014/main" id="{1B5CDA46-640F-90C3-2FE2-BBACD0DA6CB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B7D7BEA-521B-E35E-BE13-A89CCAC0AFCF}"/>
              </a:ext>
            </a:extLst>
          </p:cNvPr>
          <p:cNvSpPr/>
          <p:nvPr/>
        </p:nvSpPr>
        <p:spPr>
          <a:xfrm>
            <a:off x="0" y="0"/>
            <a:ext cx="12192000" cy="6858000"/>
          </a:xfrm>
          <a:prstGeom prst="rect">
            <a:avLst/>
          </a:prstGeom>
          <a:solidFill>
            <a:srgbClr val="1E001E"/>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6600" b="1" spc="600" dirty="0">
                <a:solidFill>
                  <a:schemeClr val="bg1"/>
                </a:solidFill>
                <a:effectLst>
                  <a:outerShdw blurRad="38100" dist="38100" dir="2700000" algn="tl">
                    <a:srgbClr val="000000">
                      <a:alpha val="43137"/>
                    </a:srgbClr>
                  </a:outerShdw>
                </a:effectLst>
                <a:latin typeface="Century" panose="02040604050505020304" pitchFamily="18" charset="0"/>
                <a:ea typeface="Cambria Math" panose="02040503050406030204" pitchFamily="18" charset="0"/>
              </a:rPr>
              <a:t>Overview Of Dashboard</a:t>
            </a:r>
          </a:p>
        </p:txBody>
      </p:sp>
    </p:spTree>
    <p:extLst>
      <p:ext uri="{BB962C8B-B14F-4D97-AF65-F5344CB8AC3E}">
        <p14:creationId xmlns:p14="http://schemas.microsoft.com/office/powerpoint/2010/main" val="16967978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E0BF5-4FE1-E893-0CEB-9388FEBF0C7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039E3E4-665C-294F-2325-D8AC1EF0F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61"/>
            <a:ext cx="12192000" cy="6842078"/>
          </a:xfrm>
          <a:prstGeom prst="rect">
            <a:avLst/>
          </a:prstGeom>
        </p:spPr>
      </p:pic>
    </p:spTree>
    <p:extLst>
      <p:ext uri="{BB962C8B-B14F-4D97-AF65-F5344CB8AC3E}">
        <p14:creationId xmlns:p14="http://schemas.microsoft.com/office/powerpoint/2010/main" val="41907896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001E"/>
        </a:solidFill>
        <a:effectLst/>
      </p:bgPr>
    </p:bg>
    <p:spTree>
      <p:nvGrpSpPr>
        <p:cNvPr id="1" name="">
          <a:extLst>
            <a:ext uri="{FF2B5EF4-FFF2-40B4-BE49-F238E27FC236}">
              <a16:creationId xmlns:a16="http://schemas.microsoft.com/office/drawing/2014/main" id="{ACD768C2-1CCC-2C56-44F2-BFC2E485CF3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DF6921-5A13-A844-1E52-6EA7097403FE}"/>
              </a:ext>
            </a:extLst>
          </p:cNvPr>
          <p:cNvSpPr txBox="1"/>
          <p:nvPr/>
        </p:nvSpPr>
        <p:spPr>
          <a:xfrm>
            <a:off x="3810" y="335845"/>
            <a:ext cx="12188190" cy="6186309"/>
          </a:xfrm>
          <a:prstGeom prst="rect">
            <a:avLst/>
          </a:prstGeom>
          <a:noFill/>
        </p:spPr>
        <p:txBody>
          <a:bodyPr wrap="square">
            <a:spAutoFit/>
          </a:bodyPr>
          <a:lstStyle/>
          <a:p>
            <a:pPr marL="342900" indent="-342900">
              <a:buAutoNum type="arabicPeriod"/>
            </a:pPr>
            <a:r>
              <a:rPr lang="en-US" dirty="0">
                <a:solidFill>
                  <a:schemeClr val="bg1"/>
                </a:solidFill>
                <a:latin typeface="Century" panose="02040604050505020304" pitchFamily="18" charset="0"/>
              </a:rPr>
              <a:t>Shopping Distribution by Gender</a:t>
            </a:r>
          </a:p>
          <a:p>
            <a:r>
              <a:rPr lang="en-US" dirty="0">
                <a:solidFill>
                  <a:schemeClr val="bg1"/>
                </a:solidFill>
                <a:latin typeface="Century" panose="02040604050505020304" pitchFamily="18" charset="0"/>
              </a:rPr>
              <a:t>Female customers accounted for a higher share (59.81%) of total purchases than males (40.19%).</a:t>
            </a:r>
          </a:p>
          <a:p>
            <a:endParaRPr lang="en-US"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Conclusion: Female customers are the dominant consumer segment.</a:t>
            </a:r>
          </a:p>
          <a:p>
            <a:endParaRPr lang="en-IN"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2. Products Sold by Gender</a:t>
            </a:r>
          </a:p>
          <a:p>
            <a:r>
              <a:rPr lang="en-US" dirty="0">
                <a:solidFill>
                  <a:schemeClr val="bg1"/>
                </a:solidFill>
                <a:latin typeface="Century" panose="02040604050505020304" pitchFamily="18" charset="0"/>
              </a:rPr>
              <a:t>Females bought more items per transaction, especially in Fashion and Beauty categories.</a:t>
            </a:r>
          </a:p>
          <a:p>
            <a:endParaRPr lang="en-US"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Conclusion: Female shoppers show higher purchase volume — great opportunity for upselling.</a:t>
            </a:r>
          </a:p>
          <a:p>
            <a:endParaRPr lang="en-IN"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3. Revenue Generated by Gender</a:t>
            </a:r>
          </a:p>
          <a:p>
            <a:r>
              <a:rPr lang="en-US" dirty="0">
                <a:solidFill>
                  <a:schemeClr val="bg1"/>
                </a:solidFill>
                <a:latin typeface="Century" panose="02040604050505020304" pitchFamily="18" charset="0"/>
              </a:rPr>
              <a:t>Females generated around 56% of total revenue.</a:t>
            </a:r>
          </a:p>
          <a:p>
            <a:r>
              <a:rPr lang="en-US" dirty="0">
                <a:solidFill>
                  <a:schemeClr val="bg1"/>
                </a:solidFill>
                <a:latin typeface="Century" panose="02040604050505020304" pitchFamily="18" charset="0"/>
              </a:rPr>
              <a:t>High-value purchases are concentrated in Fashion and Electronics.</a:t>
            </a:r>
          </a:p>
          <a:p>
            <a:endParaRPr lang="en-US"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Conclusion: Female segment is the most profitable group.</a:t>
            </a:r>
          </a:p>
          <a:p>
            <a:endParaRPr lang="en-IN"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4. Purchase Categories Relative to Other Columns</a:t>
            </a:r>
          </a:p>
          <a:p>
            <a:r>
              <a:rPr lang="en-US" dirty="0">
                <a:solidFill>
                  <a:schemeClr val="bg1"/>
                </a:solidFill>
                <a:latin typeface="Century" panose="02040604050505020304" pitchFamily="18" charset="0"/>
              </a:rPr>
              <a:t>Females dominate Fashion &amp; Beauty, males prefer Electronics &amp; Sports.</a:t>
            </a:r>
          </a:p>
          <a:p>
            <a:r>
              <a:rPr lang="en-US" dirty="0">
                <a:solidFill>
                  <a:schemeClr val="bg1"/>
                </a:solidFill>
                <a:latin typeface="Century" panose="02040604050505020304" pitchFamily="18" charset="0"/>
              </a:rPr>
              <a:t>Credit Card used mostly for high-value items.</a:t>
            </a:r>
          </a:p>
          <a:p>
            <a:endParaRPr lang="en-US"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Conclusion: Marketing should be customized by gender and mall location.</a:t>
            </a:r>
          </a:p>
          <a:p>
            <a:endParaRPr lang="en-US" dirty="0">
              <a:solidFill>
                <a:schemeClr val="bg1"/>
              </a:solidFill>
              <a:latin typeface="Century" panose="02040604050505020304" pitchFamily="18" charset="0"/>
            </a:endParaRPr>
          </a:p>
        </p:txBody>
      </p:sp>
    </p:spTree>
    <p:extLst>
      <p:ext uri="{BB962C8B-B14F-4D97-AF65-F5344CB8AC3E}">
        <p14:creationId xmlns:p14="http://schemas.microsoft.com/office/powerpoint/2010/main" val="230651921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001E"/>
        </a:solidFill>
        <a:effectLst/>
      </p:bgPr>
    </p:bg>
    <p:spTree>
      <p:nvGrpSpPr>
        <p:cNvPr id="1" name="">
          <a:extLst>
            <a:ext uri="{FF2B5EF4-FFF2-40B4-BE49-F238E27FC236}">
              <a16:creationId xmlns:a16="http://schemas.microsoft.com/office/drawing/2014/main" id="{35403A8D-4316-F595-6650-167A416264D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5DFD5BF-8BDF-2A1F-CE68-66400884D486}"/>
              </a:ext>
            </a:extLst>
          </p:cNvPr>
          <p:cNvSpPr txBox="1"/>
          <p:nvPr/>
        </p:nvSpPr>
        <p:spPr>
          <a:xfrm>
            <a:off x="3810" y="335845"/>
            <a:ext cx="12188190" cy="5909310"/>
          </a:xfrm>
          <a:prstGeom prst="rect">
            <a:avLst/>
          </a:prstGeom>
          <a:noFill/>
        </p:spPr>
        <p:txBody>
          <a:bodyPr wrap="square">
            <a:spAutoFit/>
          </a:bodyPr>
          <a:lstStyle/>
          <a:p>
            <a:r>
              <a:rPr lang="en-US" dirty="0">
                <a:solidFill>
                  <a:schemeClr val="bg1"/>
                </a:solidFill>
                <a:latin typeface="Century" panose="02040604050505020304" pitchFamily="18" charset="0"/>
              </a:rPr>
              <a:t>5. Shopping Distribution by Age (20-Year Range)</a:t>
            </a:r>
          </a:p>
          <a:p>
            <a:r>
              <a:rPr lang="en-US" dirty="0">
                <a:solidFill>
                  <a:schemeClr val="bg1"/>
                </a:solidFill>
                <a:latin typeface="Century" panose="02040604050505020304" pitchFamily="18" charset="0"/>
              </a:rPr>
              <a:t>0–20: 15% | 21–40: 45% | 41–60: 30% | 61+: 10%</a:t>
            </a:r>
          </a:p>
          <a:p>
            <a:r>
              <a:rPr lang="en-US" dirty="0">
                <a:solidFill>
                  <a:schemeClr val="bg1"/>
                </a:solidFill>
                <a:latin typeface="Century" panose="02040604050505020304" pitchFamily="18" charset="0"/>
              </a:rPr>
              <a:t>21–40 age group is most active and profitable.</a:t>
            </a:r>
          </a:p>
          <a:p>
            <a:endParaRPr lang="en-US"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6–7. Products Sold &amp; Revenue by Age</a:t>
            </a:r>
          </a:p>
          <a:p>
            <a:r>
              <a:rPr lang="en-US" dirty="0">
                <a:solidFill>
                  <a:schemeClr val="bg1"/>
                </a:solidFill>
                <a:latin typeface="Century" panose="02040604050505020304" pitchFamily="18" charset="0"/>
              </a:rPr>
              <a:t>21–40 group purchased ~50% of all products and generated ~55% of total revenue.</a:t>
            </a:r>
          </a:p>
          <a:p>
            <a:endParaRPr lang="en-US"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Conclusion: This group buys more and spends more — highest business value.</a:t>
            </a:r>
          </a:p>
          <a:p>
            <a:endParaRPr lang="en-IN"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8. Category Distribution Across Columns</a:t>
            </a:r>
          </a:p>
          <a:p>
            <a:r>
              <a:rPr lang="en-US" dirty="0">
                <a:solidFill>
                  <a:schemeClr val="bg1"/>
                </a:solidFill>
                <a:latin typeface="Century" panose="02040604050505020304" pitchFamily="18" charset="0"/>
              </a:rPr>
              <a:t>Younger customers prefer Fashion/Electronics.</a:t>
            </a:r>
          </a:p>
          <a:p>
            <a:r>
              <a:rPr lang="en-US" dirty="0">
                <a:solidFill>
                  <a:schemeClr val="bg1"/>
                </a:solidFill>
                <a:latin typeface="Century" panose="02040604050505020304" pitchFamily="18" charset="0"/>
              </a:rPr>
              <a:t>Older groups spend on Home Decor and Groceries.</a:t>
            </a:r>
          </a:p>
          <a:p>
            <a:endParaRPr lang="en-US"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Conclusion: Promotions should vary by age and category preferences.</a:t>
            </a:r>
          </a:p>
          <a:p>
            <a:endParaRPr lang="en-US" dirty="0">
              <a:solidFill>
                <a:schemeClr val="bg1"/>
              </a:solidFill>
              <a:latin typeface="Century" panose="02040604050505020304" pitchFamily="18" charset="0"/>
            </a:endParaRPr>
          </a:p>
          <a:p>
            <a:r>
              <a:rPr lang="en-IN" dirty="0">
                <a:solidFill>
                  <a:schemeClr val="bg1"/>
                </a:solidFill>
                <a:latin typeface="Century" panose="02040604050505020304" pitchFamily="18" charset="0"/>
              </a:rPr>
              <a:t>9–10. Payment Method Insights</a:t>
            </a:r>
          </a:p>
          <a:p>
            <a:r>
              <a:rPr lang="en-US" dirty="0">
                <a:solidFill>
                  <a:schemeClr val="bg1"/>
                </a:solidFill>
                <a:latin typeface="Century" panose="02040604050505020304" pitchFamily="18" charset="0"/>
              </a:rPr>
              <a:t>Credit Card: 35.17%, Debit Card: 20.19%, Cash: 44.65%</a:t>
            </a:r>
          </a:p>
          <a:p>
            <a:r>
              <a:rPr lang="en-US" dirty="0">
                <a:solidFill>
                  <a:schemeClr val="bg1"/>
                </a:solidFill>
                <a:latin typeface="Century" panose="02040604050505020304" pitchFamily="18" charset="0"/>
              </a:rPr>
              <a:t>Credit Card is preferred by working professionals (21–50 age group).</a:t>
            </a:r>
          </a:p>
          <a:p>
            <a:endParaRPr lang="en-US"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Conclusion: Cash transactions still dominate, but digital payments—especially credit cards—are gaining strong traction among working professionals.</a:t>
            </a:r>
            <a:endParaRPr lang="en-IN" dirty="0">
              <a:solidFill>
                <a:schemeClr val="bg1"/>
              </a:solidFill>
              <a:latin typeface="Century" panose="02040604050505020304" pitchFamily="18" charset="0"/>
            </a:endParaRPr>
          </a:p>
        </p:txBody>
      </p:sp>
    </p:spTree>
    <p:extLst>
      <p:ext uri="{BB962C8B-B14F-4D97-AF65-F5344CB8AC3E}">
        <p14:creationId xmlns:p14="http://schemas.microsoft.com/office/powerpoint/2010/main" val="26792126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001E"/>
        </a:solidFill>
        <a:effectLst/>
      </p:bgPr>
    </p:bg>
    <p:spTree>
      <p:nvGrpSpPr>
        <p:cNvPr id="1" name="">
          <a:extLst>
            <a:ext uri="{FF2B5EF4-FFF2-40B4-BE49-F238E27FC236}">
              <a16:creationId xmlns:a16="http://schemas.microsoft.com/office/drawing/2014/main" id="{1C5B1929-1039-BA84-4BD1-8EF29A3C297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1A4E822-8E5E-9DCB-235A-A993C19BA9B1}"/>
              </a:ext>
            </a:extLst>
          </p:cNvPr>
          <p:cNvSpPr txBox="1"/>
          <p:nvPr/>
        </p:nvSpPr>
        <p:spPr>
          <a:xfrm>
            <a:off x="0" y="997565"/>
            <a:ext cx="12192000" cy="4862870"/>
          </a:xfrm>
          <a:prstGeom prst="rect">
            <a:avLst/>
          </a:prstGeom>
          <a:noFill/>
        </p:spPr>
        <p:txBody>
          <a:bodyPr wrap="square" rtlCol="0">
            <a:spAutoFit/>
          </a:bodyPr>
          <a:lstStyle/>
          <a:p>
            <a:pPr algn="ctr"/>
            <a:r>
              <a:rPr lang="en-US" sz="2000" b="1" dirty="0">
                <a:solidFill>
                  <a:schemeClr val="bg1"/>
                </a:solidFill>
                <a:latin typeface="Century" panose="02040604050505020304" pitchFamily="18" charset="0"/>
              </a:rPr>
              <a:t>Final Summary</a:t>
            </a:r>
          </a:p>
          <a:p>
            <a:pPr algn="ctr"/>
            <a:endParaRPr lang="en-US"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The analysis highlights that the 21–40 age group is the most active and profitable customer segment, contributing to nearly 50% of total product sales and generating around 55% of total revenue. This demographic demonstrates higher spending capacity and stronger engagement compared to other age groups.</a:t>
            </a:r>
          </a:p>
          <a:p>
            <a:endParaRPr lang="en-US" dirty="0">
              <a:solidFill>
                <a:schemeClr val="bg1"/>
              </a:solidFill>
              <a:latin typeface="Century" panose="02040604050505020304" pitchFamily="18" charset="0"/>
            </a:endParaRPr>
          </a:p>
          <a:p>
            <a:endParaRPr lang="en-US" dirty="0">
              <a:solidFill>
                <a:schemeClr val="bg1"/>
              </a:solidFill>
              <a:latin typeface="Century" panose="02040604050505020304" pitchFamily="18" charset="0"/>
            </a:endParaRPr>
          </a:p>
          <a:p>
            <a:pPr algn="ctr"/>
            <a:r>
              <a:rPr lang="en-US" sz="2000" b="1" dirty="0">
                <a:solidFill>
                  <a:schemeClr val="bg1"/>
                </a:solidFill>
                <a:latin typeface="Century" panose="02040604050505020304" pitchFamily="18" charset="0"/>
              </a:rPr>
              <a:t>Category preferences vary significantly by age</a:t>
            </a:r>
          </a:p>
          <a:p>
            <a:pPr algn="ctr"/>
            <a:endParaRPr lang="en-US"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Younger customers (0–20, 21–40) show strong interest in Fashion and Electronics, while older customers (41–60, 61+) primarily purchase Home Decor and Groceries. These insights suggest that age-based promotional targeting can improve campaign effectiveness.</a:t>
            </a:r>
          </a:p>
          <a:p>
            <a:endParaRPr lang="en-US"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In terms of payment behavior, although cash transactions (44.65%) still dominate, digital payments—especially credit cards (35.17%)—are rapidly growing among working professionals aged 21–50. This shift indicates a strong potential for digital loyalty programs and credit-based offers to drive future sales.</a:t>
            </a:r>
          </a:p>
          <a:p>
            <a:endParaRPr lang="en-IN" dirty="0">
              <a:solidFill>
                <a:schemeClr val="bg1"/>
              </a:solidFill>
              <a:latin typeface="Century" panose="02040604050505020304" pitchFamily="18" charset="0"/>
            </a:endParaRPr>
          </a:p>
        </p:txBody>
      </p:sp>
    </p:spTree>
    <p:extLst>
      <p:ext uri="{BB962C8B-B14F-4D97-AF65-F5344CB8AC3E}">
        <p14:creationId xmlns:p14="http://schemas.microsoft.com/office/powerpoint/2010/main" val="422663416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TotalTime>
  <Words>820</Words>
  <Application>Microsoft Office PowerPoint</Application>
  <PresentationFormat>Widescreen</PresentationFormat>
  <Paragraphs>91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Century</vt:lpstr>
      <vt:lpstr>Microsoft Himalaya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Bhavesh Rawal</dc:creator>
  <cp:lastModifiedBy>Bhavesh Rawal</cp:lastModifiedBy>
  <cp:revision>2</cp:revision>
  <dcterms:created xsi:type="dcterms:W3CDTF">2025-10-18T13:44:13Z</dcterms:created>
  <dcterms:modified xsi:type="dcterms:W3CDTF">2025-10-18T14:55:12Z</dcterms:modified>
</cp:coreProperties>
</file>