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
      <p:font typeface="Century Gothic"/>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regular.fntdata"/><Relationship Id="rId25" Type="http://schemas.openxmlformats.org/officeDocument/2006/relationships/slide" Target="slides/slide21.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7.xml"/><Relationship Id="rId33" Type="http://schemas.openxmlformats.org/officeDocument/2006/relationships/font" Target="fonts/Lato-boldItalic.fntdata"/><Relationship Id="rId10" Type="http://schemas.openxmlformats.org/officeDocument/2006/relationships/slide" Target="slides/slide6.xml"/><Relationship Id="rId32" Type="http://schemas.openxmlformats.org/officeDocument/2006/relationships/font" Target="fonts/Lato-italic.fntdata"/><Relationship Id="rId13" Type="http://schemas.openxmlformats.org/officeDocument/2006/relationships/slide" Target="slides/slide9.xml"/><Relationship Id="rId35" Type="http://schemas.openxmlformats.org/officeDocument/2006/relationships/font" Target="fonts/CenturyGothic-bold.fntdata"/><Relationship Id="rId12" Type="http://schemas.openxmlformats.org/officeDocument/2006/relationships/slide" Target="slides/slide8.xml"/><Relationship Id="rId34" Type="http://schemas.openxmlformats.org/officeDocument/2006/relationships/font" Target="fonts/CenturyGothic-regular.fntdata"/><Relationship Id="rId15" Type="http://schemas.openxmlformats.org/officeDocument/2006/relationships/slide" Target="slides/slide11.xml"/><Relationship Id="rId37" Type="http://schemas.openxmlformats.org/officeDocument/2006/relationships/font" Target="fonts/CenturyGothic-boldItalic.fntdata"/><Relationship Id="rId14" Type="http://schemas.openxmlformats.org/officeDocument/2006/relationships/slide" Target="slides/slide10.xml"/><Relationship Id="rId36" Type="http://schemas.openxmlformats.org/officeDocument/2006/relationships/font" Target="fonts/CenturyGothic-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437430f5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15437430f59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5437430f5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5437430f59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437430f59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5437430f59_0_1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437430f5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15437430f59_0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437430f5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15437430f59_0_2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437430f5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15437430f59_0_2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437430f59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15437430f59_0_2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437430f59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15437430f59_0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437430f59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15437430f59_0_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5437430f59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15437430f59_0_2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7203ec52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127203ec523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5437430f59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15437430f59_0_2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5437430f59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15437430f59_0_2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437430f5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15437430f59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437430f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15437430f5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437430f5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15437430f59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437430f59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5437430f59_0_2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5437430f59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15437430f59_0_2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437430f5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15437430f59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437430f5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5437430f59_0_1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82" name="Shape 82"/>
        <p:cNvGrpSpPr/>
        <p:nvPr/>
      </p:nvGrpSpPr>
      <p:grpSpPr>
        <a:xfrm>
          <a:off x="0" y="0"/>
          <a:ext cx="0" cy="0"/>
          <a:chOff x="0" y="0"/>
          <a:chExt cx="0" cy="0"/>
        </a:xfrm>
      </p:grpSpPr>
      <p:sp>
        <p:nvSpPr>
          <p:cNvPr id="83" name="Google Shape;83;p13"/>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84" name="Google Shape;84;p13"/>
          <p:cNvSpPr txBox="1"/>
          <p:nvPr>
            <p:ph idx="1" type="subTitle"/>
          </p:nvPr>
        </p:nvSpPr>
        <p:spPr>
          <a:xfrm>
            <a:off x="457200" y="1203480"/>
            <a:ext cx="8229300" cy="2982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300"/>
              <a:buNone/>
              <a:defRPr/>
            </a:lvl1pPr>
            <a:lvl2pPr lvl="1" rtl="0" algn="l">
              <a:spcBef>
                <a:spcPts val="1200"/>
              </a:spcBef>
              <a:spcAft>
                <a:spcPts val="0"/>
              </a:spcAft>
              <a:buSzPts val="1100"/>
              <a:buNone/>
              <a:defRPr/>
            </a:lvl2pPr>
            <a:lvl3pPr lvl="2" rtl="0" algn="l">
              <a:spcBef>
                <a:spcPts val="1200"/>
              </a:spcBef>
              <a:spcAft>
                <a:spcPts val="0"/>
              </a:spcAft>
              <a:buSzPts val="1100"/>
              <a:buNone/>
              <a:defRPr/>
            </a:lvl3pPr>
            <a:lvl4pPr lvl="3" rtl="0" algn="l">
              <a:spcBef>
                <a:spcPts val="1200"/>
              </a:spcBef>
              <a:spcAft>
                <a:spcPts val="0"/>
              </a:spcAft>
              <a:buSzPts val="1100"/>
              <a:buNone/>
              <a:defRPr/>
            </a:lvl4pPr>
            <a:lvl5pPr lvl="4" rtl="0" algn="l">
              <a:spcBef>
                <a:spcPts val="1200"/>
              </a:spcBef>
              <a:spcAft>
                <a:spcPts val="0"/>
              </a:spcAft>
              <a:buSzPts val="1100"/>
              <a:buNone/>
              <a:defRPr/>
            </a:lvl5pPr>
            <a:lvl6pPr lvl="5" rtl="0" algn="l">
              <a:spcBef>
                <a:spcPts val="1200"/>
              </a:spcBef>
              <a:spcAft>
                <a:spcPts val="0"/>
              </a:spcAft>
              <a:buSzPts val="1100"/>
              <a:buNone/>
              <a:defRPr/>
            </a:lvl6pPr>
            <a:lvl7pPr lvl="6" rtl="0" algn="l">
              <a:spcBef>
                <a:spcPts val="1200"/>
              </a:spcBef>
              <a:spcAft>
                <a:spcPts val="0"/>
              </a:spcAft>
              <a:buSzPts val="1100"/>
              <a:buNone/>
              <a:defRPr/>
            </a:lvl7pPr>
            <a:lvl8pPr lvl="7" rtl="0" algn="l">
              <a:spcBef>
                <a:spcPts val="1200"/>
              </a:spcBef>
              <a:spcAft>
                <a:spcPts val="0"/>
              </a:spcAft>
              <a:buSzPts val="1100"/>
              <a:buNone/>
              <a:defRPr/>
            </a:lvl8pPr>
            <a:lvl9pPr lvl="8" rtl="0" algn="l">
              <a:spcBef>
                <a:spcPts val="1200"/>
              </a:spcBef>
              <a:spcAft>
                <a:spcPts val="120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AND_BODY_2">
    <p:spTree>
      <p:nvGrpSpPr>
        <p:cNvPr id="85" name="Shape 85"/>
        <p:cNvGrpSpPr/>
        <p:nvPr/>
      </p:nvGrpSpPr>
      <p:grpSpPr>
        <a:xfrm>
          <a:off x="0" y="0"/>
          <a:ext cx="0" cy="0"/>
          <a:chOff x="0" y="0"/>
          <a:chExt cx="0" cy="0"/>
        </a:xfrm>
      </p:grpSpPr>
      <p:sp>
        <p:nvSpPr>
          <p:cNvPr id="86" name="Google Shape;86;p14"/>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87" name="Google Shape;87;p14"/>
          <p:cNvSpPr txBox="1"/>
          <p:nvPr>
            <p:ph idx="1" type="subTitle"/>
          </p:nvPr>
        </p:nvSpPr>
        <p:spPr>
          <a:xfrm>
            <a:off x="457200" y="1203480"/>
            <a:ext cx="8229300" cy="2982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300"/>
              <a:buNone/>
              <a:defRPr/>
            </a:lvl1pPr>
            <a:lvl2pPr lvl="1" rtl="0" algn="l">
              <a:spcBef>
                <a:spcPts val="1200"/>
              </a:spcBef>
              <a:spcAft>
                <a:spcPts val="0"/>
              </a:spcAft>
              <a:buSzPts val="1100"/>
              <a:buNone/>
              <a:defRPr/>
            </a:lvl2pPr>
            <a:lvl3pPr lvl="2" rtl="0" algn="l">
              <a:spcBef>
                <a:spcPts val="1200"/>
              </a:spcBef>
              <a:spcAft>
                <a:spcPts val="0"/>
              </a:spcAft>
              <a:buSzPts val="1100"/>
              <a:buNone/>
              <a:defRPr/>
            </a:lvl3pPr>
            <a:lvl4pPr lvl="3" rtl="0" algn="l">
              <a:spcBef>
                <a:spcPts val="1200"/>
              </a:spcBef>
              <a:spcAft>
                <a:spcPts val="0"/>
              </a:spcAft>
              <a:buSzPts val="1100"/>
              <a:buNone/>
              <a:defRPr/>
            </a:lvl4pPr>
            <a:lvl5pPr lvl="4" rtl="0" algn="l">
              <a:spcBef>
                <a:spcPts val="1200"/>
              </a:spcBef>
              <a:spcAft>
                <a:spcPts val="0"/>
              </a:spcAft>
              <a:buSzPts val="1100"/>
              <a:buNone/>
              <a:defRPr/>
            </a:lvl5pPr>
            <a:lvl6pPr lvl="5" rtl="0" algn="l">
              <a:spcBef>
                <a:spcPts val="1200"/>
              </a:spcBef>
              <a:spcAft>
                <a:spcPts val="0"/>
              </a:spcAft>
              <a:buSzPts val="1100"/>
              <a:buNone/>
              <a:defRPr/>
            </a:lvl6pPr>
            <a:lvl7pPr lvl="6" rtl="0" algn="l">
              <a:spcBef>
                <a:spcPts val="1200"/>
              </a:spcBef>
              <a:spcAft>
                <a:spcPts val="0"/>
              </a:spcAft>
              <a:buSzPts val="1100"/>
              <a:buNone/>
              <a:defRPr/>
            </a:lvl7pPr>
            <a:lvl8pPr lvl="7" rtl="0" algn="l">
              <a:spcBef>
                <a:spcPts val="1200"/>
              </a:spcBef>
              <a:spcAft>
                <a:spcPts val="0"/>
              </a:spcAft>
              <a:buSzPts val="1100"/>
              <a:buNone/>
              <a:defRPr/>
            </a:lvl8pPr>
            <a:lvl9pPr lvl="8" rtl="0" algn="l">
              <a:spcBef>
                <a:spcPts val="1200"/>
              </a:spcBef>
              <a:spcAft>
                <a:spcPts val="120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1" name="Shape 91"/>
        <p:cNvGrpSpPr/>
        <p:nvPr/>
      </p:nvGrpSpPr>
      <p:grpSpPr>
        <a:xfrm>
          <a:off x="0" y="0"/>
          <a:ext cx="0" cy="0"/>
          <a:chOff x="0" y="0"/>
          <a:chExt cx="0" cy="0"/>
        </a:xfrm>
      </p:grpSpPr>
      <p:sp>
        <p:nvSpPr>
          <p:cNvPr id="92" name="Google Shape;92;p15"/>
          <p:cNvSpPr/>
          <p:nvPr/>
        </p:nvSpPr>
        <p:spPr>
          <a:xfrm>
            <a:off x="1402200" y="1355760"/>
            <a:ext cx="599976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666666"/>
                </a:solidFill>
                <a:latin typeface="Century Gothic"/>
                <a:ea typeface="Century Gothic"/>
                <a:cs typeface="Century Gothic"/>
                <a:sym typeface="Century Gothic"/>
              </a:rPr>
              <a:t>Arquitetura básica do Kubernetes</a:t>
            </a:r>
            <a:endParaRPr b="0" i="0" sz="4000" u="none" cap="none" strike="noStrike">
              <a:solidFill>
                <a:srgbClr val="666666"/>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5" name="Shape 165"/>
        <p:cNvGrpSpPr/>
        <p:nvPr/>
      </p:nvGrpSpPr>
      <p:grpSpPr>
        <a:xfrm>
          <a:off x="0" y="0"/>
          <a:ext cx="0" cy="0"/>
          <a:chOff x="0" y="0"/>
          <a:chExt cx="0" cy="0"/>
        </a:xfrm>
      </p:grpSpPr>
      <p:sp>
        <p:nvSpPr>
          <p:cNvPr id="166" name="Google Shape;166;p24"/>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999999"/>
                </a:solidFill>
                <a:latin typeface="Century Gothic"/>
                <a:ea typeface="Century Gothic"/>
                <a:cs typeface="Century Gothic"/>
                <a:sym typeface="Century Gothic"/>
              </a:rPr>
              <a:t>Componentes da camada de gerenciamento</a:t>
            </a:r>
            <a:endParaRPr b="0" sz="4000" strike="noStrike">
              <a:solidFill>
                <a:srgbClr val="999999"/>
              </a:solidFill>
              <a:latin typeface="Arial"/>
              <a:ea typeface="Arial"/>
              <a:cs typeface="Arial"/>
              <a:sym typeface="Arial"/>
            </a:endParaRPr>
          </a:p>
        </p:txBody>
      </p:sp>
      <p:sp>
        <p:nvSpPr>
          <p:cNvPr id="167" name="Google Shape;167;p24"/>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68" name="Google Shape;168;p24"/>
          <p:cNvSpPr txBox="1"/>
          <p:nvPr/>
        </p:nvSpPr>
        <p:spPr>
          <a:xfrm>
            <a:off x="658150" y="2060275"/>
            <a:ext cx="7747500" cy="2893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1800"/>
              <a:t>Os componentes da camada de gerenciamento tomam decisões globais sobre o cluster, bem como detectam e respondem aos eventos do cluster.</a:t>
            </a:r>
            <a:endParaRPr sz="1800"/>
          </a:p>
          <a:p>
            <a:pPr indent="0" lvl="0" marL="0" rtl="0" algn="just">
              <a:spcBef>
                <a:spcPts val="0"/>
              </a:spcBef>
              <a:spcAft>
                <a:spcPts val="0"/>
              </a:spcAft>
              <a:buClr>
                <a:schemeClr val="dk1"/>
              </a:buClr>
              <a:buSzPts val="1100"/>
              <a:buFont typeface="Arial"/>
              <a:buNone/>
            </a:pPr>
            <a:r>
              <a:t/>
            </a:r>
            <a:endParaRPr sz="1800"/>
          </a:p>
          <a:p>
            <a:pPr indent="0" lvl="0" marL="0" rtl="0" algn="just">
              <a:spcBef>
                <a:spcPts val="0"/>
              </a:spcBef>
              <a:spcAft>
                <a:spcPts val="0"/>
              </a:spcAft>
              <a:buClr>
                <a:schemeClr val="dk1"/>
              </a:buClr>
              <a:buSzPts val="1100"/>
              <a:buFont typeface="Arial"/>
              <a:buNone/>
            </a:pPr>
            <a:r>
              <a:rPr lang="en-US" sz="1800"/>
              <a:t>Os componentes da camada de gerenciamento podem ser executados em qualquer máquina do cluster. Contudo, para simplificar, os scripts de configuração normalmente iniciam todos os componentes da camada de gerenciamento na mesma máquina.</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a:p>
        </p:txBody>
      </p:sp>
      <p:sp>
        <p:nvSpPr>
          <p:cNvPr id="169" name="Google Shape;169;p24"/>
          <p:cNvSpPr txBox="1"/>
          <p:nvPr/>
        </p:nvSpPr>
        <p:spPr>
          <a:xfrm>
            <a:off x="658150" y="4671350"/>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Fonte: https://kubernetes.io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3" name="Shape 173"/>
        <p:cNvGrpSpPr/>
        <p:nvPr/>
      </p:nvGrpSpPr>
      <p:grpSpPr>
        <a:xfrm>
          <a:off x="0" y="0"/>
          <a:ext cx="0" cy="0"/>
          <a:chOff x="0" y="0"/>
          <a:chExt cx="0" cy="0"/>
        </a:xfrm>
      </p:grpSpPr>
      <p:sp>
        <p:nvSpPr>
          <p:cNvPr id="174" name="Google Shape;174;p25"/>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999999"/>
                </a:solidFill>
                <a:latin typeface="Century Gothic"/>
                <a:ea typeface="Century Gothic"/>
                <a:cs typeface="Century Gothic"/>
                <a:sym typeface="Century Gothic"/>
              </a:rPr>
              <a:t>Componentes da camada de gerenciamento</a:t>
            </a:r>
            <a:endParaRPr b="0" sz="4000" strike="noStrike">
              <a:solidFill>
                <a:srgbClr val="999999"/>
              </a:solidFill>
              <a:latin typeface="Arial"/>
              <a:ea typeface="Arial"/>
              <a:cs typeface="Arial"/>
              <a:sym typeface="Arial"/>
            </a:endParaRPr>
          </a:p>
        </p:txBody>
      </p:sp>
      <p:sp>
        <p:nvSpPr>
          <p:cNvPr id="175" name="Google Shape;175;p25"/>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76" name="Google Shape;176;p25"/>
          <p:cNvSpPr txBox="1"/>
          <p:nvPr/>
        </p:nvSpPr>
        <p:spPr>
          <a:xfrm>
            <a:off x="658150" y="2060275"/>
            <a:ext cx="7747500" cy="1508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US" sz="1800"/>
              <a:t>kube-apiserver</a:t>
            </a:r>
            <a:endParaRPr sz="1800"/>
          </a:p>
          <a:p>
            <a:pPr indent="-342900" lvl="0" marL="457200" rtl="0" algn="l">
              <a:spcBef>
                <a:spcPts val="0"/>
              </a:spcBef>
              <a:spcAft>
                <a:spcPts val="0"/>
              </a:spcAft>
              <a:buSzPts val="1800"/>
              <a:buChar char="●"/>
            </a:pPr>
            <a:r>
              <a:rPr lang="en-US" sz="1800"/>
              <a:t>etcd </a:t>
            </a:r>
            <a:endParaRPr sz="1800"/>
          </a:p>
          <a:p>
            <a:pPr indent="-342900" lvl="0" marL="457200" rtl="0" algn="l">
              <a:spcBef>
                <a:spcPts val="0"/>
              </a:spcBef>
              <a:spcAft>
                <a:spcPts val="0"/>
              </a:spcAft>
              <a:buSzPts val="1800"/>
              <a:buChar char="●"/>
            </a:pPr>
            <a:r>
              <a:rPr lang="en-US" sz="1800"/>
              <a:t>kube-scheduler</a:t>
            </a:r>
            <a:endParaRPr sz="1800"/>
          </a:p>
          <a:p>
            <a:pPr indent="-342900" lvl="0" marL="457200" rtl="0" algn="l">
              <a:spcBef>
                <a:spcPts val="0"/>
              </a:spcBef>
              <a:spcAft>
                <a:spcPts val="0"/>
              </a:spcAft>
              <a:buSzPts val="1800"/>
              <a:buChar char="●"/>
            </a:pPr>
            <a:r>
              <a:rPr lang="en-US" sz="1800"/>
              <a:t>kube-controller-manager</a:t>
            </a:r>
            <a:endParaRPr sz="1800"/>
          </a:p>
          <a:p>
            <a:pPr indent="0" lvl="0" marL="0" rtl="0" algn="l">
              <a:spcBef>
                <a:spcPts val="0"/>
              </a:spcBef>
              <a:spcAft>
                <a:spcPts val="0"/>
              </a:spcAft>
              <a:buNone/>
            </a:pPr>
            <a:r>
              <a:t/>
            </a:r>
            <a:endParaRPr/>
          </a:p>
        </p:txBody>
      </p:sp>
      <p:sp>
        <p:nvSpPr>
          <p:cNvPr id="177" name="Google Shape;177;p25"/>
          <p:cNvSpPr txBox="1"/>
          <p:nvPr/>
        </p:nvSpPr>
        <p:spPr>
          <a:xfrm>
            <a:off x="658150" y="4671350"/>
            <a:ext cx="4120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Fonte: https://kubernetes.io</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sp>
        <p:nvSpPr>
          <p:cNvPr id="182" name="Google Shape;182;p26"/>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999999"/>
                </a:solidFill>
                <a:latin typeface="Century Gothic"/>
                <a:ea typeface="Century Gothic"/>
                <a:cs typeface="Century Gothic"/>
                <a:sym typeface="Century Gothic"/>
              </a:rPr>
              <a:t>kube-apiserver</a:t>
            </a:r>
            <a:endParaRPr b="0" sz="4000" strike="noStrike">
              <a:solidFill>
                <a:srgbClr val="999999"/>
              </a:solidFill>
              <a:latin typeface="Arial"/>
              <a:ea typeface="Arial"/>
              <a:cs typeface="Arial"/>
              <a:sym typeface="Arial"/>
            </a:endParaRPr>
          </a:p>
        </p:txBody>
      </p:sp>
      <p:sp>
        <p:nvSpPr>
          <p:cNvPr id="183" name="Google Shape;183;p26"/>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84" name="Google Shape;184;p26"/>
          <p:cNvSpPr txBox="1"/>
          <p:nvPr/>
        </p:nvSpPr>
        <p:spPr>
          <a:xfrm>
            <a:off x="658150" y="2060275"/>
            <a:ext cx="7747500" cy="178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t>O servidor de API do Kubernetes valida e configura dados para os objetos presentes no cluster, que incluem pods, serviços, controladores de replicação e outros. O API Server atende às operações e fornece o frontend para o estado compartilhado do cluster por meio do qual todos os outros componentes interagem.</a:t>
            </a:r>
            <a:endParaRPr sz="1800"/>
          </a:p>
          <a:p>
            <a:pPr indent="0" lvl="0" marL="0" rtl="0" algn="l">
              <a:spcBef>
                <a:spcPts val="0"/>
              </a:spcBef>
              <a:spcAft>
                <a:spcPts val="0"/>
              </a:spcAft>
              <a:buNone/>
            </a:pPr>
            <a:r>
              <a:t/>
            </a:r>
            <a:endParaRPr/>
          </a:p>
        </p:txBody>
      </p:sp>
      <p:sp>
        <p:nvSpPr>
          <p:cNvPr id="185" name="Google Shape;185;p26"/>
          <p:cNvSpPr txBox="1"/>
          <p:nvPr/>
        </p:nvSpPr>
        <p:spPr>
          <a:xfrm>
            <a:off x="658150" y="4671350"/>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Fonte: https://kubernetes.io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9" name="Shape 189"/>
        <p:cNvGrpSpPr/>
        <p:nvPr/>
      </p:nvGrpSpPr>
      <p:grpSpPr>
        <a:xfrm>
          <a:off x="0" y="0"/>
          <a:ext cx="0" cy="0"/>
          <a:chOff x="0" y="0"/>
          <a:chExt cx="0" cy="0"/>
        </a:xfrm>
      </p:grpSpPr>
      <p:sp>
        <p:nvSpPr>
          <p:cNvPr id="190" name="Google Shape;190;p27"/>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pic>
        <p:nvPicPr>
          <p:cNvPr id="191" name="Google Shape;191;p27"/>
          <p:cNvPicPr preferRelativeResize="0"/>
          <p:nvPr/>
        </p:nvPicPr>
        <p:blipFill>
          <a:blip r:embed="rId3">
            <a:alphaModFix/>
          </a:blip>
          <a:stretch>
            <a:fillRect/>
          </a:stretch>
        </p:blipFill>
        <p:spPr>
          <a:xfrm>
            <a:off x="796225" y="634188"/>
            <a:ext cx="6696125" cy="38751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5" name="Shape 195"/>
        <p:cNvGrpSpPr/>
        <p:nvPr/>
      </p:nvGrpSpPr>
      <p:grpSpPr>
        <a:xfrm>
          <a:off x="0" y="0"/>
          <a:ext cx="0" cy="0"/>
          <a:chOff x="0" y="0"/>
          <a:chExt cx="0" cy="0"/>
        </a:xfrm>
      </p:grpSpPr>
      <p:sp>
        <p:nvSpPr>
          <p:cNvPr id="196" name="Google Shape;196;p28"/>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999999"/>
                </a:solidFill>
                <a:latin typeface="Century Gothic"/>
                <a:ea typeface="Century Gothic"/>
                <a:cs typeface="Century Gothic"/>
                <a:sym typeface="Century Gothic"/>
              </a:rPr>
              <a:t>etcd</a:t>
            </a:r>
            <a:endParaRPr b="0" sz="4000" strike="noStrike">
              <a:solidFill>
                <a:srgbClr val="999999"/>
              </a:solidFill>
              <a:latin typeface="Arial"/>
              <a:ea typeface="Arial"/>
              <a:cs typeface="Arial"/>
              <a:sym typeface="Arial"/>
            </a:endParaRPr>
          </a:p>
        </p:txBody>
      </p:sp>
      <p:sp>
        <p:nvSpPr>
          <p:cNvPr id="197" name="Google Shape;197;p28"/>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98" name="Google Shape;198;p28"/>
          <p:cNvSpPr txBox="1"/>
          <p:nvPr/>
        </p:nvSpPr>
        <p:spPr>
          <a:xfrm>
            <a:off x="658150" y="2060275"/>
            <a:ext cx="77475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t>etcd é um armazenamento de valor em cluster. Ele ajuda a viabilizar atualizações automáticas mais seguras, coordena a programação de trabalhos em hosts e ajuda a configurar redes de sobreposição para containers.</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lang="en-US" sz="1800"/>
              <a:t>etcd é um componente importante de vários outros projetos. Ele se destaca por ser o armazenamento de dados principal do Kubernetes</a:t>
            </a:r>
            <a:endParaRPr sz="1800"/>
          </a:p>
          <a:p>
            <a:pPr indent="0" lvl="0" marL="0" rtl="0" algn="l">
              <a:spcBef>
                <a:spcPts val="0"/>
              </a:spcBef>
              <a:spcAft>
                <a:spcPts val="0"/>
              </a:spcAft>
              <a:buNone/>
            </a:pPr>
            <a:r>
              <a:t/>
            </a:r>
            <a:endParaRPr/>
          </a:p>
        </p:txBody>
      </p:sp>
      <p:sp>
        <p:nvSpPr>
          <p:cNvPr id="199" name="Google Shape;199;p28"/>
          <p:cNvSpPr txBox="1"/>
          <p:nvPr/>
        </p:nvSpPr>
        <p:spPr>
          <a:xfrm>
            <a:off x="658150" y="4707100"/>
            <a:ext cx="5808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Fonte: https://www.redhat.com/pt-br/topics/containers/what-is-etcd</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3" name="Shape 203"/>
        <p:cNvGrpSpPr/>
        <p:nvPr/>
      </p:nvGrpSpPr>
      <p:grpSpPr>
        <a:xfrm>
          <a:off x="0" y="0"/>
          <a:ext cx="0" cy="0"/>
          <a:chOff x="0" y="0"/>
          <a:chExt cx="0" cy="0"/>
        </a:xfrm>
      </p:grpSpPr>
      <p:sp>
        <p:nvSpPr>
          <p:cNvPr id="204" name="Google Shape;204;p29"/>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999999"/>
                </a:solidFill>
                <a:latin typeface="Century Gothic"/>
                <a:ea typeface="Century Gothic"/>
                <a:cs typeface="Century Gothic"/>
                <a:sym typeface="Century Gothic"/>
              </a:rPr>
              <a:t>kube-scheduler</a:t>
            </a:r>
            <a:endParaRPr b="1" sz="4000">
              <a:solidFill>
                <a:srgbClr val="999999"/>
              </a:solidFill>
              <a:latin typeface="Century Gothic"/>
              <a:ea typeface="Century Gothic"/>
              <a:cs typeface="Century Gothic"/>
              <a:sym typeface="Century Gothic"/>
            </a:endParaRPr>
          </a:p>
        </p:txBody>
      </p:sp>
      <p:sp>
        <p:nvSpPr>
          <p:cNvPr id="205" name="Google Shape;205;p29"/>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206" name="Google Shape;206;p29"/>
          <p:cNvSpPr txBox="1"/>
          <p:nvPr/>
        </p:nvSpPr>
        <p:spPr>
          <a:xfrm>
            <a:off x="658150" y="2060275"/>
            <a:ext cx="7747500" cy="156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t>kube-scheduler é um processo que atribui pods a nós. Ele determina quais nós são os posicionamentos válidos para cada pod na fila de agendamento de acordo com as restrições e os recursos disponíveis. O </a:t>
            </a:r>
            <a:r>
              <a:rPr lang="en-US" sz="1800">
                <a:solidFill>
                  <a:schemeClr val="dk1"/>
                </a:solidFill>
              </a:rPr>
              <a:t>kube-scheduler</a:t>
            </a:r>
            <a:r>
              <a:rPr lang="en-US" sz="1800"/>
              <a:t> então classifica cada Node válido e vincula o Pod a um Node adequado. </a:t>
            </a:r>
            <a:endParaRPr/>
          </a:p>
        </p:txBody>
      </p:sp>
      <p:sp>
        <p:nvSpPr>
          <p:cNvPr id="207" name="Google Shape;207;p29"/>
          <p:cNvSpPr txBox="1"/>
          <p:nvPr/>
        </p:nvSpPr>
        <p:spPr>
          <a:xfrm>
            <a:off x="658150" y="4707100"/>
            <a:ext cx="5808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100">
                <a:solidFill>
                  <a:schemeClr val="dk1"/>
                </a:solidFill>
              </a:rPr>
              <a:t>Fonte: https://kubernetes.io</a:t>
            </a:r>
            <a:endParaRPr sz="1100">
              <a:solidFill>
                <a:schemeClr val="dk1"/>
              </a:solidFill>
            </a:endParaRPr>
          </a:p>
          <a:p>
            <a:pPr indent="0" lvl="0" marL="0" rtl="0" algn="l">
              <a:spcBef>
                <a:spcPts val="0"/>
              </a:spcBef>
              <a:spcAft>
                <a:spcPts val="0"/>
              </a:spcAft>
              <a:buNone/>
            </a:pPr>
            <a:r>
              <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1" name="Shape 211"/>
        <p:cNvGrpSpPr/>
        <p:nvPr/>
      </p:nvGrpSpPr>
      <p:grpSpPr>
        <a:xfrm>
          <a:off x="0" y="0"/>
          <a:ext cx="0" cy="0"/>
          <a:chOff x="0" y="0"/>
          <a:chExt cx="0" cy="0"/>
        </a:xfrm>
      </p:grpSpPr>
      <p:sp>
        <p:nvSpPr>
          <p:cNvPr id="212" name="Google Shape;212;p30"/>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999999"/>
                </a:solidFill>
                <a:latin typeface="Century Gothic"/>
                <a:ea typeface="Century Gothic"/>
                <a:cs typeface="Century Gothic"/>
                <a:sym typeface="Century Gothic"/>
              </a:rPr>
              <a:t>kube-controller-manager</a:t>
            </a:r>
            <a:endParaRPr b="1" sz="4000">
              <a:solidFill>
                <a:srgbClr val="999999"/>
              </a:solidFill>
              <a:latin typeface="Century Gothic"/>
              <a:ea typeface="Century Gothic"/>
              <a:cs typeface="Century Gothic"/>
              <a:sym typeface="Century Gothic"/>
            </a:endParaRPr>
          </a:p>
        </p:txBody>
      </p:sp>
      <p:sp>
        <p:nvSpPr>
          <p:cNvPr id="213" name="Google Shape;213;p30"/>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214" name="Google Shape;214;p30"/>
          <p:cNvSpPr txBox="1"/>
          <p:nvPr/>
        </p:nvSpPr>
        <p:spPr>
          <a:xfrm>
            <a:off x="658150" y="2060275"/>
            <a:ext cx="7747500" cy="101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t>No Kubernetes, um controlador é um loop que observa o estado compartilhado do cluster por meio do </a:t>
            </a:r>
            <a:r>
              <a:rPr lang="en-US" sz="1800">
                <a:solidFill>
                  <a:schemeClr val="dk1"/>
                </a:solidFill>
              </a:rPr>
              <a:t>kube-apiserver </a:t>
            </a:r>
            <a:r>
              <a:rPr lang="en-US" sz="1800"/>
              <a:t>e faz alterações tentando mover o estado atual para o estado desejado. </a:t>
            </a:r>
            <a:endParaRPr/>
          </a:p>
        </p:txBody>
      </p:sp>
      <p:sp>
        <p:nvSpPr>
          <p:cNvPr id="215" name="Google Shape;215;p30"/>
          <p:cNvSpPr txBox="1"/>
          <p:nvPr/>
        </p:nvSpPr>
        <p:spPr>
          <a:xfrm>
            <a:off x="658150" y="4707100"/>
            <a:ext cx="5808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rPr>
              <a:t>Fonte: https://kubernetes.io</a:t>
            </a:r>
            <a:endParaRPr sz="1100">
              <a:solidFill>
                <a:schemeClr val="dk1"/>
              </a:solidFill>
            </a:endParaRPr>
          </a:p>
          <a:p>
            <a:pPr indent="0" lvl="0" marL="0" rtl="0" algn="l">
              <a:spcBef>
                <a:spcPts val="0"/>
              </a:spcBef>
              <a:spcAft>
                <a:spcPts val="0"/>
              </a:spcAft>
              <a:buNone/>
            </a:pPr>
            <a:r>
              <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9" name="Shape 219"/>
        <p:cNvGrpSpPr/>
        <p:nvPr/>
      </p:nvGrpSpPr>
      <p:grpSpPr>
        <a:xfrm>
          <a:off x="0" y="0"/>
          <a:ext cx="0" cy="0"/>
          <a:chOff x="0" y="0"/>
          <a:chExt cx="0" cy="0"/>
        </a:xfrm>
      </p:grpSpPr>
      <p:sp>
        <p:nvSpPr>
          <p:cNvPr id="220" name="Google Shape;220;p31"/>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999999"/>
                </a:solidFill>
                <a:latin typeface="Century Gothic"/>
                <a:ea typeface="Century Gothic"/>
                <a:cs typeface="Century Gothic"/>
                <a:sym typeface="Century Gothic"/>
              </a:rPr>
              <a:t>Administração da camada de gerenciamento</a:t>
            </a:r>
            <a:endParaRPr b="1" sz="4000">
              <a:solidFill>
                <a:srgbClr val="999999"/>
              </a:solidFill>
              <a:latin typeface="Century Gothic"/>
              <a:ea typeface="Century Gothic"/>
              <a:cs typeface="Century Gothic"/>
              <a:sym typeface="Century Gothic"/>
            </a:endParaRPr>
          </a:p>
        </p:txBody>
      </p:sp>
      <p:sp>
        <p:nvSpPr>
          <p:cNvPr id="221" name="Google Shape;221;p31"/>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222" name="Google Shape;222;p31"/>
          <p:cNvSpPr txBox="1"/>
          <p:nvPr/>
        </p:nvSpPr>
        <p:spPr>
          <a:xfrm>
            <a:off x="658150" y="2060275"/>
            <a:ext cx="47286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US" sz="1800"/>
              <a:t>kubeadm: o comando para criar o cluster.</a:t>
            </a:r>
            <a:endParaRPr sz="1800"/>
          </a:p>
          <a:p>
            <a:pPr indent="-342900" lvl="0" marL="457200" rtl="0" algn="l">
              <a:spcBef>
                <a:spcPts val="0"/>
              </a:spcBef>
              <a:spcAft>
                <a:spcPts val="0"/>
              </a:spcAft>
              <a:buSzPts val="1800"/>
              <a:buChar char="●"/>
            </a:pPr>
            <a:r>
              <a:rPr lang="en-US" sz="1800"/>
              <a:t>kubelet: o componente que executa em todas as máquinas no seu cluster e cuida de tarefas como a inicialização de pods e contêineres.</a:t>
            </a:r>
            <a:endParaRPr sz="1800"/>
          </a:p>
          <a:p>
            <a:pPr indent="-342900" lvl="0" marL="457200" rtl="0" algn="l">
              <a:spcBef>
                <a:spcPts val="0"/>
              </a:spcBef>
              <a:spcAft>
                <a:spcPts val="0"/>
              </a:spcAft>
              <a:buSzPts val="1800"/>
              <a:buChar char="●"/>
            </a:pPr>
            <a:r>
              <a:rPr lang="en-US" sz="1800"/>
              <a:t>kubectl: a ferramenta de linha de comando para interação com o cluster</a:t>
            </a:r>
            <a:endParaRPr sz="1800"/>
          </a:p>
          <a:p>
            <a:pPr indent="0" lvl="0" marL="0" rtl="0" algn="l">
              <a:spcBef>
                <a:spcPts val="0"/>
              </a:spcBef>
              <a:spcAft>
                <a:spcPts val="0"/>
              </a:spcAft>
              <a:buNone/>
            </a:pPr>
            <a:r>
              <a:t/>
            </a:r>
            <a:endParaRPr sz="1800"/>
          </a:p>
        </p:txBody>
      </p:sp>
      <p:sp>
        <p:nvSpPr>
          <p:cNvPr id="223" name="Google Shape;223;p31"/>
          <p:cNvSpPr txBox="1"/>
          <p:nvPr/>
        </p:nvSpPr>
        <p:spPr>
          <a:xfrm>
            <a:off x="658150" y="4707100"/>
            <a:ext cx="5808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rPr>
              <a:t>Fonte: https://kubernetes.io</a:t>
            </a:r>
            <a:endParaRPr sz="1100">
              <a:solidFill>
                <a:schemeClr val="dk1"/>
              </a:solidFill>
            </a:endParaRPr>
          </a:p>
          <a:p>
            <a:pPr indent="0" lvl="0" marL="0" rtl="0" algn="l">
              <a:spcBef>
                <a:spcPts val="0"/>
              </a:spcBef>
              <a:spcAft>
                <a:spcPts val="0"/>
              </a:spcAft>
              <a:buNone/>
            </a:pPr>
            <a:r>
              <a:t/>
            </a:r>
            <a:endParaRPr sz="1000"/>
          </a:p>
        </p:txBody>
      </p:sp>
      <p:pic>
        <p:nvPicPr>
          <p:cNvPr id="224" name="Google Shape;224;p31"/>
          <p:cNvPicPr preferRelativeResize="0"/>
          <p:nvPr/>
        </p:nvPicPr>
        <p:blipFill>
          <a:blip r:embed="rId3">
            <a:alphaModFix/>
          </a:blip>
          <a:stretch>
            <a:fillRect/>
          </a:stretch>
        </p:blipFill>
        <p:spPr>
          <a:xfrm>
            <a:off x="6647300" y="1995875"/>
            <a:ext cx="1817175" cy="207457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8" name="Shape 228"/>
        <p:cNvGrpSpPr/>
        <p:nvPr/>
      </p:nvGrpSpPr>
      <p:grpSpPr>
        <a:xfrm>
          <a:off x="0" y="0"/>
          <a:ext cx="0" cy="0"/>
          <a:chOff x="0" y="0"/>
          <a:chExt cx="0" cy="0"/>
        </a:xfrm>
      </p:grpSpPr>
      <p:sp>
        <p:nvSpPr>
          <p:cNvPr id="229" name="Google Shape;229;p32"/>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999999"/>
                </a:solidFill>
                <a:latin typeface="Century Gothic"/>
                <a:ea typeface="Century Gothic"/>
                <a:cs typeface="Century Gothic"/>
                <a:sym typeface="Century Gothic"/>
              </a:rPr>
              <a:t>Amazon EKS</a:t>
            </a:r>
            <a:endParaRPr b="1" sz="4000">
              <a:solidFill>
                <a:srgbClr val="999999"/>
              </a:solidFill>
              <a:latin typeface="Century Gothic"/>
              <a:ea typeface="Century Gothic"/>
              <a:cs typeface="Century Gothic"/>
              <a:sym typeface="Century Gothic"/>
            </a:endParaRPr>
          </a:p>
        </p:txBody>
      </p:sp>
      <p:sp>
        <p:nvSpPr>
          <p:cNvPr id="230" name="Google Shape;230;p32"/>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231" name="Google Shape;231;p32"/>
          <p:cNvSpPr txBox="1"/>
          <p:nvPr/>
        </p:nvSpPr>
        <p:spPr>
          <a:xfrm>
            <a:off x="658150" y="2060275"/>
            <a:ext cx="7611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O Amazon Elastic Kubernetes Service (Amazon EKS) é um serviço gerenciado de Kubernetes que descarta a necessidade de instalar e operar a camada de gerenciamento do cluster. Ele é certificado como compatível com o Kubernetes, portanto, você pode migrar qualquer aplicativo com facilidade para o EKS.</a:t>
            </a:r>
            <a:endParaRPr sz="1800"/>
          </a:p>
          <a:p>
            <a:pPr indent="0" lvl="0" marL="0" rtl="0" algn="l">
              <a:spcBef>
                <a:spcPts val="0"/>
              </a:spcBef>
              <a:spcAft>
                <a:spcPts val="0"/>
              </a:spcAft>
              <a:buNone/>
            </a:pPr>
            <a:r>
              <a:t/>
            </a:r>
            <a:endParaRPr sz="1800"/>
          </a:p>
        </p:txBody>
      </p:sp>
      <p:sp>
        <p:nvSpPr>
          <p:cNvPr id="232" name="Google Shape;232;p32"/>
          <p:cNvSpPr txBox="1"/>
          <p:nvPr/>
        </p:nvSpPr>
        <p:spPr>
          <a:xfrm>
            <a:off x="658150" y="4707100"/>
            <a:ext cx="5808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rPr>
              <a:t>Fonte: https://kubernetes.io</a:t>
            </a:r>
            <a:endParaRPr sz="1100">
              <a:solidFill>
                <a:schemeClr val="dk1"/>
              </a:solidFill>
            </a:endParaRPr>
          </a:p>
          <a:p>
            <a:pPr indent="0" lvl="0" marL="0" rtl="0" algn="l">
              <a:spcBef>
                <a:spcPts val="0"/>
              </a:spcBef>
              <a:spcAft>
                <a:spcPts val="0"/>
              </a:spcAft>
              <a:buNone/>
            </a:pPr>
            <a:r>
              <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6" name="Shape 236"/>
        <p:cNvGrpSpPr/>
        <p:nvPr/>
      </p:nvGrpSpPr>
      <p:grpSpPr>
        <a:xfrm>
          <a:off x="0" y="0"/>
          <a:ext cx="0" cy="0"/>
          <a:chOff x="0" y="0"/>
          <a:chExt cx="0" cy="0"/>
        </a:xfrm>
      </p:grpSpPr>
      <p:sp>
        <p:nvSpPr>
          <p:cNvPr id="237" name="Google Shape;237;p33"/>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pic>
        <p:nvPicPr>
          <p:cNvPr id="238" name="Google Shape;238;p33"/>
          <p:cNvPicPr preferRelativeResize="0"/>
          <p:nvPr/>
        </p:nvPicPr>
        <p:blipFill rotWithShape="1">
          <a:blip r:embed="rId3">
            <a:alphaModFix/>
          </a:blip>
          <a:srcRect b="0" l="0" r="0" t="11801"/>
          <a:stretch/>
        </p:blipFill>
        <p:spPr>
          <a:xfrm>
            <a:off x="1470050" y="1330600"/>
            <a:ext cx="6203900" cy="29902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 name="Shape 96"/>
        <p:cNvGrpSpPr/>
        <p:nvPr/>
      </p:nvGrpSpPr>
      <p:grpSpPr>
        <a:xfrm>
          <a:off x="0" y="0"/>
          <a:ext cx="0" cy="0"/>
          <a:chOff x="0" y="0"/>
          <a:chExt cx="0" cy="0"/>
        </a:xfrm>
      </p:grpSpPr>
      <p:sp>
        <p:nvSpPr>
          <p:cNvPr id="97" name="Google Shape;97;p16"/>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999999"/>
                </a:solidFill>
                <a:latin typeface="Century Gothic"/>
                <a:ea typeface="Century Gothic"/>
                <a:cs typeface="Century Gothic"/>
                <a:sym typeface="Century Gothic"/>
              </a:rPr>
              <a:t>Componentes do Kubernetes</a:t>
            </a:r>
            <a:endParaRPr b="0" sz="4000" strike="noStrike">
              <a:solidFill>
                <a:srgbClr val="999999"/>
              </a:solidFill>
              <a:latin typeface="Arial"/>
              <a:ea typeface="Arial"/>
              <a:cs typeface="Arial"/>
              <a:sym typeface="Arial"/>
            </a:endParaRPr>
          </a:p>
        </p:txBody>
      </p:sp>
      <p:sp>
        <p:nvSpPr>
          <p:cNvPr id="98" name="Google Shape;98;p16"/>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99" name="Google Shape;99;p16"/>
          <p:cNvSpPr txBox="1"/>
          <p:nvPr/>
        </p:nvSpPr>
        <p:spPr>
          <a:xfrm>
            <a:off x="608100" y="1645375"/>
            <a:ext cx="7747500" cy="206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1800"/>
              <a:t>Ao implantar o Kubernetes, você obtém um cluster.</a:t>
            </a:r>
            <a:endParaRPr sz="1800"/>
          </a:p>
          <a:p>
            <a:pPr indent="0" lvl="0" marL="0" rtl="0" algn="just">
              <a:spcBef>
                <a:spcPts val="0"/>
              </a:spcBef>
              <a:spcAft>
                <a:spcPts val="0"/>
              </a:spcAft>
              <a:buClr>
                <a:schemeClr val="dk1"/>
              </a:buClr>
              <a:buSzPts val="1100"/>
              <a:buFont typeface="Arial"/>
              <a:buNone/>
            </a:pPr>
            <a:r>
              <a:t/>
            </a:r>
            <a:endParaRPr sz="1800"/>
          </a:p>
          <a:p>
            <a:pPr indent="0" lvl="0" marL="0" rtl="0" algn="just">
              <a:spcBef>
                <a:spcPts val="0"/>
              </a:spcBef>
              <a:spcAft>
                <a:spcPts val="0"/>
              </a:spcAft>
              <a:buClr>
                <a:schemeClr val="dk1"/>
              </a:buClr>
              <a:buSzPts val="1100"/>
              <a:buFont typeface="Arial"/>
              <a:buNone/>
            </a:pPr>
            <a:r>
              <a:rPr lang="en-US" sz="1800"/>
              <a:t>Um cluster Kubernetes consiste em um conjunto de servidores de processamento, chamados nós, que executam aplicações em </a:t>
            </a:r>
            <a:r>
              <a:rPr lang="en-US" sz="1800"/>
              <a:t>contêineres.</a:t>
            </a:r>
            <a:r>
              <a:rPr lang="en-US" sz="1800"/>
              <a:t> Todo cluster possui ao menos um servidor de processamento (Worker Node) e um servidor de gerenciamento (Master Node).</a:t>
            </a:r>
            <a:endParaRPr sz="1800"/>
          </a:p>
          <a:p>
            <a:pPr indent="0" lvl="0" marL="0" rtl="0" algn="l">
              <a:spcBef>
                <a:spcPts val="0"/>
              </a:spcBef>
              <a:spcAft>
                <a:spcPts val="0"/>
              </a:spcAft>
              <a:buNone/>
            </a:pPr>
            <a:r>
              <a:t/>
            </a:r>
            <a:endParaRPr/>
          </a:p>
        </p:txBody>
      </p:sp>
      <p:sp>
        <p:nvSpPr>
          <p:cNvPr id="100" name="Google Shape;100;p16"/>
          <p:cNvSpPr txBox="1"/>
          <p:nvPr/>
        </p:nvSpPr>
        <p:spPr>
          <a:xfrm>
            <a:off x="701050" y="4703875"/>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Fonte: https://kubernetes.io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2" name="Shape 242"/>
        <p:cNvGrpSpPr/>
        <p:nvPr/>
      </p:nvGrpSpPr>
      <p:grpSpPr>
        <a:xfrm>
          <a:off x="0" y="0"/>
          <a:ext cx="0" cy="0"/>
          <a:chOff x="0" y="0"/>
          <a:chExt cx="0" cy="0"/>
        </a:xfrm>
      </p:grpSpPr>
      <p:sp>
        <p:nvSpPr>
          <p:cNvPr id="243" name="Google Shape;243;p34"/>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pic>
        <p:nvPicPr>
          <p:cNvPr id="244" name="Google Shape;244;p34"/>
          <p:cNvPicPr preferRelativeResize="0"/>
          <p:nvPr/>
        </p:nvPicPr>
        <p:blipFill rotWithShape="1">
          <a:blip r:embed="rId3">
            <a:alphaModFix/>
          </a:blip>
          <a:srcRect b="0" l="0" r="0" t="13262"/>
          <a:stretch/>
        </p:blipFill>
        <p:spPr>
          <a:xfrm>
            <a:off x="588775" y="1509424"/>
            <a:ext cx="7545475" cy="25081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8" name="Shape 248"/>
        <p:cNvGrpSpPr/>
        <p:nvPr/>
      </p:nvGrpSpPr>
      <p:grpSpPr>
        <a:xfrm>
          <a:off x="0" y="0"/>
          <a:ext cx="0" cy="0"/>
          <a:chOff x="0" y="0"/>
          <a:chExt cx="0" cy="0"/>
        </a:xfrm>
      </p:grpSpPr>
      <p:sp>
        <p:nvSpPr>
          <p:cNvPr id="249" name="Google Shape;249;p35"/>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B7B7B7"/>
                </a:solidFill>
                <a:latin typeface="Century Gothic"/>
                <a:ea typeface="Century Gothic"/>
                <a:cs typeface="Century Gothic"/>
                <a:sym typeface="Century Gothic"/>
              </a:rPr>
              <a:t>Google Kubernetes Engine</a:t>
            </a:r>
            <a:endParaRPr b="1" sz="4000">
              <a:solidFill>
                <a:srgbClr val="B7B7B7"/>
              </a:solidFill>
              <a:latin typeface="Century Gothic"/>
              <a:ea typeface="Century Gothic"/>
              <a:cs typeface="Century Gothic"/>
              <a:sym typeface="Century Gothic"/>
            </a:endParaRPr>
          </a:p>
        </p:txBody>
      </p:sp>
      <p:sp>
        <p:nvSpPr>
          <p:cNvPr id="250" name="Google Shape;250;p35"/>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pic>
        <p:nvPicPr>
          <p:cNvPr id="251" name="Google Shape;251;p35"/>
          <p:cNvPicPr preferRelativeResize="0"/>
          <p:nvPr/>
        </p:nvPicPr>
        <p:blipFill>
          <a:blip r:embed="rId3">
            <a:alphaModFix/>
          </a:blip>
          <a:stretch>
            <a:fillRect/>
          </a:stretch>
        </p:blipFill>
        <p:spPr>
          <a:xfrm>
            <a:off x="1918325" y="1754625"/>
            <a:ext cx="5307351" cy="311817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4" name="Shape 104"/>
        <p:cNvGrpSpPr/>
        <p:nvPr/>
      </p:nvGrpSpPr>
      <p:grpSpPr>
        <a:xfrm>
          <a:off x="0" y="0"/>
          <a:ext cx="0" cy="0"/>
          <a:chOff x="0" y="0"/>
          <a:chExt cx="0" cy="0"/>
        </a:xfrm>
      </p:grpSpPr>
      <p:sp>
        <p:nvSpPr>
          <p:cNvPr id="105" name="Google Shape;105;p17"/>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B7B7B7"/>
                </a:solidFill>
                <a:latin typeface="Century Gothic"/>
                <a:ea typeface="Century Gothic"/>
                <a:cs typeface="Century Gothic"/>
                <a:sym typeface="Century Gothic"/>
              </a:rPr>
              <a:t>O que é um cluster Kubernetes?</a:t>
            </a:r>
            <a:endParaRPr b="0" sz="4000" strike="noStrike">
              <a:solidFill>
                <a:srgbClr val="B7B7B7"/>
              </a:solidFill>
              <a:latin typeface="Arial"/>
              <a:ea typeface="Arial"/>
              <a:cs typeface="Arial"/>
              <a:sym typeface="Arial"/>
            </a:endParaRPr>
          </a:p>
        </p:txBody>
      </p:sp>
      <p:sp>
        <p:nvSpPr>
          <p:cNvPr id="106" name="Google Shape;106;p17"/>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07" name="Google Shape;107;p17"/>
          <p:cNvSpPr txBox="1"/>
          <p:nvPr/>
        </p:nvSpPr>
        <p:spPr>
          <a:xfrm>
            <a:off x="565550" y="2011375"/>
            <a:ext cx="7518000" cy="2555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US" sz="2000"/>
              <a:t>Um Kubernetes cluster é um conjunto de nós que executam aplicativos em contêineres. </a:t>
            </a:r>
            <a:endParaRPr sz="2000"/>
          </a:p>
          <a:p>
            <a:pPr indent="-355600" lvl="0" marL="457200" rtl="0" algn="l">
              <a:spcBef>
                <a:spcPts val="0"/>
              </a:spcBef>
              <a:spcAft>
                <a:spcPts val="0"/>
              </a:spcAft>
              <a:buSzPts val="2000"/>
              <a:buChar char="●"/>
            </a:pPr>
            <a:r>
              <a:rPr lang="en-US" sz="2000"/>
              <a:t>Kubernetes cluster é um conjunto de máquinas usadas para executar aplicações em </a:t>
            </a:r>
            <a:r>
              <a:rPr lang="en-US" sz="2000">
                <a:solidFill>
                  <a:schemeClr val="dk1"/>
                </a:solidFill>
              </a:rPr>
              <a:t>contêineres</a:t>
            </a:r>
            <a:r>
              <a:rPr lang="en-US" sz="2000"/>
              <a:t>. Quando você executa o Kubernetes, está executando um cluster.</a:t>
            </a:r>
            <a:endParaRPr sz="2000"/>
          </a:p>
          <a:p>
            <a:pPr indent="-355600" lvl="0" marL="457200" rtl="0" algn="l">
              <a:spcBef>
                <a:spcPts val="0"/>
              </a:spcBef>
              <a:spcAft>
                <a:spcPts val="0"/>
              </a:spcAft>
              <a:buSzPts val="2000"/>
              <a:buChar char="●"/>
            </a:pPr>
            <a:r>
              <a:rPr lang="en-US" sz="2000"/>
              <a:t>No mínimo, um cluster contém um plano de controle (Master Node) e pelo menos uma máquina ou nó (Worker Node).</a:t>
            </a:r>
            <a:endParaRPr sz="2000"/>
          </a:p>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1" name="Shape 111"/>
        <p:cNvGrpSpPr/>
        <p:nvPr/>
      </p:nvGrpSpPr>
      <p:grpSpPr>
        <a:xfrm>
          <a:off x="0" y="0"/>
          <a:ext cx="0" cy="0"/>
          <a:chOff x="0" y="0"/>
          <a:chExt cx="0" cy="0"/>
        </a:xfrm>
      </p:grpSpPr>
      <p:pic>
        <p:nvPicPr>
          <p:cNvPr id="112" name="Google Shape;112;p18"/>
          <p:cNvPicPr preferRelativeResize="0"/>
          <p:nvPr/>
        </p:nvPicPr>
        <p:blipFill rotWithShape="1">
          <a:blip r:embed="rId3">
            <a:alphaModFix/>
          </a:blip>
          <a:srcRect b="52123" l="0" r="67470" t="0"/>
          <a:stretch/>
        </p:blipFill>
        <p:spPr>
          <a:xfrm>
            <a:off x="132225" y="167550"/>
            <a:ext cx="2042501" cy="1361325"/>
          </a:xfrm>
          <a:prstGeom prst="rect">
            <a:avLst/>
          </a:prstGeom>
          <a:noFill/>
          <a:ln>
            <a:noFill/>
          </a:ln>
        </p:spPr>
      </p:pic>
      <p:pic>
        <p:nvPicPr>
          <p:cNvPr id="113" name="Google Shape;113;p18"/>
          <p:cNvPicPr preferRelativeResize="0"/>
          <p:nvPr/>
        </p:nvPicPr>
        <p:blipFill>
          <a:blip r:embed="rId4">
            <a:alphaModFix/>
          </a:blip>
          <a:stretch>
            <a:fillRect/>
          </a:stretch>
        </p:blipFill>
        <p:spPr>
          <a:xfrm>
            <a:off x="3081425" y="2026650"/>
            <a:ext cx="1368175" cy="2107300"/>
          </a:xfrm>
          <a:prstGeom prst="rect">
            <a:avLst/>
          </a:prstGeom>
          <a:noFill/>
          <a:ln>
            <a:noFill/>
          </a:ln>
        </p:spPr>
      </p:pic>
      <p:sp>
        <p:nvSpPr>
          <p:cNvPr id="114" name="Google Shape;114;p18"/>
          <p:cNvSpPr txBox="1"/>
          <p:nvPr/>
        </p:nvSpPr>
        <p:spPr>
          <a:xfrm>
            <a:off x="3325563" y="4177750"/>
            <a:ext cx="8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Node 01</a:t>
            </a:r>
            <a:endParaRPr/>
          </a:p>
        </p:txBody>
      </p:sp>
      <p:pic>
        <p:nvPicPr>
          <p:cNvPr id="115" name="Google Shape;115;p18"/>
          <p:cNvPicPr preferRelativeResize="0"/>
          <p:nvPr/>
        </p:nvPicPr>
        <p:blipFill>
          <a:blip r:embed="rId4">
            <a:alphaModFix/>
          </a:blip>
          <a:stretch>
            <a:fillRect/>
          </a:stretch>
        </p:blipFill>
        <p:spPr>
          <a:xfrm>
            <a:off x="4593025" y="2026650"/>
            <a:ext cx="1368175" cy="2107300"/>
          </a:xfrm>
          <a:prstGeom prst="rect">
            <a:avLst/>
          </a:prstGeom>
          <a:noFill/>
          <a:ln>
            <a:noFill/>
          </a:ln>
        </p:spPr>
      </p:pic>
      <p:sp>
        <p:nvSpPr>
          <p:cNvPr id="116" name="Google Shape;116;p18"/>
          <p:cNvSpPr txBox="1"/>
          <p:nvPr/>
        </p:nvSpPr>
        <p:spPr>
          <a:xfrm>
            <a:off x="4803875" y="4177750"/>
            <a:ext cx="8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Node 02</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0" name="Shape 120"/>
        <p:cNvGrpSpPr/>
        <p:nvPr/>
      </p:nvGrpSpPr>
      <p:grpSpPr>
        <a:xfrm>
          <a:off x="0" y="0"/>
          <a:ext cx="0" cy="0"/>
          <a:chOff x="0" y="0"/>
          <a:chExt cx="0" cy="0"/>
        </a:xfrm>
      </p:grpSpPr>
      <p:sp>
        <p:nvSpPr>
          <p:cNvPr id="121" name="Google Shape;121;p19"/>
          <p:cNvSpPr/>
          <p:nvPr/>
        </p:nvSpPr>
        <p:spPr>
          <a:xfrm>
            <a:off x="2625400" y="1373500"/>
            <a:ext cx="3805800" cy="3476700"/>
          </a:xfrm>
          <a:prstGeom prst="octagon">
            <a:avLst>
              <a:gd fmla="val 2928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19"/>
          <p:cNvPicPr preferRelativeResize="0"/>
          <p:nvPr/>
        </p:nvPicPr>
        <p:blipFill rotWithShape="1">
          <a:blip r:embed="rId3">
            <a:alphaModFix/>
          </a:blip>
          <a:srcRect b="52123" l="0" r="67470" t="0"/>
          <a:stretch/>
        </p:blipFill>
        <p:spPr>
          <a:xfrm>
            <a:off x="132225" y="167550"/>
            <a:ext cx="2042501" cy="1361325"/>
          </a:xfrm>
          <a:prstGeom prst="rect">
            <a:avLst/>
          </a:prstGeom>
          <a:noFill/>
          <a:ln>
            <a:noFill/>
          </a:ln>
        </p:spPr>
      </p:pic>
      <p:pic>
        <p:nvPicPr>
          <p:cNvPr id="123" name="Google Shape;123;p19"/>
          <p:cNvPicPr preferRelativeResize="0"/>
          <p:nvPr/>
        </p:nvPicPr>
        <p:blipFill>
          <a:blip r:embed="rId4">
            <a:alphaModFix/>
          </a:blip>
          <a:stretch>
            <a:fillRect/>
          </a:stretch>
        </p:blipFill>
        <p:spPr>
          <a:xfrm>
            <a:off x="3081425" y="2026650"/>
            <a:ext cx="1368175" cy="2107300"/>
          </a:xfrm>
          <a:prstGeom prst="rect">
            <a:avLst/>
          </a:prstGeom>
          <a:noFill/>
          <a:ln>
            <a:noFill/>
          </a:ln>
        </p:spPr>
      </p:pic>
      <p:sp>
        <p:nvSpPr>
          <p:cNvPr id="124" name="Google Shape;124;p19"/>
          <p:cNvSpPr txBox="1"/>
          <p:nvPr/>
        </p:nvSpPr>
        <p:spPr>
          <a:xfrm>
            <a:off x="3325563" y="4177750"/>
            <a:ext cx="8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Node 01</a:t>
            </a:r>
            <a:endParaRPr/>
          </a:p>
        </p:txBody>
      </p:sp>
      <p:pic>
        <p:nvPicPr>
          <p:cNvPr id="125" name="Google Shape;125;p19"/>
          <p:cNvPicPr preferRelativeResize="0"/>
          <p:nvPr/>
        </p:nvPicPr>
        <p:blipFill>
          <a:blip r:embed="rId4">
            <a:alphaModFix/>
          </a:blip>
          <a:stretch>
            <a:fillRect/>
          </a:stretch>
        </p:blipFill>
        <p:spPr>
          <a:xfrm>
            <a:off x="4593025" y="2026650"/>
            <a:ext cx="1368175" cy="2107300"/>
          </a:xfrm>
          <a:prstGeom prst="rect">
            <a:avLst/>
          </a:prstGeom>
          <a:noFill/>
          <a:ln>
            <a:noFill/>
          </a:ln>
        </p:spPr>
      </p:pic>
      <p:sp>
        <p:nvSpPr>
          <p:cNvPr id="126" name="Google Shape;126;p19"/>
          <p:cNvSpPr txBox="1"/>
          <p:nvPr/>
        </p:nvSpPr>
        <p:spPr>
          <a:xfrm>
            <a:off x="4803875" y="4177750"/>
            <a:ext cx="8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Node 02</a:t>
            </a:r>
            <a:endParaRPr/>
          </a:p>
        </p:txBody>
      </p:sp>
      <p:sp>
        <p:nvSpPr>
          <p:cNvPr id="127" name="Google Shape;127;p19"/>
          <p:cNvSpPr txBox="1"/>
          <p:nvPr/>
        </p:nvSpPr>
        <p:spPr>
          <a:xfrm>
            <a:off x="3559590" y="867775"/>
            <a:ext cx="193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Cluster Kubernetes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1" name="Shape 131"/>
        <p:cNvGrpSpPr/>
        <p:nvPr/>
      </p:nvGrpSpPr>
      <p:grpSpPr>
        <a:xfrm>
          <a:off x="0" y="0"/>
          <a:ext cx="0" cy="0"/>
          <a:chOff x="0" y="0"/>
          <a:chExt cx="0" cy="0"/>
        </a:xfrm>
      </p:grpSpPr>
      <p:sp>
        <p:nvSpPr>
          <p:cNvPr id="132" name="Google Shape;132;p20"/>
          <p:cNvSpPr/>
          <p:nvPr/>
        </p:nvSpPr>
        <p:spPr>
          <a:xfrm>
            <a:off x="2486250" y="1373500"/>
            <a:ext cx="4089300" cy="3506400"/>
          </a:xfrm>
          <a:prstGeom prst="octagon">
            <a:avLst>
              <a:gd fmla="val 2928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20"/>
          <p:cNvPicPr preferRelativeResize="0"/>
          <p:nvPr/>
        </p:nvPicPr>
        <p:blipFill rotWithShape="1">
          <a:blip r:embed="rId3">
            <a:alphaModFix/>
          </a:blip>
          <a:srcRect b="52123" l="0" r="67470" t="0"/>
          <a:stretch/>
        </p:blipFill>
        <p:spPr>
          <a:xfrm>
            <a:off x="132225" y="167550"/>
            <a:ext cx="2042501" cy="1361325"/>
          </a:xfrm>
          <a:prstGeom prst="rect">
            <a:avLst/>
          </a:prstGeom>
          <a:noFill/>
          <a:ln>
            <a:noFill/>
          </a:ln>
        </p:spPr>
      </p:pic>
      <p:pic>
        <p:nvPicPr>
          <p:cNvPr id="134" name="Google Shape;134;p20"/>
          <p:cNvPicPr preferRelativeResize="0"/>
          <p:nvPr/>
        </p:nvPicPr>
        <p:blipFill>
          <a:blip r:embed="rId4">
            <a:alphaModFix/>
          </a:blip>
          <a:stretch>
            <a:fillRect/>
          </a:stretch>
        </p:blipFill>
        <p:spPr>
          <a:xfrm>
            <a:off x="3081425" y="2026650"/>
            <a:ext cx="1368175" cy="2107300"/>
          </a:xfrm>
          <a:prstGeom prst="rect">
            <a:avLst/>
          </a:prstGeom>
          <a:noFill/>
          <a:ln>
            <a:noFill/>
          </a:ln>
        </p:spPr>
      </p:pic>
      <p:sp>
        <p:nvSpPr>
          <p:cNvPr id="135" name="Google Shape;135;p20"/>
          <p:cNvSpPr txBox="1"/>
          <p:nvPr/>
        </p:nvSpPr>
        <p:spPr>
          <a:xfrm>
            <a:off x="3325563" y="4177750"/>
            <a:ext cx="879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Node Master</a:t>
            </a:r>
            <a:endParaRPr sz="900"/>
          </a:p>
        </p:txBody>
      </p:sp>
      <p:pic>
        <p:nvPicPr>
          <p:cNvPr id="136" name="Google Shape;136;p20"/>
          <p:cNvPicPr preferRelativeResize="0"/>
          <p:nvPr/>
        </p:nvPicPr>
        <p:blipFill>
          <a:blip r:embed="rId4">
            <a:alphaModFix/>
          </a:blip>
          <a:stretch>
            <a:fillRect/>
          </a:stretch>
        </p:blipFill>
        <p:spPr>
          <a:xfrm>
            <a:off x="4593025" y="2026650"/>
            <a:ext cx="1368175" cy="2107300"/>
          </a:xfrm>
          <a:prstGeom prst="rect">
            <a:avLst/>
          </a:prstGeom>
          <a:noFill/>
          <a:ln>
            <a:noFill/>
          </a:ln>
        </p:spPr>
      </p:pic>
      <p:sp>
        <p:nvSpPr>
          <p:cNvPr id="137" name="Google Shape;137;p20"/>
          <p:cNvSpPr txBox="1"/>
          <p:nvPr/>
        </p:nvSpPr>
        <p:spPr>
          <a:xfrm>
            <a:off x="4803875" y="4177750"/>
            <a:ext cx="879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Node Worker</a:t>
            </a:r>
            <a:endParaRPr sz="900"/>
          </a:p>
        </p:txBody>
      </p:sp>
      <p:sp>
        <p:nvSpPr>
          <p:cNvPr id="138" name="Google Shape;138;p20"/>
          <p:cNvSpPr txBox="1"/>
          <p:nvPr/>
        </p:nvSpPr>
        <p:spPr>
          <a:xfrm>
            <a:off x="3559590" y="867775"/>
            <a:ext cx="193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Cluster Kubernetes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 name="Shape 142"/>
        <p:cNvGrpSpPr/>
        <p:nvPr/>
      </p:nvGrpSpPr>
      <p:grpSpPr>
        <a:xfrm>
          <a:off x="0" y="0"/>
          <a:ext cx="0" cy="0"/>
          <a:chOff x="0" y="0"/>
          <a:chExt cx="0" cy="0"/>
        </a:xfrm>
      </p:grpSpPr>
      <p:sp>
        <p:nvSpPr>
          <p:cNvPr id="143" name="Google Shape;143;p21"/>
          <p:cNvSpPr/>
          <p:nvPr/>
        </p:nvSpPr>
        <p:spPr>
          <a:xfrm>
            <a:off x="2486250" y="1373500"/>
            <a:ext cx="4089300" cy="3506400"/>
          </a:xfrm>
          <a:prstGeom prst="octagon">
            <a:avLst>
              <a:gd fmla="val 2928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21"/>
          <p:cNvPicPr preferRelativeResize="0"/>
          <p:nvPr/>
        </p:nvPicPr>
        <p:blipFill rotWithShape="1">
          <a:blip r:embed="rId3">
            <a:alphaModFix/>
          </a:blip>
          <a:srcRect b="52123" l="0" r="67470" t="0"/>
          <a:stretch/>
        </p:blipFill>
        <p:spPr>
          <a:xfrm>
            <a:off x="132225" y="167550"/>
            <a:ext cx="2042501" cy="1361325"/>
          </a:xfrm>
          <a:prstGeom prst="rect">
            <a:avLst/>
          </a:prstGeom>
          <a:noFill/>
          <a:ln>
            <a:noFill/>
          </a:ln>
        </p:spPr>
      </p:pic>
      <p:pic>
        <p:nvPicPr>
          <p:cNvPr id="145" name="Google Shape;145;p21"/>
          <p:cNvPicPr preferRelativeResize="0"/>
          <p:nvPr/>
        </p:nvPicPr>
        <p:blipFill>
          <a:blip r:embed="rId4">
            <a:alphaModFix/>
          </a:blip>
          <a:stretch>
            <a:fillRect/>
          </a:stretch>
        </p:blipFill>
        <p:spPr>
          <a:xfrm>
            <a:off x="3843425" y="1874250"/>
            <a:ext cx="1368175" cy="2107300"/>
          </a:xfrm>
          <a:prstGeom prst="rect">
            <a:avLst/>
          </a:prstGeom>
          <a:noFill/>
          <a:ln>
            <a:noFill/>
          </a:ln>
        </p:spPr>
      </p:pic>
      <p:sp>
        <p:nvSpPr>
          <p:cNvPr id="146" name="Google Shape;146;p21"/>
          <p:cNvSpPr txBox="1"/>
          <p:nvPr/>
        </p:nvSpPr>
        <p:spPr>
          <a:xfrm>
            <a:off x="4087563" y="4025350"/>
            <a:ext cx="87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Node Master e worker</a:t>
            </a:r>
            <a:endParaRPr sz="900"/>
          </a:p>
        </p:txBody>
      </p:sp>
      <p:sp>
        <p:nvSpPr>
          <p:cNvPr id="147" name="Google Shape;147;p21"/>
          <p:cNvSpPr txBox="1"/>
          <p:nvPr/>
        </p:nvSpPr>
        <p:spPr>
          <a:xfrm>
            <a:off x="3559590" y="867775"/>
            <a:ext cx="193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Cluster Kubernetes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1" name="Shape 151"/>
        <p:cNvGrpSpPr/>
        <p:nvPr/>
      </p:nvGrpSpPr>
      <p:grpSpPr>
        <a:xfrm>
          <a:off x="0" y="0"/>
          <a:ext cx="0" cy="0"/>
          <a:chOff x="0" y="0"/>
          <a:chExt cx="0" cy="0"/>
        </a:xfrm>
      </p:grpSpPr>
      <p:sp>
        <p:nvSpPr>
          <p:cNvPr id="152" name="Google Shape;152;p22"/>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pic>
        <p:nvPicPr>
          <p:cNvPr id="153" name="Google Shape;153;p22"/>
          <p:cNvPicPr preferRelativeResize="0"/>
          <p:nvPr/>
        </p:nvPicPr>
        <p:blipFill>
          <a:blip r:embed="rId3">
            <a:alphaModFix/>
          </a:blip>
          <a:stretch>
            <a:fillRect/>
          </a:stretch>
        </p:blipFill>
        <p:spPr>
          <a:xfrm>
            <a:off x="407625" y="693900"/>
            <a:ext cx="8328748" cy="38916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7" name="Shape 157"/>
        <p:cNvGrpSpPr/>
        <p:nvPr/>
      </p:nvGrpSpPr>
      <p:grpSpPr>
        <a:xfrm>
          <a:off x="0" y="0"/>
          <a:ext cx="0" cy="0"/>
          <a:chOff x="0" y="0"/>
          <a:chExt cx="0" cy="0"/>
        </a:xfrm>
      </p:grpSpPr>
      <p:sp>
        <p:nvSpPr>
          <p:cNvPr id="158" name="Google Shape;158;p23"/>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999999"/>
                </a:solidFill>
                <a:latin typeface="Century Gothic"/>
                <a:ea typeface="Century Gothic"/>
                <a:cs typeface="Century Gothic"/>
                <a:sym typeface="Century Gothic"/>
              </a:rPr>
              <a:t>Componentes do Kubernetes</a:t>
            </a:r>
            <a:endParaRPr b="0" sz="4000" strike="noStrike">
              <a:solidFill>
                <a:srgbClr val="999999"/>
              </a:solidFill>
              <a:latin typeface="Arial"/>
              <a:ea typeface="Arial"/>
              <a:cs typeface="Arial"/>
              <a:sym typeface="Arial"/>
            </a:endParaRPr>
          </a:p>
        </p:txBody>
      </p:sp>
      <p:sp>
        <p:nvSpPr>
          <p:cNvPr id="159" name="Google Shape;159;p23"/>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60" name="Google Shape;160;p23"/>
          <p:cNvSpPr txBox="1"/>
          <p:nvPr/>
        </p:nvSpPr>
        <p:spPr>
          <a:xfrm>
            <a:off x="608100" y="1645375"/>
            <a:ext cx="7747500" cy="2616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1800"/>
              <a:t>O servidor de </a:t>
            </a:r>
            <a:r>
              <a:rPr b="1" lang="en-US" sz="1800"/>
              <a:t>processamento </a:t>
            </a:r>
            <a:r>
              <a:rPr lang="en-US" sz="1800"/>
              <a:t>(Worker) hospeda os Pods que são componentes de uma aplicação. O ambiente de </a:t>
            </a:r>
            <a:r>
              <a:rPr b="1" lang="en-US" sz="1800"/>
              <a:t>gerenciamento</a:t>
            </a:r>
            <a:r>
              <a:rPr lang="en-US" sz="1800"/>
              <a:t> gerencia os nós de processamento e os Pods no cluster. Em ambientes de produção, o ambiente de gerenciamento é geralmente executado em múltiplos computadores, provendo tolerância a falhas e alta disponibilidade.</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a:p>
        </p:txBody>
      </p:sp>
      <p:sp>
        <p:nvSpPr>
          <p:cNvPr id="161" name="Google Shape;161;p23"/>
          <p:cNvSpPr txBox="1"/>
          <p:nvPr/>
        </p:nvSpPr>
        <p:spPr>
          <a:xfrm>
            <a:off x="658150" y="4671350"/>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Fonte: https://kubernetes.io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