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523" r:id="rId4"/>
    <p:sldMasterId id="2147493488" r:id="rId5"/>
  </p:sldMasterIdLst>
  <p:notesMasterIdLst>
    <p:notesMasterId r:id="rId12"/>
  </p:notesMasterIdLst>
  <p:handoutMasterIdLst>
    <p:handoutMasterId r:id="rId13"/>
  </p:handoutMasterIdLst>
  <p:sldIdLst>
    <p:sldId id="268" r:id="rId6"/>
    <p:sldId id="269" r:id="rId7"/>
    <p:sldId id="270" r:id="rId8"/>
    <p:sldId id="271" r:id="rId9"/>
    <p:sldId id="272" r:id="rId10"/>
    <p:sldId id="273" r:id="rId11"/>
  </p:sldIdLst>
  <p:sldSz cx="9144000" cy="5143500" type="screen16x9"/>
  <p:notesSz cx="6794500" cy="9982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2940">
          <p15:clr>
            <a:srgbClr val="A4A3A4"/>
          </p15:clr>
        </p15:guide>
        <p15:guide id="3" orient="horz" pos="1247">
          <p15:clr>
            <a:srgbClr val="A4A3A4"/>
          </p15:clr>
        </p15:guide>
        <p15:guide id="4" orient="horz" pos="2764">
          <p15:clr>
            <a:srgbClr val="A4A3A4"/>
          </p15:clr>
        </p15:guide>
        <p15:guide id="5" pos="55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iner Englert" initials="R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ABA"/>
    <a:srgbClr val="292929"/>
    <a:srgbClr val="808080"/>
    <a:srgbClr val="7F7F7F"/>
    <a:srgbClr val="7F030C"/>
    <a:srgbClr val="FA3A48"/>
    <a:srgbClr val="6E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97589-969C-C548-47DB-9FC523296077}" v="120" dt="2022-04-14T08:29:37.938"/>
    <p1510:client id="{A0555F5E-E0A9-0117-C1C8-42CF9EA3AE28}" v="5" dt="2022-04-14T08:17:47.247"/>
    <p1510:client id="{D1FDABFD-B5C6-CAC3-9488-5F0ED529D900}" v="1779" dt="2022-04-14T08:15:52.968"/>
    <p1510:client id="{F12EBCDE-55A3-3D02-38F5-CC32F8CB1EF3}" v="75" dt="2022-04-18T19:01:06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3146"/>
        <p:guide pos="2940"/>
        <p:guide orient="horz" pos="1247"/>
        <p:guide orient="horz" pos="2764"/>
        <p:guide pos="55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44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850" y="749300"/>
            <a:ext cx="66548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41545"/>
            <a:ext cx="543560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einzeilig_mit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382539"/>
            <a:ext cx="4210050" cy="450797"/>
          </a:xfrm>
        </p:spPr>
        <p:txBody>
          <a:bodyPr lIns="90000"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Kunde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1332000"/>
            <a:ext cx="6336000" cy="78369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Titel</a:t>
            </a:r>
            <a:r>
              <a:rPr lang="en-US"/>
              <a:t> (</a:t>
            </a:r>
            <a:r>
              <a:rPr lang="en-US" err="1"/>
              <a:t>einzeilig</a:t>
            </a:r>
            <a:r>
              <a:rPr lang="en-US"/>
              <a:t>)</a:t>
            </a:r>
            <a:endParaRPr lang="de-DE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Experts in agile software engineering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36000"/>
            <a:ext cx="6033600" cy="5222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75100"/>
            <a:ext cx="4210050" cy="80486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Datum</a:t>
            </a:r>
            <a:br>
              <a:rPr lang="de-DE"/>
            </a:br>
            <a:r>
              <a:rPr lang="de-DE"/>
              <a:t>Ort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30913" y="3382963"/>
            <a:ext cx="2851914" cy="530225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Trainer 1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29999" y="4248000"/>
            <a:ext cx="2852827" cy="549275"/>
          </a:xfrm>
        </p:spPr>
        <p:txBody>
          <a:bodyPr anchor="ctr" anchorCtr="0"/>
          <a:lstStyle>
            <a:lvl1pPr marL="0" indent="0" algn="l"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Trainer 2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30913" y="3833813"/>
            <a:ext cx="2851914" cy="4206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E-Mail Trainer 1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30913" y="4705350"/>
            <a:ext cx="2851914" cy="330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E-Mail Trainer 2</a:t>
            </a:r>
          </a:p>
        </p:txBody>
      </p:sp>
    </p:spTree>
    <p:extLst>
      <p:ext uri="{BB962C8B-B14F-4D97-AF65-F5344CB8AC3E}">
        <p14:creationId xmlns:p14="http://schemas.microsoft.com/office/powerpoint/2010/main" val="381571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Übung_mit_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6667200" cy="78369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/>
              <a:t>Übung mit Sub ohne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9" y="1692000"/>
            <a:ext cx="8208000" cy="3042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2" name="Bildplatzhalter 6" descr="icon-sanduh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>
          <a:xfrm>
            <a:off x="7560000" y="640234"/>
            <a:ext cx="546891" cy="498669"/>
          </a:xfrm>
          <a:prstGeom prst="rect">
            <a:avLst/>
          </a:prstGeom>
        </p:spPr>
      </p:pic>
      <p:sp>
        <p:nvSpPr>
          <p:cNvPr id="14" name="Textplatzhalter 2"/>
          <p:cNvSpPr>
            <a:spLocks noGrp="1"/>
          </p:cNvSpPr>
          <p:nvPr>
            <p:ph type="body" sz="half" idx="2" hasCustomPrompt="1"/>
          </p:nvPr>
        </p:nvSpPr>
        <p:spPr>
          <a:xfrm>
            <a:off x="8047265" y="640800"/>
            <a:ext cx="752021" cy="374432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e-DE"/>
              <a:t>10 min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52800"/>
            <a:ext cx="6033619" cy="35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r>
              <a:rPr lang="de-DE"/>
              <a:t> der Übung</a:t>
            </a:r>
          </a:p>
        </p:txBody>
      </p:sp>
    </p:spTree>
    <p:extLst>
      <p:ext uri="{BB962C8B-B14F-4D97-AF65-F5344CB8AC3E}">
        <p14:creationId xmlns:p14="http://schemas.microsoft.com/office/powerpoint/2010/main" val="146535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hne Sub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8208000" cy="783696"/>
          </a:xfrm>
        </p:spPr>
        <p:txBody>
          <a:bodyPr>
            <a:noAutofit/>
          </a:bodyPr>
          <a:lstStyle>
            <a:lvl1pPr>
              <a:defRPr sz="2400" baseline="0"/>
            </a:lvl1pPr>
          </a:lstStyle>
          <a:p>
            <a:r>
              <a:rPr lang="de-DE"/>
              <a:t>Text ohne Sub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457198" y="1483200"/>
            <a:ext cx="4824000" cy="324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292929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5pPr>
          </a:lstStyle>
          <a:p>
            <a:pPr lvl="0"/>
            <a:r>
              <a:rPr lang="de-DE"/>
              <a:t>Und wenn Du kein Bild brauchst, dann einfach den Textrahmen nach rechts vergrößern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2669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hne Sub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8208000" cy="783696"/>
          </a:xfrm>
        </p:spPr>
        <p:txBody>
          <a:bodyPr>
            <a:noAutofit/>
          </a:bodyPr>
          <a:lstStyle>
            <a:lvl1pPr>
              <a:defRPr sz="2400" baseline="0"/>
            </a:lvl1pPr>
          </a:lstStyle>
          <a:p>
            <a:r>
              <a:rPr lang="de-DE"/>
              <a:t>Text ohne Sub ohne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8" y="1483200"/>
            <a:ext cx="8208000" cy="324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rgbClr val="292929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233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Sub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8208000" cy="78369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/>
              <a:t>Text mit Sub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8" y="1692000"/>
            <a:ext cx="4824000" cy="3042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rgbClr val="292929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250950"/>
            <a:ext cx="8208000" cy="3564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823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Sub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8208000" cy="78369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/>
              <a:t>Text mit Sub ohne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8" y="1692000"/>
            <a:ext cx="8208000" cy="3042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rgbClr val="292929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250950"/>
            <a:ext cx="8208000" cy="3564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586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09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52800"/>
            <a:ext cx="8207375" cy="38735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90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löck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57200" y="2066400"/>
            <a:ext cx="3996000" cy="2838078"/>
          </a:xfrm>
          <a:noFill/>
          <a:ln w="12700" cap="rnd"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  <a:ea typeface="Segoe UI" pitchFamily="34" charset="0"/>
                <a:cs typeface="Segoe UI" pitchFamily="34" charset="0"/>
              </a:defRPr>
            </a:lvl1pPr>
            <a:lvl2pPr>
              <a:defRPr sz="1800" baseline="0">
                <a:latin typeface="+mn-lt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+mn-lt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+mn-lt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err="1"/>
              <a:t>Erste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669200" y="2066400"/>
            <a:ext cx="3996000" cy="2838078"/>
          </a:xfrm>
          <a:noFill/>
          <a:ln w="12700" cap="rnd"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  <a:ea typeface="Segoe UI" pitchFamily="34" charset="0"/>
                <a:cs typeface="Segoe UI" pitchFamily="34" charset="0"/>
              </a:defRPr>
            </a:lvl1pPr>
            <a:lvl2pPr>
              <a:defRPr sz="1800">
                <a:latin typeface="+mn-lt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+mn-lt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+mn-lt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err="1"/>
              <a:t>Erste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9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8208000" cy="78369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Fußzeilenplatzhalter 7"/>
          <p:cNvSpPr>
            <a:spLocks noGrp="1"/>
          </p:cNvSpPr>
          <p:nvPr>
            <p:ph type="ftr" sz="quarter" idx="21"/>
          </p:nvPr>
        </p:nvSpPr>
        <p:spPr>
          <a:xfrm>
            <a:off x="1375021" y="276387"/>
            <a:ext cx="2895600" cy="264310"/>
          </a:xfrm>
        </p:spPr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1423988"/>
            <a:ext cx="3995738" cy="444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69200" y="1425600"/>
            <a:ext cx="3995738" cy="444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cxnSp>
        <p:nvCxnSpPr>
          <p:cNvPr id="13" name="Gerade Verbindung 61"/>
          <p:cNvCxnSpPr/>
          <p:nvPr userDrawn="1"/>
        </p:nvCxnSpPr>
        <p:spPr>
          <a:xfrm flipV="1">
            <a:off x="457201" y="1926000"/>
            <a:ext cx="3996000" cy="1"/>
          </a:xfrm>
          <a:prstGeom prst="lin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clesTriangle"/>
          <p:cNvSpPr/>
          <p:nvPr userDrawn="1"/>
        </p:nvSpPr>
        <p:spPr bwMode="auto">
          <a:xfrm rot="10800000">
            <a:off x="2275202" y="1890000"/>
            <a:ext cx="360000" cy="158400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2225" cmpd="sng"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  <a:spcBef>
                <a:spcPts val="300"/>
              </a:spcBef>
            </a:pPr>
            <a:endParaRPr lang="en-US" sz="1000">
              <a:solidFill>
                <a:srgbClr val="000000"/>
              </a:solidFill>
            </a:endParaRPr>
          </a:p>
        </p:txBody>
      </p:sp>
      <p:cxnSp>
        <p:nvCxnSpPr>
          <p:cNvPr id="22" name="Gerade Verbindung 61"/>
          <p:cNvCxnSpPr/>
          <p:nvPr userDrawn="1"/>
        </p:nvCxnSpPr>
        <p:spPr>
          <a:xfrm flipV="1">
            <a:off x="4669200" y="1926000"/>
            <a:ext cx="3996000" cy="1"/>
          </a:xfrm>
          <a:prstGeom prst="lin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clesTriangle"/>
          <p:cNvSpPr/>
          <p:nvPr userDrawn="1"/>
        </p:nvSpPr>
        <p:spPr bwMode="auto">
          <a:xfrm rot="10800000">
            <a:off x="6487200" y="1890000"/>
            <a:ext cx="360000" cy="158400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2225" cmpd="sng"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  <a:spcBef>
                <a:spcPts val="300"/>
              </a:spcBef>
            </a:pP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35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_Titel_einzeilig 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BABABA"/>
                </a:solidFill>
              </a:rPr>
              <a:t>Experts in agile software engineering</a:t>
            </a:r>
            <a:endParaRPr lang="de-DE">
              <a:solidFill>
                <a:srgbClr val="BABABA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51A025"/>
                </a:solidFill>
              </a:rPr>
              <a:pPr/>
              <a:t>‹Nr.›</a:t>
            </a:fld>
            <a:endParaRPr lang="de-DE">
              <a:solidFill>
                <a:srgbClr val="51A025"/>
              </a:solidFill>
            </a:endParaRPr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 baseline="0"/>
            </a:lvl1pPr>
          </a:lstStyle>
          <a:p>
            <a:r>
              <a:rPr lang="en-US" err="1"/>
              <a:t>Titel</a:t>
            </a:r>
            <a:r>
              <a:rPr lang="en-US"/>
              <a:t> (</a:t>
            </a:r>
            <a:r>
              <a:rPr lang="en-US" err="1"/>
              <a:t>einzeilig</a:t>
            </a:r>
            <a:r>
              <a:rPr lang="en-US"/>
              <a:t>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8638" y="2700000"/>
            <a:ext cx="8229600" cy="5016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64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folie_Titel_zweizeilig 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BABABA"/>
                </a:solidFill>
              </a:rPr>
              <a:t>Experts in agile software engineering</a:t>
            </a:r>
            <a:endParaRPr lang="de-DE">
              <a:solidFill>
                <a:srgbClr val="BABABA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51A025"/>
                </a:solidFill>
              </a:rPr>
              <a:pPr/>
              <a:t>‹Nr.›</a:t>
            </a:fld>
            <a:endParaRPr lang="de-DE">
              <a:solidFill>
                <a:srgbClr val="51A025"/>
              </a:solidFill>
            </a:endParaRPr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145" y="2268000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 baseline="0"/>
            </a:lvl1pPr>
          </a:lstStyle>
          <a:p>
            <a:r>
              <a:rPr lang="en-US" err="1"/>
              <a:t>Titel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Zeile</a:t>
            </a:r>
            <a:r>
              <a:rPr lang="en-US"/>
              <a:t> </a:t>
            </a:r>
            <a:r>
              <a:rPr lang="en-US" err="1"/>
              <a:t>Titel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8638" y="3168000"/>
            <a:ext cx="8229600" cy="5016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93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zweizeilig_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382539"/>
            <a:ext cx="4210050" cy="450797"/>
          </a:xfrm>
        </p:spPr>
        <p:txBody>
          <a:bodyPr lIns="90000"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Kunde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 hasCustomPrompt="1"/>
          </p:nvPr>
        </p:nvSpPr>
        <p:spPr>
          <a:xfrm>
            <a:off x="457199" y="1548000"/>
            <a:ext cx="6336000" cy="78369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2800" i="0" baseline="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Titel</a:t>
            </a:r>
            <a:r>
              <a:rPr lang="en-US"/>
              <a:t> (</a:t>
            </a:r>
            <a:r>
              <a:rPr lang="en-US" err="1"/>
              <a:t>einzeilig</a:t>
            </a:r>
            <a:r>
              <a:rPr lang="en-US"/>
              <a:t>)</a:t>
            </a:r>
            <a:br>
              <a:rPr lang="en-US"/>
            </a:br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Zeile</a:t>
            </a:r>
            <a:r>
              <a:rPr lang="en-US"/>
              <a:t> </a:t>
            </a:r>
            <a:r>
              <a:rPr lang="en-US" err="1"/>
              <a:t>Titel</a:t>
            </a:r>
            <a:endParaRPr lang="de-DE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Experts in agile software engineering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1145" y="2304000"/>
            <a:ext cx="6033600" cy="5222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75100"/>
            <a:ext cx="4210050" cy="80486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Datum</a:t>
            </a:r>
            <a:br>
              <a:rPr lang="de-DE"/>
            </a:br>
            <a:r>
              <a:rPr lang="de-DE"/>
              <a:t>Ort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30913" y="3382963"/>
            <a:ext cx="2851914" cy="530225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Trainer 1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29999" y="4248000"/>
            <a:ext cx="2852827" cy="549275"/>
          </a:xfrm>
        </p:spPr>
        <p:txBody>
          <a:bodyPr anchor="ctr" anchorCtr="0"/>
          <a:lstStyle>
            <a:lvl1pPr marL="0" indent="0" algn="l"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Trainer 2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30913" y="3833813"/>
            <a:ext cx="2851914" cy="4206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E-Mail Trainer 1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30913" y="4705350"/>
            <a:ext cx="2851914" cy="330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E-Mail Trainer 2</a:t>
            </a:r>
          </a:p>
        </p:txBody>
      </p:sp>
    </p:spTree>
    <p:extLst>
      <p:ext uri="{BB962C8B-B14F-4D97-AF65-F5344CB8AC3E}">
        <p14:creationId xmlns:p14="http://schemas.microsoft.com/office/powerpoint/2010/main" val="175536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ohne_Su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640800"/>
            <a:ext cx="6668694" cy="783696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de-DE"/>
              <a:t>Agenda ohne Sub Bild 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648000"/>
            <a:ext cx="351306" cy="263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94" y="1218035"/>
            <a:ext cx="479918" cy="4056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3" y="901343"/>
            <a:ext cx="199626" cy="2032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520000">
            <a:off x="1280166" y="675554"/>
            <a:ext cx="189710" cy="182230"/>
          </a:xfrm>
          <a:prstGeom prst="rect">
            <a:avLst/>
          </a:prstGeom>
        </p:spPr>
      </p:pic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457200" y="1483200"/>
            <a:ext cx="4824000" cy="3042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00B050"/>
              </a:buClr>
              <a:buFont typeface="+mj-lt"/>
              <a:buAutoNum type="arabicPeriod"/>
              <a:defRPr sz="1800" baseline="0"/>
            </a:lvl1pPr>
            <a:lvl2pPr marL="742545" indent="-285596">
              <a:buClr>
                <a:srgbClr val="00B050"/>
              </a:buClr>
              <a:buFont typeface="Arial"/>
              <a:buChar char="•"/>
              <a:defRPr sz="1800"/>
            </a:lvl2pPr>
            <a:lvl3pPr marL="1142385" indent="-228476">
              <a:buClr>
                <a:srgbClr val="00B050"/>
              </a:buClr>
              <a:buFont typeface="Arial"/>
              <a:buChar char="•"/>
              <a:defRPr sz="1800"/>
            </a:lvl3pPr>
            <a:lvl4pPr marL="1599340" indent="-228476">
              <a:buClr>
                <a:srgbClr val="00B050"/>
              </a:buClr>
              <a:buFont typeface="Arial"/>
              <a:buChar char="•"/>
              <a:defRPr sz="1800"/>
            </a:lvl4pPr>
            <a:lvl5pPr marL="2056294" indent="-228476">
              <a:buClr>
                <a:srgbClr val="00B050"/>
              </a:buClr>
              <a:buFont typeface="Arial"/>
              <a:buChar char="•"/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0"/>
            <a:r>
              <a:rPr lang="de-DE"/>
              <a:t>Zweite Zeile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98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_ohne 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640800"/>
            <a:ext cx="6668694" cy="783696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de-DE"/>
              <a:t>Agenda ohne Sub ohne Bild  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648000"/>
            <a:ext cx="351306" cy="263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94" y="1218035"/>
            <a:ext cx="479918" cy="4056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3" y="901343"/>
            <a:ext cx="199626" cy="2032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520000">
            <a:off x="1280166" y="675554"/>
            <a:ext cx="189710" cy="182230"/>
          </a:xfrm>
          <a:prstGeom prst="rect">
            <a:avLst/>
          </a:prstGeom>
        </p:spPr>
      </p:pic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457199" y="1483200"/>
            <a:ext cx="8208000" cy="324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00B050"/>
              </a:buClr>
              <a:buFont typeface="+mj-lt"/>
              <a:buAutoNum type="arabicPeriod"/>
              <a:defRPr sz="1800" baseline="0"/>
            </a:lvl1pPr>
            <a:lvl2pPr marL="742545" indent="-285596">
              <a:buClr>
                <a:srgbClr val="00B050"/>
              </a:buClr>
              <a:buFont typeface="Arial"/>
              <a:buChar char="•"/>
              <a:defRPr sz="1800"/>
            </a:lvl2pPr>
            <a:lvl3pPr marL="1142385" indent="-228476">
              <a:buClr>
                <a:srgbClr val="00B050"/>
              </a:buClr>
              <a:buFont typeface="Arial"/>
              <a:buChar char="•"/>
              <a:defRPr sz="1800"/>
            </a:lvl3pPr>
            <a:lvl4pPr marL="1599340" indent="-228476">
              <a:buClr>
                <a:srgbClr val="00B050"/>
              </a:buClr>
              <a:buFont typeface="Arial"/>
              <a:buChar char="•"/>
              <a:defRPr sz="1800"/>
            </a:lvl4pPr>
            <a:lvl5pPr marL="2056294" indent="-228476">
              <a:buClr>
                <a:srgbClr val="00B050"/>
              </a:buClr>
              <a:buFont typeface="Arial"/>
              <a:buChar char="•"/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0"/>
            <a:r>
              <a:rPr lang="de-DE"/>
              <a:t>Zweite Zeile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59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mit_Su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640800"/>
            <a:ext cx="6668694" cy="783696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de-DE"/>
              <a:t>Agenda mit Sub Bild 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648000"/>
            <a:ext cx="351306" cy="263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94" y="1218035"/>
            <a:ext cx="479918" cy="4056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3" y="901343"/>
            <a:ext cx="199626" cy="2032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520000">
            <a:off x="1280166" y="675554"/>
            <a:ext cx="189710" cy="18223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52800"/>
            <a:ext cx="6033619" cy="35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r>
              <a:rPr lang="de-DE"/>
              <a:t> der Agenda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457200" y="1692000"/>
            <a:ext cx="4824000" cy="288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00B050"/>
              </a:buClr>
              <a:buFont typeface="+mj-lt"/>
              <a:buAutoNum type="arabicPeriod"/>
              <a:defRPr sz="1800" baseline="0"/>
            </a:lvl1pPr>
            <a:lvl2pPr marL="742545" indent="-285596">
              <a:buClr>
                <a:srgbClr val="00B050"/>
              </a:buClr>
              <a:buFont typeface="Arial"/>
              <a:buChar char="•"/>
              <a:defRPr sz="1800"/>
            </a:lvl2pPr>
            <a:lvl3pPr marL="1142385" indent="-228476">
              <a:buClr>
                <a:srgbClr val="00B050"/>
              </a:buClr>
              <a:buFont typeface="Arial"/>
              <a:buChar char="•"/>
              <a:defRPr sz="1800"/>
            </a:lvl3pPr>
            <a:lvl4pPr marL="1599340" indent="-228476">
              <a:buClr>
                <a:srgbClr val="00B050"/>
              </a:buClr>
              <a:buFont typeface="Arial"/>
              <a:buChar char="•"/>
              <a:defRPr sz="1800"/>
            </a:lvl4pPr>
            <a:lvl5pPr marL="2056294" indent="-228476">
              <a:buClr>
                <a:srgbClr val="00B050"/>
              </a:buClr>
              <a:buFont typeface="Arial"/>
              <a:buChar char="•"/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0"/>
            <a:r>
              <a:rPr lang="de-DE"/>
              <a:t>Zweite Zeile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42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mit_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640800"/>
            <a:ext cx="6668694" cy="783696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de-DE"/>
              <a:t>Agenda mit Sub ohne Bild 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648000"/>
            <a:ext cx="351306" cy="263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94" y="1218035"/>
            <a:ext cx="479918" cy="4056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3" y="901343"/>
            <a:ext cx="199626" cy="2032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520000">
            <a:off x="1280166" y="675554"/>
            <a:ext cx="189710" cy="18223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52800"/>
            <a:ext cx="6033619" cy="35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r>
              <a:rPr lang="de-DE"/>
              <a:t> der Agenda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457200" y="1692000"/>
            <a:ext cx="8208000" cy="3042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00B050"/>
              </a:buClr>
              <a:buFont typeface="+mj-lt"/>
              <a:buAutoNum type="arabicPeriod"/>
              <a:defRPr sz="1800" baseline="0"/>
            </a:lvl1pPr>
            <a:lvl2pPr marL="742545" indent="-285596">
              <a:buClr>
                <a:srgbClr val="00B050"/>
              </a:buClr>
              <a:buFont typeface="Arial"/>
              <a:buChar char="•"/>
              <a:defRPr sz="1800"/>
            </a:lvl2pPr>
            <a:lvl3pPr marL="1142385" indent="-228476">
              <a:buClr>
                <a:srgbClr val="00B050"/>
              </a:buClr>
              <a:buFont typeface="Arial"/>
              <a:buChar char="•"/>
              <a:defRPr sz="1800"/>
            </a:lvl3pPr>
            <a:lvl4pPr marL="1599340" indent="-228476">
              <a:buClr>
                <a:srgbClr val="00B050"/>
              </a:buClr>
              <a:buFont typeface="Arial"/>
              <a:buChar char="•"/>
              <a:defRPr sz="1800"/>
            </a:lvl4pPr>
            <a:lvl5pPr marL="2056294" indent="-228476">
              <a:buClr>
                <a:srgbClr val="00B050"/>
              </a:buClr>
              <a:buFont typeface="Arial"/>
              <a:buChar char="•"/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0"/>
            <a:r>
              <a:rPr lang="de-DE"/>
              <a:t>Zweite Zeile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Übung_ohne_Su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6667200" cy="783696"/>
          </a:xfrm>
        </p:spPr>
        <p:txBody>
          <a:bodyPr>
            <a:noAutofit/>
          </a:bodyPr>
          <a:lstStyle>
            <a:lvl1pPr>
              <a:defRPr sz="2400" baseline="0"/>
            </a:lvl1pPr>
          </a:lstStyle>
          <a:p>
            <a:r>
              <a:rPr lang="de-DE"/>
              <a:t>Übung ohne Sub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9" y="1483200"/>
            <a:ext cx="4824000" cy="324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2" name="Bildplatzhalter 6" descr="icon-sanduh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>
          <a:xfrm>
            <a:off x="7560000" y="640234"/>
            <a:ext cx="546891" cy="498669"/>
          </a:xfrm>
          <a:prstGeom prst="rect">
            <a:avLst/>
          </a:prstGeom>
        </p:spPr>
      </p:pic>
      <p:sp>
        <p:nvSpPr>
          <p:cNvPr id="14" name="Textplatzhalter 2"/>
          <p:cNvSpPr>
            <a:spLocks noGrp="1"/>
          </p:cNvSpPr>
          <p:nvPr>
            <p:ph type="body" sz="half" idx="2" hasCustomPrompt="1"/>
          </p:nvPr>
        </p:nvSpPr>
        <p:spPr>
          <a:xfrm>
            <a:off x="8047265" y="640800"/>
            <a:ext cx="752021" cy="374432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e-DE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48431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Übung_ohne_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6667200" cy="783696"/>
          </a:xfrm>
        </p:spPr>
        <p:txBody>
          <a:bodyPr>
            <a:noAutofit/>
          </a:bodyPr>
          <a:lstStyle>
            <a:lvl1pPr>
              <a:defRPr sz="2400" baseline="0"/>
            </a:lvl1pPr>
          </a:lstStyle>
          <a:p>
            <a:r>
              <a:rPr lang="de-DE"/>
              <a:t>Übung ohne Sub ohne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9" y="1483200"/>
            <a:ext cx="8208000" cy="324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2" name="Bildplatzhalter 6" descr="icon-sanduh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>
          <a:xfrm>
            <a:off x="7560000" y="640234"/>
            <a:ext cx="546891" cy="498669"/>
          </a:xfrm>
          <a:prstGeom prst="rect">
            <a:avLst/>
          </a:prstGeom>
        </p:spPr>
      </p:pic>
      <p:sp>
        <p:nvSpPr>
          <p:cNvPr id="14" name="Textplatzhalter 2"/>
          <p:cNvSpPr>
            <a:spLocks noGrp="1"/>
          </p:cNvSpPr>
          <p:nvPr>
            <p:ph type="body" sz="half" idx="2" hasCustomPrompt="1"/>
          </p:nvPr>
        </p:nvSpPr>
        <p:spPr>
          <a:xfrm>
            <a:off x="8047265" y="640800"/>
            <a:ext cx="752021" cy="374432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e-DE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9935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Übung_mit_Su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6667200" cy="78369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/>
              <a:t>Übung mit Sub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9" y="1692000"/>
            <a:ext cx="4824000" cy="3042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2" name="Bildplatzhalter 6" descr="icon-sanduh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>
          <a:xfrm>
            <a:off x="7560000" y="640234"/>
            <a:ext cx="546891" cy="498669"/>
          </a:xfrm>
          <a:prstGeom prst="rect">
            <a:avLst/>
          </a:prstGeom>
        </p:spPr>
      </p:pic>
      <p:sp>
        <p:nvSpPr>
          <p:cNvPr id="14" name="Textplatzhalter 2"/>
          <p:cNvSpPr>
            <a:spLocks noGrp="1"/>
          </p:cNvSpPr>
          <p:nvPr>
            <p:ph type="body" sz="half" idx="2" hasCustomPrompt="1"/>
          </p:nvPr>
        </p:nvSpPr>
        <p:spPr>
          <a:xfrm>
            <a:off x="8047265" y="640800"/>
            <a:ext cx="752021" cy="374432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e-DE"/>
              <a:t>10 min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52800"/>
            <a:ext cx="6033619" cy="35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r>
              <a:rPr lang="de-DE"/>
              <a:t> der Agenda</a:t>
            </a:r>
          </a:p>
        </p:txBody>
      </p:sp>
    </p:spTree>
    <p:extLst>
      <p:ext uri="{BB962C8B-B14F-4D97-AF65-F5344CB8AC3E}">
        <p14:creationId xmlns:p14="http://schemas.microsoft.com/office/powerpoint/2010/main" val="47108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1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080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© 2021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92066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45" r:id="rId1"/>
    <p:sldLayoutId id="2147493546" r:id="rId2"/>
    <p:sldLayoutId id="2147493558" r:id="rId3"/>
    <p:sldLayoutId id="2147493561" r:id="rId4"/>
    <p:sldLayoutId id="2147493553" r:id="rId5"/>
    <p:sldLayoutId id="2147493562" r:id="rId6"/>
    <p:sldLayoutId id="2147493560" r:id="rId7"/>
    <p:sldLayoutId id="2147493563" r:id="rId8"/>
    <p:sldLayoutId id="2147493552" r:id="rId9"/>
    <p:sldLayoutId id="2147493564" r:id="rId10"/>
    <p:sldLayoutId id="2147493550" r:id="rId11"/>
    <p:sldLayoutId id="2147493554" r:id="rId12"/>
    <p:sldLayoutId id="2147493559" r:id="rId13"/>
    <p:sldLayoutId id="2147493555" r:id="rId14"/>
    <p:sldLayoutId id="2147493534" r:id="rId15"/>
    <p:sldLayoutId id="2147493556" r:id="rId16"/>
    <p:sldLayoutId id="214749355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BABABA"/>
                </a:solidFill>
              </a:rPr>
              <a:t>Experts in agile software engineering</a:t>
            </a:r>
            <a:endParaRPr lang="de-DE">
              <a:solidFill>
                <a:srgbClr val="BABABA"/>
              </a:solidFill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>
                <a:solidFill>
                  <a:srgbClr val="51A025"/>
                </a:solidFill>
              </a:rPr>
              <a:pPr/>
              <a:t>‹Nr.›</a:t>
            </a:fld>
            <a:endParaRPr lang="de-DE">
              <a:solidFill>
                <a:srgbClr val="51A025"/>
              </a:solidFill>
            </a:endParaRPr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BABABA"/>
                </a:solidFill>
              </a:rPr>
              <a:t>© 2021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9" r:id="rId1"/>
    <p:sldLayoutId id="2147493548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Marble Diagramme</a:t>
            </a:r>
          </a:p>
        </p:txBody>
      </p:sp>
    </p:spTree>
    <p:extLst>
      <p:ext uri="{BB962C8B-B14F-4D97-AF65-F5344CB8AC3E}">
        <p14:creationId xmlns:p14="http://schemas.microsoft.com/office/powerpoint/2010/main" val="286103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7C752C-3508-4A1D-B387-0E1296CA31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F2ADAB0C-C717-495C-9552-EFA490F2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Was ist ein Marble Diagramm?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4D83B1-5041-4495-B784-383D848C6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424E72C-2AC2-9FE3-FE20-CCE69FFF02AB}"/>
              </a:ext>
            </a:extLst>
          </p:cNvPr>
          <p:cNvCxnSpPr/>
          <p:nvPr/>
        </p:nvCxnSpPr>
        <p:spPr>
          <a:xfrm>
            <a:off x="889187" y="1874184"/>
            <a:ext cx="7308476" cy="33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8D98413A-3ACB-C77F-C9C3-1523895C8296}"/>
              </a:ext>
            </a:extLst>
          </p:cNvPr>
          <p:cNvSpPr/>
          <p:nvPr/>
        </p:nvSpPr>
        <p:spPr>
          <a:xfrm>
            <a:off x="1341344" y="1553136"/>
            <a:ext cx="652183" cy="67235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cs typeface="Calibri"/>
            </a:endParaRPr>
          </a:p>
        </p:txBody>
      </p:sp>
      <p:pic>
        <p:nvPicPr>
          <p:cNvPr id="4" name="Grafik 6" descr="Ein Bild, das Person, Mann, Jacke, alt enthält.&#10;&#10;Beschreibung automatisch generiert.">
            <a:extLst>
              <a:ext uri="{FF2B5EF4-FFF2-40B4-BE49-F238E27FC236}">
                <a16:creationId xmlns:a16="http://schemas.microsoft.com/office/drawing/2014/main" id="{3C6976B4-ED85-1CEC-050A-FF815805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7" y="1691108"/>
            <a:ext cx="309282" cy="40313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D501883-5F1D-407F-8CC5-CBC0F6FD74CB}"/>
              </a:ext>
            </a:extLst>
          </p:cNvPr>
          <p:cNvSpPr/>
          <p:nvPr/>
        </p:nvSpPr>
        <p:spPr>
          <a:xfrm>
            <a:off x="3963520" y="1580030"/>
            <a:ext cx="652183" cy="67235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cs typeface="Calibri"/>
            </a:endParaRPr>
          </a:p>
        </p:txBody>
      </p:sp>
      <p:pic>
        <p:nvPicPr>
          <p:cNvPr id="11" name="Grafik 11" descr="Ein Bild, das Person, drinnen, Küche, Vorbereiten enthält.&#10;&#10;Beschreibung automatisch generiert.">
            <a:extLst>
              <a:ext uri="{FF2B5EF4-FFF2-40B4-BE49-F238E27FC236}">
                <a16:creationId xmlns:a16="http://schemas.microsoft.com/office/drawing/2014/main" id="{45CD4E1E-D9B0-6C1A-A4A1-4CB3AD328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49" t="934" r="37255" b="45794"/>
          <a:stretch/>
        </p:blipFill>
        <p:spPr>
          <a:xfrm>
            <a:off x="4114800" y="1737360"/>
            <a:ext cx="349625" cy="350344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B1CBC041-41F1-0F42-4DD8-9F24FB31BD7B}"/>
              </a:ext>
            </a:extLst>
          </p:cNvPr>
          <p:cNvSpPr/>
          <p:nvPr/>
        </p:nvSpPr>
        <p:spPr>
          <a:xfrm>
            <a:off x="5254438" y="1553136"/>
            <a:ext cx="652183" cy="6723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cs typeface="Calibri"/>
            </a:endParaRPr>
          </a:p>
        </p:txBody>
      </p:sp>
      <p:pic>
        <p:nvPicPr>
          <p:cNvPr id="14" name="Grafik 14">
            <a:extLst>
              <a:ext uri="{FF2B5EF4-FFF2-40B4-BE49-F238E27FC236}">
                <a16:creationId xmlns:a16="http://schemas.microsoft.com/office/drawing/2014/main" id="{98A8CF9E-F2A6-135B-28B7-E3A534CCA6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0" t="2527" r="267" b="53610"/>
          <a:stretch/>
        </p:blipFill>
        <p:spPr>
          <a:xfrm>
            <a:off x="5378821" y="1736594"/>
            <a:ext cx="410321" cy="27693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340BAFE-07A6-6FB5-5348-E3C76B228520}"/>
              </a:ext>
            </a:extLst>
          </p:cNvPr>
          <p:cNvSpPr txBox="1"/>
          <p:nvPr/>
        </p:nvSpPr>
        <p:spPr>
          <a:xfrm>
            <a:off x="747993" y="2781860"/>
            <a:ext cx="74295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Zeitliche vereinfachte Darstellung der Abläufe in einem Observable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>
                <a:cs typeface="Calibri"/>
              </a:rPr>
              <a:t>Emits</a:t>
            </a:r>
            <a:r>
              <a:rPr lang="de-DE" dirty="0">
                <a:cs typeface="Calibri"/>
              </a:rPr>
              <a:t> werden als Marbles (Murmel dargestellt).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Die Zeit wird durch einen Zeitstrahl abgebildet</a:t>
            </a:r>
          </a:p>
        </p:txBody>
      </p:sp>
    </p:spTree>
    <p:extLst>
      <p:ext uri="{BB962C8B-B14F-4D97-AF65-F5344CB8AC3E}">
        <p14:creationId xmlns:p14="http://schemas.microsoft.com/office/powerpoint/2010/main" val="30688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C8CF57A-5E14-1A33-CD87-37949B09AE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A847E72-DDE7-53E0-26C8-0038966E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Complete</a:t>
            </a:r>
            <a:r>
              <a:rPr lang="de-DE" dirty="0">
                <a:cs typeface="Calibri"/>
              </a:rPr>
              <a:t> und Error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82241E-6095-839C-C324-F8940441E71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Ein Observable wird durch eine durchgehende Linie ohne festes Ende dargestellt.</a:t>
            </a:r>
          </a:p>
          <a:p>
            <a:endParaRPr lang="de-DE">
              <a:cs typeface="Calibri"/>
            </a:endParaRPr>
          </a:p>
          <a:p>
            <a:r>
              <a:rPr lang="de-DE" dirty="0" err="1">
                <a:cs typeface="Calibri"/>
              </a:rPr>
              <a:t>Complete</a:t>
            </a:r>
            <a:r>
              <a:rPr lang="de-DE" dirty="0">
                <a:cs typeface="Calibri"/>
              </a:rPr>
              <a:t> wird mit einer Pipe symbolisiert. Das Observable endet damit.</a:t>
            </a:r>
          </a:p>
          <a:p>
            <a:endParaRPr lang="de-DE">
              <a:cs typeface="Calibri"/>
            </a:endParaRPr>
          </a:p>
          <a:p>
            <a:r>
              <a:rPr lang="de-DE" dirty="0">
                <a:cs typeface="Calibri"/>
              </a:rPr>
              <a:t>Ein Error wird mit einem x markiert. 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292CED-C735-4341-00B0-FB3DF38EE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3767B80-5507-8409-86E4-0BB464D314F9}"/>
              </a:ext>
            </a:extLst>
          </p:cNvPr>
          <p:cNvGrpSpPr/>
          <p:nvPr/>
        </p:nvGrpSpPr>
        <p:grpSpPr>
          <a:xfrm>
            <a:off x="5807386" y="1576668"/>
            <a:ext cx="2554941" cy="262218"/>
            <a:chOff x="5807386" y="1576668"/>
            <a:chExt cx="2554941" cy="262218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3A0AA18C-D787-2208-CA57-56D25BD2AA85}"/>
                </a:ext>
              </a:extLst>
            </p:cNvPr>
            <p:cNvCxnSpPr/>
            <p:nvPr/>
          </p:nvCxnSpPr>
          <p:spPr>
            <a:xfrm>
              <a:off x="5807386" y="1723143"/>
              <a:ext cx="2554941" cy="13448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39CEECB-0671-585D-F781-C2996F2D59D8}"/>
                </a:ext>
              </a:extLst>
            </p:cNvPr>
            <p:cNvSpPr/>
            <p:nvPr/>
          </p:nvSpPr>
          <p:spPr>
            <a:xfrm>
              <a:off x="5970493" y="1576668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a</a:t>
              </a:r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204919F-3068-9337-7EF5-AF971BF14524}"/>
                </a:ext>
              </a:extLst>
            </p:cNvPr>
            <p:cNvSpPr/>
            <p:nvPr/>
          </p:nvSpPr>
          <p:spPr>
            <a:xfrm>
              <a:off x="6468034" y="1576668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b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CF834B4-D5A0-F4E3-1186-4172FAF3085B}"/>
                </a:ext>
              </a:extLst>
            </p:cNvPr>
            <p:cNvSpPr/>
            <p:nvPr/>
          </p:nvSpPr>
          <p:spPr>
            <a:xfrm>
              <a:off x="7684992" y="1576668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c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17BC379-F567-BC41-DFBB-CBE7D344A99C}"/>
              </a:ext>
            </a:extLst>
          </p:cNvPr>
          <p:cNvGrpSpPr/>
          <p:nvPr/>
        </p:nvGrpSpPr>
        <p:grpSpPr>
          <a:xfrm>
            <a:off x="5807386" y="2573430"/>
            <a:ext cx="1280895" cy="295836"/>
            <a:chOff x="5807386" y="2573430"/>
            <a:chExt cx="1280895" cy="295836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D6DA24EA-13F1-BA96-C2A2-5DFFEFA47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386" y="2724950"/>
              <a:ext cx="1277471" cy="6722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C3E0075-233E-EF7B-BFBB-CFF7BD9F4995}"/>
                </a:ext>
              </a:extLst>
            </p:cNvPr>
            <p:cNvSpPr/>
            <p:nvPr/>
          </p:nvSpPr>
          <p:spPr>
            <a:xfrm>
              <a:off x="5970493" y="2585197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a</a:t>
              </a:r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29D8947-5270-59B1-B7F6-510805141C37}"/>
                </a:ext>
              </a:extLst>
            </p:cNvPr>
            <p:cNvSpPr/>
            <p:nvPr/>
          </p:nvSpPr>
          <p:spPr>
            <a:xfrm>
              <a:off x="6468034" y="2585197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b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F556228-32D6-CD3B-A42A-E046138AB120}"/>
                </a:ext>
              </a:extLst>
            </p:cNvPr>
            <p:cNvCxnSpPr/>
            <p:nvPr/>
          </p:nvCxnSpPr>
          <p:spPr>
            <a:xfrm>
              <a:off x="7088280" y="2573430"/>
              <a:ext cx="1" cy="295836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305764-CCE4-90FE-BC83-B2B9D70A17CE}"/>
              </a:ext>
            </a:extLst>
          </p:cNvPr>
          <p:cNvCxnSpPr>
            <a:cxnSpLocks/>
          </p:cNvCxnSpPr>
          <p:nvPr/>
        </p:nvCxnSpPr>
        <p:spPr>
          <a:xfrm>
            <a:off x="5807386" y="3800713"/>
            <a:ext cx="2554941" cy="1344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0609D33-CA82-B33D-E57C-B4FB3DE93C17}"/>
              </a:ext>
            </a:extLst>
          </p:cNvPr>
          <p:cNvSpPr/>
          <p:nvPr/>
        </p:nvSpPr>
        <p:spPr>
          <a:xfrm>
            <a:off x="5970493" y="3654238"/>
            <a:ext cx="255496" cy="26221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a</a:t>
            </a:r>
            <a:endParaRPr lang="de-DE" sz="110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75726C6-FA9D-7FAA-B588-4EBEA04FC63D}"/>
              </a:ext>
            </a:extLst>
          </p:cNvPr>
          <p:cNvSpPr/>
          <p:nvPr/>
        </p:nvSpPr>
        <p:spPr>
          <a:xfrm>
            <a:off x="6468034" y="3654238"/>
            <a:ext cx="255496" cy="26221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b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99E659-96FC-A7CC-76F3-BEB6C2FF0F24}"/>
              </a:ext>
            </a:extLst>
          </p:cNvPr>
          <p:cNvCxnSpPr/>
          <p:nvPr/>
        </p:nvCxnSpPr>
        <p:spPr>
          <a:xfrm>
            <a:off x="7111814" y="3686175"/>
            <a:ext cx="201706" cy="22860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96E7A34-EBB1-E252-BA73-1B592CE223A1}"/>
              </a:ext>
            </a:extLst>
          </p:cNvPr>
          <p:cNvCxnSpPr>
            <a:cxnSpLocks/>
          </p:cNvCxnSpPr>
          <p:nvPr/>
        </p:nvCxnSpPr>
        <p:spPr>
          <a:xfrm flipH="1">
            <a:off x="7111815" y="3686174"/>
            <a:ext cx="201704" cy="22860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0041ABC-944A-B2F2-6F46-65999BA48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EFC0630-7D2F-44CF-871F-27B42EB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"/>
              </a:rPr>
              <a:t>Operations</a:t>
            </a:r>
            <a:endParaRPr lang="de-DE" err="1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23C2A-4EA7-696F-AAE6-535B8C445AE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Eine Operation auf dem Observable wird durch einen Kasten dargestellt, in dem die Operation beschrieben ist.</a:t>
            </a:r>
          </a:p>
          <a:p>
            <a:r>
              <a:rPr lang="de-DE">
                <a:cs typeface="Calibri"/>
              </a:rPr>
              <a:t>Darunter wird das Ergebnis nach der Operation aufgezeigt.</a:t>
            </a:r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C4B6B4-D65A-BB59-52F2-DF198E24D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A44B421-6F41-721A-A7B1-2EC1A9B3278E}"/>
              </a:ext>
            </a:extLst>
          </p:cNvPr>
          <p:cNvGrpSpPr/>
          <p:nvPr/>
        </p:nvGrpSpPr>
        <p:grpSpPr>
          <a:xfrm>
            <a:off x="5807386" y="1576668"/>
            <a:ext cx="2554941" cy="262218"/>
            <a:chOff x="5807386" y="1576668"/>
            <a:chExt cx="2554941" cy="262218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A8E5ED3-62E4-28C8-EEF2-D99DB36404C1}"/>
                </a:ext>
              </a:extLst>
            </p:cNvPr>
            <p:cNvCxnSpPr/>
            <p:nvPr/>
          </p:nvCxnSpPr>
          <p:spPr>
            <a:xfrm>
              <a:off x="5807386" y="1723143"/>
              <a:ext cx="2554941" cy="13448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DFE906C-EBDD-D3E9-9E68-6CECE3856732}"/>
                </a:ext>
              </a:extLst>
            </p:cNvPr>
            <p:cNvSpPr/>
            <p:nvPr/>
          </p:nvSpPr>
          <p:spPr>
            <a:xfrm>
              <a:off x="5970493" y="1576668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727ED68-4DC9-4AD7-D71A-68F8346E7314}"/>
                </a:ext>
              </a:extLst>
            </p:cNvPr>
            <p:cNvSpPr/>
            <p:nvPr/>
          </p:nvSpPr>
          <p:spPr>
            <a:xfrm>
              <a:off x="6468034" y="1576668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2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0072F84-CC5C-3E72-CA09-7DA777E51EFF}"/>
                </a:ext>
              </a:extLst>
            </p:cNvPr>
            <p:cNvSpPr/>
            <p:nvPr/>
          </p:nvSpPr>
          <p:spPr>
            <a:xfrm>
              <a:off x="7684992" y="1576668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3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7685EC5-97A5-31CF-89FE-1CCD01748E5E}"/>
              </a:ext>
            </a:extLst>
          </p:cNvPr>
          <p:cNvGrpSpPr/>
          <p:nvPr/>
        </p:nvGrpSpPr>
        <p:grpSpPr>
          <a:xfrm>
            <a:off x="5807386" y="3002056"/>
            <a:ext cx="2554941" cy="262218"/>
            <a:chOff x="5807386" y="3002056"/>
            <a:chExt cx="2554941" cy="262218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3F1EBFE-73C9-F1B2-C8BA-23BE368AF456}"/>
                </a:ext>
              </a:extLst>
            </p:cNvPr>
            <p:cNvCxnSpPr>
              <a:cxnSpLocks/>
            </p:cNvCxnSpPr>
            <p:nvPr/>
          </p:nvCxnSpPr>
          <p:spPr>
            <a:xfrm>
              <a:off x="5807386" y="3148531"/>
              <a:ext cx="2554941" cy="13448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6E03839-8A32-E396-648B-AE251C55A34B}"/>
                </a:ext>
              </a:extLst>
            </p:cNvPr>
            <p:cNvSpPr/>
            <p:nvPr/>
          </p:nvSpPr>
          <p:spPr>
            <a:xfrm>
              <a:off x="5970493" y="3002056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1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503ED31-D9C9-2F43-BCDE-2D6E2B90CB88}"/>
                </a:ext>
              </a:extLst>
            </p:cNvPr>
            <p:cNvSpPr/>
            <p:nvPr/>
          </p:nvSpPr>
          <p:spPr>
            <a:xfrm>
              <a:off x="7684992" y="3002056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3</a:t>
              </a:r>
            </a:p>
          </p:txBody>
        </p: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3BF1B739-E4AE-EC00-C04B-2C72BE8EDF72}"/>
              </a:ext>
            </a:extLst>
          </p:cNvPr>
          <p:cNvSpPr/>
          <p:nvPr/>
        </p:nvSpPr>
        <p:spPr>
          <a:xfrm>
            <a:off x="5804087" y="2102784"/>
            <a:ext cx="2554941" cy="672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rgbClr val="292929"/>
                </a:solidFill>
                <a:cs typeface="Calibri"/>
              </a:rPr>
              <a:t>filter</a:t>
            </a:r>
            <a:r>
              <a:rPr lang="de-DE" sz="1400">
                <a:solidFill>
                  <a:srgbClr val="292929"/>
                </a:solidFill>
                <a:cs typeface="Calibri"/>
              </a:rPr>
              <a:t>(item =&gt; item % 2 != 0)</a:t>
            </a:r>
            <a:r>
              <a:rPr lang="de-DE">
                <a:solidFill>
                  <a:srgbClr val="292929"/>
                </a:solidFill>
                <a:cs typeface="Calibri"/>
              </a:rPr>
              <a:t> </a:t>
            </a:r>
            <a:endParaRPr lang="de-DE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0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D3870B0-E225-A2EB-A9BA-EB6755D4F1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F1B0BA-6E78-7A67-AC47-7CFDA2D0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Beispiele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A47DE7-B035-C52E-E62C-847D7C0A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3C01CDD-59E7-8264-934D-973803CAAEA4}"/>
              </a:ext>
            </a:extLst>
          </p:cNvPr>
          <p:cNvGrpSpPr/>
          <p:nvPr/>
        </p:nvGrpSpPr>
        <p:grpSpPr>
          <a:xfrm>
            <a:off x="579905" y="1388409"/>
            <a:ext cx="2027081" cy="1391771"/>
            <a:chOff x="579905" y="1388409"/>
            <a:chExt cx="2558240" cy="1734671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6222830F-95CD-D282-3D05-ABF1089DEF95}"/>
                </a:ext>
              </a:extLst>
            </p:cNvPr>
            <p:cNvGrpSpPr/>
            <p:nvPr/>
          </p:nvGrpSpPr>
          <p:grpSpPr>
            <a:xfrm>
              <a:off x="583204" y="1388409"/>
              <a:ext cx="2554941" cy="262218"/>
              <a:chOff x="5807386" y="1576668"/>
              <a:chExt cx="2554941" cy="262218"/>
            </a:xfrm>
          </p:grpSpPr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4E2FC2E5-D4BD-9C72-964C-2D2B5C8613A5}"/>
                  </a:ext>
                </a:extLst>
              </p:cNvPr>
              <p:cNvCxnSpPr/>
              <p:nvPr/>
            </p:nvCxnSpPr>
            <p:spPr>
              <a:xfrm>
                <a:off x="5807386" y="1723143"/>
                <a:ext cx="2554941" cy="13448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1574DA0F-F66E-D03F-5626-D439A6773825}"/>
                  </a:ext>
                </a:extLst>
              </p:cNvPr>
              <p:cNvSpPr/>
              <p:nvPr/>
            </p:nvSpPr>
            <p:spPr>
              <a:xfrm>
                <a:off x="5970493" y="1576668"/>
                <a:ext cx="255496" cy="26221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  <a:cs typeface="Calibri"/>
                  </a:rPr>
                  <a:t>1</a:t>
                </a: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55E0357-ADAB-61E9-E629-5704E9100868}"/>
                  </a:ext>
                </a:extLst>
              </p:cNvPr>
              <p:cNvSpPr/>
              <p:nvPr/>
            </p:nvSpPr>
            <p:spPr>
              <a:xfrm>
                <a:off x="6468034" y="1576668"/>
                <a:ext cx="255496" cy="26221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  <a:cs typeface="Calibri"/>
                  </a:rPr>
                  <a:t>2</a:t>
                </a: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01772394-46B8-59BC-F25F-0F3412AB4EB0}"/>
                  </a:ext>
                </a:extLst>
              </p:cNvPr>
              <p:cNvSpPr/>
              <p:nvPr/>
            </p:nvSpPr>
            <p:spPr>
              <a:xfrm>
                <a:off x="7684992" y="1576668"/>
                <a:ext cx="255496" cy="26221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  <a:cs typeface="Calibri"/>
                  </a:rPr>
                  <a:t>3</a:t>
                </a:r>
              </a:p>
            </p:txBody>
          </p: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2EF4308-0907-7BCB-C83C-EAC4B983EF83}"/>
                </a:ext>
              </a:extLst>
            </p:cNvPr>
            <p:cNvSpPr/>
            <p:nvPr/>
          </p:nvSpPr>
          <p:spPr>
            <a:xfrm>
              <a:off x="579905" y="1914525"/>
              <a:ext cx="2554941" cy="67235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400" err="1">
                  <a:solidFill>
                    <a:srgbClr val="292929"/>
                  </a:solidFill>
                  <a:cs typeface="Calibri"/>
                </a:rPr>
                <a:t>map</a:t>
              </a:r>
              <a:r>
                <a:rPr lang="de-DE" sz="1400">
                  <a:solidFill>
                    <a:srgbClr val="292929"/>
                  </a:solidFill>
                  <a:cs typeface="Calibri"/>
                </a:rPr>
                <a:t>(item =&gt; item * 2)</a:t>
              </a:r>
              <a:r>
                <a:rPr lang="de-DE">
                  <a:solidFill>
                    <a:srgbClr val="292929"/>
                  </a:solidFill>
                  <a:cs typeface="Calibri"/>
                </a:rPr>
                <a:t> </a:t>
              </a:r>
              <a:endParaRPr lang="de-DE">
                <a:solidFill>
                  <a:srgbClr val="292929"/>
                </a:solidFill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C43D59FA-5675-DAE1-B317-2B700F0041BA}"/>
                </a:ext>
              </a:extLst>
            </p:cNvPr>
            <p:cNvGrpSpPr/>
            <p:nvPr/>
          </p:nvGrpSpPr>
          <p:grpSpPr>
            <a:xfrm>
              <a:off x="583204" y="2860862"/>
              <a:ext cx="2554941" cy="262218"/>
              <a:chOff x="5807386" y="1576668"/>
              <a:chExt cx="2554941" cy="262218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1D5C8814-81CD-F66E-A00F-BD1098F29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7386" y="1723143"/>
                <a:ext cx="2554941" cy="13448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F851B054-7062-04FA-568B-8D6515A48CC5}"/>
                  </a:ext>
                </a:extLst>
              </p:cNvPr>
              <p:cNvSpPr/>
              <p:nvPr/>
            </p:nvSpPr>
            <p:spPr>
              <a:xfrm>
                <a:off x="5970493" y="1576668"/>
                <a:ext cx="255496" cy="26221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  <a:cs typeface="Calibri"/>
                  </a:rPr>
                  <a:t>2</a:t>
                </a:r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8BB25D59-62A2-93B7-0999-41381CCE31A9}"/>
                  </a:ext>
                </a:extLst>
              </p:cNvPr>
              <p:cNvSpPr/>
              <p:nvPr/>
            </p:nvSpPr>
            <p:spPr>
              <a:xfrm>
                <a:off x="6468034" y="1576668"/>
                <a:ext cx="255496" cy="26221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  <a:cs typeface="Calibri"/>
                  </a:rPr>
                  <a:t>4</a:t>
                </a:r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ECBF9A80-AC0A-755E-C0EE-09AD760DB3FD}"/>
                  </a:ext>
                </a:extLst>
              </p:cNvPr>
              <p:cNvSpPr/>
              <p:nvPr/>
            </p:nvSpPr>
            <p:spPr>
              <a:xfrm>
                <a:off x="7684992" y="1576668"/>
                <a:ext cx="255496" cy="26221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  <a:cs typeface="Calibri"/>
                  </a:rPr>
                  <a:t>6</a:t>
                </a:r>
              </a:p>
            </p:txBody>
          </p:sp>
        </p:grp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E6C5162F-E694-5C5E-D366-784DA491B265}"/>
              </a:ext>
            </a:extLst>
          </p:cNvPr>
          <p:cNvSpPr/>
          <p:nvPr/>
        </p:nvSpPr>
        <p:spPr>
          <a:xfrm>
            <a:off x="3249146" y="1810525"/>
            <a:ext cx="2024467" cy="5394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 err="1">
                <a:solidFill>
                  <a:srgbClr val="292929"/>
                </a:solidFill>
                <a:cs typeface="Calibri"/>
              </a:rPr>
              <a:t>distinct</a:t>
            </a:r>
            <a:r>
              <a:rPr lang="de-DE" sz="1400">
                <a:solidFill>
                  <a:srgbClr val="292929"/>
                </a:solidFill>
                <a:cs typeface="Calibri"/>
              </a:rPr>
              <a:t>()</a:t>
            </a:r>
            <a:r>
              <a:rPr lang="de-DE">
                <a:solidFill>
                  <a:srgbClr val="292929"/>
                </a:solidFill>
                <a:cs typeface="Calibri"/>
              </a:rPr>
              <a:t> </a:t>
            </a:r>
            <a:endParaRPr lang="de-DE">
              <a:solidFill>
                <a:srgbClr val="292929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A231948-AA6F-90C2-1FA5-7DB9C9015E79}"/>
              </a:ext>
            </a:extLst>
          </p:cNvPr>
          <p:cNvCxnSpPr>
            <a:cxnSpLocks/>
          </p:cNvCxnSpPr>
          <p:nvPr/>
        </p:nvCxnSpPr>
        <p:spPr>
          <a:xfrm>
            <a:off x="6189942" y="1546271"/>
            <a:ext cx="2024467" cy="1079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EB8804CA-B80C-EF8F-12A9-56ECB42E3E36}"/>
              </a:ext>
            </a:extLst>
          </p:cNvPr>
          <p:cNvSpPr/>
          <p:nvPr/>
        </p:nvSpPr>
        <p:spPr>
          <a:xfrm>
            <a:off x="6319184" y="1428750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DC411C4-9781-8E13-68BE-A47E78AE72DC}"/>
              </a:ext>
            </a:extLst>
          </p:cNvPr>
          <p:cNvSpPr/>
          <p:nvPr/>
        </p:nvSpPr>
        <p:spPr>
          <a:xfrm>
            <a:off x="6928575" y="1422026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845224F-6137-00F8-BAA2-8FC18378ED63}"/>
              </a:ext>
            </a:extLst>
          </p:cNvPr>
          <p:cNvSpPr/>
          <p:nvPr/>
        </p:nvSpPr>
        <p:spPr>
          <a:xfrm>
            <a:off x="7677707" y="1428750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3425EBF-115E-60E3-E9DA-6A08E1490304}"/>
              </a:ext>
            </a:extLst>
          </p:cNvPr>
          <p:cNvSpPr/>
          <p:nvPr/>
        </p:nvSpPr>
        <p:spPr>
          <a:xfrm>
            <a:off x="5985624" y="1864314"/>
            <a:ext cx="2441324" cy="5394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 dirty="0" err="1">
                <a:solidFill>
                  <a:srgbClr val="292929"/>
                </a:solidFill>
                <a:cs typeface="Calibri"/>
              </a:rPr>
              <a:t>map</a:t>
            </a:r>
            <a:r>
              <a:rPr lang="de-DE" sz="1400" dirty="0">
                <a:solidFill>
                  <a:srgbClr val="292929"/>
                </a:solidFill>
                <a:cs typeface="Calibri"/>
              </a:rPr>
              <a:t>(</a:t>
            </a:r>
            <a:r>
              <a:rPr lang="de-DE" sz="1400" dirty="0" err="1">
                <a:solidFill>
                  <a:srgbClr val="292929"/>
                </a:solidFill>
                <a:cs typeface="Calibri"/>
              </a:rPr>
              <a:t>num</a:t>
            </a:r>
            <a:r>
              <a:rPr lang="de-DE" sz="1400" dirty="0">
                <a:solidFill>
                  <a:srgbClr val="292929"/>
                </a:solidFill>
                <a:cs typeface="Calibri"/>
              </a:rPr>
              <a:t> =&gt; </a:t>
            </a:r>
            <a:r>
              <a:rPr lang="de-DE" sz="1400" dirty="0" err="1">
                <a:solidFill>
                  <a:srgbClr val="292929"/>
                </a:solidFill>
                <a:cs typeface="Calibri"/>
              </a:rPr>
              <a:t>alphabet</a:t>
            </a:r>
            <a:r>
              <a:rPr lang="de-DE" sz="1400" dirty="0">
                <a:solidFill>
                  <a:srgbClr val="292929"/>
                </a:solidFill>
                <a:cs typeface="Calibri"/>
              </a:rPr>
              <a:t>(</a:t>
            </a:r>
            <a:r>
              <a:rPr lang="de-DE" sz="1400" dirty="0" err="1">
                <a:solidFill>
                  <a:srgbClr val="292929"/>
                </a:solidFill>
                <a:cs typeface="Calibri"/>
              </a:rPr>
              <a:t>num</a:t>
            </a:r>
            <a:r>
              <a:rPr lang="de-DE" sz="1400" dirty="0">
                <a:solidFill>
                  <a:srgbClr val="292929"/>
                </a:solidFill>
                <a:cs typeface="Calibri"/>
              </a:rPr>
              <a:t>)) </a:t>
            </a:r>
            <a:endParaRPr lang="de-DE" dirty="0">
              <a:solidFill>
                <a:srgbClr val="292929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5B388FC-4AAF-5FCA-2D33-4AA24E2A6592}"/>
              </a:ext>
            </a:extLst>
          </p:cNvPr>
          <p:cNvGrpSpPr/>
          <p:nvPr/>
        </p:nvGrpSpPr>
        <p:grpSpPr>
          <a:xfrm>
            <a:off x="3251760" y="1388409"/>
            <a:ext cx="2024467" cy="210384"/>
            <a:chOff x="3251760" y="1388409"/>
            <a:chExt cx="2024467" cy="210384"/>
          </a:xfrm>
        </p:grpSpPr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A4BAE217-7631-35B8-3EB8-5C56ADFA2448}"/>
                </a:ext>
              </a:extLst>
            </p:cNvPr>
            <p:cNvCxnSpPr>
              <a:cxnSpLocks/>
            </p:cNvCxnSpPr>
            <p:nvPr/>
          </p:nvCxnSpPr>
          <p:spPr>
            <a:xfrm>
              <a:off x="3251760" y="1505930"/>
              <a:ext cx="2024467" cy="10790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9CDD2A08-69F6-9BEF-698F-5FF2686E92C6}"/>
                </a:ext>
              </a:extLst>
            </p:cNvPr>
            <p:cNvSpPr/>
            <p:nvPr/>
          </p:nvSpPr>
          <p:spPr>
            <a:xfrm>
              <a:off x="3367555" y="1388409"/>
              <a:ext cx="202448" cy="21038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1</a:t>
              </a: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40D9A84-B9C3-8CEE-4C51-A38CC5FC7EA9}"/>
                </a:ext>
              </a:extLst>
            </p:cNvPr>
            <p:cNvSpPr/>
            <p:nvPr/>
          </p:nvSpPr>
          <p:spPr>
            <a:xfrm>
              <a:off x="3775240" y="1388409"/>
              <a:ext cx="202448" cy="21038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2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5866DB4-7476-A88B-6534-BCCC48F1176E}"/>
                </a:ext>
              </a:extLst>
            </p:cNvPr>
            <p:cNvSpPr/>
            <p:nvPr/>
          </p:nvSpPr>
          <p:spPr>
            <a:xfrm>
              <a:off x="4739525" y="1388409"/>
              <a:ext cx="202448" cy="21038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3</a:t>
              </a: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D4FC866-E20E-1524-5AFD-C39B48D84BFF}"/>
                </a:ext>
              </a:extLst>
            </p:cNvPr>
            <p:cNvSpPr/>
            <p:nvPr/>
          </p:nvSpPr>
          <p:spPr>
            <a:xfrm>
              <a:off x="4019737" y="1388409"/>
              <a:ext cx="202448" cy="21038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1</a:t>
              </a: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2DED8C5-8526-C022-BCFF-6F948BCC2C1F}"/>
                </a:ext>
              </a:extLst>
            </p:cNvPr>
            <p:cNvSpPr/>
            <p:nvPr/>
          </p:nvSpPr>
          <p:spPr>
            <a:xfrm>
              <a:off x="4322666" y="1388409"/>
              <a:ext cx="202448" cy="21038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3</a:t>
              </a:r>
            </a:p>
          </p:txBody>
        </p:sp>
      </p:grp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29F454A9-A14A-BB85-7882-EC45B41A3A73}"/>
              </a:ext>
            </a:extLst>
          </p:cNvPr>
          <p:cNvCxnSpPr>
            <a:cxnSpLocks/>
          </p:cNvCxnSpPr>
          <p:nvPr/>
        </p:nvCxnSpPr>
        <p:spPr>
          <a:xfrm>
            <a:off x="3251760" y="2648930"/>
            <a:ext cx="2024467" cy="1079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413CFD4D-D5D8-7A17-1027-5C0CAF625C8C}"/>
              </a:ext>
            </a:extLst>
          </p:cNvPr>
          <p:cNvSpPr/>
          <p:nvPr/>
        </p:nvSpPr>
        <p:spPr>
          <a:xfrm>
            <a:off x="3367555" y="2531409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27ED9D4F-4002-6D98-8BCB-98A5A1EDFE6B}"/>
              </a:ext>
            </a:extLst>
          </p:cNvPr>
          <p:cNvSpPr/>
          <p:nvPr/>
        </p:nvSpPr>
        <p:spPr>
          <a:xfrm>
            <a:off x="3775240" y="2531409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2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EDE1EC90-06DB-7BF4-8D9C-E680BB9F2E03}"/>
              </a:ext>
            </a:extLst>
          </p:cNvPr>
          <p:cNvSpPr/>
          <p:nvPr/>
        </p:nvSpPr>
        <p:spPr>
          <a:xfrm>
            <a:off x="4322666" y="2531409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17FA131-6A18-C4D3-D42D-F990FA766B73}"/>
              </a:ext>
            </a:extLst>
          </p:cNvPr>
          <p:cNvCxnSpPr>
            <a:cxnSpLocks/>
          </p:cNvCxnSpPr>
          <p:nvPr/>
        </p:nvCxnSpPr>
        <p:spPr>
          <a:xfrm>
            <a:off x="6196666" y="2669145"/>
            <a:ext cx="2024467" cy="1079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19E1442D-EADD-9EBB-2033-4E6144EFA1A3}"/>
              </a:ext>
            </a:extLst>
          </p:cNvPr>
          <p:cNvSpPr/>
          <p:nvPr/>
        </p:nvSpPr>
        <p:spPr>
          <a:xfrm>
            <a:off x="6372973" y="2551621"/>
            <a:ext cx="202448" cy="21039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a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BDD956FE-72E2-24B2-66A7-24B810095CC7}"/>
              </a:ext>
            </a:extLst>
          </p:cNvPr>
          <p:cNvSpPr/>
          <p:nvPr/>
        </p:nvSpPr>
        <p:spPr>
          <a:xfrm>
            <a:off x="6934143" y="2570188"/>
            <a:ext cx="202448" cy="21039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b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41A4941-AC06-30A1-74F3-F8D391AEC98B}"/>
              </a:ext>
            </a:extLst>
          </p:cNvPr>
          <p:cNvSpPr/>
          <p:nvPr/>
        </p:nvSpPr>
        <p:spPr>
          <a:xfrm>
            <a:off x="7677707" y="2551579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  <a:cs typeface="Calibri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2871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A523081-E19A-44EC-B2AC-98C79327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3E7CE-B2AD-47CE-B161-BD28E4D5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1CD082-E7EE-495E-AF85-2D1E4D9E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Einsatz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9F740B-743B-4D8C-A9FF-A5ABEF326E0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de-DE" dirty="0"/>
              <a:t>Bildliche Darstellung der inneren Vorgänge</a:t>
            </a:r>
            <a:endParaRPr lang="de-DE"/>
          </a:p>
          <a:p>
            <a:pPr>
              <a:buFont typeface="Arial"/>
              <a:buChar char="•"/>
            </a:pPr>
            <a:r>
              <a:rPr lang="de-DE" dirty="0"/>
              <a:t>Komplexitätsreduzierung</a:t>
            </a:r>
            <a:endParaRPr lang="de-DE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de-DE" dirty="0"/>
              <a:t>Ermöglichen das Testen unter Einbezug der zeitlichen und inneren Aspekte von Observables</a:t>
            </a:r>
            <a:endParaRPr lang="de-DE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de-DE" dirty="0"/>
              <a:t>Einsetzbar Unabhängig von </a:t>
            </a:r>
            <a:r>
              <a:rPr lang="de-DE" dirty="0" err="1"/>
              <a:t>RxJS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465243"/>
      </p:ext>
    </p:extLst>
  </p:cSld>
  <p:clrMapOvr>
    <a:masterClrMapping/>
  </p:clrMapOvr>
</p:sld>
</file>

<file path=ppt/theme/theme1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Benutzerdefiniert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247</Words>
  <Application>Microsoft Office PowerPoint</Application>
  <PresentationFormat>Bildschirmpräsentation (16:9)</PresentationFormat>
  <Paragraphs>75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1_andrena-Folienmaster-16-9</vt:lpstr>
      <vt:lpstr>2_andrena-Folienmaster-16-9</vt:lpstr>
      <vt:lpstr>Marble Diagramme</vt:lpstr>
      <vt:lpstr>Was ist ein Marble Diagramm?</vt:lpstr>
      <vt:lpstr> Complete und Error</vt:lpstr>
      <vt:lpstr>Operations</vt:lpstr>
      <vt:lpstr>Beispiele</vt:lpstr>
      <vt:lpstr>Einsatz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Fabian Stelzig</cp:lastModifiedBy>
  <cp:revision>33</cp:revision>
  <cp:lastPrinted>2017-04-05T07:32:35Z</cp:lastPrinted>
  <dcterms:created xsi:type="dcterms:W3CDTF">2010-04-12T23:12:02Z</dcterms:created>
  <dcterms:modified xsi:type="dcterms:W3CDTF">2022-04-18T19:02:30Z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