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13" r:id="rId5"/>
    <p:sldId id="574" r:id="rId6"/>
    <p:sldId id="587" r:id="rId7"/>
    <p:sldId id="586" r:id="rId8"/>
    <p:sldId id="580" r:id="rId9"/>
    <p:sldId id="578" r:id="rId10"/>
    <p:sldId id="585" r:id="rId11"/>
    <p:sldId id="581" r:id="rId12"/>
    <p:sldId id="590" r:id="rId13"/>
    <p:sldId id="591" r:id="rId14"/>
    <p:sldId id="588" r:id="rId15"/>
    <p:sldId id="589" r:id="rId16"/>
    <p:sldId id="582" r:id="rId17"/>
    <p:sldId id="584" r:id="rId18"/>
    <p:sldId id="579" r:id="rId19"/>
    <p:sldId id="575" r:id="rId20"/>
    <p:sldId id="576" r:id="rId21"/>
    <p:sldId id="577" r:id="rId22"/>
    <p:sldId id="573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C3B"/>
    <a:srgbClr val="CC0000"/>
    <a:srgbClr val="000000"/>
    <a:srgbClr val="F5A31D"/>
    <a:srgbClr val="FFFFFF"/>
    <a:srgbClr val="99CA3B"/>
    <a:srgbClr val="EEA51C"/>
    <a:srgbClr val="EA8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2" autoAdjust="0"/>
    <p:restoredTop sz="95315" autoAdjust="0"/>
  </p:normalViewPr>
  <p:slideViewPr>
    <p:cSldViewPr>
      <p:cViewPr varScale="1">
        <p:scale>
          <a:sx n="68" d="100"/>
          <a:sy n="68" d="100"/>
        </p:scale>
        <p:origin x="1386" y="5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2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3F5A64B3-44FF-4D26-895A-4D35E91B355A}" type="datetimeFigureOut">
              <a:rPr lang="en-GB"/>
              <a:pPr>
                <a:defRPr/>
              </a:pPr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85816FB-BB88-40FD-BBC2-E211D0AD22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01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A8F3CE5-9D96-4532-BE86-59CE471A9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96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96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96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96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96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F3CE5-9D96-4532-BE86-59CE471A9BD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65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685800" y="1803400"/>
            <a:ext cx="4495800" cy="0"/>
          </a:xfrm>
          <a:prstGeom prst="line">
            <a:avLst/>
          </a:prstGeom>
          <a:noFill/>
          <a:ln w="25400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584200" y="1068388"/>
            <a:ext cx="226218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j-lt"/>
                <a:cs typeface="+mn-cs"/>
              </a:rPr>
              <a:t>RxLogix Corporation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685800" y="3479800"/>
            <a:ext cx="4495800" cy="0"/>
          </a:xfrm>
          <a:prstGeom prst="line">
            <a:avLst/>
          </a:prstGeom>
          <a:noFill/>
          <a:ln w="25400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6900" y="3860800"/>
            <a:ext cx="7581900" cy="1625600"/>
          </a:xfrm>
        </p:spPr>
        <p:txBody>
          <a:bodyPr/>
          <a:lstStyle>
            <a:lvl1pPr marL="0" indent="0">
              <a:buFont typeface="Times" pitchFamily="-96" charset="0"/>
              <a:buNone/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6900" y="1993900"/>
            <a:ext cx="8064500" cy="1358900"/>
          </a:xfrm>
        </p:spPr>
        <p:txBody>
          <a:bodyPr/>
          <a:lstStyle>
            <a:lvl1pPr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9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1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4450" y="647700"/>
            <a:ext cx="19431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150" y="647700"/>
            <a:ext cx="56769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4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5150" y="1763713"/>
            <a:ext cx="7772400" cy="43322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87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8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50" y="1763713"/>
            <a:ext cx="3810000" cy="4332287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763713"/>
            <a:ext cx="3810000" cy="4332287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380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77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8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6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65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29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14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0" y="1763713"/>
            <a:ext cx="7772400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5867400" y="6370638"/>
            <a:ext cx="2743200" cy="258762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81BB30"/>
                </a:solidFill>
                <a:latin typeface="Calibri" panose="020F0502020204030204" pitchFamily="34" charset="0"/>
              </a:rPr>
              <a:t>RxLogix Corporation, Confidential, Copyright </a:t>
            </a:r>
            <a:r>
              <a:rPr lang="en-US" altLang="en-US" sz="700">
                <a:solidFill>
                  <a:srgbClr val="81BB30"/>
                </a:solidFill>
                <a:latin typeface="Calibri" panose="020F0502020204030204" pitchFamily="34" charset="0"/>
              </a:rPr>
              <a:t>©</a:t>
            </a:r>
            <a:r>
              <a:rPr lang="en-US" altLang="en-US" sz="800">
                <a:solidFill>
                  <a:srgbClr val="81BB30"/>
                </a:solidFill>
                <a:latin typeface="Calibri" panose="020F0502020204030204" pitchFamily="34" charset="0"/>
              </a:rPr>
              <a:t>2010   </a:t>
            </a:r>
            <a:r>
              <a:rPr lang="en-US" altLang="en-US" sz="80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fld id="{D7E86B45-5AA1-4546-AB08-188061E73D40}" type="slidenum">
              <a:rPr lang="en-US" altLang="en-US" sz="1000" smtClean="0">
                <a:solidFill>
                  <a:srgbClr val="92D050"/>
                </a:solidFill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70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+mj-ea"/>
          <a:cs typeface="ヒラギノ角ゴ Pro W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Calibri" pitchFamily="-96" charset="0"/>
          <a:ea typeface="ヒラギノ角ゴ Pro W3" pitchFamily="-96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Calibri" pitchFamily="-96" charset="0"/>
          <a:ea typeface="ヒラギノ角ゴ Pro W3" pitchFamily="-96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Calibri" pitchFamily="-96" charset="0"/>
          <a:ea typeface="ヒラギノ角ゴ Pro W3" pitchFamily="-96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Calibri" pitchFamily="-96" charset="0"/>
          <a:ea typeface="ヒラギノ角ゴ Pro W3" pitchFamily="-96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96" charset="0"/>
          <a:ea typeface="ヒラギノ角ゴ Pro W3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96" charset="0"/>
          <a:ea typeface="ヒラギノ角ゴ Pro W3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96" charset="0"/>
          <a:ea typeface="ヒラギノ角ゴ Pro W3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96" charset="0"/>
          <a:ea typeface="ヒラギノ角ゴ Pro W3" pitchFamily="-96" charset="-128"/>
        </a:defRPr>
      </a:lvl9pPr>
    </p:titleStyle>
    <p:bodyStyle>
      <a:lvl1pPr marL="177800" indent="-177800" algn="l" rtl="0" eaLnBrk="0" fontAlgn="base" hangingPunct="0">
        <a:spcBef>
          <a:spcPct val="23000"/>
        </a:spcBef>
        <a:spcAft>
          <a:spcPct val="0"/>
        </a:spcAft>
        <a:buFont typeface="Times" panose="02020603050405020304" pitchFamily="18" charset="0"/>
        <a:buChar char="•"/>
        <a:defRPr sz="2800">
          <a:solidFill>
            <a:schemeClr val="bg2"/>
          </a:solidFill>
          <a:latin typeface="+mj-lt"/>
          <a:ea typeface="+mn-ea"/>
          <a:cs typeface="ヒラギノ角ゴ Pro W3" charset="-128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400">
          <a:solidFill>
            <a:schemeClr val="bg2"/>
          </a:solidFill>
          <a:latin typeface="+mj-lt"/>
          <a:ea typeface="+mn-ea"/>
          <a:cs typeface="ヒラギノ角ゴ Pro W3" charset="-128"/>
        </a:defRPr>
      </a:lvl2pPr>
      <a:lvl3pPr marL="8001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bg2"/>
          </a:solidFill>
          <a:latin typeface="+mj-lt"/>
          <a:ea typeface="+mn-ea"/>
          <a:cs typeface="ヒラギノ角ゴ Pro W3" charset="-128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>
          <a:solidFill>
            <a:schemeClr val="bg2"/>
          </a:solidFill>
          <a:latin typeface="+mj-lt"/>
          <a:ea typeface="+mn-ea"/>
          <a:cs typeface="ヒラギノ角ゴ Pro W3" charset="-128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bg2"/>
          </a:solidFill>
          <a:latin typeface="+mj-lt"/>
          <a:ea typeface="+mn-ea"/>
          <a:cs typeface="ヒラギノ角ゴ Pro W3" charset="-128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Font typeface="Wingdings" pitchFamily="-96" charset="2"/>
        <a:buChar char="§"/>
        <a:defRPr>
          <a:solidFill>
            <a:schemeClr val="bg2"/>
          </a:solidFill>
          <a:latin typeface="+mn-lt"/>
          <a:ea typeface="+mn-ea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Font typeface="Wingdings" pitchFamily="-96" charset="2"/>
        <a:buChar char="§"/>
        <a:defRPr>
          <a:solidFill>
            <a:schemeClr val="bg2"/>
          </a:solidFill>
          <a:latin typeface="+mn-lt"/>
          <a:ea typeface="+mn-ea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Font typeface="Wingdings" pitchFamily="-96" charset="2"/>
        <a:buChar char="§"/>
        <a:defRPr>
          <a:solidFill>
            <a:schemeClr val="bg2"/>
          </a:solidFill>
          <a:latin typeface="+mn-lt"/>
          <a:ea typeface="+mn-ea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Font typeface="Wingdings" pitchFamily="-96" charset="2"/>
        <a:buChar char="§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2138" y="1828800"/>
            <a:ext cx="8064500" cy="1600200"/>
          </a:xfrm>
        </p:spPr>
        <p:txBody>
          <a:bodyPr/>
          <a:lstStyle/>
          <a:p>
            <a:pPr eaLnBrk="1" hangingPunct="1"/>
            <a:r>
              <a:rPr lang="en-US" altLang="en-US">
                <a:cs typeface="ヒラギノ角ゴ Pro W3"/>
              </a:rPr>
              <a:t>Introduction to Pharmacovigilance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D939C-8A85-422B-A9BD-7FFA523DCE80}"/>
              </a:ext>
            </a:extLst>
          </p:cNvPr>
          <p:cNvSpPr txBox="1"/>
          <p:nvPr/>
        </p:nvSpPr>
        <p:spPr>
          <a:xfrm>
            <a:off x="495300" y="1690062"/>
            <a:ext cx="8153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F4B50"/>
                </a:solidFill>
                <a:effectLst/>
                <a:latin typeface="+mn-lt"/>
              </a:rPr>
              <a:t>Off-label use or Misuse </a:t>
            </a:r>
            <a:r>
              <a:rPr lang="en-US" sz="2000" b="0" i="0" dirty="0">
                <a:solidFill>
                  <a:srgbClr val="3F4B50"/>
                </a:solidFill>
                <a:effectLst/>
                <a:latin typeface="+mn-lt"/>
              </a:rPr>
              <a:t>-</a:t>
            </a:r>
            <a:r>
              <a:rPr lang="en-US" sz="2000" dirty="0">
                <a:solidFill>
                  <a:srgbClr val="3F4B50"/>
                </a:solidFill>
                <a:effectLst/>
                <a:latin typeface="+mn-lt"/>
              </a:rPr>
              <a:t>Situations where a medicinal product is intentionally used for a medical purpose not in accordance with the marketing authorization. For instance, medicine used:</a:t>
            </a:r>
          </a:p>
          <a:p>
            <a:pPr algn="l"/>
            <a:endParaRPr lang="en-US" sz="2000" dirty="0">
              <a:solidFill>
                <a:srgbClr val="3F4B50"/>
              </a:solidFill>
              <a:effectLst/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4B50"/>
                </a:solidFill>
                <a:effectLst/>
                <a:latin typeface="+mn-lt"/>
              </a:rPr>
              <a:t>For disease that it is not approved to treat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4B50"/>
                </a:solidFill>
                <a:effectLst/>
                <a:latin typeface="+mn-lt"/>
              </a:rPr>
              <a:t>Through different route or method of administration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4B50"/>
                </a:solidFill>
                <a:effectLst/>
                <a:latin typeface="+mn-lt"/>
              </a:rPr>
              <a:t>With different dose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4B50"/>
                </a:solidFill>
                <a:effectLst/>
                <a:latin typeface="+mn-lt"/>
              </a:rPr>
              <a:t>In different group of patients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4B50"/>
                </a:solidFill>
                <a:effectLst/>
                <a:latin typeface="+mn-lt"/>
              </a:rPr>
              <a:t>They are not medication errors, as they are intentional.</a:t>
            </a:r>
          </a:p>
          <a:p>
            <a:br>
              <a:rPr lang="en-US" sz="2000" dirty="0">
                <a:latin typeface="+mn-lt"/>
              </a:rPr>
            </a:br>
            <a:endParaRPr lang="en-IN" sz="20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AF0A55-0748-4EF1-81D4-6E653594D117}"/>
              </a:ext>
            </a:extLst>
          </p:cNvPr>
          <p:cNvSpPr txBox="1">
            <a:spLocks/>
          </p:cNvSpPr>
          <p:nvPr/>
        </p:nvSpPr>
        <p:spPr bwMode="auto">
          <a:xfrm>
            <a:off x="495300" y="199727"/>
            <a:ext cx="7721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j-lt"/>
                <a:ea typeface="+mj-ea"/>
                <a:cs typeface="ヒラギノ角ゴ Pro W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9pPr>
          </a:lstStyle>
          <a:p>
            <a:r>
              <a:rPr lang="en-US" altLang="en-US" kern="0" dirty="0">
                <a:cs typeface="ヒラギノ角ゴ Pro W3"/>
              </a:rPr>
              <a:t>PV terminologies</a:t>
            </a:r>
            <a:endParaRPr lang="en-US" altLang="en-US" sz="2000" kern="0" dirty="0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37141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7BFE8-115F-46A8-B9E8-D00532F19729}"/>
              </a:ext>
            </a:extLst>
          </p:cNvPr>
          <p:cNvSpPr txBox="1"/>
          <p:nvPr/>
        </p:nvSpPr>
        <p:spPr>
          <a:xfrm>
            <a:off x="381000" y="1524000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Dechallenge</a:t>
            </a:r>
            <a:r>
              <a:rPr lang="en-US" altLang="en-US" sz="1800" dirty="0">
                <a:latin typeface="Calibri" panose="020F0502020204030204" pitchFamily="34" charset="0"/>
              </a:rPr>
              <a:t> – </a:t>
            </a:r>
            <a:r>
              <a:rPr lang="en-US" altLang="en-US" sz="2000" dirty="0">
                <a:latin typeface="Calibri" panose="020F0502020204030204" pitchFamily="34" charset="0"/>
              </a:rPr>
              <a:t>This refers to the stopping of the drug, usually after an adverse event (AE) or at the end of a planned treatment (e.g. a two week course of ampicillin).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the drug is fully stopped or decreased in dose and the AE may fully disappear or only partially decrease.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positive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dechallenge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</a:rPr>
              <a:t>– This refers to the AE disappearing after the stopping of the drug.  Thus, the AE (which may really be an adverse reaction – AR) of diarrhea disappeared a day after the patient stopped the ampicillin.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 negative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dechallenge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</a:rPr>
              <a:t>– This refers to the AE NOT disappearing after the stopping of the drug.  In our example, the diarrhea continued even after the ampicillin was stopped.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37D741-0335-40EC-9556-8993BCBE3E92}"/>
              </a:ext>
            </a:extLst>
          </p:cNvPr>
          <p:cNvSpPr txBox="1">
            <a:spLocks/>
          </p:cNvSpPr>
          <p:nvPr/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j-lt"/>
                <a:ea typeface="+mj-ea"/>
                <a:cs typeface="ヒラギノ角ゴ Pro W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9pPr>
          </a:lstStyle>
          <a:p>
            <a:r>
              <a:rPr lang="en-US" altLang="en-US" kern="0" dirty="0">
                <a:cs typeface="ヒラギノ角ゴ Pro W3"/>
              </a:rPr>
              <a:t>PV terminologies</a:t>
            </a:r>
            <a:endParaRPr lang="en-US" altLang="en-US" sz="2000" kern="0" dirty="0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44450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7BFE8-115F-46A8-B9E8-D00532F19729}"/>
              </a:ext>
            </a:extLst>
          </p:cNvPr>
          <p:cNvSpPr txBox="1"/>
          <p:nvPr/>
        </p:nvSpPr>
        <p:spPr>
          <a:xfrm>
            <a:off x="381000" y="1524000"/>
            <a:ext cx="8382000" cy="437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dirty="0" err="1">
                <a:latin typeface="Calibri" panose="020F0502020204030204" pitchFamily="34" charset="0"/>
              </a:rPr>
              <a:t>R</a:t>
            </a:r>
            <a:r>
              <a:rPr lang="en-US" altLang="en-US" sz="2400" dirty="0" err="1">
                <a:latin typeface="Calibri" panose="020F0502020204030204" pitchFamily="34" charset="0"/>
              </a:rPr>
              <a:t>echallenge</a:t>
            </a:r>
            <a:r>
              <a:rPr lang="en-US" altLang="en-US" sz="1800" dirty="0">
                <a:latin typeface="Calibri" panose="020F0502020204030204" pitchFamily="34" charset="0"/>
              </a:rPr>
              <a:t> – </a:t>
            </a:r>
            <a:r>
              <a:rPr lang="en-US" sz="2000" dirty="0">
                <a:latin typeface="Calibri" panose="020F0502020204030204" pitchFamily="34" charset="0"/>
              </a:rPr>
              <a:t>This refers to the restarting of the same drug after having stopped it, usually for an AE.  </a:t>
            </a:r>
            <a:r>
              <a:rPr lang="en-US" sz="2000" dirty="0" err="1">
                <a:latin typeface="Calibri" panose="020F0502020204030204" pitchFamily="34" charset="0"/>
              </a:rPr>
              <a:t>Rechallenges</a:t>
            </a:r>
            <a:r>
              <a:rPr lang="en-US" sz="2000" dirty="0">
                <a:latin typeface="Calibri" panose="020F0502020204030204" pitchFamily="34" charset="0"/>
              </a:rPr>
              <a:t> may also be complete or partial.  Thus the patient may have restarted ampicillin a week later after having stopped it.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 positive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rechallenge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– This refers to the AE recurring after restarting the drug.  To have this occur, the AE had to have previously disappeared after the </a:t>
            </a:r>
            <a:r>
              <a:rPr lang="en-US" sz="2000" dirty="0" err="1">
                <a:latin typeface="Calibri" panose="020F0502020204030204" pitchFamily="34" charset="0"/>
              </a:rPr>
              <a:t>dechallenge</a:t>
            </a:r>
            <a:r>
              <a:rPr lang="en-US" sz="2000" dirty="0">
                <a:latin typeface="Calibri" panose="020F0502020204030204" pitchFamily="34" charset="0"/>
              </a:rPr>
              <a:t> in order for it to restart.</a:t>
            </a:r>
          </a:p>
          <a:p>
            <a:pPr algn="l"/>
            <a:endParaRPr lang="en-US" sz="2000" dirty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 negative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rechallenge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– This is the case where the AE does not recur after the drug is </a:t>
            </a:r>
            <a:r>
              <a:rPr lang="en-US" sz="2000" dirty="0" err="1">
                <a:latin typeface="Calibri" panose="020F0502020204030204" pitchFamily="34" charset="0"/>
              </a:rPr>
              <a:t>restarted.Note</a:t>
            </a:r>
            <a:r>
              <a:rPr lang="en-US" sz="2000" dirty="0">
                <a:latin typeface="Calibri" panose="020F0502020204030204" pitchFamily="34" charset="0"/>
              </a:rPr>
              <a:t> the confusion here: With a positive </a:t>
            </a:r>
            <a:r>
              <a:rPr lang="en-US" sz="2000" dirty="0" err="1">
                <a:latin typeface="Calibri" panose="020F0502020204030204" pitchFamily="34" charset="0"/>
              </a:rPr>
              <a:t>dechallenge</a:t>
            </a:r>
            <a:r>
              <a:rPr lang="en-US" sz="2000" dirty="0">
                <a:latin typeface="Calibri" panose="020F0502020204030204" pitchFamily="34" charset="0"/>
              </a:rPr>
              <a:t> the AE disappears but with a positive </a:t>
            </a:r>
            <a:r>
              <a:rPr lang="en-US" sz="2000" dirty="0" err="1">
                <a:latin typeface="Calibri" panose="020F0502020204030204" pitchFamily="34" charset="0"/>
              </a:rPr>
              <a:t>rechallenge</a:t>
            </a:r>
            <a:r>
              <a:rPr lang="en-US" sz="2000" dirty="0">
                <a:latin typeface="Calibri" panose="020F0502020204030204" pitchFamily="34" charset="0"/>
              </a:rPr>
              <a:t> the AE comes back.  And vice versa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0DD734-72DE-47AD-A21D-A5243682D19D}"/>
              </a:ext>
            </a:extLst>
          </p:cNvPr>
          <p:cNvSpPr txBox="1">
            <a:spLocks/>
          </p:cNvSpPr>
          <p:nvPr/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j-lt"/>
                <a:ea typeface="+mj-ea"/>
                <a:cs typeface="ヒラギノ角ゴ Pro W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9pPr>
          </a:lstStyle>
          <a:p>
            <a:r>
              <a:rPr lang="en-US" altLang="en-US" kern="0" dirty="0">
                <a:cs typeface="ヒラギノ角ゴ Pro W3"/>
              </a:rPr>
              <a:t>PV terminologies</a:t>
            </a:r>
            <a:endParaRPr lang="en-US" altLang="en-US" sz="2000" kern="0" dirty="0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81950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I heard about Product Dictionary…what is it?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20015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Contains list of company products with below hierarchical details: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Product Family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Ingredients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Datasheets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Product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Generic Name – usually the concatenation of ingredients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Formulation – Tablet, Capsule, Injection etc.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Concentration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Indication – Medical condition that this product is supposed to cure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License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Trade Name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License Number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Authorization Country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alibri" panose="020F0502020204030204" pitchFamily="34" charset="0"/>
              </a:rPr>
              <a:t>Datasheet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And MedDRA Dictionary…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533400" y="1295400"/>
            <a:ext cx="5410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u="sng">
                <a:latin typeface="Calibri" panose="020F0502020204030204" pitchFamily="34" charset="0"/>
              </a:rPr>
              <a:t>Med</a:t>
            </a:r>
            <a:r>
              <a:rPr lang="en-US" altLang="en-US">
                <a:latin typeface="Calibri" panose="020F0502020204030204" pitchFamily="34" charset="0"/>
              </a:rPr>
              <a:t>ical </a:t>
            </a:r>
            <a:r>
              <a:rPr lang="en-US" altLang="en-US" b="1" u="sng">
                <a:latin typeface="Calibri" panose="020F0502020204030204" pitchFamily="34" charset="0"/>
              </a:rPr>
              <a:t>D</a:t>
            </a:r>
            <a:r>
              <a:rPr lang="en-US" altLang="en-US">
                <a:latin typeface="Calibri" panose="020F0502020204030204" pitchFamily="34" charset="0"/>
              </a:rPr>
              <a:t>ictionary for </a:t>
            </a:r>
            <a:r>
              <a:rPr lang="en-US" altLang="en-US" b="1" u="sng">
                <a:latin typeface="Calibri" panose="020F0502020204030204" pitchFamily="34" charset="0"/>
              </a:rPr>
              <a:t>R</a:t>
            </a:r>
            <a:r>
              <a:rPr lang="en-US" altLang="en-US">
                <a:latin typeface="Calibri" panose="020F0502020204030204" pitchFamily="34" charset="0"/>
              </a:rPr>
              <a:t>egulatory </a:t>
            </a:r>
            <a:r>
              <a:rPr lang="en-US" altLang="en-US" b="1" u="sng">
                <a:latin typeface="Calibri" panose="020F0502020204030204" pitchFamily="34" charset="0"/>
              </a:rPr>
              <a:t>A</a:t>
            </a:r>
            <a:r>
              <a:rPr lang="en-US" altLang="en-US">
                <a:latin typeface="Calibri" panose="020F0502020204030204" pitchFamily="34" charset="0"/>
              </a:rPr>
              <a:t>ctivities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It contains list of internationally validated medical terminologies. Below is the hierarchy of this dictionary: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2860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Can you give an example?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Monica Colonna, a 25 year female who lives in USA, catches fever.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Doctor prescribes her Advil 600 mg Tablet to treat fever and asks her to take this medicine thrice a day.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Doctor also asked her to take some Vitamin C tablets.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Monica takes these medicines from 1-Apr-2017 to 3-Apr-2017.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She then experiences Nausea on 4-Apr-2017.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She calls the doctor’s office and speaks to Nurse.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Nurse takes all the details and schedules a follow-up visit.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In the meantime, Nurse calls the drug manufacturer company Pfizer on 5-Apr-2017 and reports Nausea that she thought was caused by Advil.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Can you give an example?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37910" name="Text Placeholder 5"/>
          <p:cNvSpPr>
            <a:spLocks/>
          </p:cNvSpPr>
          <p:nvPr/>
        </p:nvSpPr>
        <p:spPr bwMode="auto"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During the follow-up visit, Monica tells the doctor that she has a history of low hemoglobin and allergy from Ibuprofen.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Doctor writes a blood test.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Monica goes to the lab on 6-Apr-2017 for blood test.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Lab sends the test results to doctor. As per that, the hemoglobin was normal but thyroxine was increased.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Doctor calls Monica to be hospitalized from 10-Apr-2017. She is discharged on 12-Apr-2017.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Nurse calls Pfizer again and provides the follow-up information on 13-Apr-2017.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defRPr/>
            </a:pP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That’s all???...Can we create a case now?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37910" name="Text Placeholder 5"/>
          <p:cNvSpPr>
            <a:spLocks/>
          </p:cNvSpPr>
          <p:nvPr/>
        </p:nvSpPr>
        <p:spPr bwMode="auto"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u="sng">
                <a:latin typeface="Calibri" panose="020F0502020204030204" pitchFamily="34" charset="0"/>
              </a:rPr>
              <a:t>Monica Colonna</a:t>
            </a:r>
            <a:r>
              <a:rPr lang="en-US" altLang="en-US" sz="2000">
                <a:latin typeface="Calibri" panose="020F0502020204030204" pitchFamily="34" charset="0"/>
              </a:rPr>
              <a:t> a 25 year female who lives in </a:t>
            </a:r>
            <a:r>
              <a:rPr lang="en-US" altLang="en-US" sz="2000" b="1" u="sng">
                <a:latin typeface="Calibri" panose="020F0502020204030204" pitchFamily="34" charset="0"/>
              </a:rPr>
              <a:t>USA</a:t>
            </a:r>
            <a:r>
              <a:rPr lang="en-US" altLang="en-US" sz="2000" b="1">
                <a:latin typeface="Calibri" panose="020F0502020204030204" pitchFamily="34" charset="0"/>
              </a:rPr>
              <a:t> </a:t>
            </a:r>
            <a:r>
              <a:rPr lang="en-US" altLang="en-US" sz="2000">
                <a:latin typeface="Calibri" panose="020F0502020204030204" pitchFamily="34" charset="0"/>
              </a:rPr>
              <a:t>catches fever</a:t>
            </a:r>
            <a:r>
              <a:rPr lang="en-US" altLang="en-US" sz="2000" b="1" u="sng">
                <a:latin typeface="Calibri" panose="020F0502020204030204" pitchFamily="34" charset="0"/>
              </a:rPr>
              <a:t>.</a:t>
            </a:r>
            <a:r>
              <a:rPr lang="en-US" altLang="en-US" sz="2000"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Doctor prescribes her </a:t>
            </a:r>
            <a:r>
              <a:rPr lang="en-US" altLang="en-US" sz="2000" b="1" u="sng">
                <a:latin typeface="Calibri" panose="020F0502020204030204" pitchFamily="34" charset="0"/>
              </a:rPr>
              <a:t>Advil 600 mg Tablet</a:t>
            </a:r>
            <a:r>
              <a:rPr lang="en-US" altLang="en-US" sz="2000">
                <a:latin typeface="Calibri" panose="020F0502020204030204" pitchFamily="34" charset="0"/>
              </a:rPr>
              <a:t> to treat </a:t>
            </a:r>
            <a:r>
              <a:rPr lang="en-US" altLang="en-US" sz="2000" b="1" u="sng">
                <a:latin typeface="Calibri" panose="020F0502020204030204" pitchFamily="34" charset="0"/>
              </a:rPr>
              <a:t>fever</a:t>
            </a:r>
            <a:r>
              <a:rPr lang="en-US" altLang="en-US" sz="2000">
                <a:latin typeface="Calibri" panose="020F0502020204030204" pitchFamily="34" charset="0"/>
              </a:rPr>
              <a:t> and asks her to take this medicine </a:t>
            </a:r>
            <a:r>
              <a:rPr lang="en-US" altLang="en-US" sz="2000" b="1" u="sng">
                <a:latin typeface="Calibri" panose="020F0502020204030204" pitchFamily="34" charset="0"/>
              </a:rPr>
              <a:t>thrice a day</a:t>
            </a:r>
            <a:r>
              <a:rPr lang="en-US" altLang="en-US" sz="2000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Doctor also asked her to take some </a:t>
            </a:r>
            <a:r>
              <a:rPr lang="en-US" altLang="en-US" sz="2000" b="1" u="sng">
                <a:latin typeface="Calibri" panose="020F0502020204030204" pitchFamily="34" charset="0"/>
              </a:rPr>
              <a:t>Vitamin C tablets</a:t>
            </a:r>
            <a:r>
              <a:rPr lang="en-US" altLang="en-US" sz="2000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Monica takes these medicines from </a:t>
            </a:r>
            <a:r>
              <a:rPr lang="en-US" altLang="en-US" sz="2000" b="1" u="sng">
                <a:latin typeface="Calibri" panose="020F0502020204030204" pitchFamily="34" charset="0"/>
              </a:rPr>
              <a:t>1-Apr-2017</a:t>
            </a:r>
            <a:r>
              <a:rPr lang="en-US" altLang="en-US" sz="2000">
                <a:latin typeface="Calibri" panose="020F0502020204030204" pitchFamily="34" charset="0"/>
              </a:rPr>
              <a:t> to </a:t>
            </a:r>
            <a:r>
              <a:rPr lang="en-US" altLang="en-US" sz="2000" b="1" u="sng">
                <a:latin typeface="Calibri" panose="020F0502020204030204" pitchFamily="34" charset="0"/>
              </a:rPr>
              <a:t>3-Apr-2017</a:t>
            </a:r>
            <a:r>
              <a:rPr lang="en-US" altLang="en-US" sz="2000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She then experiences </a:t>
            </a:r>
            <a:r>
              <a:rPr lang="en-US" altLang="en-US" sz="2000" b="1" u="sng">
                <a:latin typeface="Calibri" panose="020F0502020204030204" pitchFamily="34" charset="0"/>
              </a:rPr>
              <a:t>Nausea</a:t>
            </a:r>
            <a:r>
              <a:rPr lang="en-US" altLang="en-US" sz="2000">
                <a:latin typeface="Calibri" panose="020F0502020204030204" pitchFamily="34" charset="0"/>
              </a:rPr>
              <a:t> on </a:t>
            </a:r>
            <a:r>
              <a:rPr lang="en-US" altLang="en-US" sz="2000" b="1" u="sng">
                <a:latin typeface="Calibri" panose="020F0502020204030204" pitchFamily="34" charset="0"/>
              </a:rPr>
              <a:t>4-Apr-2017</a:t>
            </a:r>
            <a:r>
              <a:rPr lang="en-US" altLang="en-US" sz="2000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She calls the doctor’s office and speaks to Nurse.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Nurse takes all the details and schedules a follow-up visit.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In the meantime, </a:t>
            </a:r>
            <a:r>
              <a:rPr lang="en-US" altLang="en-US" sz="2000" b="1" u="sng">
                <a:latin typeface="Calibri" panose="020F0502020204030204" pitchFamily="34" charset="0"/>
              </a:rPr>
              <a:t>Nurse</a:t>
            </a:r>
            <a:r>
              <a:rPr lang="en-US" altLang="en-US" sz="2000">
                <a:latin typeface="Calibri" panose="020F0502020204030204" pitchFamily="34" charset="0"/>
              </a:rPr>
              <a:t> calls the drug manufacturer company </a:t>
            </a:r>
            <a:r>
              <a:rPr lang="en-US" altLang="en-US" sz="2000" b="1" u="sng">
                <a:latin typeface="Calibri" panose="020F0502020204030204" pitchFamily="34" charset="0"/>
              </a:rPr>
              <a:t>Pfizer</a:t>
            </a:r>
            <a:r>
              <a:rPr lang="en-US" altLang="en-US" sz="2000">
                <a:latin typeface="Calibri" panose="020F0502020204030204" pitchFamily="34" charset="0"/>
              </a:rPr>
              <a:t> on </a:t>
            </a:r>
            <a:r>
              <a:rPr lang="en-US" altLang="en-US" sz="2000" b="1" u="sng">
                <a:latin typeface="Calibri" panose="020F0502020204030204" pitchFamily="34" charset="0"/>
              </a:rPr>
              <a:t>5-Apr-2017</a:t>
            </a:r>
            <a:r>
              <a:rPr lang="en-US" altLang="en-US" sz="2000">
                <a:latin typeface="Calibri" panose="020F0502020204030204" pitchFamily="34" charset="0"/>
              </a:rPr>
              <a:t> and reports Nausea that she thought was </a:t>
            </a:r>
            <a:r>
              <a:rPr lang="en-US" altLang="en-US" sz="2000" b="1" u="sng">
                <a:latin typeface="Calibri" panose="020F0502020204030204" pitchFamily="34" charset="0"/>
              </a:rPr>
              <a:t>caused</a:t>
            </a:r>
            <a:r>
              <a:rPr lang="en-US" altLang="en-US" sz="2000">
                <a:latin typeface="Calibri" panose="020F0502020204030204" pitchFamily="34" charset="0"/>
              </a:rPr>
              <a:t> by Advil.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295400" y="1827213"/>
            <a:ext cx="1371600" cy="306387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Patient Name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62600" y="1000125"/>
            <a:ext cx="9906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Country of Incidence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35325" y="1519238"/>
            <a:ext cx="24384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Product Name Concentration &amp; Formulation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1749425"/>
            <a:ext cx="9906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Indication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2209800"/>
            <a:ext cx="16002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Dosage Frequency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667000"/>
            <a:ext cx="20574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Concomitant  Medication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3124200"/>
            <a:ext cx="15240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Dosage Start Date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00800" y="3117850"/>
            <a:ext cx="15240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Dosage Stop Date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71800" y="3600450"/>
            <a:ext cx="1295400" cy="306388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Adverse Event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3563938"/>
            <a:ext cx="12192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Onset Date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667000" y="4951413"/>
            <a:ext cx="12954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Reporter Type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4951413"/>
            <a:ext cx="8382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MAH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5370513"/>
            <a:ext cx="16002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Initial Receipt Date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77000" y="5397500"/>
            <a:ext cx="9906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Causality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550150" y="5387975"/>
            <a:ext cx="12192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Suspect Drug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895600" y="1052513"/>
            <a:ext cx="8382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Patient Age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844925" y="1047750"/>
            <a:ext cx="7620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Patient Gender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0" grpId="0"/>
      <p:bldP spid="3" grpId="0" animBg="1"/>
      <p:bldP spid="4" grpId="0" animBg="1"/>
      <p:bldP spid="5" grpId="0" animBg="1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That’s all???...Can we create a case now?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37910" name="Text Placeholder 5"/>
          <p:cNvSpPr>
            <a:spLocks/>
          </p:cNvSpPr>
          <p:nvPr/>
        </p:nvSpPr>
        <p:spPr bwMode="auto"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During the follow-up visit, Monica tells the doctor that her mom has a history of </a:t>
            </a:r>
            <a:r>
              <a:rPr lang="en-US" sz="2000" b="1" u="sng" dirty="0">
                <a:latin typeface="Calibri" pitchFamily="34" charset="0"/>
              </a:rPr>
              <a:t>low hemoglobin</a:t>
            </a:r>
            <a:r>
              <a:rPr lang="en-US" sz="2000" dirty="0">
                <a:latin typeface="Calibri" pitchFamily="34" charset="0"/>
              </a:rPr>
              <a:t> and she has </a:t>
            </a:r>
            <a:r>
              <a:rPr lang="en-US" sz="2000" b="1" u="sng" dirty="0">
                <a:latin typeface="Calibri" pitchFamily="34" charset="0"/>
              </a:rPr>
              <a:t>allergy</a:t>
            </a:r>
            <a:r>
              <a:rPr lang="en-US" sz="2000" dirty="0">
                <a:latin typeface="Calibri" pitchFamily="34" charset="0"/>
              </a:rPr>
              <a:t> from </a:t>
            </a:r>
            <a:r>
              <a:rPr lang="en-US" sz="2000" b="1" u="sng" dirty="0">
                <a:latin typeface="Calibri" pitchFamily="34" charset="0"/>
              </a:rPr>
              <a:t>Ibuprofen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Doctor writes a </a:t>
            </a:r>
            <a:r>
              <a:rPr lang="en-US" sz="2000" b="1" u="sng" dirty="0">
                <a:latin typeface="Calibri" pitchFamily="34" charset="0"/>
              </a:rPr>
              <a:t>blood test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Monica goes to the lab on </a:t>
            </a:r>
            <a:r>
              <a:rPr lang="en-US" sz="2000" b="1" u="sng" dirty="0">
                <a:latin typeface="Calibri" pitchFamily="34" charset="0"/>
              </a:rPr>
              <a:t>6-Apr-2017</a:t>
            </a:r>
            <a:r>
              <a:rPr lang="en-US" sz="2000" dirty="0">
                <a:latin typeface="Calibri" pitchFamily="34" charset="0"/>
              </a:rPr>
              <a:t> for blood test.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Lab sends the test results to doctor. As per that, the hemoglobin was normal but </a:t>
            </a:r>
            <a:r>
              <a:rPr lang="en-US" sz="2000" b="1" u="sng" dirty="0">
                <a:latin typeface="Calibri" pitchFamily="34" charset="0"/>
              </a:rPr>
              <a:t>thyroxine</a:t>
            </a:r>
            <a:r>
              <a:rPr lang="en-US" sz="2000" dirty="0">
                <a:latin typeface="Calibri" pitchFamily="34" charset="0"/>
              </a:rPr>
              <a:t> was </a:t>
            </a:r>
            <a:r>
              <a:rPr lang="en-US" sz="2000" b="1" u="sng" dirty="0">
                <a:latin typeface="Calibri" pitchFamily="34" charset="0"/>
              </a:rPr>
              <a:t>increased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Doctor calls Monica to be </a:t>
            </a:r>
            <a:r>
              <a:rPr lang="en-US" sz="2000" b="1" u="sng" dirty="0">
                <a:latin typeface="Calibri" pitchFamily="34" charset="0"/>
              </a:rPr>
              <a:t>hospitalized</a:t>
            </a:r>
            <a:r>
              <a:rPr lang="en-US" sz="2000" dirty="0">
                <a:latin typeface="Calibri" pitchFamily="34" charset="0"/>
              </a:rPr>
              <a:t> from </a:t>
            </a:r>
            <a:r>
              <a:rPr lang="en-US" sz="2000" b="1" u="sng" dirty="0">
                <a:latin typeface="Calibri" pitchFamily="34" charset="0"/>
              </a:rPr>
              <a:t>10-Apr-2017</a:t>
            </a:r>
            <a:r>
              <a:rPr lang="en-US" sz="2000" dirty="0">
                <a:latin typeface="Calibri" pitchFamily="34" charset="0"/>
              </a:rPr>
              <a:t>. She is discharged on </a:t>
            </a:r>
            <a:r>
              <a:rPr lang="en-US" sz="2000" b="1" u="sng" dirty="0">
                <a:latin typeface="Calibri" pitchFamily="34" charset="0"/>
              </a:rPr>
              <a:t>12-Apr-2017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Nurse calls Pfizer again and provides the </a:t>
            </a:r>
            <a:r>
              <a:rPr lang="en-US" sz="2000" b="1" u="sng" dirty="0">
                <a:latin typeface="Calibri" pitchFamily="34" charset="0"/>
              </a:rPr>
              <a:t>important follow-up</a:t>
            </a:r>
            <a:r>
              <a:rPr lang="en-US" sz="2000" dirty="0">
                <a:latin typeface="Calibri" pitchFamily="34" charset="0"/>
              </a:rPr>
              <a:t> information on </a:t>
            </a:r>
            <a:r>
              <a:rPr lang="en-US" sz="2000" b="1" u="sng" dirty="0">
                <a:latin typeface="Calibri" pitchFamily="34" charset="0"/>
              </a:rPr>
              <a:t>13-Apr-2017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defRPr/>
            </a:pP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905000" y="1747838"/>
            <a:ext cx="19050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Parent medical history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800600" y="1541463"/>
            <a:ext cx="12954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Historical Drug Reaction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477000" y="1524000"/>
            <a:ext cx="10668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Historical Drug Name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205038"/>
            <a:ext cx="13716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Lab Test Name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2635250"/>
            <a:ext cx="12192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Test Date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09800" y="3579813"/>
            <a:ext cx="12954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Adverse Event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3581400"/>
            <a:ext cx="9906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Test Result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21063" y="4048125"/>
            <a:ext cx="16764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Seriousness Criteria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3760788"/>
            <a:ext cx="12954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Hospitalization Start Date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1125" y="4614863"/>
            <a:ext cx="1295400" cy="5238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Hospitalization End Date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334000" y="4873625"/>
            <a:ext cx="20574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Significant Follow-up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5637213"/>
            <a:ext cx="2057400" cy="307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Follow-up Receipt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0" grpId="0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MC90043485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1763713"/>
            <a:ext cx="3989387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/>
          </p:cNvSpPr>
          <p:nvPr/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3000"/>
              </a:spcBef>
              <a:buFont typeface="Times" panose="02020603050405020304" pitchFamily="18" charset="0"/>
              <a:buChar char="•"/>
              <a:defRPr sz="2800"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–"/>
              <a:defRPr sz="2400"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Calibri" panose="020F050202020403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Questions &amp; Feedback</a:t>
            </a:r>
            <a:endParaRPr lang="en-US" alt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cs typeface="ヒラギノ角ゴ Pro W3"/>
              </a:rPr>
              <a:t>Pharmacovigilance…what is this all about?</a:t>
            </a:r>
            <a:endParaRPr lang="en-US" altLang="en-US" sz="2000" dirty="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533400" y="11430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b="1" dirty="0" err="1">
                <a:latin typeface="Calibri" panose="020F0502020204030204" pitchFamily="34" charset="0"/>
              </a:rPr>
              <a:t>Pharmocovigilance</a:t>
            </a:r>
            <a:endParaRPr lang="en-US" altLang="en-US" sz="2000" b="1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b="1" dirty="0" err="1">
                <a:latin typeface="Calibri" panose="020F0502020204030204" pitchFamily="34" charset="0"/>
              </a:rPr>
              <a:t>Pharmakon</a:t>
            </a:r>
            <a:r>
              <a:rPr lang="en-US" altLang="en-US" sz="2000" dirty="0">
                <a:latin typeface="Calibri" panose="020F0502020204030204" pitchFamily="34" charset="0"/>
              </a:rPr>
              <a:t> (Greek), “drug” and </a:t>
            </a:r>
            <a:r>
              <a:rPr lang="en-US" altLang="en-US" sz="2000" b="1" dirty="0" err="1">
                <a:latin typeface="Calibri" panose="020F0502020204030204" pitchFamily="34" charset="0"/>
              </a:rPr>
              <a:t>vigilare</a:t>
            </a:r>
            <a:r>
              <a:rPr lang="en-US" altLang="en-US" sz="2000" dirty="0">
                <a:latin typeface="Calibri" panose="020F0502020204030204" pitchFamily="34" charset="0"/>
              </a:rPr>
              <a:t> (Latin), “to keep aware or alert, to keep watch”</a:t>
            </a:r>
          </a:p>
          <a:p>
            <a:pPr marL="800100" lvl="1" indent="-342900" eaLnBrk="1" hangingPunct="1">
              <a:buFont typeface="Courier New" panose="02070309020205020404" pitchFamily="49" charset="0"/>
              <a:buChar char="o"/>
              <a:defRPr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Calibri" panose="020F0502020204030204" pitchFamily="34" charset="0"/>
              </a:rPr>
              <a:t>Ultimate Goal – </a:t>
            </a:r>
            <a:r>
              <a:rPr lang="en-US" altLang="en-US" sz="2000" b="1" dirty="0">
                <a:latin typeface="Calibri" panose="020F0502020204030204" pitchFamily="34" charset="0"/>
              </a:rPr>
              <a:t>Is a product safe to use </a:t>
            </a:r>
            <a:r>
              <a:rPr lang="en-US" altLang="en-US" sz="2000" dirty="0">
                <a:latin typeface="Calibri" panose="020F0502020204030204" pitchFamily="34" charset="0"/>
              </a:rPr>
              <a:t>– In accordance with labeling with respect to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Dose, Patient Age, Gender Medical or concurrent history, Concomitant Medications, Food/Drug Interactions etc.</a:t>
            </a:r>
          </a:p>
          <a:p>
            <a:pPr marL="800100" lvl="1" indent="-342900" eaLnBrk="1" hangingPunct="1">
              <a:buFont typeface="Courier New" panose="02070309020205020404" pitchFamily="49" charset="0"/>
              <a:buChar char="o"/>
              <a:defRPr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Calibri" panose="020F0502020204030204" pitchFamily="34" charset="0"/>
              </a:rPr>
              <a:t>Are the risks associated with the use of the product appropriate to the benefits of the product to the patient?</a:t>
            </a:r>
          </a:p>
          <a:p>
            <a:pPr marL="1200150" lvl="2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Higher risks are associated with products used to treat cancer versus less life-threatening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C9C778-3A63-4B15-B17A-75BFB895B50A}"/>
              </a:ext>
            </a:extLst>
          </p:cNvPr>
          <p:cNvSpPr txBox="1"/>
          <p:nvPr/>
        </p:nvSpPr>
        <p:spPr>
          <a:xfrm>
            <a:off x="381000" y="30480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</a:rPr>
              <a:t>When did regulatory efforts on drug safety data collection begin? </a:t>
            </a:r>
            <a:endParaRPr lang="en-IN" sz="2800" dirty="0">
              <a:solidFill>
                <a:srgbClr val="FFFFFF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6B544-E6EA-44B9-B398-61A669C0A186}"/>
              </a:ext>
            </a:extLst>
          </p:cNvPr>
          <p:cNvSpPr txBox="1"/>
          <p:nvPr/>
        </p:nvSpPr>
        <p:spPr>
          <a:xfrm>
            <a:off x="533400" y="1366896"/>
            <a:ext cx="83058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1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Thalidomide (1957 to 1961) was the trigger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Horrific birth abnormalities were not reported as no such system existed at the time </a:t>
            </a:r>
          </a:p>
          <a:p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It took several years before there was awareness of what was happening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The birth defects of thalidomide led to the development of greater drug regulation and monitoring in many countries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In 1962,</a:t>
            </a:r>
            <a:r>
              <a:rPr lang="en-US" sz="2000" dirty="0">
                <a:latin typeface="Calibri" panose="020F0502020204030204" pitchFamily="34" charset="0"/>
              </a:rPr>
              <a:t> The amendment also mandated that pharmaceutical manufacturers having an NDA must report adverse events to the FDA.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6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7721600" cy="947738"/>
          </a:xfrm>
        </p:spPr>
        <p:txBody>
          <a:bodyPr/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b="0" i="0" u="none" strike="noStrike" baseline="0" dirty="0">
                <a:latin typeface="Calibri" panose="020F0502020204030204" pitchFamily="34" charset="0"/>
              </a:rPr>
              <a:t>By what methods? </a:t>
            </a:r>
            <a:endParaRPr lang="en-US" altLang="en-US" dirty="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495300" y="14478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DC44D32-3491-47EF-A2D6-D3C737DDB5D1}"/>
              </a:ext>
            </a:extLst>
          </p:cNvPr>
          <p:cNvSpPr>
            <a:spLocks/>
          </p:cNvSpPr>
          <p:nvPr/>
        </p:nvSpPr>
        <p:spPr bwMode="auto">
          <a:xfrm>
            <a:off x="495300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latin typeface="Calibri" panose="020F0502020204030204" pitchFamily="34" charset="0"/>
              </a:rPr>
              <a:t>Pre-marketing/Trial Phase: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–SAE reports to PV department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–Annual reports (DSUR/IND Annual Report)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latin typeface="Calibri" panose="020F0502020204030204" pitchFamily="34" charset="0"/>
              </a:rPr>
              <a:t>Post-marketing/Approved Drug Phase: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–Spontaneous reports (yellow card)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–Reports (PSUR/PADER)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sz="1800" dirty="0">
                <a:latin typeface="Calibri" panose="020F0502020204030204" pitchFamily="34" charset="0"/>
              </a:rPr>
              <a:t>Regulatory reports are of 2 types: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IN" sz="1800" dirty="0">
                <a:latin typeface="Calibri" panose="020F0502020204030204" pitchFamily="34" charset="0"/>
              </a:rPr>
              <a:t>1.Expedited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IN" sz="1800" dirty="0">
                <a:latin typeface="Calibri" panose="020F0502020204030204" pitchFamily="34" charset="0"/>
              </a:rPr>
              <a:t>2.Aggregate 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Why do we need Expedited Reports?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Any critical event caused by a drug must be reported within few days (called as Timeframe) after the information is received by MAH.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Each individual case is supposed to be reported to agencies if it meets the reporting criteria e.g.: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Death / Life-Threatening cases should be reported in 7 days timeframe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SUSAR cases should be reported in 15 days timeframe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These reports are also called ICSR (Individual Case Safety Report) and can be sent in following formats: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E2B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CIOMS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MedWatch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What are various ways of receiving a case? </a:t>
            </a:r>
            <a:br>
              <a:rPr lang="en-US" altLang="en-US">
                <a:cs typeface="ヒラギノ角ゴ Pro W3"/>
              </a:rPr>
            </a:br>
            <a:r>
              <a:rPr lang="en-US" altLang="en-US">
                <a:cs typeface="ヒラギノ角ゴ Pro W3"/>
              </a:rPr>
              <a:t>(Source / Report Type)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Spontaneous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Cases from marketed drugs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Clinical Trial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Cases during evolution of the investigational drugs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Literature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Cases from scientific and medical literatures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Regulatory Authority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Calibri" panose="020F0502020204030204" pitchFamily="34" charset="0"/>
              </a:rPr>
              <a:t>Cases received directly from agencies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cs typeface="ヒラギノ角ゴ Pro W3"/>
              </a:rPr>
              <a:t>Can you explain some terminologies?</a:t>
            </a:r>
            <a:endParaRPr lang="en-US" altLang="en-US" sz="2000">
              <a:cs typeface="ヒラギノ角ゴ Pro W3"/>
            </a:endParaRPr>
          </a:p>
        </p:txBody>
      </p:sp>
      <p:sp>
        <p:nvSpPr>
          <p:cNvPr id="5" name="Text Placeholder 5"/>
          <p:cNvSpPr>
            <a:spLocks/>
          </p:cNvSpPr>
          <p:nvPr/>
        </p:nvSpPr>
        <p:spPr bwMode="auto">
          <a:xfrm>
            <a:off x="685800" y="1219200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20015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Datasheet &amp; Listedness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Each drug when licensed in a country has to provide a label with list of expected events. These labels are called </a:t>
            </a:r>
            <a:r>
              <a:rPr lang="en-US" altLang="en-US" sz="2000" b="1" dirty="0">
                <a:latin typeface="Calibri" panose="020F0502020204030204" pitchFamily="34" charset="0"/>
              </a:rPr>
              <a:t>Datasheet</a:t>
            </a:r>
            <a:r>
              <a:rPr lang="en-US" altLang="en-US" sz="2000" dirty="0">
                <a:latin typeface="Calibri" panose="020F0502020204030204" pitchFamily="34" charset="0"/>
              </a:rPr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IB (Investigational Brochure) – For investigational drugs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USPI (United States Product Insert) – For drugs marketed in US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SmPC (Summary of Product Characteristics) – For drugs marketed in EU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</a:rPr>
              <a:t>CCDS (Company Core Datasheet) – Datasheet for global use -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Listed AE means it is present in the label and expected to occur.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Unlisted AE means it is not present in the label and not expected to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cs typeface="ヒラギノ角ゴ Pro W3"/>
              </a:rPr>
              <a:t>Can you explain some terminologies?</a:t>
            </a:r>
            <a:endParaRPr lang="en-US" altLang="en-US" sz="2000" dirty="0">
              <a:cs typeface="ヒラギノ角ゴ Pro W3"/>
            </a:endParaRPr>
          </a:p>
        </p:txBody>
      </p:sp>
      <p:sp>
        <p:nvSpPr>
          <p:cNvPr id="4" name="Text Placeholder 5"/>
          <p:cNvSpPr>
            <a:spLocks/>
          </p:cNvSpPr>
          <p:nvPr/>
        </p:nvSpPr>
        <p:spPr bwMode="auto">
          <a:xfrm>
            <a:off x="533400" y="1219200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Causality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Causal relationship between drug and AE whether this AE was caused by this drug.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Reportable (or Related) causality means AE was caused by the drug. Such events are called ADRs (Adverse Drug Reaction).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Non-reportable (or Not Related) causality means AE was not caused by the drug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A case has Reporter Causality and Company Causality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Conservative Causality refers to the most aggressive out of reporter and company causality i.e. 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libri" panose="020F0502020204030204" pitchFamily="34" charset="0"/>
              </a:rPr>
              <a:t>If any causality is reportable, conservative causality is reportable.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libri" panose="020F0502020204030204" pitchFamily="34" charset="0"/>
              </a:rPr>
              <a:t>Only when both are non-reportable, the conservative causality is non-reportable.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7BFE8-115F-46A8-B9E8-D00532F19729}"/>
              </a:ext>
            </a:extLst>
          </p:cNvPr>
          <p:cNvSpPr txBox="1"/>
          <p:nvPr/>
        </p:nvSpPr>
        <p:spPr>
          <a:xfrm>
            <a:off x="381000" y="1752600"/>
            <a:ext cx="8382000" cy="409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b="1" dirty="0">
                <a:latin typeface="Calibri" panose="020F0502020204030204" pitchFamily="34" charset="0"/>
              </a:rPr>
              <a:t>SAR</a:t>
            </a:r>
            <a:r>
              <a:rPr lang="en-US" altLang="en-US" sz="2000" dirty="0">
                <a:latin typeface="Calibri" panose="020F0502020204030204" pitchFamily="34" charset="0"/>
              </a:rPr>
              <a:t> – Serious Adverse Reaction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b="1" dirty="0">
                <a:latin typeface="Calibri" panose="020F0502020204030204" pitchFamily="34" charset="0"/>
              </a:rPr>
              <a:t>ADR-</a:t>
            </a:r>
            <a:r>
              <a:rPr lang="en-US" altLang="en-US" sz="2000" dirty="0">
                <a:latin typeface="Calibri" panose="020F0502020204030204" pitchFamily="34" charset="0"/>
              </a:rPr>
              <a:t> Adverse Drug Reactions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b="1" dirty="0">
                <a:latin typeface="Calibri" panose="020F0502020204030204" pitchFamily="34" charset="0"/>
              </a:rPr>
              <a:t>SUSAR-</a:t>
            </a:r>
            <a:r>
              <a:rPr lang="en-US" altLang="en-US" sz="2000" dirty="0">
                <a:latin typeface="Calibri" panose="020F0502020204030204" pitchFamily="34" charset="0"/>
              </a:rPr>
              <a:t> Suspected Unexpected Serous Adverse Reaction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</a:rPr>
              <a:t>Medication error- </a:t>
            </a:r>
            <a:r>
              <a:rPr lang="en-US" sz="2000" dirty="0">
                <a:latin typeface="Calibri" panose="020F0502020204030204" pitchFamily="34" charset="0"/>
              </a:rPr>
              <a:t>Any mistake in the way a medication is taken or administered (prescription, storage, dispensing, preparation, administration…), that has the potential to harm the patient.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37D741-0335-40EC-9556-8993BCBE3E92}"/>
              </a:ext>
            </a:extLst>
          </p:cNvPr>
          <p:cNvSpPr txBox="1">
            <a:spLocks/>
          </p:cNvSpPr>
          <p:nvPr/>
        </p:nvSpPr>
        <p:spPr bwMode="auto">
          <a:xfrm>
            <a:off x="584200" y="228600"/>
            <a:ext cx="7721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j-lt"/>
                <a:ea typeface="+mj-ea"/>
                <a:cs typeface="ヒラギノ角ゴ Pro W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Calibri" pitchFamily="-96" charset="0"/>
                <a:ea typeface="ヒラギノ角ゴ Pro W3" pitchFamily="-96" charset="-128"/>
              </a:defRPr>
            </a:lvl9pPr>
          </a:lstStyle>
          <a:p>
            <a:r>
              <a:rPr lang="en-US" altLang="en-US" kern="0" dirty="0">
                <a:cs typeface="ヒラギノ角ゴ Pro W3"/>
              </a:rPr>
              <a:t>PV terminologies</a:t>
            </a:r>
            <a:endParaRPr lang="en-US" altLang="en-US" sz="2000" kern="0" dirty="0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3875478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CA3B"/>
        </a:solidFill>
        <a:ln>
          <a:noFill/>
        </a:ln>
      </a:spPr>
      <a:bodyPr anchor="ctr">
        <a:spAutoFit/>
      </a:bodyPr>
      <a:lstStyle>
        <a:defPPr>
          <a:spcBef>
            <a:spcPts val="0"/>
          </a:spcBef>
          <a:defRPr sz="1200" b="1" dirty="0" smtClean="0">
            <a:solidFill>
              <a:srgbClr val="FFFFFF"/>
            </a:solidFill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B2B3B2"/>
        </a:lt1>
        <a:dk2>
          <a:srgbClr val="000000"/>
        </a:dk2>
        <a:lt2>
          <a:srgbClr val="808080"/>
        </a:lt2>
        <a:accent1>
          <a:srgbClr val="9CC52D"/>
        </a:accent1>
        <a:accent2>
          <a:srgbClr val="333399"/>
        </a:accent2>
        <a:accent3>
          <a:srgbClr val="D5D6D5"/>
        </a:accent3>
        <a:accent4>
          <a:srgbClr val="000000"/>
        </a:accent4>
        <a:accent5>
          <a:srgbClr val="CBDF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03F50365BDF54CAEB8BC7269F15E83" ma:contentTypeVersion="7" ma:contentTypeDescription="Create a new document." ma:contentTypeScope="" ma:versionID="8751f94deef426ec72e42e4b1daee0be">
  <xsd:schema xmlns:xsd="http://www.w3.org/2001/XMLSchema" xmlns:xs="http://www.w3.org/2001/XMLSchema" xmlns:p="http://schemas.microsoft.com/office/2006/metadata/properties" xmlns:ns2="8e0df83e-5142-4eb3-a01a-a4302d149745" xmlns:ns3="61c2a8ea-2ff6-47be-bb0c-79b4a9fdd266" targetNamespace="http://schemas.microsoft.com/office/2006/metadata/properties" ma:root="true" ma:fieldsID="32e49088a9c10c5d8f427f177dcceb99" ns2:_="" ns3:_="">
    <xsd:import namespace="8e0df83e-5142-4eb3-a01a-a4302d149745"/>
    <xsd:import namespace="61c2a8ea-2ff6-47be-bb0c-79b4a9fdd2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df83e-5142-4eb3-a01a-a4302d1497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c2a8ea-2ff6-47be-bb0c-79b4a9fdd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9A48E-5671-444F-9D9C-27CCEB0CCA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3C1086-BC42-459B-BBAE-F2E3164288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DE62C4-4702-4BB4-A678-9E1D0DFB9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0df83e-5142-4eb3-a01a-a4302d149745"/>
    <ds:schemaRef ds:uri="61c2a8ea-2ff6-47be-bb0c-79b4a9fdd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19020</TotalTime>
  <Words>1586</Words>
  <Application>Microsoft Office PowerPoint</Application>
  <PresentationFormat>On-screen Show (4:3)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</vt:lpstr>
      <vt:lpstr>Wingdings</vt:lpstr>
      <vt:lpstr>Blank Presentation</vt:lpstr>
      <vt:lpstr>Introduction to Pharmacovigilance</vt:lpstr>
      <vt:lpstr>Pharmacovigilance…what is this all about?</vt:lpstr>
      <vt:lpstr>PowerPoint Presentation</vt:lpstr>
      <vt:lpstr> By what methods? </vt:lpstr>
      <vt:lpstr>Why do we need Expedited Reports?</vt:lpstr>
      <vt:lpstr>What are various ways of receiving a case?  (Source / Report Type)</vt:lpstr>
      <vt:lpstr>Can you explain some terminologies?</vt:lpstr>
      <vt:lpstr>Can you explain some terminologies?</vt:lpstr>
      <vt:lpstr>PowerPoint Presentation</vt:lpstr>
      <vt:lpstr>PowerPoint Presentation</vt:lpstr>
      <vt:lpstr>PowerPoint Presentation</vt:lpstr>
      <vt:lpstr>PowerPoint Presentation</vt:lpstr>
      <vt:lpstr>I heard about Product Dictionary…what is it?</vt:lpstr>
      <vt:lpstr>And MedDRA Dictionary…</vt:lpstr>
      <vt:lpstr>Can you give an example?</vt:lpstr>
      <vt:lpstr>Can you give an example?</vt:lpstr>
      <vt:lpstr>That’s all???...Can we create a case now?</vt:lpstr>
      <vt:lpstr>That’s all???...Can we create a case now?</vt:lpstr>
      <vt:lpstr>PowerPoint Presentation</vt:lpstr>
    </vt:vector>
  </TitlesOfParts>
  <Company>werkema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RxLogix Corporation</dc:creator>
  <cp:lastModifiedBy>Ritambhara Agarwal</cp:lastModifiedBy>
  <cp:revision>1354</cp:revision>
  <cp:lastPrinted>2010-12-25T01:51:30Z</cp:lastPrinted>
  <dcterms:created xsi:type="dcterms:W3CDTF">2010-12-26T19:39:49Z</dcterms:created>
  <dcterms:modified xsi:type="dcterms:W3CDTF">2020-09-17T06:39:12Z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0x0101007403F50365BDF54CAEB8BC7269F15E83</vt:lpwstr>
  </property>
</Properties>
</file>