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66" r:id="rId4"/>
    <p:sldId id="257" r:id="rId5"/>
    <p:sldId id="258" r:id="rId6"/>
    <p:sldId id="259" r:id="rId7"/>
    <p:sldId id="260" r:id="rId8"/>
    <p:sldId id="261" r:id="rId9"/>
    <p:sldId id="262" r:id="rId10"/>
    <p:sldId id="263" r:id="rId11"/>
    <p:sldId id="264"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0D4987-F85D-4F67-B4DC-936CA75B9660}"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F326EFE-B9BF-47E6-94AF-D3D41CBA0443}" type="slidenum">
              <a:rPr lang="en-US" smtClean="0"/>
              <a:t>‹#›</a:t>
            </a:fld>
            <a:endParaRPr lang="en-US"/>
          </a:p>
        </p:txBody>
      </p:sp>
    </p:spTree>
    <p:extLst>
      <p:ext uri="{BB962C8B-B14F-4D97-AF65-F5344CB8AC3E}">
        <p14:creationId xmlns:p14="http://schemas.microsoft.com/office/powerpoint/2010/main" val="1448169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0D4987-F85D-4F67-B4DC-936CA75B9660}"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F326EFE-B9BF-47E6-94AF-D3D41CBA0443}" type="slidenum">
              <a:rPr lang="en-US" smtClean="0"/>
              <a:t>‹#›</a:t>
            </a:fld>
            <a:endParaRPr lang="en-US"/>
          </a:p>
        </p:txBody>
      </p:sp>
    </p:spTree>
    <p:extLst>
      <p:ext uri="{BB962C8B-B14F-4D97-AF65-F5344CB8AC3E}">
        <p14:creationId xmlns:p14="http://schemas.microsoft.com/office/powerpoint/2010/main" val="607011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0D4987-F85D-4F67-B4DC-936CA75B9660}"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F326EFE-B9BF-47E6-94AF-D3D41CBA044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273274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B0D4987-F85D-4F67-B4DC-936CA75B9660}" type="datetimeFigureOut">
              <a:rPr lang="en-US" smtClean="0"/>
              <a:t>7/24/2023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F326EFE-B9BF-47E6-94AF-D3D41CBA0443}" type="slidenum">
              <a:rPr lang="en-US" smtClean="0"/>
              <a:t>‹#›</a:t>
            </a:fld>
            <a:endParaRPr lang="en-US"/>
          </a:p>
        </p:txBody>
      </p:sp>
    </p:spTree>
    <p:extLst>
      <p:ext uri="{BB962C8B-B14F-4D97-AF65-F5344CB8AC3E}">
        <p14:creationId xmlns:p14="http://schemas.microsoft.com/office/powerpoint/2010/main" val="13760034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B0D4987-F85D-4F67-B4DC-936CA75B9660}" type="datetimeFigureOut">
              <a:rPr lang="en-US" smtClean="0"/>
              <a:t>7/24/2023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F326EFE-B9BF-47E6-94AF-D3D41CBA044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014686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B0D4987-F85D-4F67-B4DC-936CA75B9660}" type="datetimeFigureOut">
              <a:rPr lang="en-US" smtClean="0"/>
              <a:t>7/24/2023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F326EFE-B9BF-47E6-94AF-D3D41CBA0443}" type="slidenum">
              <a:rPr lang="en-US" smtClean="0"/>
              <a:t>‹#›</a:t>
            </a:fld>
            <a:endParaRPr lang="en-US"/>
          </a:p>
        </p:txBody>
      </p:sp>
    </p:spTree>
    <p:extLst>
      <p:ext uri="{BB962C8B-B14F-4D97-AF65-F5344CB8AC3E}">
        <p14:creationId xmlns:p14="http://schemas.microsoft.com/office/powerpoint/2010/main" val="3475676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0D4987-F85D-4F67-B4DC-936CA75B9660}"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F326EFE-B9BF-47E6-94AF-D3D41CBA0443}" type="slidenum">
              <a:rPr lang="en-US" smtClean="0"/>
              <a:t>‹#›</a:t>
            </a:fld>
            <a:endParaRPr lang="en-US"/>
          </a:p>
        </p:txBody>
      </p:sp>
    </p:spTree>
    <p:extLst>
      <p:ext uri="{BB962C8B-B14F-4D97-AF65-F5344CB8AC3E}">
        <p14:creationId xmlns:p14="http://schemas.microsoft.com/office/powerpoint/2010/main" val="29493508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0D4987-F85D-4F67-B4DC-936CA75B9660}"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F326EFE-B9BF-47E6-94AF-D3D41CBA0443}" type="slidenum">
              <a:rPr lang="en-US" smtClean="0"/>
              <a:t>‹#›</a:t>
            </a:fld>
            <a:endParaRPr lang="en-US"/>
          </a:p>
        </p:txBody>
      </p:sp>
    </p:spTree>
    <p:extLst>
      <p:ext uri="{BB962C8B-B14F-4D97-AF65-F5344CB8AC3E}">
        <p14:creationId xmlns:p14="http://schemas.microsoft.com/office/powerpoint/2010/main" val="154736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0D4987-F85D-4F67-B4DC-936CA75B9660}"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F326EFE-B9BF-47E6-94AF-D3D41CBA0443}" type="slidenum">
              <a:rPr lang="en-US" smtClean="0"/>
              <a:t>‹#›</a:t>
            </a:fld>
            <a:endParaRPr lang="en-US"/>
          </a:p>
        </p:txBody>
      </p:sp>
    </p:spTree>
    <p:extLst>
      <p:ext uri="{BB962C8B-B14F-4D97-AF65-F5344CB8AC3E}">
        <p14:creationId xmlns:p14="http://schemas.microsoft.com/office/powerpoint/2010/main" val="985441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0D4987-F85D-4F67-B4DC-936CA75B9660}"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F326EFE-B9BF-47E6-94AF-D3D41CBA0443}" type="slidenum">
              <a:rPr lang="en-US" smtClean="0"/>
              <a:t>‹#›</a:t>
            </a:fld>
            <a:endParaRPr lang="en-US"/>
          </a:p>
        </p:txBody>
      </p:sp>
    </p:spTree>
    <p:extLst>
      <p:ext uri="{BB962C8B-B14F-4D97-AF65-F5344CB8AC3E}">
        <p14:creationId xmlns:p14="http://schemas.microsoft.com/office/powerpoint/2010/main" val="1169517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0D4987-F85D-4F67-B4DC-936CA75B9660}" type="datetimeFigureOut">
              <a:rPr lang="en-US" smtClean="0"/>
              <a:t>7/24/2023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F326EFE-B9BF-47E6-94AF-D3D41CBA0443}" type="slidenum">
              <a:rPr lang="en-US" smtClean="0"/>
              <a:t>‹#›</a:t>
            </a:fld>
            <a:endParaRPr lang="en-US"/>
          </a:p>
        </p:txBody>
      </p:sp>
    </p:spTree>
    <p:extLst>
      <p:ext uri="{BB962C8B-B14F-4D97-AF65-F5344CB8AC3E}">
        <p14:creationId xmlns:p14="http://schemas.microsoft.com/office/powerpoint/2010/main" val="3958646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0D4987-F85D-4F67-B4DC-936CA75B9660}" type="datetimeFigureOut">
              <a:rPr lang="en-US" smtClean="0"/>
              <a:t>7/24/2023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F326EFE-B9BF-47E6-94AF-D3D41CBA0443}" type="slidenum">
              <a:rPr lang="en-US" smtClean="0"/>
              <a:t>‹#›</a:t>
            </a:fld>
            <a:endParaRPr lang="en-US"/>
          </a:p>
        </p:txBody>
      </p:sp>
    </p:spTree>
    <p:extLst>
      <p:ext uri="{BB962C8B-B14F-4D97-AF65-F5344CB8AC3E}">
        <p14:creationId xmlns:p14="http://schemas.microsoft.com/office/powerpoint/2010/main" val="1888175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0D4987-F85D-4F67-B4DC-936CA75B9660}" type="datetimeFigureOut">
              <a:rPr lang="en-US" smtClean="0"/>
              <a:t>7/24/2023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F326EFE-B9BF-47E6-94AF-D3D41CBA0443}" type="slidenum">
              <a:rPr lang="en-US" smtClean="0"/>
              <a:t>‹#›</a:t>
            </a:fld>
            <a:endParaRPr lang="en-US"/>
          </a:p>
        </p:txBody>
      </p:sp>
    </p:spTree>
    <p:extLst>
      <p:ext uri="{BB962C8B-B14F-4D97-AF65-F5344CB8AC3E}">
        <p14:creationId xmlns:p14="http://schemas.microsoft.com/office/powerpoint/2010/main" val="4045771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0D4987-F85D-4F67-B4DC-936CA75B9660}" type="datetimeFigureOut">
              <a:rPr lang="en-US" smtClean="0"/>
              <a:t>7/24/2023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F326EFE-B9BF-47E6-94AF-D3D41CBA0443}" type="slidenum">
              <a:rPr lang="en-US" smtClean="0"/>
              <a:t>‹#›</a:t>
            </a:fld>
            <a:endParaRPr lang="en-US"/>
          </a:p>
        </p:txBody>
      </p:sp>
    </p:spTree>
    <p:extLst>
      <p:ext uri="{BB962C8B-B14F-4D97-AF65-F5344CB8AC3E}">
        <p14:creationId xmlns:p14="http://schemas.microsoft.com/office/powerpoint/2010/main" val="859996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0D4987-F85D-4F67-B4DC-936CA75B9660}" type="datetimeFigureOut">
              <a:rPr lang="en-US" smtClean="0"/>
              <a:t>7/24/2023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F326EFE-B9BF-47E6-94AF-D3D41CBA0443}" type="slidenum">
              <a:rPr lang="en-US" smtClean="0"/>
              <a:t>‹#›</a:t>
            </a:fld>
            <a:endParaRPr lang="en-US"/>
          </a:p>
        </p:txBody>
      </p:sp>
    </p:spTree>
    <p:extLst>
      <p:ext uri="{BB962C8B-B14F-4D97-AF65-F5344CB8AC3E}">
        <p14:creationId xmlns:p14="http://schemas.microsoft.com/office/powerpoint/2010/main" val="3412787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0D4987-F85D-4F67-B4DC-936CA75B9660}" type="datetimeFigureOut">
              <a:rPr lang="en-US" smtClean="0"/>
              <a:t>7/24/2023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F326EFE-B9BF-47E6-94AF-D3D41CBA0443}" type="slidenum">
              <a:rPr lang="en-US" smtClean="0"/>
              <a:t>‹#›</a:t>
            </a:fld>
            <a:endParaRPr lang="en-US"/>
          </a:p>
        </p:txBody>
      </p:sp>
    </p:spTree>
    <p:extLst>
      <p:ext uri="{BB962C8B-B14F-4D97-AF65-F5344CB8AC3E}">
        <p14:creationId xmlns:p14="http://schemas.microsoft.com/office/powerpoint/2010/main" val="1927299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B0D4987-F85D-4F67-B4DC-936CA75B9660}" type="datetimeFigureOut">
              <a:rPr lang="en-US" smtClean="0"/>
              <a:t>7/24/2023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F326EFE-B9BF-47E6-94AF-D3D41CBA0443}" type="slidenum">
              <a:rPr lang="en-US" smtClean="0"/>
              <a:t>‹#›</a:t>
            </a:fld>
            <a:endParaRPr lang="en-US"/>
          </a:p>
        </p:txBody>
      </p:sp>
    </p:spTree>
    <p:extLst>
      <p:ext uri="{BB962C8B-B14F-4D97-AF65-F5344CB8AC3E}">
        <p14:creationId xmlns:p14="http://schemas.microsoft.com/office/powerpoint/2010/main" val="42063112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E5DB8-8EEB-EA3E-50F8-D8559A9D6E24}"/>
              </a:ext>
            </a:extLst>
          </p:cNvPr>
          <p:cNvSpPr>
            <a:spLocks noGrp="1"/>
          </p:cNvSpPr>
          <p:nvPr>
            <p:ph type="ctrTitle"/>
          </p:nvPr>
        </p:nvSpPr>
        <p:spPr/>
        <p:txBody>
          <a:bodyPr>
            <a:normAutofit fontScale="90000"/>
          </a:bodyPr>
          <a:lstStyle/>
          <a:p>
            <a:r>
              <a:rPr lang="en-IN" sz="8800" b="1" dirty="0">
                <a:solidFill>
                  <a:srgbClr val="000000"/>
                </a:solidFill>
                <a:effectLst/>
                <a:latin typeface="Gowun Batang" pitchFamily="2" charset="-127"/>
                <a:ea typeface="Gowun Batang" pitchFamily="2" charset="-127"/>
                <a:cs typeface="Times New Roman" panose="02020603050405020304" pitchFamily="18" charset="0"/>
              </a:rPr>
              <a:t>Designing a mental fitness tracker</a:t>
            </a:r>
            <a:endParaRPr lang="en-US" sz="49600" b="1" dirty="0">
              <a:latin typeface="Gowun Batang" pitchFamily="2" charset="-127"/>
              <a:ea typeface="Gowun Batang" pitchFamily="2" charset="-127"/>
            </a:endParaRPr>
          </a:p>
        </p:txBody>
      </p:sp>
      <p:sp>
        <p:nvSpPr>
          <p:cNvPr id="3" name="Subtitle 2">
            <a:extLst>
              <a:ext uri="{FF2B5EF4-FFF2-40B4-BE49-F238E27FC236}">
                <a16:creationId xmlns:a16="http://schemas.microsoft.com/office/drawing/2014/main" id="{B2229AD6-387C-3EDB-A89A-70CE5E161D57}"/>
              </a:ext>
            </a:extLst>
          </p:cNvPr>
          <p:cNvSpPr>
            <a:spLocks noGrp="1"/>
          </p:cNvSpPr>
          <p:nvPr>
            <p:ph type="subTitle" idx="1"/>
          </p:nvPr>
        </p:nvSpPr>
        <p:spPr/>
        <p:txBody>
          <a:bodyPr/>
          <a:lstStyle/>
          <a:p>
            <a:r>
              <a:rPr lang="en-US" dirty="0">
                <a:latin typeface="Book Antiqua" panose="02040602050305030304" pitchFamily="18" charset="0"/>
              </a:rPr>
              <a:t>Made by: Rahul Mahato</a:t>
            </a:r>
          </a:p>
        </p:txBody>
      </p:sp>
    </p:spTree>
    <p:extLst>
      <p:ext uri="{BB962C8B-B14F-4D97-AF65-F5344CB8AC3E}">
        <p14:creationId xmlns:p14="http://schemas.microsoft.com/office/powerpoint/2010/main" val="3705527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06E94-4025-EA2B-1581-77EB45212D68}"/>
              </a:ext>
            </a:extLst>
          </p:cNvPr>
          <p:cNvSpPr>
            <a:spLocks noGrp="1"/>
          </p:cNvSpPr>
          <p:nvPr>
            <p:ph type="title"/>
          </p:nvPr>
        </p:nvSpPr>
        <p:spPr/>
        <p:txBody>
          <a:bodyPr/>
          <a:lstStyle/>
          <a:p>
            <a:r>
              <a:rPr lang="en-IN" sz="3200" b="1" kern="100" dirty="0">
                <a:effectLst/>
                <a:latin typeface="Gowun Batang" pitchFamily="2" charset="-127"/>
                <a:ea typeface="Gowun Batang" pitchFamily="2" charset="-127"/>
                <a:cs typeface="Times New Roman" panose="02020603050405020304" pitchFamily="18" charset="0"/>
              </a:rPr>
              <a:t>Project overview:</a:t>
            </a:r>
            <a:endParaRPr lang="en-US" b="1" dirty="0">
              <a:latin typeface="Gowun Batang" pitchFamily="2" charset="-127"/>
              <a:ea typeface="Gowun Batang" pitchFamily="2" charset="-127"/>
            </a:endParaRPr>
          </a:p>
        </p:txBody>
      </p:sp>
      <p:sp>
        <p:nvSpPr>
          <p:cNvPr id="3" name="Content Placeholder 2">
            <a:extLst>
              <a:ext uri="{FF2B5EF4-FFF2-40B4-BE49-F238E27FC236}">
                <a16:creationId xmlns:a16="http://schemas.microsoft.com/office/drawing/2014/main" id="{FB1CEBEC-B388-EAA0-2E6D-34D1A63E8422}"/>
              </a:ext>
            </a:extLst>
          </p:cNvPr>
          <p:cNvSpPr>
            <a:spLocks noGrp="1"/>
          </p:cNvSpPr>
          <p:nvPr>
            <p:ph idx="1"/>
          </p:nvPr>
        </p:nvSpPr>
        <p:spPr>
          <a:xfrm>
            <a:off x="2592925" y="1175378"/>
            <a:ext cx="8915400" cy="4864695"/>
          </a:xfrm>
        </p:spPr>
        <p:txBody>
          <a:bodyPr>
            <a:normAutofit/>
          </a:bodyPr>
          <a:lstStyle/>
          <a:p>
            <a:r>
              <a:rPr lang="en-US" dirty="0">
                <a:solidFill>
                  <a:schemeClr val="tx1"/>
                </a:solidFill>
                <a:latin typeface="Book Antiqua" panose="02040602050305030304" pitchFamily="18" charset="0"/>
                <a:ea typeface="Gowun Batang" pitchFamily="2" charset="-127"/>
              </a:rPr>
              <a:t>AIM: </a:t>
            </a:r>
            <a:r>
              <a:rPr lang="en-IN" dirty="0">
                <a:solidFill>
                  <a:schemeClr val="tx1"/>
                </a:solidFill>
                <a:effectLst/>
                <a:latin typeface="Book Antiqua" panose="02040602050305030304" pitchFamily="18" charset="0"/>
                <a:ea typeface="Gowun Batang" pitchFamily="2" charset="-127"/>
                <a:cs typeface="Times New Roman" panose="02020603050405020304" pitchFamily="18" charset="0"/>
              </a:rPr>
              <a:t>The goal of the mental fitness tracker for tracking and monitoring many elements of their mental health, including mood, sleep, exercise, food, medication use, and stress levels. The tracker's users can establish and monitor objectives for bettering their mental health, access tools and resources for managing mental health and well-being, and uncover patterns and trends in their mental health over time.</a:t>
            </a:r>
          </a:p>
          <a:p>
            <a:pPr marL="0" marR="0">
              <a:lnSpc>
                <a:spcPct val="107000"/>
              </a:lnSpc>
              <a:spcBef>
                <a:spcPts val="0"/>
              </a:spcBef>
              <a:spcAft>
                <a:spcPts val="800"/>
              </a:spcAft>
            </a:pPr>
            <a:r>
              <a:rPr lang="en-IN" sz="18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Features: The features of the mental fitness tracker can range from data logging to data analysis, goal tracking to tools and resources, reminders and notifications, and progress reviews to give users a tool</a:t>
            </a:r>
          </a:p>
          <a:p>
            <a:pPr marL="0">
              <a:lnSpc>
                <a:spcPct val="107000"/>
              </a:lnSpc>
              <a:spcBef>
                <a:spcPts val="0"/>
              </a:spcBef>
              <a:spcAft>
                <a:spcPts val="800"/>
              </a:spcAft>
            </a:pPr>
            <a:r>
              <a:rPr lang="en-IN" sz="18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Target market: People of all ages who are interested in keeping tabs on and enhancing their mental health and wellbeing may be among the target market for the mental fitness tracker. The tracker may be particularly helpful for people who are interested in maintaining excellent mental health as well as those who suffer from mental health issues including anxiety, depression, or bipolar disorder.</a:t>
            </a:r>
          </a:p>
          <a:p>
            <a:pPr marL="0">
              <a:lnSpc>
                <a:spcPct val="107000"/>
              </a:lnSpc>
              <a:spcBef>
                <a:spcPts val="0"/>
              </a:spcBef>
              <a:spcAft>
                <a:spcPts val="800"/>
              </a:spcAft>
            </a:pPr>
            <a:endParaRPr lang="en-US" sz="18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77273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C685A-6B11-3088-8962-CD8A74431918}"/>
              </a:ext>
            </a:extLst>
          </p:cNvPr>
          <p:cNvSpPr>
            <a:spLocks noGrp="1"/>
          </p:cNvSpPr>
          <p:nvPr>
            <p:ph type="title"/>
          </p:nvPr>
        </p:nvSpPr>
        <p:spPr>
          <a:xfrm>
            <a:off x="2592925" y="624110"/>
            <a:ext cx="8911687" cy="785240"/>
          </a:xfrm>
        </p:spPr>
        <p:txBody>
          <a:bodyPr/>
          <a:lstStyle/>
          <a:p>
            <a:r>
              <a:rPr lang="en-US" b="1" dirty="0">
                <a:latin typeface="Gowun Batang" pitchFamily="2" charset="-127"/>
                <a:ea typeface="Gowun Batang" pitchFamily="2" charset="-127"/>
              </a:rPr>
              <a:t>Technologies used:	</a:t>
            </a:r>
          </a:p>
        </p:txBody>
      </p:sp>
      <p:sp>
        <p:nvSpPr>
          <p:cNvPr id="3" name="Content Placeholder 2">
            <a:extLst>
              <a:ext uri="{FF2B5EF4-FFF2-40B4-BE49-F238E27FC236}">
                <a16:creationId xmlns:a16="http://schemas.microsoft.com/office/drawing/2014/main" id="{C8C34DB5-D1B6-39B2-B197-45BA709BE0E8}"/>
              </a:ext>
            </a:extLst>
          </p:cNvPr>
          <p:cNvSpPr>
            <a:spLocks noGrp="1"/>
          </p:cNvSpPr>
          <p:nvPr>
            <p:ph idx="1"/>
          </p:nvPr>
        </p:nvSpPr>
        <p:spPr>
          <a:xfrm>
            <a:off x="2589212" y="1235978"/>
            <a:ext cx="8915400" cy="4997912"/>
          </a:xfrm>
        </p:spPr>
        <p:txBody>
          <a:bodyPr/>
          <a:lstStyle/>
          <a:p>
            <a:r>
              <a:rPr lang="en-US" dirty="0"/>
              <a:t>AI/ML models such as:</a:t>
            </a:r>
          </a:p>
          <a:p>
            <a:pPr lvl="1"/>
            <a:r>
              <a:rPr lang="en-US" dirty="0"/>
              <a:t>ChatGPT (to be used for natural language generation)</a:t>
            </a:r>
          </a:p>
          <a:p>
            <a:pPr lvl="1"/>
            <a:r>
              <a:rPr lang="en-US" dirty="0" err="1"/>
              <a:t>Midjourney</a:t>
            </a:r>
            <a:r>
              <a:rPr lang="en-US" dirty="0"/>
              <a:t> (to make UI elements)</a:t>
            </a:r>
          </a:p>
          <a:p>
            <a:pPr lvl="1"/>
            <a:r>
              <a:rPr lang="en-US" dirty="0"/>
              <a:t>Hugging Face(for the base ai models)</a:t>
            </a:r>
          </a:p>
          <a:p>
            <a:r>
              <a:rPr lang="en-US" dirty="0"/>
              <a:t>Programming language: Python 3.6</a:t>
            </a:r>
          </a:p>
          <a:p>
            <a:pPr marL="0" indent="0">
              <a:buNone/>
            </a:pPr>
            <a:endParaRPr lang="en-US" dirty="0"/>
          </a:p>
          <a:p>
            <a:endParaRPr lang="en-US" dirty="0"/>
          </a:p>
        </p:txBody>
      </p:sp>
    </p:spTree>
    <p:extLst>
      <p:ext uri="{BB962C8B-B14F-4D97-AF65-F5344CB8AC3E}">
        <p14:creationId xmlns:p14="http://schemas.microsoft.com/office/powerpoint/2010/main" val="2832854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0F5C18D-9728-6697-7167-8F914B11947E}"/>
              </a:ext>
            </a:extLst>
          </p:cNvPr>
          <p:cNvSpPr txBox="1"/>
          <p:nvPr/>
        </p:nvSpPr>
        <p:spPr>
          <a:xfrm>
            <a:off x="3206691" y="0"/>
            <a:ext cx="6094602" cy="6777625"/>
          </a:xfrm>
          <a:prstGeom prst="rect">
            <a:avLst/>
          </a:prstGeom>
          <a:noFill/>
        </p:spPr>
        <p:txBody>
          <a:bodyPr wrap="square">
            <a:spAutoFit/>
          </a:bodyPr>
          <a:lstStyle/>
          <a:p>
            <a:pPr marL="0" marR="0">
              <a:lnSpc>
                <a:spcPct val="107000"/>
              </a:lnSpc>
              <a:spcBef>
                <a:spcPts val="1500"/>
              </a:spcBef>
              <a:spcAft>
                <a:spcPts val="1500"/>
              </a:spcAft>
            </a:pPr>
            <a:r>
              <a:rPr lang="en-IN" sz="3600" b="1" kern="0" dirty="0">
                <a:effectLst/>
                <a:latin typeface="Gowun Batang" pitchFamily="2" charset="-127"/>
                <a:ea typeface="Gowun Batang" pitchFamily="2" charset="-127"/>
                <a:cs typeface="Times New Roman" panose="02020603050405020304" pitchFamily="18" charset="0"/>
              </a:rPr>
              <a:t> Results</a:t>
            </a:r>
            <a:endParaRPr lang="en-US" sz="3200" b="1" kern="100" dirty="0">
              <a:effectLst/>
              <a:latin typeface="Gowun Batang" pitchFamily="2" charset="-127"/>
              <a:ea typeface="Gowun Batang" pitchFamily="2"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457200" algn="l"/>
              </a:tabLst>
            </a:pPr>
            <a:r>
              <a:rPr lang="en-IN" sz="1100" b="1" kern="0" dirty="0">
                <a:effectLst/>
                <a:latin typeface="Gowun Batang" pitchFamily="2" charset="-127"/>
                <a:ea typeface="Gowun Batang" pitchFamily="2" charset="-127"/>
                <a:cs typeface="Times New Roman" panose="02020603050405020304" pitchFamily="18" charset="0"/>
              </a:rPr>
              <a:t>Improved Mental Health Awareness:</a:t>
            </a:r>
            <a:endParaRPr lang="en-US" sz="1050" b="1" kern="100" dirty="0">
              <a:effectLst/>
              <a:latin typeface="Gowun Batang" pitchFamily="2" charset="-127"/>
              <a:ea typeface="Gowun Batang" pitchFamily="2" charset="-127"/>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IN" sz="1100" b="1" kern="0" dirty="0">
                <a:effectLst/>
                <a:latin typeface="Gowun Batang" pitchFamily="2" charset="-127"/>
                <a:ea typeface="Gowun Batang" pitchFamily="2" charset="-127"/>
                <a:cs typeface="Times New Roman" panose="02020603050405020304" pitchFamily="18" charset="0"/>
              </a:rPr>
              <a:t>Through continuous monitoring and data analysis, users gain better insights into their mental well-being.</a:t>
            </a:r>
            <a:endParaRPr lang="en-US" sz="1050" b="1" kern="100" dirty="0">
              <a:effectLst/>
              <a:latin typeface="Gowun Batang" pitchFamily="2" charset="-127"/>
              <a:ea typeface="Gowun Batang" pitchFamily="2" charset="-127"/>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IN" sz="1100" b="1" kern="0" dirty="0">
                <a:effectLst/>
                <a:latin typeface="Gowun Batang" pitchFamily="2" charset="-127"/>
                <a:ea typeface="Gowun Batang" pitchFamily="2" charset="-127"/>
                <a:cs typeface="Times New Roman" panose="02020603050405020304" pitchFamily="18" charset="0"/>
              </a:rPr>
              <a:t>Early detection of potential mental health issues allows for timely interventions and support.</a:t>
            </a:r>
            <a:endParaRPr lang="en-US" sz="1050" b="1" kern="100" dirty="0">
              <a:effectLst/>
              <a:latin typeface="Gowun Batang" pitchFamily="2" charset="-127"/>
              <a:ea typeface="Gowun Batang" pitchFamily="2"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startAt="2"/>
              <a:tabLst>
                <a:tab pos="457200" algn="l"/>
              </a:tabLst>
            </a:pPr>
            <a:r>
              <a:rPr lang="en-IN" sz="1100" b="1" kern="0" dirty="0">
                <a:effectLst/>
                <a:latin typeface="Gowun Batang" pitchFamily="2" charset="-127"/>
                <a:ea typeface="Gowun Batang" pitchFamily="2" charset="-127"/>
                <a:cs typeface="Times New Roman" panose="02020603050405020304" pitchFamily="18" charset="0"/>
              </a:rPr>
              <a:t>Personalized Mental Health Recommendations:</a:t>
            </a:r>
            <a:endParaRPr lang="en-US" sz="1050" b="1" kern="100" dirty="0">
              <a:effectLst/>
              <a:latin typeface="Gowun Batang" pitchFamily="2" charset="-127"/>
              <a:ea typeface="Gowun Batang" pitchFamily="2" charset="-127"/>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IN" sz="1100" b="1" kern="0" dirty="0">
                <a:effectLst/>
                <a:latin typeface="Gowun Batang" pitchFamily="2" charset="-127"/>
                <a:ea typeface="Gowun Batang" pitchFamily="2" charset="-127"/>
                <a:cs typeface="Times New Roman" panose="02020603050405020304" pitchFamily="18" charset="0"/>
              </a:rPr>
              <a:t>AI algorithms analyse individual user data to provide tailored recommendations for mental fitness improvement.</a:t>
            </a:r>
            <a:endParaRPr lang="en-US" sz="1050" b="1" kern="100" dirty="0">
              <a:effectLst/>
              <a:latin typeface="Gowun Batang" pitchFamily="2" charset="-127"/>
              <a:ea typeface="Gowun Batang" pitchFamily="2" charset="-127"/>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IN" sz="1100" b="1" kern="0" dirty="0">
                <a:effectLst/>
                <a:latin typeface="Gowun Batang" pitchFamily="2" charset="-127"/>
                <a:ea typeface="Gowun Batang" pitchFamily="2" charset="-127"/>
                <a:cs typeface="Times New Roman" panose="02020603050405020304" pitchFamily="18" charset="0"/>
              </a:rPr>
              <a:t>Customized strategies for stress reduction, mindfulness, and emotional well-being are suggested.</a:t>
            </a:r>
            <a:endParaRPr lang="en-US" sz="1050" b="1" kern="100" dirty="0">
              <a:effectLst/>
              <a:latin typeface="Gowun Batang" pitchFamily="2" charset="-127"/>
              <a:ea typeface="Gowun Batang" pitchFamily="2"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startAt="3"/>
              <a:tabLst>
                <a:tab pos="457200" algn="l"/>
              </a:tabLst>
            </a:pPr>
            <a:r>
              <a:rPr lang="en-IN" sz="1100" b="1" kern="0" dirty="0">
                <a:effectLst/>
                <a:latin typeface="Gowun Batang" pitchFamily="2" charset="-127"/>
                <a:ea typeface="Gowun Batang" pitchFamily="2" charset="-127"/>
                <a:cs typeface="Times New Roman" panose="02020603050405020304" pitchFamily="18" charset="0"/>
              </a:rPr>
              <a:t>Enhanced User Engagement and Motivation:</a:t>
            </a:r>
            <a:endParaRPr lang="en-US" sz="1050" b="1" kern="100" dirty="0">
              <a:effectLst/>
              <a:latin typeface="Gowun Batang" pitchFamily="2" charset="-127"/>
              <a:ea typeface="Gowun Batang" pitchFamily="2" charset="-127"/>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IN" sz="1100" b="1" kern="0" dirty="0">
                <a:effectLst/>
                <a:latin typeface="Gowun Batang" pitchFamily="2" charset="-127"/>
                <a:ea typeface="Gowun Batang" pitchFamily="2" charset="-127"/>
                <a:cs typeface="Times New Roman" panose="02020603050405020304" pitchFamily="18" charset="0"/>
              </a:rPr>
              <a:t>Interactive features and real-time feedback foster active user engagement.</a:t>
            </a:r>
            <a:endParaRPr lang="en-US" sz="1050" b="1" kern="100" dirty="0">
              <a:effectLst/>
              <a:latin typeface="Gowun Batang" pitchFamily="2" charset="-127"/>
              <a:ea typeface="Gowun Batang" pitchFamily="2" charset="-127"/>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IN" sz="1100" b="1" kern="0" dirty="0">
                <a:effectLst/>
                <a:latin typeface="Gowun Batang" pitchFamily="2" charset="-127"/>
                <a:ea typeface="Gowun Batang" pitchFamily="2" charset="-127"/>
                <a:cs typeface="Times New Roman" panose="02020603050405020304" pitchFamily="18" charset="0"/>
              </a:rPr>
              <a:t>Gamification elements make tracking mental fitness more enjoyable and motivating.</a:t>
            </a:r>
            <a:endParaRPr lang="en-US" sz="1050" b="1" kern="100" dirty="0">
              <a:effectLst/>
              <a:latin typeface="Gowun Batang" pitchFamily="2" charset="-127"/>
              <a:ea typeface="Gowun Batang" pitchFamily="2"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startAt="4"/>
              <a:tabLst>
                <a:tab pos="457200" algn="l"/>
              </a:tabLst>
            </a:pPr>
            <a:r>
              <a:rPr lang="en-IN" sz="1100" b="1" kern="0" dirty="0">
                <a:effectLst/>
                <a:latin typeface="Gowun Batang" pitchFamily="2" charset="-127"/>
                <a:ea typeface="Gowun Batang" pitchFamily="2" charset="-127"/>
                <a:cs typeface="Times New Roman" panose="02020603050405020304" pitchFamily="18" charset="0"/>
              </a:rPr>
              <a:t>Real-Time Stress Management:</a:t>
            </a:r>
            <a:endParaRPr lang="en-US" sz="1050" b="1" kern="100" dirty="0">
              <a:effectLst/>
              <a:latin typeface="Gowun Batang" pitchFamily="2" charset="-127"/>
              <a:ea typeface="Gowun Batang" pitchFamily="2" charset="-127"/>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IN" sz="1100" b="1" kern="0" dirty="0">
                <a:effectLst/>
                <a:latin typeface="Gowun Batang" pitchFamily="2" charset="-127"/>
                <a:ea typeface="Gowun Batang" pitchFamily="2" charset="-127"/>
                <a:cs typeface="Times New Roman" panose="02020603050405020304" pitchFamily="18" charset="0"/>
              </a:rPr>
              <a:t>AI-powered stress detection helps users recognize and manage stress levels effectively.</a:t>
            </a:r>
            <a:endParaRPr lang="en-US" sz="1050" b="1" kern="100" dirty="0">
              <a:effectLst/>
              <a:latin typeface="Gowun Batang" pitchFamily="2" charset="-127"/>
              <a:ea typeface="Gowun Batang" pitchFamily="2" charset="-127"/>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IN" sz="1100" b="1" kern="0" dirty="0">
                <a:effectLst/>
                <a:latin typeface="Gowun Batang" pitchFamily="2" charset="-127"/>
                <a:ea typeface="Gowun Batang" pitchFamily="2" charset="-127"/>
                <a:cs typeface="Times New Roman" panose="02020603050405020304" pitchFamily="18" charset="0"/>
              </a:rPr>
              <a:t>Immediate suggestions for stress reduction techniques can be accessed through the tracker.</a:t>
            </a:r>
            <a:endParaRPr lang="en-US" sz="1050" b="1" kern="100" dirty="0">
              <a:effectLst/>
              <a:latin typeface="Gowun Batang" pitchFamily="2" charset="-127"/>
              <a:ea typeface="Gowun Batang" pitchFamily="2"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startAt="5"/>
              <a:tabLst>
                <a:tab pos="457200" algn="l"/>
              </a:tabLst>
            </a:pPr>
            <a:r>
              <a:rPr lang="en-IN" sz="1100" b="1" kern="0" dirty="0">
                <a:effectLst/>
                <a:latin typeface="Gowun Batang" pitchFamily="2" charset="-127"/>
                <a:ea typeface="Gowun Batang" pitchFamily="2" charset="-127"/>
                <a:cs typeface="Times New Roman" panose="02020603050405020304" pitchFamily="18" charset="0"/>
              </a:rPr>
              <a:t>Positive Impact on Overall Well-Being:</a:t>
            </a:r>
            <a:endParaRPr lang="en-US" sz="1050" b="1" kern="100" dirty="0">
              <a:effectLst/>
              <a:latin typeface="Gowun Batang" pitchFamily="2" charset="-127"/>
              <a:ea typeface="Gowun Batang" pitchFamily="2" charset="-127"/>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IN" sz="1100" b="1" kern="0" dirty="0">
                <a:effectLst/>
                <a:latin typeface="Gowun Batang" pitchFamily="2" charset="-127"/>
                <a:ea typeface="Gowun Batang" pitchFamily="2" charset="-127"/>
                <a:cs typeface="Times New Roman" panose="02020603050405020304" pitchFamily="18" charset="0"/>
              </a:rPr>
              <a:t>Users report a positive correlation between consistent use of the AI mental fitness tracker and improved overall mental health.</a:t>
            </a:r>
            <a:endParaRPr lang="en-US" sz="1050" b="1" kern="100" dirty="0">
              <a:effectLst/>
              <a:latin typeface="Gowun Batang" pitchFamily="2" charset="-127"/>
              <a:ea typeface="Gowun Batang" pitchFamily="2" charset="-127"/>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IN" sz="1100" b="1" kern="0" dirty="0">
                <a:effectLst/>
                <a:latin typeface="Gowun Batang" pitchFamily="2" charset="-127"/>
                <a:ea typeface="Gowun Batang" pitchFamily="2" charset="-127"/>
                <a:cs typeface="Times New Roman" panose="02020603050405020304" pitchFamily="18" charset="0"/>
              </a:rPr>
              <a:t>Better mental well-being leads to increased productivity, better sleep, and healthier relationships.</a:t>
            </a:r>
            <a:endParaRPr lang="en-US" sz="1050" b="1" kern="100" dirty="0">
              <a:effectLst/>
              <a:latin typeface="Gowun Batang" pitchFamily="2" charset="-127"/>
              <a:ea typeface="Gowun Batang" pitchFamily="2"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startAt="6"/>
              <a:tabLst>
                <a:tab pos="457200" algn="l"/>
              </a:tabLst>
            </a:pPr>
            <a:r>
              <a:rPr lang="en-IN" sz="1100" b="1" kern="0" dirty="0">
                <a:effectLst/>
                <a:latin typeface="Gowun Batang" pitchFamily="2" charset="-127"/>
                <a:ea typeface="Gowun Batang" pitchFamily="2" charset="-127"/>
                <a:cs typeface="Times New Roman" panose="02020603050405020304" pitchFamily="18" charset="0"/>
              </a:rPr>
              <a:t>Identifying Long-Term Patterns:</a:t>
            </a:r>
            <a:endParaRPr lang="en-US" sz="1050" b="1" kern="100" dirty="0">
              <a:effectLst/>
              <a:latin typeface="Gowun Batang" pitchFamily="2" charset="-127"/>
              <a:ea typeface="Gowun Batang" pitchFamily="2" charset="-127"/>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IN" sz="1100" b="1" kern="0" dirty="0">
                <a:effectLst/>
                <a:latin typeface="Gowun Batang" pitchFamily="2" charset="-127"/>
                <a:ea typeface="Gowun Batang" pitchFamily="2" charset="-127"/>
                <a:cs typeface="Times New Roman" panose="02020603050405020304" pitchFamily="18" charset="0"/>
              </a:rPr>
              <a:t>Longitudinal data tracking allows users to identify patterns and triggers influencing their mental health.</a:t>
            </a:r>
            <a:endParaRPr lang="en-US" sz="1050" b="1" kern="100" dirty="0">
              <a:effectLst/>
              <a:latin typeface="Gowun Batang" pitchFamily="2" charset="-127"/>
              <a:ea typeface="Gowun Batang" pitchFamily="2" charset="-127"/>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IN" sz="1100" b="1" kern="0" dirty="0">
                <a:effectLst/>
                <a:latin typeface="Gowun Batang" pitchFamily="2" charset="-127"/>
                <a:ea typeface="Gowun Batang" pitchFamily="2" charset="-127"/>
                <a:cs typeface="Times New Roman" panose="02020603050405020304" pitchFamily="18" charset="0"/>
              </a:rPr>
              <a:t>Understanding these patterns empowers individuals to make informed lifestyle adjustments.</a:t>
            </a:r>
            <a:endParaRPr lang="en-US" sz="1050" b="1" kern="100" dirty="0">
              <a:effectLst/>
              <a:latin typeface="Gowun Batang" pitchFamily="2" charset="-127"/>
              <a:ea typeface="Gowun Batang" pitchFamily="2"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startAt="7"/>
              <a:tabLst>
                <a:tab pos="457200" algn="l"/>
              </a:tabLst>
            </a:pPr>
            <a:r>
              <a:rPr lang="en-IN" sz="1100" b="1" kern="0" dirty="0">
                <a:effectLst/>
                <a:latin typeface="Gowun Batang" pitchFamily="2" charset="-127"/>
                <a:ea typeface="Gowun Batang" pitchFamily="2" charset="-127"/>
                <a:cs typeface="Times New Roman" panose="02020603050405020304" pitchFamily="18" charset="0"/>
              </a:rPr>
              <a:t>Supporting Healthcare Professionals:</a:t>
            </a:r>
            <a:endParaRPr lang="en-US" sz="1050" b="1" kern="100" dirty="0">
              <a:effectLst/>
              <a:latin typeface="Gowun Batang" pitchFamily="2" charset="-127"/>
              <a:ea typeface="Gowun Batang" pitchFamily="2" charset="-127"/>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IN" sz="1100" b="1" kern="0" dirty="0">
                <a:effectLst/>
                <a:latin typeface="Gowun Batang" pitchFamily="2" charset="-127"/>
                <a:ea typeface="Gowun Batang" pitchFamily="2" charset="-127"/>
                <a:cs typeface="Times New Roman" panose="02020603050405020304" pitchFamily="18" charset="0"/>
              </a:rPr>
              <a:t>Data collected by AI mental fitness trackers can be shared with mental health professionals for more comprehensive assessments.</a:t>
            </a:r>
            <a:endParaRPr lang="en-US" sz="1050" b="1" kern="100" dirty="0">
              <a:effectLst/>
              <a:latin typeface="Gowun Batang" pitchFamily="2" charset="-127"/>
              <a:ea typeface="Gowun Batang" pitchFamily="2" charset="-127"/>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IN" sz="1100" b="1" kern="0" dirty="0">
                <a:effectLst/>
                <a:latin typeface="Gowun Batang" pitchFamily="2" charset="-127"/>
                <a:ea typeface="Gowun Batang" pitchFamily="2" charset="-127"/>
                <a:cs typeface="Times New Roman" panose="02020603050405020304" pitchFamily="18" charset="0"/>
              </a:rPr>
              <a:t>Improved communication and insights lead to better-informed treatment plans.</a:t>
            </a:r>
            <a:endParaRPr lang="en-US" sz="1050" b="1" kern="100" dirty="0">
              <a:effectLst/>
              <a:latin typeface="Gowun Batang" pitchFamily="2" charset="-127"/>
              <a:ea typeface="Gowun Batang" pitchFamily="2" charset="-127"/>
              <a:cs typeface="Times New Roman" panose="02020603050405020304" pitchFamily="18" charset="0"/>
            </a:endParaRPr>
          </a:p>
        </p:txBody>
      </p:sp>
    </p:spTree>
    <p:extLst>
      <p:ext uri="{BB962C8B-B14F-4D97-AF65-F5344CB8AC3E}">
        <p14:creationId xmlns:p14="http://schemas.microsoft.com/office/powerpoint/2010/main" val="2642841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46368-1799-BFC5-3C13-B73FC69C532F}"/>
              </a:ext>
            </a:extLst>
          </p:cNvPr>
          <p:cNvSpPr>
            <a:spLocks noGrp="1"/>
          </p:cNvSpPr>
          <p:nvPr>
            <p:ph type="title"/>
          </p:nvPr>
        </p:nvSpPr>
        <p:spPr>
          <a:xfrm>
            <a:off x="2592925" y="624110"/>
            <a:ext cx="8911687" cy="642628"/>
          </a:xfrm>
        </p:spPr>
        <p:txBody>
          <a:bodyPr/>
          <a:lstStyle/>
          <a:p>
            <a:r>
              <a:rPr lang="en-IN" sz="3600" b="1" kern="100" dirty="0">
                <a:effectLst/>
                <a:latin typeface="Gowun Batang" pitchFamily="2" charset="-127"/>
                <a:ea typeface="Gowun Batang" pitchFamily="2" charset="-127"/>
                <a:cs typeface="Times New Roman" panose="02020603050405020304" pitchFamily="18" charset="0"/>
              </a:rPr>
              <a:t>Mental fitness tracker</a:t>
            </a:r>
            <a:endParaRPr lang="en-US" b="1" dirty="0">
              <a:latin typeface="Gowun Batang" pitchFamily="2" charset="-127"/>
              <a:ea typeface="Gowun Batang" pitchFamily="2" charset="-127"/>
            </a:endParaRPr>
          </a:p>
        </p:txBody>
      </p:sp>
      <p:sp>
        <p:nvSpPr>
          <p:cNvPr id="3" name="Content Placeholder 2">
            <a:extLst>
              <a:ext uri="{FF2B5EF4-FFF2-40B4-BE49-F238E27FC236}">
                <a16:creationId xmlns:a16="http://schemas.microsoft.com/office/drawing/2014/main" id="{91DCD42A-E07D-FCEA-A32E-78DB867B0D4D}"/>
              </a:ext>
            </a:extLst>
          </p:cNvPr>
          <p:cNvSpPr>
            <a:spLocks noGrp="1"/>
          </p:cNvSpPr>
          <p:nvPr>
            <p:ph idx="1"/>
          </p:nvPr>
        </p:nvSpPr>
        <p:spPr>
          <a:xfrm>
            <a:off x="2592925" y="1266737"/>
            <a:ext cx="8915400" cy="5058561"/>
          </a:xfrm>
        </p:spPr>
        <p:txBody>
          <a:bodyPr>
            <a:normAutofit fontScale="92500" lnSpcReduction="10000"/>
          </a:bodyPr>
          <a:lstStyle/>
          <a:p>
            <a:pPr marL="0" marR="0">
              <a:lnSpc>
                <a:spcPct val="107000"/>
              </a:lnSpc>
              <a:spcBef>
                <a:spcPts val="0"/>
              </a:spcBef>
              <a:spcAft>
                <a:spcPts val="800"/>
              </a:spcAft>
            </a:pPr>
            <a:r>
              <a:rPr lang="en-IN" sz="18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An instrument or software programme known as a "mental fitness tracker can be used to track and keep tabs on a person's mental health and wellbeing over time. </a:t>
            </a:r>
          </a:p>
          <a:p>
            <a:pPr marL="0" marR="0">
              <a:lnSpc>
                <a:spcPct val="107000"/>
              </a:lnSpc>
              <a:spcBef>
                <a:spcPts val="0"/>
              </a:spcBef>
              <a:spcAft>
                <a:spcPts val="800"/>
              </a:spcAft>
            </a:pPr>
            <a:r>
              <a:rPr lang="en-IN" sz="18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These trackers can be used to record and keep track of a range of things, including mood, sleep, exercise, food, medication use, and stress levels, that can have an impact on mental health.</a:t>
            </a:r>
            <a:endParaRPr lang="en-US" sz="18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Monitoring changes in mood and behaviour as well as patterns and trends in mental health over time can all be done with the use of mental fitness trackers, which can also be used to track the effectiveness of therapy or medication. </a:t>
            </a:r>
          </a:p>
          <a:p>
            <a:pPr marL="0" marR="0">
              <a:lnSpc>
                <a:spcPct val="107000"/>
              </a:lnSpc>
              <a:spcBef>
                <a:spcPts val="0"/>
              </a:spcBef>
              <a:spcAft>
                <a:spcPts val="800"/>
              </a:spcAft>
            </a:pPr>
            <a:r>
              <a:rPr lang="en-IN" sz="18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Additionally, they can assist people in establishing and monitoring objectives for bettering their mental health, such as increasing their physical activity or practising mindfulness.</a:t>
            </a:r>
            <a:endParaRPr lang="en-US" sz="18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Trackers for mental fitness come in a variety of designs, including sophisticated smartphone apps. For instance, some applications for mental health provide features like guided meditations, CBT exercises, and mood tracking tools. </a:t>
            </a:r>
          </a:p>
          <a:p>
            <a:pPr marL="0" marR="0">
              <a:lnSpc>
                <a:spcPct val="107000"/>
              </a:lnSpc>
              <a:spcBef>
                <a:spcPts val="0"/>
              </a:spcBef>
              <a:spcAft>
                <a:spcPts val="800"/>
              </a:spcAft>
            </a:pPr>
            <a:r>
              <a:rPr lang="en-IN" sz="18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The usage of mental fitness trackers should not be mistaken for professional medical advice or treatment, despite the fact that they can be an effective tool for enhancing mental health.</a:t>
            </a:r>
            <a:endParaRPr lang="en-US" sz="18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8122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8D417-94C4-ACD5-8D98-A9916D5D9004}"/>
              </a:ext>
            </a:extLst>
          </p:cNvPr>
          <p:cNvSpPr>
            <a:spLocks noGrp="1"/>
          </p:cNvSpPr>
          <p:nvPr>
            <p:ph type="title"/>
          </p:nvPr>
        </p:nvSpPr>
        <p:spPr/>
        <p:txBody>
          <a:bodyPr>
            <a:normAutofit/>
          </a:bodyPr>
          <a:lstStyle/>
          <a:p>
            <a:r>
              <a:rPr lang="en-IN" sz="3200" b="1" kern="100" dirty="0">
                <a:effectLst/>
                <a:latin typeface="Gowun Batang" pitchFamily="2" charset="-127"/>
                <a:ea typeface="Gowun Batang" pitchFamily="2" charset="-127"/>
                <a:cs typeface="Times New Roman" panose="02020603050405020304" pitchFamily="18" charset="0"/>
              </a:rPr>
              <a:t>AGENDA OF MENTAL FITNESS TRACKER</a:t>
            </a:r>
            <a:endParaRPr lang="en-US" sz="5400" b="1" dirty="0">
              <a:latin typeface="Gowun Batang" pitchFamily="2" charset="-127"/>
              <a:ea typeface="Gowun Batang" pitchFamily="2" charset="-127"/>
            </a:endParaRPr>
          </a:p>
        </p:txBody>
      </p:sp>
      <p:sp>
        <p:nvSpPr>
          <p:cNvPr id="3" name="Content Placeholder 2">
            <a:extLst>
              <a:ext uri="{FF2B5EF4-FFF2-40B4-BE49-F238E27FC236}">
                <a16:creationId xmlns:a16="http://schemas.microsoft.com/office/drawing/2014/main" id="{82CD78CF-33BC-E71A-8876-368B96098915}"/>
              </a:ext>
            </a:extLst>
          </p:cNvPr>
          <p:cNvSpPr>
            <a:spLocks noGrp="1"/>
          </p:cNvSpPr>
          <p:nvPr>
            <p:ph idx="1"/>
          </p:nvPr>
        </p:nvSpPr>
        <p:spPr>
          <a:xfrm>
            <a:off x="2592925" y="1264554"/>
            <a:ext cx="8915400" cy="5446639"/>
          </a:xfrm>
        </p:spPr>
        <p:txBody>
          <a:bodyPr>
            <a:normAutofit fontScale="85000" lnSpcReduction="10000"/>
          </a:bodyPr>
          <a:lstStyle/>
          <a:p>
            <a:pPr marL="0">
              <a:lnSpc>
                <a:spcPct val="107000"/>
              </a:lnSpc>
              <a:spcBef>
                <a:spcPts val="0"/>
              </a:spcBef>
              <a:spcAft>
                <a:spcPts val="800"/>
              </a:spcAft>
            </a:pPr>
            <a:r>
              <a:rPr lang="en-IN" sz="18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The goal of a mental fitness tracker is to assist users manage their mental health by giving them the tools and resources necessary for monitoring, analysing, and managing their mental health.</a:t>
            </a:r>
          </a:p>
          <a:p>
            <a:pPr marL="0" marR="0">
              <a:lnSpc>
                <a:spcPct val="107000"/>
              </a:lnSpc>
              <a:spcBef>
                <a:spcPts val="0"/>
              </a:spcBef>
              <a:spcAft>
                <a:spcPts val="800"/>
              </a:spcAft>
            </a:pPr>
            <a:r>
              <a:rPr lang="en-IN" sz="18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Depending on the exact features and tools that the tracker offers, the agenda for a mental fitness tracker can change. But some typical items that might be on an agenda for a mental fitness tracker are as follows:</a:t>
            </a:r>
            <a:endParaRPr lang="en-US" sz="18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Setup: This involves making a user profile, deciding on mental health objectives, and choosing the metrics to monitor (such as stress, mood, sleep, and exercise).</a:t>
            </a:r>
            <a:endParaRPr lang="en-US" sz="18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Data logging: This process entails recording details about everyday activities, including how much you slept, what you ate, how much you exercised, and how you felt emotionally.</a:t>
            </a:r>
            <a:endParaRPr lang="en-US" sz="18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Data analysis: The tracker examines the data you've submitted and offer perceptions into patterns or trends in your mental health, such as detecting stress or anxiety causes.</a:t>
            </a:r>
            <a:endParaRPr lang="en-US" sz="18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Goal-tracking: The tracker helps to establish and follow objectives for bettering your mental health, such as increasing your physical activity or incorporating mindfulness into your daily life.</a:t>
            </a:r>
            <a:endParaRPr lang="en-US" sz="18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Tools and resources: The tracker includes tools and resources to improve mental health, including stress-reduction exercises, guided meditations, and cognitive behavioural therapy activities.</a:t>
            </a:r>
            <a:endParaRPr lang="en-US" sz="18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Reminders and notifications: The tracker sends notifications or reminders to assist you stay on track with your mental health objectives and to motivate you to enter data frequently.</a:t>
            </a:r>
            <a:endParaRPr lang="en-US" sz="18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Progress evaluation: The tracker offers periodic progress reports or summaries to assist you in evaluating your mental health over time and identifying areas that want improvement</a:t>
            </a:r>
            <a:endParaRPr lang="en-US" sz="18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43835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368C7-0471-4EEB-2198-C0313BA7AD91}"/>
              </a:ext>
            </a:extLst>
          </p:cNvPr>
          <p:cNvSpPr>
            <a:spLocks noGrp="1"/>
          </p:cNvSpPr>
          <p:nvPr>
            <p:ph type="title"/>
          </p:nvPr>
        </p:nvSpPr>
        <p:spPr>
          <a:xfrm>
            <a:off x="2600351" y="1126246"/>
            <a:ext cx="8911687" cy="1280890"/>
          </a:xfrm>
        </p:spPr>
        <p:txBody>
          <a:bodyPr>
            <a:normAutofit/>
          </a:bodyPr>
          <a:lstStyle/>
          <a:p>
            <a:r>
              <a:rPr lang="en-IN" sz="2000" b="1" dirty="0">
                <a:solidFill>
                  <a:srgbClr val="000000"/>
                </a:solidFill>
                <a:effectLst/>
                <a:latin typeface="Gowun Batang" pitchFamily="2" charset="-127"/>
                <a:ea typeface="Gowun Batang" pitchFamily="2" charset="-127"/>
                <a:cs typeface="Times New Roman" panose="02020603050405020304" pitchFamily="18" charset="0"/>
              </a:rPr>
              <a:t>Designing a mental fitness tracker project involves various aspects to consider.</a:t>
            </a:r>
            <a:endParaRPr lang="en-US" sz="4000" b="1" dirty="0">
              <a:latin typeface="Gowun Batang" pitchFamily="2" charset="-127"/>
              <a:ea typeface="Gowun Batang" pitchFamily="2" charset="-127"/>
            </a:endParaRPr>
          </a:p>
        </p:txBody>
      </p:sp>
      <p:sp>
        <p:nvSpPr>
          <p:cNvPr id="3" name="Content Placeholder 2">
            <a:extLst>
              <a:ext uri="{FF2B5EF4-FFF2-40B4-BE49-F238E27FC236}">
                <a16:creationId xmlns:a16="http://schemas.microsoft.com/office/drawing/2014/main" id="{E018D04F-20C6-8082-E5E2-1934745FA88E}"/>
              </a:ext>
            </a:extLst>
          </p:cNvPr>
          <p:cNvSpPr>
            <a:spLocks noGrp="1"/>
          </p:cNvSpPr>
          <p:nvPr>
            <p:ph idx="1"/>
          </p:nvPr>
        </p:nvSpPr>
        <p:spPr>
          <a:xfrm>
            <a:off x="2596638" y="1858970"/>
            <a:ext cx="8915400" cy="5842124"/>
          </a:xfrm>
        </p:spPr>
        <p:txBody>
          <a:bodyPr>
            <a:normAutofit/>
          </a:bodyPr>
          <a:lstStyle/>
          <a:p>
            <a:pPr marL="0" marR="0">
              <a:lnSpc>
                <a:spcPct val="107000"/>
              </a:lnSpc>
              <a:spcBef>
                <a:spcPts val="0"/>
              </a:spcBef>
              <a:spcAft>
                <a:spcPts val="800"/>
              </a:spcAft>
            </a:pPr>
            <a:r>
              <a:rPr lang="en-IN" kern="10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User Interface and Experience (UI/UX): Focus on creating an intuitive and user-friendly interface. Ensure that the design is accessible and appealing to users of all ages and backgrounds.</a:t>
            </a:r>
            <a:endParaRPr lang="en-US" kern="100" dirty="0">
              <a:effectLst/>
              <a:latin typeface="Book Antiqua" panose="0204060205030503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kern="10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Features and Functionality: Define the core features of the mental fitness tracker, such as mood tracking, stress level monitoring, meditation guides, goal setting, and progress tracking. 3. Data Collection and Privacy: Determine the data points to be collected, such as mood ratings, activities, and habits. Address user privacy concerns and comply with data protection regulations.</a:t>
            </a:r>
            <a:endParaRPr lang="en-US" kern="100" dirty="0">
              <a:effectLst/>
              <a:latin typeface="Book Antiqua" panose="0204060205030503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kern="10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Machine Learning Integration: Explore incorporating machine learning algorithms to provide personalized insights and recommendations based on user data.</a:t>
            </a:r>
            <a:endParaRPr lang="en-US" kern="100" dirty="0">
              <a:effectLst/>
              <a:latin typeface="Book Antiqua" panose="0204060205030503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kern="10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Goal Setting and Reminders: Allow users to set mental health goals and receive reminders to practice mindfulness exercises or engage in stress-reducing activities</a:t>
            </a:r>
            <a:endParaRPr lang="en-US" kern="100" dirty="0">
              <a:effectLst/>
              <a:latin typeface="Book Antiqua" panose="0204060205030503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kern="10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Notification System: Implement an optional notification system that alerts users of their mental fitness progress and encourages consistent usage</a:t>
            </a:r>
            <a:endParaRPr lang="en-US" kern="100" dirty="0">
              <a:effectLst/>
              <a:latin typeface="Book Antiqua" panose="0204060205030503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383F6DFB-4590-7D24-D6C0-5975E116E08D}"/>
              </a:ext>
            </a:extLst>
          </p:cNvPr>
          <p:cNvSpPr txBox="1"/>
          <p:nvPr/>
        </p:nvSpPr>
        <p:spPr>
          <a:xfrm>
            <a:off x="5013769" y="202916"/>
            <a:ext cx="3267590" cy="923330"/>
          </a:xfrm>
          <a:prstGeom prst="rect">
            <a:avLst/>
          </a:prstGeom>
          <a:noFill/>
        </p:spPr>
        <p:txBody>
          <a:bodyPr wrap="square" rtlCol="0">
            <a:spAutoFit/>
          </a:bodyPr>
          <a:lstStyle/>
          <a:p>
            <a:r>
              <a:rPr lang="en-US" sz="5400" b="1" u="sng" dirty="0">
                <a:latin typeface="Gowun Batang" pitchFamily="2" charset="-127"/>
                <a:ea typeface="Gowun Batang" pitchFamily="2" charset="-127"/>
              </a:rPr>
              <a:t>Modelling</a:t>
            </a:r>
            <a:endParaRPr lang="en-US" b="1" u="sng" dirty="0">
              <a:latin typeface="Gowun Batang" pitchFamily="2" charset="-127"/>
              <a:ea typeface="Gowun Batang" pitchFamily="2" charset="-127"/>
            </a:endParaRPr>
          </a:p>
        </p:txBody>
      </p:sp>
    </p:spTree>
    <p:extLst>
      <p:ext uri="{BB962C8B-B14F-4D97-AF65-F5344CB8AC3E}">
        <p14:creationId xmlns:p14="http://schemas.microsoft.com/office/powerpoint/2010/main" val="862853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B4116-F91B-6B73-3A01-2375A2780FD6}"/>
              </a:ext>
            </a:extLst>
          </p:cNvPr>
          <p:cNvSpPr>
            <a:spLocks noGrp="1"/>
          </p:cNvSpPr>
          <p:nvPr>
            <p:ph type="title"/>
          </p:nvPr>
        </p:nvSpPr>
        <p:spPr>
          <a:xfrm>
            <a:off x="2585499" y="456330"/>
            <a:ext cx="8911687" cy="1280890"/>
          </a:xfrm>
        </p:spPr>
        <p:txBody>
          <a:bodyPr/>
          <a:lstStyle/>
          <a:p>
            <a:r>
              <a:rPr lang="en-US" b="1" dirty="0">
                <a:latin typeface="Gowun Batang" pitchFamily="2" charset="-127"/>
                <a:ea typeface="Gowun Batang" pitchFamily="2" charset="-127"/>
              </a:rPr>
              <a:t>Cont.</a:t>
            </a:r>
          </a:p>
        </p:txBody>
      </p:sp>
      <p:sp>
        <p:nvSpPr>
          <p:cNvPr id="3" name="Content Placeholder 2">
            <a:extLst>
              <a:ext uri="{FF2B5EF4-FFF2-40B4-BE49-F238E27FC236}">
                <a16:creationId xmlns:a16="http://schemas.microsoft.com/office/drawing/2014/main" id="{2F04183A-1077-9D0D-54A4-7B4FDD663AF5}"/>
              </a:ext>
            </a:extLst>
          </p:cNvPr>
          <p:cNvSpPr>
            <a:spLocks noGrp="1"/>
          </p:cNvSpPr>
          <p:nvPr>
            <p:ph idx="1"/>
          </p:nvPr>
        </p:nvSpPr>
        <p:spPr>
          <a:xfrm>
            <a:off x="2585499" y="1096775"/>
            <a:ext cx="8915400" cy="3777622"/>
          </a:xfrm>
        </p:spPr>
        <p:txBody>
          <a:bodyPr>
            <a:normAutofit fontScale="25000" lnSpcReduction="20000"/>
          </a:bodyPr>
          <a:lstStyle/>
          <a:p>
            <a:pPr marL="0" marR="0">
              <a:lnSpc>
                <a:spcPct val="107000"/>
              </a:lnSpc>
              <a:spcBef>
                <a:spcPts val="0"/>
              </a:spcBef>
              <a:spcAft>
                <a:spcPts val="800"/>
              </a:spcAft>
            </a:pPr>
            <a:r>
              <a:rPr lang="en-IN" sz="7200" kern="10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Social Interaction: Consider adding social features, like support groups or the option to share achievements, to create a sense of community and motivation among users. </a:t>
            </a:r>
          </a:p>
          <a:p>
            <a:pPr marL="0" marR="0">
              <a:lnSpc>
                <a:spcPct val="107000"/>
              </a:lnSpc>
              <a:spcBef>
                <a:spcPts val="0"/>
              </a:spcBef>
              <a:spcAft>
                <a:spcPts val="800"/>
              </a:spcAft>
            </a:pPr>
            <a:r>
              <a:rPr lang="en-IN" sz="7200" kern="10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Data Visualization: Create clear and visually appealing graphs or charts to help users understand their mental fitness trends over time</a:t>
            </a:r>
            <a:endParaRPr lang="en-US" sz="7200" kern="100" dirty="0">
              <a:effectLst/>
              <a:latin typeface="Book Antiqua" panose="0204060205030503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7200" kern="10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Third-party Integration: Explore integrating with other health apps or wearable devices to gather more comprehensive data, like sleep patterns or physical activity.</a:t>
            </a:r>
          </a:p>
          <a:p>
            <a:pPr marL="0" marR="0">
              <a:lnSpc>
                <a:spcPct val="107000"/>
              </a:lnSpc>
              <a:spcBef>
                <a:spcPts val="0"/>
              </a:spcBef>
              <a:spcAft>
                <a:spcPts val="800"/>
              </a:spcAft>
            </a:pPr>
            <a:r>
              <a:rPr lang="en-IN" sz="7200" kern="10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Gamification Elements: Introduce gamification aspects like rewards, badges, or challenges to make the app engaging and motivate users to continue using it. 11. Testing and Feedback: Conduct extensive usability testing and gather user feedback to refine the app and make necessary improvements</a:t>
            </a:r>
            <a:endParaRPr lang="en-US" sz="7200" kern="100" dirty="0">
              <a:effectLst/>
              <a:latin typeface="Book Antiqua" panose="0204060205030503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7200" kern="10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Accessibility: Ensure the app is accessible to users with disabilities, such as providing text-to-speech features or accommodating </a:t>
            </a:r>
            <a:r>
              <a:rPr lang="en-IN" sz="7200" kern="100" dirty="0" err="1">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colorblind</a:t>
            </a:r>
            <a:r>
              <a:rPr lang="en-IN" sz="7200" kern="10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 individuals. 13. Scalability and Performance: Design the application architecture to handle a potentially large user base and ensure smooth performance under heavy usage</a:t>
            </a:r>
            <a:endParaRPr lang="en-US" sz="7200" kern="100" dirty="0">
              <a:effectLst/>
              <a:latin typeface="Book Antiqua" panose="0204060205030503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7200" kern="10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Security: Implement robust security measures to protect user data and prevent unauthorized access or data breaches.</a:t>
            </a:r>
            <a:endParaRPr lang="en-US" sz="7200" kern="100" dirty="0">
              <a:effectLst/>
              <a:latin typeface="Book Antiqua" panose="0204060205030503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28341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A82086-541B-4F16-9FC9-6C6713DC732E}"/>
              </a:ext>
            </a:extLst>
          </p:cNvPr>
          <p:cNvSpPr>
            <a:spLocks noGrp="1"/>
          </p:cNvSpPr>
          <p:nvPr>
            <p:ph idx="1"/>
          </p:nvPr>
        </p:nvSpPr>
        <p:spPr>
          <a:xfrm>
            <a:off x="2589212" y="1256895"/>
            <a:ext cx="8915400" cy="3777622"/>
          </a:xfrm>
        </p:spPr>
        <p:txBody>
          <a:bodyPr/>
          <a:lstStyle/>
          <a:p>
            <a:r>
              <a:rPr lang="en-IN" sz="180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Marketing and Monetization: Develop a clear marketing strategy and decide on the app's monetization model, such as in-app purchases, subscription plans, or advertisements. </a:t>
            </a:r>
          </a:p>
          <a:p>
            <a:r>
              <a:rPr lang="en-IN" sz="180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Continuous Improvement: Plan for regular updates and enhancements to keep the app relevant and competitive in the mental fitness market</a:t>
            </a:r>
            <a:endParaRPr lang="en-US" sz="1800" dirty="0">
              <a:latin typeface="Book Antiqua" panose="02040602050305030304" pitchFamily="18" charset="0"/>
            </a:endParaRPr>
          </a:p>
          <a:p>
            <a:endParaRPr lang="en-US" dirty="0"/>
          </a:p>
        </p:txBody>
      </p:sp>
      <p:sp>
        <p:nvSpPr>
          <p:cNvPr id="4" name="Title 1">
            <a:extLst>
              <a:ext uri="{FF2B5EF4-FFF2-40B4-BE49-F238E27FC236}">
                <a16:creationId xmlns:a16="http://schemas.microsoft.com/office/drawing/2014/main" id="{D4C935BE-D714-7117-0AFB-80D4252A5EDA}"/>
              </a:ext>
            </a:extLst>
          </p:cNvPr>
          <p:cNvSpPr txBox="1">
            <a:spLocks/>
          </p:cNvSpPr>
          <p:nvPr/>
        </p:nvSpPr>
        <p:spPr>
          <a:xfrm>
            <a:off x="2592925" y="542594"/>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Gowun Batang" pitchFamily="2" charset="-127"/>
                <a:ea typeface="Gowun Batang" pitchFamily="2" charset="-127"/>
              </a:rPr>
              <a:t>Cont.</a:t>
            </a:r>
          </a:p>
        </p:txBody>
      </p:sp>
    </p:spTree>
    <p:extLst>
      <p:ext uri="{BB962C8B-B14F-4D97-AF65-F5344CB8AC3E}">
        <p14:creationId xmlns:p14="http://schemas.microsoft.com/office/powerpoint/2010/main" val="1645127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6C2631-94FF-AAD3-FC99-7A5ACC3BE29A}"/>
              </a:ext>
            </a:extLst>
          </p:cNvPr>
          <p:cNvSpPr>
            <a:spLocks noGrp="1"/>
          </p:cNvSpPr>
          <p:nvPr>
            <p:ph idx="1"/>
          </p:nvPr>
        </p:nvSpPr>
        <p:spPr>
          <a:xfrm>
            <a:off x="2001328" y="1439219"/>
            <a:ext cx="8915400" cy="4642403"/>
          </a:xfrm>
        </p:spPr>
        <p:txBody>
          <a:bodyPr>
            <a:normAutofit fontScale="92500" lnSpcReduction="10000"/>
          </a:bodyPr>
          <a:lstStyle/>
          <a:p>
            <a:r>
              <a:rPr lang="en-US" sz="2400" dirty="0">
                <a:solidFill>
                  <a:schemeClr val="tx1"/>
                </a:solidFill>
                <a:latin typeface="Book Antiqua" panose="02040602050305030304" pitchFamily="18" charset="0"/>
              </a:rPr>
              <a:t>I had customized the </a:t>
            </a:r>
            <a:r>
              <a:rPr lang="en-IN" sz="24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user interface to make it visually appealing, intuitive, and user-friendly</a:t>
            </a:r>
          </a:p>
          <a:p>
            <a:r>
              <a:rPr lang="en-IN" sz="2400" dirty="0">
                <a:solidFill>
                  <a:schemeClr val="tx1"/>
                </a:solidFill>
                <a:latin typeface="Book Antiqua" panose="02040602050305030304" pitchFamily="18" charset="0"/>
                <a:cs typeface="Times New Roman" panose="02020603050405020304" pitchFamily="18" charset="0"/>
              </a:rPr>
              <a:t>I had also </a:t>
            </a:r>
            <a:r>
              <a:rPr lang="en-IN" sz="24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considered different color schemes, layouts, and interactive elements to create a pleasant and engaging experience.</a:t>
            </a:r>
          </a:p>
          <a:p>
            <a:r>
              <a:rPr lang="en-IN" sz="2400" dirty="0">
                <a:solidFill>
                  <a:schemeClr val="tx1"/>
                </a:solidFill>
                <a:latin typeface="Book Antiqua" panose="02040602050305030304" pitchFamily="18" charset="0"/>
                <a:ea typeface="Calibri" panose="020F0502020204030204" pitchFamily="34" charset="0"/>
                <a:cs typeface="Times New Roman" panose="02020603050405020304" pitchFamily="18" charset="0"/>
              </a:rPr>
              <a:t>The program allows</a:t>
            </a:r>
            <a:r>
              <a:rPr lang="en-IN" sz="24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 users to set personalized mental fitness goals, such as daily mindfulness practice, weekly stress reduction targets, or monthly cognitive training objectives. I also implemented tracking mechanisms that display progress over time, motivating users to stay on track.</a:t>
            </a:r>
          </a:p>
          <a:p>
            <a:r>
              <a:rPr lang="en-IN" sz="24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It also offers a wide range of mental fitness activities to suit different preferences and needs. This includes mindfulness exercises, meditation sessions</a:t>
            </a:r>
            <a:r>
              <a:rPr lang="en-IN" sz="240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 cognitive puzzles, journaling prompts, and even mood tracking features.</a:t>
            </a:r>
          </a:p>
        </p:txBody>
      </p:sp>
      <p:sp>
        <p:nvSpPr>
          <p:cNvPr id="4" name="TextBox 3">
            <a:extLst>
              <a:ext uri="{FF2B5EF4-FFF2-40B4-BE49-F238E27FC236}">
                <a16:creationId xmlns:a16="http://schemas.microsoft.com/office/drawing/2014/main" id="{E4B2BD6B-B023-682E-B1E1-9A8E77AAF2BF}"/>
              </a:ext>
            </a:extLst>
          </p:cNvPr>
          <p:cNvSpPr txBox="1"/>
          <p:nvPr/>
        </p:nvSpPr>
        <p:spPr>
          <a:xfrm>
            <a:off x="2001328" y="485113"/>
            <a:ext cx="9385540" cy="954107"/>
          </a:xfrm>
          <a:prstGeom prst="rect">
            <a:avLst/>
          </a:prstGeom>
          <a:noFill/>
        </p:spPr>
        <p:txBody>
          <a:bodyPr wrap="square" rtlCol="0">
            <a:spAutoFit/>
          </a:bodyPr>
          <a:lstStyle/>
          <a:p>
            <a:r>
              <a:rPr lang="en-IN" sz="2800" b="1" dirty="0">
                <a:solidFill>
                  <a:srgbClr val="000000"/>
                </a:solidFill>
                <a:effectLst/>
                <a:latin typeface="Gowun Batang" pitchFamily="2" charset="-127"/>
                <a:ea typeface="Gowun Batang" pitchFamily="2" charset="-127"/>
                <a:cs typeface="Times New Roman" panose="02020603050405020304" pitchFamily="18" charset="0"/>
              </a:rPr>
              <a:t>How did you customize the project and make it your own?</a:t>
            </a:r>
            <a:endParaRPr lang="en-US" sz="2800" b="1" u="sng" dirty="0">
              <a:latin typeface="Gowun Batang" pitchFamily="2" charset="-127"/>
              <a:ea typeface="Gowun Batang" pitchFamily="2" charset="-127"/>
            </a:endParaRPr>
          </a:p>
        </p:txBody>
      </p:sp>
    </p:spTree>
    <p:extLst>
      <p:ext uri="{BB962C8B-B14F-4D97-AF65-F5344CB8AC3E}">
        <p14:creationId xmlns:p14="http://schemas.microsoft.com/office/powerpoint/2010/main" val="2981046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08BE2-4EE6-5B4B-C727-D86B8D14C8CC}"/>
              </a:ext>
            </a:extLst>
          </p:cNvPr>
          <p:cNvSpPr>
            <a:spLocks noGrp="1"/>
          </p:cNvSpPr>
          <p:nvPr>
            <p:ph type="title"/>
          </p:nvPr>
        </p:nvSpPr>
        <p:spPr/>
        <p:txBody>
          <a:bodyPr>
            <a:normAutofit fontScale="90000"/>
          </a:bodyPr>
          <a:lstStyle/>
          <a:p>
            <a:r>
              <a:rPr lang="en-IN" sz="4000" b="1" dirty="0">
                <a:effectLst/>
                <a:latin typeface="Gowun Batang" pitchFamily="2" charset="-127"/>
                <a:ea typeface="Gowun Batang" pitchFamily="2" charset="-127"/>
                <a:cs typeface="Times New Roman" panose="02020603050405020304" pitchFamily="18" charset="0"/>
              </a:rPr>
              <a:t>Your solution and its value proposition.</a:t>
            </a:r>
            <a:endParaRPr lang="en-US" sz="6600" b="1" dirty="0">
              <a:latin typeface="Gowun Batang" pitchFamily="2" charset="-127"/>
              <a:ea typeface="Gowun Batang" pitchFamily="2" charset="-127"/>
            </a:endParaRPr>
          </a:p>
        </p:txBody>
      </p:sp>
      <p:sp>
        <p:nvSpPr>
          <p:cNvPr id="3" name="Content Placeholder 2">
            <a:extLst>
              <a:ext uri="{FF2B5EF4-FFF2-40B4-BE49-F238E27FC236}">
                <a16:creationId xmlns:a16="http://schemas.microsoft.com/office/drawing/2014/main" id="{BF2D71C1-90F2-CA76-DB26-AF576254B44C}"/>
              </a:ext>
            </a:extLst>
          </p:cNvPr>
          <p:cNvSpPr>
            <a:spLocks noGrp="1"/>
          </p:cNvSpPr>
          <p:nvPr>
            <p:ph idx="1"/>
          </p:nvPr>
        </p:nvSpPr>
        <p:spPr>
          <a:xfrm>
            <a:off x="2592925" y="1304317"/>
            <a:ext cx="8915400" cy="3777622"/>
          </a:xfrm>
        </p:spPr>
        <p:txBody>
          <a:bodyPr>
            <a:normAutofit fontScale="92500" lnSpcReduction="20000"/>
          </a:bodyPr>
          <a:lstStyle/>
          <a:p>
            <a:r>
              <a:rPr lang="en-US" sz="1900" dirty="0">
                <a:solidFill>
                  <a:schemeClr val="tx1"/>
                </a:solidFill>
                <a:latin typeface="Book Antiqua" panose="02040602050305030304" pitchFamily="18" charset="0"/>
              </a:rPr>
              <a:t>My program uses a wide range of open source AI solutions, so the only costs are in the implementation stage.</a:t>
            </a:r>
          </a:p>
          <a:p>
            <a:r>
              <a:rPr lang="en-US" sz="1900" dirty="0">
                <a:solidFill>
                  <a:schemeClr val="tx1"/>
                </a:solidFill>
                <a:latin typeface="Book Antiqua" panose="02040602050305030304" pitchFamily="18" charset="0"/>
              </a:rPr>
              <a:t>It is also heavily documented, so any required modifications to any subsystem is easy.</a:t>
            </a:r>
          </a:p>
          <a:p>
            <a:r>
              <a:rPr lang="en-US" sz="1900" dirty="0">
                <a:solidFill>
                  <a:schemeClr val="tx1"/>
                </a:solidFill>
                <a:latin typeface="Book Antiqua" panose="02040602050305030304" pitchFamily="18" charset="0"/>
              </a:rPr>
              <a:t>The application will be free, but will implement a subscription system that includes health tips from real doctors. It will also be able to notify real health professionals if a users mood drops too low.</a:t>
            </a:r>
          </a:p>
          <a:p>
            <a:r>
              <a:rPr lang="en-IN" sz="19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Users can submit information about their mental health into a straightforward mobile app or web-based platform and instantly obtain personalised insights and recommendations</a:t>
            </a:r>
            <a:endParaRPr lang="en-US" sz="19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endParaRPr>
          </a:p>
          <a:p>
            <a:r>
              <a:rPr lang="en-US" sz="2000" dirty="0">
                <a:solidFill>
                  <a:schemeClr val="tx1"/>
                </a:solidFill>
                <a:latin typeface="Book Antiqua" panose="02040602050305030304" pitchFamily="18" charset="0"/>
              </a:rPr>
              <a:t> </a:t>
            </a:r>
            <a:r>
              <a:rPr lang="en-US" sz="1900" dirty="0">
                <a:solidFill>
                  <a:schemeClr val="tx1"/>
                </a:solidFill>
                <a:latin typeface="Book Antiqua" panose="02040602050305030304" pitchFamily="18" charset="0"/>
              </a:rPr>
              <a:t>My program </a:t>
            </a:r>
            <a:r>
              <a:rPr lang="en-IN" sz="19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assist users in defining and monitoring goals for bettering their mental health, such as increasing exercise or engaging in mindfulness exercises. Users can maintain motivation and make modifications as necessary to attain their intended outcomes by tracking progress towards these targets.</a:t>
            </a:r>
            <a:endParaRPr lang="en-US" sz="1900" dirty="0">
              <a:solidFill>
                <a:schemeClr val="tx1"/>
              </a:solidFill>
              <a:latin typeface="Book Antiqua" panose="02040602050305030304" pitchFamily="18" charset="0"/>
            </a:endParaRPr>
          </a:p>
        </p:txBody>
      </p:sp>
    </p:spTree>
    <p:extLst>
      <p:ext uri="{BB962C8B-B14F-4D97-AF65-F5344CB8AC3E}">
        <p14:creationId xmlns:p14="http://schemas.microsoft.com/office/powerpoint/2010/main" val="2145721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8762A-DFA0-4F7D-F531-570037F141B3}"/>
              </a:ext>
            </a:extLst>
          </p:cNvPr>
          <p:cNvSpPr>
            <a:spLocks noGrp="1"/>
          </p:cNvSpPr>
          <p:nvPr>
            <p:ph type="title"/>
          </p:nvPr>
        </p:nvSpPr>
        <p:spPr/>
        <p:txBody>
          <a:bodyPr>
            <a:normAutofit/>
          </a:bodyPr>
          <a:lstStyle/>
          <a:p>
            <a:r>
              <a:rPr lang="en-IN" sz="3200" b="1" kern="100" dirty="0">
                <a:effectLst/>
                <a:latin typeface="Gowun Batang" pitchFamily="2" charset="-127"/>
                <a:ea typeface="Gowun Batang" pitchFamily="2" charset="-127"/>
                <a:cs typeface="Times New Roman" panose="02020603050405020304" pitchFamily="18" charset="0"/>
              </a:rPr>
              <a:t>Who are the end users of this</a:t>
            </a:r>
            <a:r>
              <a:rPr lang="en-US" sz="3200" b="1" kern="100" dirty="0">
                <a:latin typeface="Gowun Batang" pitchFamily="2" charset="-127"/>
                <a:ea typeface="Gowun Batang" pitchFamily="2" charset="-127"/>
                <a:cs typeface="Times New Roman" panose="02020603050405020304" pitchFamily="18" charset="0"/>
              </a:rPr>
              <a:t> project?</a:t>
            </a:r>
            <a:endParaRPr lang="en-US" sz="5400" b="1" dirty="0">
              <a:latin typeface="Gowun Batang" pitchFamily="2" charset="-127"/>
              <a:ea typeface="Gowun Batang" pitchFamily="2" charset="-127"/>
            </a:endParaRPr>
          </a:p>
        </p:txBody>
      </p:sp>
      <p:sp>
        <p:nvSpPr>
          <p:cNvPr id="3" name="Content Placeholder 2">
            <a:extLst>
              <a:ext uri="{FF2B5EF4-FFF2-40B4-BE49-F238E27FC236}">
                <a16:creationId xmlns:a16="http://schemas.microsoft.com/office/drawing/2014/main" id="{D9CAAF1A-61E7-AD02-1B6F-63047E334CE9}"/>
              </a:ext>
            </a:extLst>
          </p:cNvPr>
          <p:cNvSpPr>
            <a:spLocks noGrp="1"/>
          </p:cNvSpPr>
          <p:nvPr>
            <p:ph idx="1"/>
          </p:nvPr>
        </p:nvSpPr>
        <p:spPr>
          <a:xfrm>
            <a:off x="2589212" y="1175378"/>
            <a:ext cx="8915400" cy="5376423"/>
          </a:xfrm>
        </p:spPr>
        <p:txBody>
          <a:bodyPr>
            <a:normAutofit fontScale="92500"/>
          </a:bodyPr>
          <a:lstStyle/>
          <a:p>
            <a:r>
              <a:rPr lang="en-IN" sz="18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People of all ages who want to improve their mental health and well-being might be the final consumers of a mental fitness tracker. </a:t>
            </a:r>
          </a:p>
          <a:p>
            <a:r>
              <a:rPr lang="en-IN" sz="18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People who have been diagnosed with mental health issues like depression, anxiety, bipolar disorder, or post-traumatic stress disorder (PTSD), as well as those who are motivated to preserve excellent mental health, can fall under this category. </a:t>
            </a:r>
          </a:p>
          <a:p>
            <a:pPr marL="0" indent="0">
              <a:buNone/>
            </a:pPr>
            <a:r>
              <a:rPr lang="en-IN" sz="15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A mental fitness tracker may also be advantageous for the following particular groups of people:</a:t>
            </a:r>
            <a:endParaRPr lang="en-US" sz="15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endParaRPr>
          </a:p>
          <a:p>
            <a:pPr marL="400050" lvl="1">
              <a:lnSpc>
                <a:spcPct val="107000"/>
              </a:lnSpc>
              <a:spcBef>
                <a:spcPts val="0"/>
              </a:spcBef>
              <a:spcAft>
                <a:spcPts val="800"/>
              </a:spcAft>
              <a:buFont typeface="Arial" panose="020B0604020202020204" pitchFamily="34" charset="0"/>
              <a:buChar char="•"/>
            </a:pPr>
            <a:r>
              <a:rPr lang="en-IN" sz="15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People who are struggling with mental illness A mental fitness tracker can be used by people who have been diagnosed with mental health disorders to keep tabs on their symptoms, pinpoint the causes of those symptoms, and create coping mechanisms to deal with those symptoms</a:t>
            </a:r>
            <a:endParaRPr lang="en-US" sz="15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endParaRPr>
          </a:p>
          <a:p>
            <a:pPr marL="400050" lvl="1">
              <a:lnSpc>
                <a:spcPct val="107000"/>
              </a:lnSpc>
              <a:spcBef>
                <a:spcPts val="0"/>
              </a:spcBef>
              <a:spcAft>
                <a:spcPts val="800"/>
              </a:spcAft>
              <a:buFont typeface="Arial" panose="020B0604020202020204" pitchFamily="34" charset="0"/>
              <a:buChar char="•"/>
            </a:pPr>
            <a:r>
              <a:rPr lang="en-IN" sz="15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Athletes and fitness devotees: Athletes and fitness devotees can use a mental fitness tracker to track their levels of physical activity, observe their sleep patterns, and establish objectives for enhancing their general well-being.</a:t>
            </a:r>
            <a:endParaRPr lang="en-US" sz="15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endParaRPr>
          </a:p>
          <a:p>
            <a:pPr marL="400050" lvl="1">
              <a:lnSpc>
                <a:spcPct val="107000"/>
              </a:lnSpc>
              <a:spcBef>
                <a:spcPts val="0"/>
              </a:spcBef>
              <a:spcAft>
                <a:spcPts val="800"/>
              </a:spcAft>
              <a:buFont typeface="Arial" panose="020B0604020202020204" pitchFamily="34" charset="0"/>
              <a:buChar char="•"/>
            </a:pPr>
            <a:r>
              <a:rPr lang="en-IN" sz="15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Students and professionals: By keeping track of their mood, sleep, and exercise routines, students and professionals can reduce stress and increase productivity.</a:t>
            </a:r>
            <a:endParaRPr lang="en-US" sz="15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endParaRPr>
          </a:p>
          <a:p>
            <a:pPr marL="400050" lvl="1">
              <a:lnSpc>
                <a:spcPct val="107000"/>
              </a:lnSpc>
              <a:spcBef>
                <a:spcPts val="0"/>
              </a:spcBef>
              <a:spcAft>
                <a:spcPts val="800"/>
              </a:spcAft>
              <a:buFont typeface="Arial" panose="020B0604020202020204" pitchFamily="34" charset="0"/>
              <a:buChar char="•"/>
            </a:pPr>
            <a:r>
              <a:rPr lang="en-IN" sz="15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Carers and professionals in mental health: Carers and professionals in mental health can use a mental fitness tracker to monitor the mental health of their patients or clients and offer tailored assistance and interventions as necessary.</a:t>
            </a:r>
            <a:endParaRPr lang="en-US" sz="15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endParaRPr>
          </a:p>
          <a:p>
            <a:pPr marL="400050" lvl="1">
              <a:lnSpc>
                <a:spcPct val="107000"/>
              </a:lnSpc>
              <a:spcBef>
                <a:spcPts val="0"/>
              </a:spcBef>
              <a:spcAft>
                <a:spcPts val="800"/>
              </a:spcAft>
              <a:buFont typeface="Arial" panose="020B0604020202020204" pitchFamily="34" charset="0"/>
              <a:buChar char="•"/>
            </a:pPr>
            <a:r>
              <a:rPr lang="en-IN" sz="15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In general, a mental fitness tracker can be used by anyone who wants to monitor and enhance their mental health and well-being, regardless of age or background.</a:t>
            </a:r>
            <a:endParaRPr lang="en-US" sz="1500" kern="100"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endParaRPr>
          </a:p>
          <a:p>
            <a:endParaRPr lang="en-US" dirty="0">
              <a:solidFill>
                <a:schemeClr val="tx1"/>
              </a:solidFill>
            </a:endParaRPr>
          </a:p>
        </p:txBody>
      </p:sp>
    </p:spTree>
    <p:extLst>
      <p:ext uri="{BB962C8B-B14F-4D97-AF65-F5344CB8AC3E}">
        <p14:creationId xmlns:p14="http://schemas.microsoft.com/office/powerpoint/2010/main" val="3912255676"/>
      </p:ext>
    </p:extLst>
  </p:cSld>
  <p:clrMapOvr>
    <a:masterClrMapping/>
  </p:clrMapOvr>
</p:sld>
</file>

<file path=ppt/theme/theme1.xml><?xml version="1.0" encoding="utf-8"?>
<a:theme xmlns:a="http://schemas.openxmlformats.org/drawingml/2006/main" name="Wisp">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47</TotalTime>
  <Words>1945</Words>
  <Application>Microsoft Office PowerPoint</Application>
  <PresentationFormat>Widescreen</PresentationFormat>
  <Paragraphs>88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Gowun Batang</vt:lpstr>
      <vt:lpstr>Arial</vt:lpstr>
      <vt:lpstr>Book Antiqua</vt:lpstr>
      <vt:lpstr>Century Gothic</vt:lpstr>
      <vt:lpstr>Symbol</vt:lpstr>
      <vt:lpstr>Wingdings 3</vt:lpstr>
      <vt:lpstr>Wisp</vt:lpstr>
      <vt:lpstr>Designing a mental fitness tracker</vt:lpstr>
      <vt:lpstr>Mental fitness tracker</vt:lpstr>
      <vt:lpstr>AGENDA OF MENTAL FITNESS TRACKER</vt:lpstr>
      <vt:lpstr>Designing a mental fitness tracker project involves various aspects to consider.</vt:lpstr>
      <vt:lpstr>Cont.</vt:lpstr>
      <vt:lpstr>PowerPoint Presentation</vt:lpstr>
      <vt:lpstr>PowerPoint Presentation</vt:lpstr>
      <vt:lpstr>Your solution and its value proposition.</vt:lpstr>
      <vt:lpstr>Who are the end users of this project?</vt:lpstr>
      <vt:lpstr>Project overview:</vt:lpstr>
      <vt:lpstr>Technologies used: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 mental fitness tracker</dc:title>
  <dc:creator>ht lolwat</dc:creator>
  <cp:lastModifiedBy>ht lolwat</cp:lastModifiedBy>
  <cp:revision>2</cp:revision>
  <dcterms:created xsi:type="dcterms:W3CDTF">2023-07-24T05:32:22Z</dcterms:created>
  <dcterms:modified xsi:type="dcterms:W3CDTF">2023-07-24T10:11:09Z</dcterms:modified>
</cp:coreProperties>
</file>