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2" r:id="rId6"/>
    <p:sldId id="263" r:id="rId7"/>
    <p:sldId id="265" r:id="rId8"/>
    <p:sldId id="267" r:id="rId9"/>
    <p:sldId id="266" r:id="rId10"/>
    <p:sldId id="268" r:id="rId11"/>
    <p:sldId id="269" r:id="rId12"/>
    <p:sldId id="270" r:id="rId13"/>
    <p:sldId id="271" r:id="rId14"/>
    <p:sldId id="274" r:id="rId15"/>
    <p:sldId id="275" r:id="rId16"/>
    <p:sldId id="276"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08" autoAdjust="0"/>
  </p:normalViewPr>
  <p:slideViewPr>
    <p:cSldViewPr>
      <p:cViewPr varScale="1">
        <p:scale>
          <a:sx n="82" d="100"/>
          <a:sy n="82" d="100"/>
        </p:scale>
        <p:origin x="-1474" y="-9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CDE39390-5738-424C-8B98-BA1CABBAD47B}" type="datetimeFigureOut">
              <a:rPr lang="en-US" smtClean="0"/>
              <a:pPr/>
              <a:t>11/15/2024</a:t>
            </a:fld>
            <a:endParaRPr lang="en-US"/>
          </a:p>
        </p:txBody>
      </p:sp>
      <p:sp>
        <p:nvSpPr>
          <p:cNvPr id="16" name="Slide Number Placeholder 15"/>
          <p:cNvSpPr>
            <a:spLocks noGrp="1"/>
          </p:cNvSpPr>
          <p:nvPr>
            <p:ph type="sldNum" sz="quarter" idx="11"/>
          </p:nvPr>
        </p:nvSpPr>
        <p:spPr/>
        <p:txBody>
          <a:bodyPr/>
          <a:lstStyle/>
          <a:p>
            <a:fld id="{664EBEE5-261B-480E-A2E3-50D77E28A1FE}"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DE39390-5738-424C-8B98-BA1CABBAD47B}" type="datetimeFigureOut">
              <a:rPr lang="en-US" smtClean="0"/>
              <a:pPr/>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4EBEE5-261B-480E-A2E3-50D77E28A1F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DE39390-5738-424C-8B98-BA1CABBAD47B}" type="datetimeFigureOut">
              <a:rPr lang="en-US" smtClean="0"/>
              <a:pPr/>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4EBEE5-261B-480E-A2E3-50D77E28A1F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CDE39390-5738-424C-8B98-BA1CABBAD47B}" type="datetimeFigureOut">
              <a:rPr lang="en-US" smtClean="0"/>
              <a:pPr/>
              <a:t>11/15/2024</a:t>
            </a:fld>
            <a:endParaRPr lang="en-US"/>
          </a:p>
        </p:txBody>
      </p:sp>
      <p:sp>
        <p:nvSpPr>
          <p:cNvPr id="15" name="Slide Number Placeholder 14"/>
          <p:cNvSpPr>
            <a:spLocks noGrp="1"/>
          </p:cNvSpPr>
          <p:nvPr>
            <p:ph type="sldNum" sz="quarter" idx="15"/>
          </p:nvPr>
        </p:nvSpPr>
        <p:spPr/>
        <p:txBody>
          <a:bodyPr/>
          <a:lstStyle>
            <a:lvl1pPr algn="ctr">
              <a:defRPr/>
            </a:lvl1pPr>
          </a:lstStyle>
          <a:p>
            <a:fld id="{664EBEE5-261B-480E-A2E3-50D77E28A1FE}" type="slidenum">
              <a:rPr lang="en-US" smtClean="0"/>
              <a:pPr/>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DE39390-5738-424C-8B98-BA1CABBAD47B}" type="datetimeFigureOut">
              <a:rPr lang="en-US" smtClean="0"/>
              <a:pPr/>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4EBEE5-261B-480E-A2E3-50D77E28A1FE}" type="slidenum">
              <a:rPr lang="en-US" smtClean="0"/>
              <a:pPr/>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DE39390-5738-424C-8B98-BA1CABBAD47B}" type="datetimeFigureOut">
              <a:rPr lang="en-US" smtClean="0"/>
              <a:pPr/>
              <a:t>11/15/2024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4EBEE5-261B-480E-A2E3-50D77E28A1FE}"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664EBEE5-261B-480E-A2E3-50D77E28A1FE}" type="slidenum">
              <a:rPr lang="en-US" smtClean="0"/>
              <a:pPr/>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CDE39390-5738-424C-8B98-BA1CABBAD47B}" type="datetimeFigureOut">
              <a:rPr lang="en-US" smtClean="0"/>
              <a:pPr/>
              <a:t>11/15/2024</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DE39390-5738-424C-8B98-BA1CABBAD47B}" type="datetimeFigureOut">
              <a:rPr lang="en-US" smtClean="0"/>
              <a:pPr/>
              <a:t>11/15/2024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4EBEE5-261B-480E-A2E3-50D77E28A1FE}"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E39390-5738-424C-8B98-BA1CABBAD47B}" type="datetimeFigureOut">
              <a:rPr lang="en-US" smtClean="0"/>
              <a:pPr/>
              <a:t>11/15/2024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4EBEE5-261B-480E-A2E3-50D77E28A1F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CDE39390-5738-424C-8B98-BA1CABBAD47B}" type="datetimeFigureOut">
              <a:rPr lang="en-US" smtClean="0"/>
              <a:pPr/>
              <a:t>11/15/2024</a:t>
            </a:fld>
            <a:endParaRPr lang="en-US"/>
          </a:p>
        </p:txBody>
      </p:sp>
      <p:sp>
        <p:nvSpPr>
          <p:cNvPr id="9" name="Slide Number Placeholder 8"/>
          <p:cNvSpPr>
            <a:spLocks noGrp="1"/>
          </p:cNvSpPr>
          <p:nvPr>
            <p:ph type="sldNum" sz="quarter" idx="15"/>
          </p:nvPr>
        </p:nvSpPr>
        <p:spPr/>
        <p:txBody>
          <a:bodyPr/>
          <a:lstStyle/>
          <a:p>
            <a:fld id="{664EBEE5-261B-480E-A2E3-50D77E28A1FE}" type="slidenum">
              <a:rPr lang="en-US" smtClean="0"/>
              <a:pPr/>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CDE39390-5738-424C-8B98-BA1CABBAD47B}" type="datetimeFigureOut">
              <a:rPr lang="en-US" smtClean="0"/>
              <a:pPr/>
              <a:t>11/15/2024</a:t>
            </a:fld>
            <a:endParaRPr lang="en-US"/>
          </a:p>
        </p:txBody>
      </p:sp>
      <p:sp>
        <p:nvSpPr>
          <p:cNvPr id="9" name="Slide Number Placeholder 8"/>
          <p:cNvSpPr>
            <a:spLocks noGrp="1"/>
          </p:cNvSpPr>
          <p:nvPr>
            <p:ph type="sldNum" sz="quarter" idx="11"/>
          </p:nvPr>
        </p:nvSpPr>
        <p:spPr/>
        <p:txBody>
          <a:bodyPr/>
          <a:lstStyle/>
          <a:p>
            <a:fld id="{664EBEE5-261B-480E-A2E3-50D77E28A1FE}"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CDE39390-5738-424C-8B98-BA1CABBAD47B}" type="datetimeFigureOut">
              <a:rPr lang="en-US" smtClean="0"/>
              <a:pPr/>
              <a:t>11/15/2024</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664EBEE5-261B-480E-A2E3-50D77E28A1FE}" type="slidenum">
              <a:rPr lang="en-US" smtClean="0"/>
              <a:pPr/>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03648" y="3140968"/>
            <a:ext cx="6400800" cy="2616696"/>
          </a:xfrm>
        </p:spPr>
        <p:txBody>
          <a:bodyPr>
            <a:normAutofit fontScale="92500" lnSpcReduction="10000"/>
          </a:bodyPr>
          <a:lstStyle/>
          <a:p>
            <a:r>
              <a:rPr lang="en-US" dirty="0"/>
              <a:t>MAP FOR PEC WITH AI CHATBOT</a:t>
            </a:r>
          </a:p>
          <a:p>
            <a:r>
              <a:rPr lang="en-US" dirty="0"/>
              <a:t>21CS1503 -</a:t>
            </a:r>
          </a:p>
          <a:p>
            <a:r>
              <a:rPr lang="en-US" dirty="0"/>
              <a:t>SOCIALLY RELEVANT MINI PROJECT</a:t>
            </a:r>
          </a:p>
          <a:p>
            <a:endParaRPr lang="en-US" dirty="0"/>
          </a:p>
          <a:p>
            <a:endParaRPr lang="en-US" dirty="0"/>
          </a:p>
          <a:p>
            <a:r>
              <a:rPr lang="en-US" dirty="0"/>
              <a:t>               PALLAVI.S(211422104332)</a:t>
            </a:r>
          </a:p>
          <a:p>
            <a:r>
              <a:rPr lang="en-US" dirty="0"/>
              <a:t>      RAJESHWARI.C(211422104374)</a:t>
            </a:r>
          </a:p>
          <a:p>
            <a:endParaRPr lang="en-US" dirty="0"/>
          </a:p>
        </p:txBody>
      </p:sp>
      <p:sp>
        <p:nvSpPr>
          <p:cNvPr id="2" name="Title 1"/>
          <p:cNvSpPr>
            <a:spLocks noGrp="1"/>
          </p:cNvSpPr>
          <p:nvPr>
            <p:ph type="ctrTitle"/>
          </p:nvPr>
        </p:nvSpPr>
        <p:spPr>
          <a:xfrm>
            <a:off x="683568" y="476672"/>
            <a:ext cx="8064896" cy="2520280"/>
          </a:xfrm>
        </p:spPr>
        <p:txBody>
          <a:bodyPr>
            <a:normAutofit fontScale="90000"/>
          </a:bodyPr>
          <a:lstStyle/>
          <a:p>
            <a:r>
              <a:rPr lang="en-US" sz="4000" dirty="0"/>
              <a:t>PANIMALAR ENGINEERING COLLEGE</a:t>
            </a:r>
            <a:r>
              <a:rPr lang="en-US" dirty="0"/>
              <a:t/>
            </a:r>
            <a:br>
              <a:rPr lang="en-US" dirty="0"/>
            </a:br>
            <a:r>
              <a:rPr lang="en-US" sz="4000" dirty="0"/>
              <a:t>B.E COMPUTER SCIENCE</a:t>
            </a:r>
            <a:br>
              <a:rPr lang="en-US" sz="4000" dirty="0"/>
            </a:br>
            <a:r>
              <a:rPr lang="en-US" sz="4000" dirty="0"/>
              <a:t>AND ENGINEERING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A70A0FCA-3D2A-EA32-7DC8-2D63041C339C}"/>
              </a:ext>
            </a:extLst>
          </p:cNvPr>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1691680" y="549275"/>
            <a:ext cx="5976664" cy="6034088"/>
          </a:xfrm>
        </p:spPr>
      </p:pic>
      <p:sp>
        <p:nvSpPr>
          <p:cNvPr id="2" name="Title 1">
            <a:extLst>
              <a:ext uri="{FF2B5EF4-FFF2-40B4-BE49-F238E27FC236}">
                <a16:creationId xmlns="" xmlns:a16="http://schemas.microsoft.com/office/drawing/2014/main" id="{005C97E7-5970-60B9-8A40-EB3BD4CC4600}"/>
              </a:ext>
            </a:extLst>
          </p:cNvPr>
          <p:cNvSpPr>
            <a:spLocks noGrp="1"/>
          </p:cNvSpPr>
          <p:nvPr>
            <p:ph type="title"/>
          </p:nvPr>
        </p:nvSpPr>
        <p:spPr>
          <a:xfrm>
            <a:off x="457200" y="274638"/>
            <a:ext cx="8229600" cy="274042"/>
          </a:xfrm>
        </p:spPr>
        <p:txBody>
          <a:bodyPr>
            <a:normAutofit fontScale="90000"/>
          </a:bodyPr>
          <a:lstStyle/>
          <a:p>
            <a:r>
              <a:rPr lang="en-US" sz="1800" b="1" dirty="0"/>
              <a:t>FLOWCHART</a:t>
            </a:r>
            <a:endParaRPr lang="en-IN" sz="1800" b="1" dirty="0"/>
          </a:p>
        </p:txBody>
      </p:sp>
    </p:spTree>
    <p:extLst>
      <p:ext uri="{BB962C8B-B14F-4D97-AF65-F5344CB8AC3E}">
        <p14:creationId xmlns="" xmlns:p14="http://schemas.microsoft.com/office/powerpoint/2010/main" val="15527439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EAC126E2-44D1-0C4F-0974-B2CD81484532}"/>
              </a:ext>
            </a:extLst>
          </p:cNvPr>
          <p:cNvSpPr>
            <a:spLocks noGrp="1"/>
          </p:cNvSpPr>
          <p:nvPr>
            <p:ph idx="1"/>
          </p:nvPr>
        </p:nvSpPr>
        <p:spPr>
          <a:xfrm>
            <a:off x="457200" y="908720"/>
            <a:ext cx="8229600" cy="5674642"/>
          </a:xfrm>
        </p:spPr>
        <p:txBody>
          <a:bodyPr>
            <a:noAutofit/>
          </a:bodyPr>
          <a:lstStyle/>
          <a:p>
            <a:pPr marL="342900" lvl="0" indent="-342900">
              <a:lnSpc>
                <a:spcPct val="107000"/>
              </a:lnSpc>
              <a:spcAft>
                <a:spcPts val="800"/>
              </a:spcAft>
              <a:tabLst>
                <a:tab pos="457200" algn="l"/>
              </a:tabLst>
            </a:pPr>
            <a:r>
              <a:rPr lang="en-IN" sz="2400" b="1" kern="0" dirty="0">
                <a:effectLst/>
                <a:latin typeface="Constantia" pitchFamily="18" charset="0"/>
                <a:ea typeface="Times New Roman" panose="02020603050405020304" pitchFamily="18" charset="0"/>
                <a:cs typeface="Times New Roman" panose="02020603050405020304" pitchFamily="18" charset="0"/>
              </a:rPr>
              <a:t>User Interaction with Map:</a:t>
            </a:r>
            <a:endParaRPr lang="en-IN" sz="2400" kern="100" dirty="0">
              <a:effectLst/>
              <a:latin typeface="Constantia"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kern="0" dirty="0">
                <a:effectLst/>
                <a:latin typeface="Constantia" pitchFamily="18" charset="0"/>
                <a:ea typeface="Times New Roman" panose="02020603050405020304" pitchFamily="18" charset="0"/>
                <a:cs typeface="Times New Roman" panose="02020603050405020304" pitchFamily="18" charset="0"/>
              </a:rPr>
              <a:t>The user starts by interacting with the map system. They may perform actions such as searching for locations, zooming, and clicking on points of interest</a:t>
            </a:r>
            <a:r>
              <a:rPr lang="en-IN" kern="0" dirty="0" smtClean="0">
                <a:effectLst/>
                <a:latin typeface="Constantia" pitchFamily="18" charset="0"/>
                <a:ea typeface="Times New Roman" panose="02020603050405020304" pitchFamily="18" charset="0"/>
                <a:cs typeface="Times New Roman" panose="02020603050405020304" pitchFamily="18" charset="0"/>
              </a:rPr>
              <a:t>.</a:t>
            </a:r>
            <a:endParaRPr lang="en-IN" kern="100" dirty="0">
              <a:effectLst/>
              <a:latin typeface="Constantia"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tabLst>
                <a:tab pos="457200" algn="l"/>
              </a:tabLst>
            </a:pPr>
            <a:r>
              <a:rPr lang="en-IN" sz="2400" b="1" kern="0" dirty="0">
                <a:effectLst/>
                <a:latin typeface="Constantia" pitchFamily="18" charset="0"/>
                <a:ea typeface="Times New Roman" panose="02020603050405020304" pitchFamily="18" charset="0"/>
                <a:cs typeface="Times New Roman" panose="02020603050405020304" pitchFamily="18" charset="0"/>
              </a:rPr>
              <a:t>User Query via AI Chatbot:</a:t>
            </a:r>
            <a:endParaRPr lang="en-IN" sz="2400" kern="100" dirty="0">
              <a:effectLst/>
              <a:latin typeface="Constantia"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kern="0" dirty="0">
                <a:effectLst/>
                <a:latin typeface="Constantia" pitchFamily="18" charset="0"/>
                <a:ea typeface="Times New Roman" panose="02020603050405020304" pitchFamily="18" charset="0"/>
                <a:cs typeface="Times New Roman" panose="02020603050405020304" pitchFamily="18" charset="0"/>
              </a:rPr>
              <a:t>While using the map, the user can initiate a conversation with the AI chatbot to ask for further information or clarification. </a:t>
            </a:r>
            <a:endParaRPr lang="en-IN" kern="100" dirty="0">
              <a:effectLst/>
              <a:latin typeface="Constantia"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tabLst>
                <a:tab pos="457200" algn="l"/>
              </a:tabLst>
            </a:pPr>
            <a:r>
              <a:rPr lang="en-IN" sz="2400" b="1" kern="0" dirty="0">
                <a:effectLst/>
                <a:latin typeface="Constantia" pitchFamily="18" charset="0"/>
                <a:ea typeface="Times New Roman" panose="02020603050405020304" pitchFamily="18" charset="0"/>
                <a:cs typeface="Times New Roman" panose="02020603050405020304" pitchFamily="18" charset="0"/>
              </a:rPr>
              <a:t>Final Interaction:</a:t>
            </a:r>
            <a:endParaRPr lang="en-IN" sz="2400" kern="100" dirty="0">
              <a:effectLst/>
              <a:latin typeface="Constantia"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kern="0" dirty="0">
                <a:effectLst/>
                <a:latin typeface="Constantia" pitchFamily="18" charset="0"/>
                <a:ea typeface="Times New Roman" panose="02020603050405020304" pitchFamily="18" charset="0"/>
                <a:cs typeface="Times New Roman" panose="02020603050405020304" pitchFamily="18" charset="0"/>
              </a:rPr>
              <a:t>After the user has received both map and chatbot responses, they can close the map, ending their interaction with the system.</a:t>
            </a:r>
            <a:endParaRPr lang="en-IN" kern="100" dirty="0">
              <a:effectLst/>
              <a:latin typeface="Constantia"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2400" kern="100" dirty="0">
              <a:effectLst/>
              <a:latin typeface="Constantia" pitchFamily="18" charset="0"/>
              <a:ea typeface="Calibri" panose="020F0502020204030204" pitchFamily="34" charset="0"/>
              <a:cs typeface="Times New Roman" panose="02020603050405020304" pitchFamily="18" charset="0"/>
            </a:endParaRPr>
          </a:p>
          <a:p>
            <a:endParaRPr lang="en-IN" sz="2400" dirty="0"/>
          </a:p>
        </p:txBody>
      </p:sp>
      <p:sp>
        <p:nvSpPr>
          <p:cNvPr id="2" name="Title 1">
            <a:extLst>
              <a:ext uri="{FF2B5EF4-FFF2-40B4-BE49-F238E27FC236}">
                <a16:creationId xmlns="" xmlns:a16="http://schemas.microsoft.com/office/drawing/2014/main" id="{5EEBE61B-7021-DC38-A56F-9DB146087A07}"/>
              </a:ext>
            </a:extLst>
          </p:cNvPr>
          <p:cNvSpPr>
            <a:spLocks noGrp="1"/>
          </p:cNvSpPr>
          <p:nvPr>
            <p:ph type="title"/>
          </p:nvPr>
        </p:nvSpPr>
        <p:spPr>
          <a:xfrm>
            <a:off x="457200" y="274638"/>
            <a:ext cx="8229600" cy="634082"/>
          </a:xfrm>
        </p:spPr>
        <p:txBody>
          <a:bodyPr>
            <a:normAutofit fontScale="90000"/>
          </a:bodyPr>
          <a:lstStyle/>
          <a:p>
            <a:r>
              <a:rPr lang="en-US" sz="3600" b="1" dirty="0"/>
              <a:t>SYSTEM MODULES AND COMPONENTS</a:t>
            </a:r>
            <a:r>
              <a:rPr lang="en-US" sz="2000" b="1" dirty="0"/>
              <a:t>:</a:t>
            </a:r>
            <a:endParaRPr lang="en-IN" sz="2000" b="1" dirty="0"/>
          </a:p>
        </p:txBody>
      </p:sp>
    </p:spTree>
    <p:extLst>
      <p:ext uri="{BB962C8B-B14F-4D97-AF65-F5344CB8AC3E}">
        <p14:creationId xmlns="" xmlns:p14="http://schemas.microsoft.com/office/powerpoint/2010/main" val="37686251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3B06C7E-05AA-7B62-1AB4-5572D8E71900}"/>
              </a:ext>
            </a:extLst>
          </p:cNvPr>
          <p:cNvSpPr>
            <a:spLocks noGrp="1"/>
          </p:cNvSpPr>
          <p:nvPr>
            <p:ph idx="1"/>
          </p:nvPr>
        </p:nvSpPr>
        <p:spPr>
          <a:xfrm>
            <a:off x="457200" y="1340768"/>
            <a:ext cx="8229600" cy="5242594"/>
          </a:xfrm>
        </p:spPr>
        <p:txBody>
          <a:bodyPr>
            <a:normAutofit fontScale="92500" lnSpcReduction="20000"/>
          </a:bodyPr>
          <a:lstStyle/>
          <a:p>
            <a:pPr>
              <a:lnSpc>
                <a:spcPct val="107000"/>
              </a:lnSpc>
              <a:spcAft>
                <a:spcPts val="800"/>
              </a:spcAft>
            </a:pPr>
            <a:r>
              <a:rPr lang="en-IN" sz="2400" dirty="0" smtClean="0">
                <a:effectLst/>
                <a:latin typeface="Constantia" pitchFamily="18" charset="0"/>
                <a:ea typeface="Calibri" panose="020F0502020204030204" pitchFamily="34" charset="0"/>
                <a:cs typeface="Times New Roman" panose="02020603050405020304" pitchFamily="18" charset="0"/>
              </a:rPr>
              <a:t>By </a:t>
            </a:r>
            <a:r>
              <a:rPr lang="en-IN" sz="2400" dirty="0">
                <a:effectLst/>
                <a:latin typeface="Constantia" pitchFamily="18" charset="0"/>
                <a:ea typeface="Calibri" panose="020F0502020204030204" pitchFamily="34" charset="0"/>
                <a:cs typeface="Times New Roman" panose="02020603050405020304" pitchFamily="18" charset="0"/>
              </a:rPr>
              <a:t>combining real-time location services with personalized assistance, the chatbot can provide directions, building information, and event details while adapting to the user’s specific needs. </a:t>
            </a:r>
          </a:p>
          <a:p>
            <a:pPr>
              <a:lnSpc>
                <a:spcPct val="107000"/>
              </a:lnSpc>
              <a:spcAft>
                <a:spcPts val="800"/>
              </a:spcAft>
            </a:pPr>
            <a:r>
              <a:rPr lang="en-IN" sz="2400" dirty="0">
                <a:effectLst/>
                <a:latin typeface="Constantia" pitchFamily="18" charset="0"/>
                <a:ea typeface="Calibri" panose="020F0502020204030204" pitchFamily="34" charset="0"/>
                <a:cs typeface="Times New Roman" panose="02020603050405020304" pitchFamily="18" charset="0"/>
              </a:rPr>
              <a:t>This seamless fusion of technology enhances the campus experience by reducing confusion, improving accessibility, and promoting efficiency. </a:t>
            </a:r>
          </a:p>
          <a:p>
            <a:pPr>
              <a:lnSpc>
                <a:spcPct val="107000"/>
              </a:lnSpc>
              <a:spcAft>
                <a:spcPts val="800"/>
              </a:spcAft>
            </a:pPr>
            <a:r>
              <a:rPr lang="en-IN" sz="2400" dirty="0">
                <a:effectLst/>
                <a:latin typeface="Constantia" pitchFamily="18" charset="0"/>
                <a:ea typeface="Calibri" panose="020F0502020204030204" pitchFamily="34" charset="0"/>
                <a:cs typeface="Times New Roman" panose="02020603050405020304" pitchFamily="18" charset="0"/>
              </a:rPr>
              <a:t>As AI continues to evolve, the potential for expanding these capabilities—like integrating academic resources or personalized tour suggestions—promises to make campus life more connected and user-friendly.</a:t>
            </a:r>
          </a:p>
          <a:p>
            <a:pPr>
              <a:lnSpc>
                <a:spcPct val="107000"/>
              </a:lnSpc>
              <a:spcAft>
                <a:spcPts val="800"/>
              </a:spcAft>
            </a:pPr>
            <a:r>
              <a:rPr lang="en-IN" sz="2400" dirty="0">
                <a:effectLst/>
                <a:latin typeface="Constantia" pitchFamily="18" charset="0"/>
                <a:ea typeface="Calibri" panose="020F0502020204030204" pitchFamily="34" charset="0"/>
                <a:cs typeface="Times New Roman" panose="02020603050405020304" pitchFamily="18" charset="0"/>
              </a:rPr>
              <a:t>Ultimately, the AI chat bot represents a forward-thinking strategy that aligns with the institution's mission to leverage technology for the betterment of the academic experience.</a:t>
            </a:r>
          </a:p>
          <a:p>
            <a:pPr marL="0" indent="0">
              <a:lnSpc>
                <a:spcPct val="107000"/>
              </a:lnSpc>
              <a:spcAft>
                <a:spcPts val="800"/>
              </a:spcAft>
              <a:buNone/>
            </a:pPr>
            <a:r>
              <a:rPr lang="en-IN" sz="1800" dirty="0">
                <a:effectLst/>
                <a:latin typeface="Constantia" pitchFamily="18" charset="0"/>
                <a:ea typeface="Calibri" panose="020F0502020204030204" pitchFamily="34" charset="0"/>
                <a:cs typeface="Times New Roman" panose="02020603050405020304" pitchFamily="18" charset="0"/>
              </a:rPr>
              <a:t>.</a:t>
            </a:r>
          </a:p>
          <a:p>
            <a:pPr>
              <a:lnSpc>
                <a:spcPct val="107000"/>
              </a:lnSpc>
              <a:spcAft>
                <a:spcPts val="800"/>
              </a:spcAft>
            </a:pPr>
            <a:endParaRPr lang="en-IN" sz="1800" dirty="0">
              <a:effectLst/>
              <a:latin typeface="Constantia"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800" dirty="0">
              <a:effectLst/>
              <a:latin typeface="Constantia" pitchFamily="18" charset="0"/>
              <a:ea typeface="Calibri" panose="020F0502020204030204" pitchFamily="34" charset="0"/>
              <a:cs typeface="Times New Roman" panose="02020603050405020304" pitchFamily="18" charset="0"/>
            </a:endParaRPr>
          </a:p>
          <a:p>
            <a:endParaRPr lang="en-IN" sz="1400" dirty="0">
              <a:latin typeface="Constantia" pitchFamily="18" charset="0"/>
            </a:endParaRPr>
          </a:p>
        </p:txBody>
      </p:sp>
      <p:sp>
        <p:nvSpPr>
          <p:cNvPr id="2" name="Title 1">
            <a:extLst>
              <a:ext uri="{FF2B5EF4-FFF2-40B4-BE49-F238E27FC236}">
                <a16:creationId xmlns="" xmlns:a16="http://schemas.microsoft.com/office/drawing/2014/main" id="{030484AD-1627-401A-4416-4BDE1D1F51CC}"/>
              </a:ext>
            </a:extLst>
          </p:cNvPr>
          <p:cNvSpPr>
            <a:spLocks noGrp="1"/>
          </p:cNvSpPr>
          <p:nvPr>
            <p:ph type="title"/>
          </p:nvPr>
        </p:nvSpPr>
        <p:spPr>
          <a:xfrm>
            <a:off x="457200" y="274638"/>
            <a:ext cx="8229600" cy="922114"/>
          </a:xfrm>
        </p:spPr>
        <p:txBody>
          <a:bodyPr>
            <a:noAutofit/>
          </a:bodyPr>
          <a:lstStyle/>
          <a:p>
            <a:r>
              <a:rPr lang="en-US" sz="3600" b="1" dirty="0"/>
              <a:t>RESULTS:</a:t>
            </a:r>
            <a:endParaRPr lang="en-IN" sz="3600" b="1" dirty="0"/>
          </a:p>
        </p:txBody>
      </p:sp>
    </p:spTree>
    <p:extLst>
      <p:ext uri="{BB962C8B-B14F-4D97-AF65-F5344CB8AC3E}">
        <p14:creationId xmlns="" xmlns:p14="http://schemas.microsoft.com/office/powerpoint/2010/main" val="19878926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09D5AFE-ACF5-5C6A-1C98-E92C2DDBDD52}"/>
              </a:ext>
            </a:extLst>
          </p:cNvPr>
          <p:cNvSpPr>
            <a:spLocks noGrp="1"/>
          </p:cNvSpPr>
          <p:nvPr>
            <p:ph idx="1"/>
          </p:nvPr>
        </p:nvSpPr>
        <p:spPr>
          <a:xfrm>
            <a:off x="457200" y="1052736"/>
            <a:ext cx="8229600" cy="5256584"/>
          </a:xfrm>
        </p:spPr>
        <p:txBody>
          <a:bodyPr>
            <a:normAutofit lnSpcReduction="10000"/>
          </a:bodyPr>
          <a:lstStyle/>
          <a:p>
            <a:pPr>
              <a:lnSpc>
                <a:spcPct val="107000"/>
              </a:lnSpc>
              <a:spcAft>
                <a:spcPts val="800"/>
              </a:spcAft>
            </a:pPr>
            <a:r>
              <a:rPr lang="en-IN" sz="1800" b="1" dirty="0">
                <a:effectLst/>
                <a:latin typeface="Constantia" pitchFamily="18" charset="0"/>
                <a:ea typeface="Calibri" panose="020F0502020204030204" pitchFamily="34" charset="0"/>
                <a:cs typeface="Times New Roman" panose="02020603050405020304" pitchFamily="18" charset="0"/>
              </a:rPr>
              <a:t>1.</a:t>
            </a:r>
            <a:r>
              <a:rPr lang="en-IN" sz="1800" dirty="0">
                <a:effectLst/>
                <a:latin typeface="Constantia" pitchFamily="18" charset="0"/>
                <a:ea typeface="Calibri" panose="020F0502020204030204" pitchFamily="34" charset="0"/>
                <a:cs typeface="Times New Roman" panose="02020603050405020304" pitchFamily="18" charset="0"/>
              </a:rPr>
              <a:t> </a:t>
            </a:r>
            <a:r>
              <a:rPr lang="en-IN" sz="1800" b="1" dirty="0">
                <a:effectLst/>
                <a:latin typeface="Constantia" pitchFamily="18" charset="0"/>
                <a:ea typeface="Calibri" panose="020F0502020204030204" pitchFamily="34" charset="0"/>
                <a:cs typeface="Times New Roman" panose="02020603050405020304" pitchFamily="18" charset="0"/>
              </a:rPr>
              <a:t>Augmented Reality (AR) Integration:</a:t>
            </a:r>
            <a:r>
              <a:rPr lang="en-IN" sz="1800" dirty="0">
                <a:effectLst/>
                <a:latin typeface="Constantia" pitchFamily="18" charset="0"/>
                <a:ea typeface="Calibri" panose="020F0502020204030204" pitchFamily="34" charset="0"/>
                <a:cs typeface="Times New Roman" panose="02020603050405020304" pitchFamily="18" charset="0"/>
              </a:rPr>
              <a:t> Users could access an AR view through their smart phones, where the AI chat bot provides real-time directions and overlays useful information on campus landmarks, helping users visually navigate their environment.</a:t>
            </a:r>
          </a:p>
          <a:p>
            <a:pPr>
              <a:lnSpc>
                <a:spcPct val="107000"/>
              </a:lnSpc>
              <a:spcAft>
                <a:spcPts val="800"/>
              </a:spcAft>
            </a:pPr>
            <a:r>
              <a:rPr lang="en-IN" sz="1800" b="1" dirty="0">
                <a:effectLst/>
                <a:latin typeface="Constantia" pitchFamily="18" charset="0"/>
                <a:ea typeface="Calibri" panose="020F0502020204030204" pitchFamily="34" charset="0"/>
                <a:cs typeface="Times New Roman" panose="02020603050405020304" pitchFamily="18" charset="0"/>
              </a:rPr>
              <a:t>2.Personalized Recommendations:</a:t>
            </a:r>
            <a:r>
              <a:rPr lang="en-IN" sz="1800" dirty="0">
                <a:effectLst/>
                <a:latin typeface="Constantia" pitchFamily="18" charset="0"/>
                <a:ea typeface="Calibri" panose="020F0502020204030204" pitchFamily="34" charset="0"/>
                <a:cs typeface="Times New Roman" panose="02020603050405020304" pitchFamily="18" charset="0"/>
              </a:rPr>
              <a:t> The chatbot could offer tailored suggestions based on user preferences, such as study spots, nearby amenities, or events related to their academic or extracurricular interests.</a:t>
            </a:r>
          </a:p>
          <a:p>
            <a:pPr>
              <a:lnSpc>
                <a:spcPct val="107000"/>
              </a:lnSpc>
              <a:spcAft>
                <a:spcPts val="800"/>
              </a:spcAft>
            </a:pPr>
            <a:r>
              <a:rPr lang="en-IN" sz="1800" b="1" dirty="0">
                <a:latin typeface="Constantia" pitchFamily="18" charset="0"/>
                <a:ea typeface="Calibri" panose="020F0502020204030204" pitchFamily="34" charset="0"/>
                <a:cs typeface="Times New Roman" panose="02020603050405020304" pitchFamily="18" charset="0"/>
              </a:rPr>
              <a:t>3.</a:t>
            </a:r>
            <a:r>
              <a:rPr lang="en-IN" sz="1800" b="1" dirty="0">
                <a:effectLst/>
                <a:latin typeface="Constantia" pitchFamily="18" charset="0"/>
                <a:ea typeface="Calibri" panose="020F0502020204030204" pitchFamily="34" charset="0"/>
                <a:cs typeface="Times New Roman" panose="02020603050405020304" pitchFamily="18" charset="0"/>
              </a:rPr>
              <a:t> Crowdsourced Feedback and Collaboration:</a:t>
            </a:r>
            <a:r>
              <a:rPr lang="en-IN" sz="1800" dirty="0">
                <a:effectLst/>
                <a:latin typeface="Constantia" pitchFamily="18" charset="0"/>
                <a:ea typeface="Calibri" panose="020F0502020204030204" pitchFamily="34" charset="0"/>
                <a:cs typeface="Times New Roman" panose="02020603050405020304" pitchFamily="18" charset="0"/>
              </a:rPr>
              <a:t> Students and staff could contribute by submitting feedback or reporting inaccuracies, allowing the AI system to improve its data and provide better, more accurate guidance.</a:t>
            </a:r>
          </a:p>
          <a:p>
            <a:pPr>
              <a:lnSpc>
                <a:spcPct val="107000"/>
              </a:lnSpc>
              <a:spcAft>
                <a:spcPts val="800"/>
              </a:spcAft>
            </a:pPr>
            <a:r>
              <a:rPr lang="en-IN" sz="1800" b="1" dirty="0">
                <a:latin typeface="Constantia" pitchFamily="18" charset="0"/>
                <a:ea typeface="Calibri" panose="020F0502020204030204" pitchFamily="34" charset="0"/>
                <a:cs typeface="Times New Roman" panose="02020603050405020304" pitchFamily="18" charset="0"/>
              </a:rPr>
              <a:t>4.</a:t>
            </a:r>
            <a:r>
              <a:rPr lang="en-IN" sz="1800" b="1" dirty="0">
                <a:effectLst/>
                <a:latin typeface="Constantia" pitchFamily="18" charset="0"/>
                <a:ea typeface="Calibri" panose="020F0502020204030204" pitchFamily="34" charset="0"/>
                <a:cs typeface="Times New Roman" panose="02020603050405020304" pitchFamily="18" charset="0"/>
              </a:rPr>
              <a:t>  Integration with Academic Resources</a:t>
            </a:r>
            <a:r>
              <a:rPr lang="en-IN" sz="1800" dirty="0">
                <a:effectLst/>
                <a:latin typeface="Constantia" pitchFamily="18" charset="0"/>
                <a:ea typeface="Calibri" panose="020F0502020204030204" pitchFamily="34" charset="0"/>
                <a:cs typeface="Times New Roman" panose="02020603050405020304" pitchFamily="18" charset="0"/>
              </a:rPr>
              <a:t>: The AI chatbot could link directly to course schedules, library </a:t>
            </a:r>
            <a:r>
              <a:rPr lang="en-IN" sz="1800" dirty="0" err="1">
                <a:effectLst/>
                <a:latin typeface="Constantia" pitchFamily="18" charset="0"/>
                <a:ea typeface="Calibri" panose="020F0502020204030204" pitchFamily="34" charset="0"/>
                <a:cs typeface="Times New Roman" panose="02020603050405020304" pitchFamily="18" charset="0"/>
              </a:rPr>
              <a:t>catalogs</a:t>
            </a:r>
            <a:r>
              <a:rPr lang="en-IN" sz="1800" dirty="0">
                <a:effectLst/>
                <a:latin typeface="Constantia" pitchFamily="18" charset="0"/>
                <a:ea typeface="Calibri" panose="020F0502020204030204" pitchFamily="34" charset="0"/>
                <a:cs typeface="Times New Roman" panose="02020603050405020304" pitchFamily="18" charset="0"/>
              </a:rPr>
              <a:t>, or tutoring services, allowing students to not only find buildings but also access academic resources on the go.</a:t>
            </a:r>
          </a:p>
          <a:p>
            <a:pPr>
              <a:lnSpc>
                <a:spcPct val="107000"/>
              </a:lnSpc>
              <a:spcAft>
                <a:spcPts val="800"/>
              </a:spcAft>
            </a:pPr>
            <a:r>
              <a:rPr lang="en-IN" sz="1800" b="1" dirty="0">
                <a:latin typeface="Constantia" pitchFamily="18" charset="0"/>
                <a:ea typeface="Calibri" panose="020F0502020204030204" pitchFamily="34" charset="0"/>
                <a:cs typeface="Times New Roman" panose="02020603050405020304" pitchFamily="18" charset="0"/>
              </a:rPr>
              <a:t>5.  </a:t>
            </a:r>
            <a:r>
              <a:rPr lang="en-IN" sz="1800" b="1" dirty="0">
                <a:effectLst/>
                <a:latin typeface="Constantia" pitchFamily="18" charset="0"/>
                <a:ea typeface="Calibri" panose="020F0502020204030204" pitchFamily="34" charset="0"/>
                <a:cs typeface="Times New Roman" panose="02020603050405020304" pitchFamily="18" charset="0"/>
              </a:rPr>
              <a:t>Social Features: </a:t>
            </a:r>
            <a:r>
              <a:rPr lang="en-IN" sz="1800" dirty="0">
                <a:effectLst/>
                <a:latin typeface="Constantia" pitchFamily="18" charset="0"/>
                <a:ea typeface="Calibri" panose="020F0502020204030204" pitchFamily="34" charset="0"/>
                <a:cs typeface="Times New Roman" panose="02020603050405020304" pitchFamily="18" charset="0"/>
              </a:rPr>
              <a:t>Community building: The chatbot could be used to connect students with each other and campus resources .Event planning: The chatbot could help students plan and organize campus events.</a:t>
            </a:r>
          </a:p>
          <a:p>
            <a:endParaRPr lang="en-IN" sz="1600" dirty="0">
              <a:latin typeface="Constantia" pitchFamily="18" charset="0"/>
            </a:endParaRPr>
          </a:p>
        </p:txBody>
      </p:sp>
      <p:sp>
        <p:nvSpPr>
          <p:cNvPr id="2" name="Title 1">
            <a:extLst>
              <a:ext uri="{FF2B5EF4-FFF2-40B4-BE49-F238E27FC236}">
                <a16:creationId xmlns="" xmlns:a16="http://schemas.microsoft.com/office/drawing/2014/main" id="{6C039FD7-518C-E1C9-F35D-7B03E8B57CC8}"/>
              </a:ext>
            </a:extLst>
          </p:cNvPr>
          <p:cNvSpPr>
            <a:spLocks noGrp="1"/>
          </p:cNvSpPr>
          <p:nvPr>
            <p:ph type="title"/>
          </p:nvPr>
        </p:nvSpPr>
        <p:spPr>
          <a:xfrm>
            <a:off x="457200" y="274638"/>
            <a:ext cx="8229600" cy="778098"/>
          </a:xfrm>
        </p:spPr>
        <p:txBody>
          <a:bodyPr>
            <a:normAutofit/>
          </a:bodyPr>
          <a:lstStyle/>
          <a:p>
            <a:r>
              <a:rPr lang="en-US" sz="3600" b="1" dirty="0"/>
              <a:t>FUTURE ENHANCEMENTS</a:t>
            </a:r>
            <a:r>
              <a:rPr lang="en-US" sz="2000" b="1" dirty="0"/>
              <a:t>:</a:t>
            </a:r>
            <a:endParaRPr lang="en-IN" sz="2000" b="1" dirty="0"/>
          </a:p>
        </p:txBody>
      </p:sp>
    </p:spTree>
    <p:extLst>
      <p:ext uri="{BB962C8B-B14F-4D97-AF65-F5344CB8AC3E}">
        <p14:creationId xmlns="" xmlns:p14="http://schemas.microsoft.com/office/powerpoint/2010/main" val="3183419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SAMPLE SCREENSHOTS</a:t>
            </a:r>
            <a:endParaRPr lang="en-US" b="1" dirty="0"/>
          </a:p>
        </p:txBody>
      </p:sp>
      <p:pic>
        <p:nvPicPr>
          <p:cNvPr id="5" name="Content Placeholder 4" descr="Screenshot 2024-10-17 154821.png"/>
          <p:cNvPicPr>
            <a:picLocks noGrp="1" noChangeAspect="1"/>
          </p:cNvPicPr>
          <p:nvPr>
            <p:ph sz="half" idx="1"/>
          </p:nvPr>
        </p:nvPicPr>
        <p:blipFill>
          <a:blip r:embed="rId2" cstate="print"/>
          <a:stretch>
            <a:fillRect/>
          </a:stretch>
        </p:blipFill>
        <p:spPr>
          <a:xfrm>
            <a:off x="179512" y="2060848"/>
            <a:ext cx="4038600" cy="3744416"/>
          </a:xfrm>
        </p:spPr>
      </p:pic>
      <p:pic>
        <p:nvPicPr>
          <p:cNvPr id="6" name="Content Placeholder 5" descr="Screenshot 2024-10-17 155127.png"/>
          <p:cNvPicPr>
            <a:picLocks noGrp="1" noChangeAspect="1"/>
          </p:cNvPicPr>
          <p:nvPr>
            <p:ph sz="half" idx="2"/>
          </p:nvPr>
        </p:nvPicPr>
        <p:blipFill>
          <a:blip r:embed="rId3" cstate="print"/>
          <a:stretch>
            <a:fillRect/>
          </a:stretch>
        </p:blipFill>
        <p:spPr>
          <a:xfrm>
            <a:off x="4716016" y="2060848"/>
            <a:ext cx="4038600" cy="3600399"/>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descr="Screenshot 2024-10-17 155151.png"/>
          <p:cNvPicPr>
            <a:picLocks noGrp="1" noChangeAspect="1"/>
          </p:cNvPicPr>
          <p:nvPr>
            <p:ph sz="half" idx="1"/>
          </p:nvPr>
        </p:nvPicPr>
        <p:blipFill>
          <a:blip r:embed="rId2" cstate="print"/>
          <a:stretch>
            <a:fillRect/>
          </a:stretch>
        </p:blipFill>
        <p:spPr>
          <a:xfrm>
            <a:off x="595842" y="1542733"/>
            <a:ext cx="3781953" cy="4534533"/>
          </a:xfrm>
        </p:spPr>
      </p:pic>
      <p:pic>
        <p:nvPicPr>
          <p:cNvPr id="6" name="Content Placeholder 5" descr="Screenshot 2024-10-17 155314.png"/>
          <p:cNvPicPr>
            <a:picLocks noGrp="1" noChangeAspect="1"/>
          </p:cNvPicPr>
          <p:nvPr>
            <p:ph sz="half" idx="2"/>
          </p:nvPr>
        </p:nvPicPr>
        <p:blipFill>
          <a:blip r:embed="rId3" cstate="print"/>
          <a:stretch>
            <a:fillRect/>
          </a:stretch>
        </p:blipFill>
        <p:spPr>
          <a:xfrm>
            <a:off x="4716016" y="1628800"/>
            <a:ext cx="4038600" cy="4464496"/>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descr="WhatsApp Image 2024-10-17 at 15.49.53_5600e5c9.jpg"/>
          <p:cNvPicPr>
            <a:picLocks noGrp="1" noChangeAspect="1"/>
          </p:cNvPicPr>
          <p:nvPr>
            <p:ph sz="half" idx="1"/>
          </p:nvPr>
        </p:nvPicPr>
        <p:blipFill>
          <a:blip r:embed="rId2" cstate="print"/>
          <a:stretch>
            <a:fillRect/>
          </a:stretch>
        </p:blipFill>
        <p:spPr>
          <a:xfrm>
            <a:off x="457200" y="1844824"/>
            <a:ext cx="4038600" cy="3960439"/>
          </a:xfrm>
        </p:spPr>
      </p:pic>
      <p:pic>
        <p:nvPicPr>
          <p:cNvPr id="6" name="Content Placeholder 5" descr="WhatsApp Image 2024-10-17 at 15.49.53_bf2010bd.jpg"/>
          <p:cNvPicPr>
            <a:picLocks noGrp="1" noChangeAspect="1"/>
          </p:cNvPicPr>
          <p:nvPr>
            <p:ph sz="half" idx="2"/>
          </p:nvPr>
        </p:nvPicPr>
        <p:blipFill>
          <a:blip r:embed="rId3" cstate="print"/>
          <a:stretch>
            <a:fillRect/>
          </a:stretch>
        </p:blipFill>
        <p:spPr>
          <a:xfrm>
            <a:off x="4648200" y="1844824"/>
            <a:ext cx="4038600" cy="3888432"/>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E16B9AD9-9316-A5BF-416B-04997F610CC3}"/>
              </a:ext>
            </a:extLst>
          </p:cNvPr>
          <p:cNvSpPr>
            <a:spLocks noGrp="1"/>
          </p:cNvSpPr>
          <p:nvPr>
            <p:ph type="subTitle" idx="1"/>
          </p:nvPr>
        </p:nvSpPr>
        <p:spPr>
          <a:xfrm>
            <a:off x="1371600" y="2060848"/>
            <a:ext cx="6400800" cy="3577952"/>
          </a:xfrm>
        </p:spPr>
        <p:txBody>
          <a:bodyPr/>
          <a:lstStyle/>
          <a:p>
            <a:r>
              <a:rPr lang="en-US" dirty="0"/>
              <a:t>We sincerely thank our management for letting us showcase our project and our Mentor for guiding us throughout the project.</a:t>
            </a:r>
            <a:endParaRPr lang="en-IN" dirty="0"/>
          </a:p>
        </p:txBody>
      </p:sp>
      <p:sp>
        <p:nvSpPr>
          <p:cNvPr id="2" name="Title 1">
            <a:extLst>
              <a:ext uri="{FF2B5EF4-FFF2-40B4-BE49-F238E27FC236}">
                <a16:creationId xmlns="" xmlns:a16="http://schemas.microsoft.com/office/drawing/2014/main" id="{D6242A46-C7DD-3CD0-BA15-7D0BDBB642D7}"/>
              </a:ext>
            </a:extLst>
          </p:cNvPr>
          <p:cNvSpPr>
            <a:spLocks noGrp="1"/>
          </p:cNvSpPr>
          <p:nvPr>
            <p:ph type="ctrTitle"/>
          </p:nvPr>
        </p:nvSpPr>
        <p:spPr>
          <a:xfrm>
            <a:off x="685800" y="548681"/>
            <a:ext cx="7772400" cy="1296144"/>
          </a:xfrm>
        </p:spPr>
        <p:txBody>
          <a:bodyPr/>
          <a:lstStyle/>
          <a:p>
            <a:r>
              <a:rPr lang="en-US" dirty="0"/>
              <a:t>THANK YOU!</a:t>
            </a:r>
            <a:endParaRPr lang="en-IN" dirty="0"/>
          </a:p>
        </p:txBody>
      </p:sp>
    </p:spTree>
    <p:extLst>
      <p:ext uri="{BB962C8B-B14F-4D97-AF65-F5344CB8AC3E}">
        <p14:creationId xmlns="" xmlns:p14="http://schemas.microsoft.com/office/powerpoint/2010/main" val="1630122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80728"/>
            <a:ext cx="8229600" cy="5472608"/>
          </a:xfrm>
        </p:spPr>
        <p:txBody>
          <a:bodyPr>
            <a:normAutofit/>
          </a:bodyPr>
          <a:lstStyle/>
          <a:p>
            <a:pPr>
              <a:buNone/>
            </a:pPr>
            <a:r>
              <a:rPr lang="en-US" dirty="0"/>
              <a:t>   </a:t>
            </a:r>
            <a:r>
              <a:rPr lang="en-US" sz="2400" dirty="0"/>
              <a:t>Navigating large college campuses can be a daunting task, especially for new students and visitors. </a:t>
            </a:r>
          </a:p>
          <a:p>
            <a:pPr>
              <a:buNone/>
            </a:pPr>
            <a:r>
              <a:rPr lang="en-US" dirty="0"/>
              <a:t>   </a:t>
            </a:r>
            <a:r>
              <a:rPr lang="en-US" sz="2400" dirty="0">
                <a:effectLst/>
                <a:latin typeface="Calibri" panose="020F0502020204030204" pitchFamily="34" charset="0"/>
                <a:ea typeface="Calibri" panose="020F0502020204030204" pitchFamily="34" charset="0"/>
                <a:cs typeface="Times New Roman" panose="02020603050405020304" pitchFamily="18" charset="0"/>
              </a:rPr>
              <a:t>This project aims to develop a user-friendly digital platform integrating an interactive campus map with an AI chatbot.</a:t>
            </a:r>
            <a:endParaRPr lang="en-US" sz="2400" dirty="0">
              <a:latin typeface="Calibri" panose="020F0502020204030204" pitchFamily="34" charset="0"/>
              <a:cs typeface="Times New Roman" panose="02020603050405020304" pitchFamily="18" charset="0"/>
            </a:endParaRPr>
          </a:p>
          <a:p>
            <a:pPr>
              <a:buNone/>
            </a:pPr>
            <a:r>
              <a:rPr lang="en-US" sz="2400" dirty="0">
                <a:latin typeface="Calibri" panose="020F0502020204030204" pitchFamily="34" charset="0"/>
                <a:cs typeface="Times New Roman" panose="02020603050405020304" pitchFamily="18" charset="0"/>
              </a:rPr>
              <a:t>     </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Users can </a:t>
            </a:r>
            <a:r>
              <a:rPr lang="en-US" sz="2400" kern="100" dirty="0">
                <a:effectLst/>
                <a:latin typeface="Constantia" pitchFamily="18" charset="0"/>
                <a:ea typeface="Calibri" panose="020F0502020204030204" pitchFamily="34" charset="0"/>
                <a:cs typeface="Times New Roman" panose="02020603050405020304" pitchFamily="18" charset="0"/>
              </a:rPr>
              <a:t>engage</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in real-time, conversational interactions with the chatbot to receive accurate and instant guidance.</a:t>
            </a:r>
          </a:p>
          <a:p>
            <a:pPr>
              <a:buNone/>
            </a:pPr>
            <a:r>
              <a:rPr lang="en-US" sz="2400" kern="100" dirty="0">
                <a:latin typeface="Calibri" panose="020F0502020204030204" pitchFamily="34" charset="0"/>
                <a:ea typeface="Calibri" panose="020F0502020204030204" pitchFamily="34" charset="0"/>
                <a:cs typeface="Times New Roman" panose="02020603050405020304" pitchFamily="18" charset="0"/>
              </a:rPr>
              <a:t>    </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The integration of the AI chatbot with the map enhances the user experience by </a:t>
            </a: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providing</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dynamic, personalized responses based on location and specific queries.</a:t>
            </a:r>
          </a:p>
          <a:p>
            <a:pPr>
              <a:buNone/>
            </a:pPr>
            <a:r>
              <a:rPr lang="en-US" sz="2400" kern="100" dirty="0">
                <a:latin typeface="Calibri" panose="020F0502020204030204" pitchFamily="34" charset="0"/>
                <a:ea typeface="Calibri" panose="020F0502020204030204" pitchFamily="34" charset="0"/>
                <a:cs typeface="Times New Roman" panose="02020603050405020304" pitchFamily="18" charset="0"/>
              </a:rPr>
              <a:t>     </a:t>
            </a:r>
            <a:r>
              <a:rPr lang="en-US" sz="2400" dirty="0">
                <a:effectLst/>
                <a:latin typeface="Calibri" panose="020F0502020204030204" pitchFamily="34" charset="0"/>
                <a:ea typeface="Calibri" panose="020F0502020204030204" pitchFamily="34" charset="0"/>
                <a:cs typeface="Times New Roman" panose="02020603050405020304" pitchFamily="18" charset="0"/>
              </a:rPr>
              <a:t>The college map will also provide a detailed layout of buildings, departments, facilities, and services, allowing users to easily locate their desired destinations.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buNone/>
            </a:pPr>
            <a:endParaRPr lang="en-US" sz="2400" dirty="0"/>
          </a:p>
        </p:txBody>
      </p:sp>
      <p:sp>
        <p:nvSpPr>
          <p:cNvPr id="2" name="Title 1"/>
          <p:cNvSpPr>
            <a:spLocks noGrp="1"/>
          </p:cNvSpPr>
          <p:nvPr>
            <p:ph type="title"/>
          </p:nvPr>
        </p:nvSpPr>
        <p:spPr>
          <a:xfrm>
            <a:off x="539552" y="404664"/>
            <a:ext cx="8229600" cy="457199"/>
          </a:xfrm>
        </p:spPr>
        <p:txBody>
          <a:bodyPr>
            <a:normAutofit fontScale="90000"/>
          </a:bodyPr>
          <a:lstStyle/>
          <a:p>
            <a:r>
              <a:rPr lang="en-IN" b="1" dirty="0"/>
              <a:t>ABSTRACT</a:t>
            </a:r>
            <a:endParaRPr lang="en-US"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buNone/>
            </a:pPr>
            <a:r>
              <a:rPr lang="en-US" dirty="0"/>
              <a:t>    The interactive map will provide a comprehensive view of the campus layout, while the AI chatbot will offer real-time assistance by answering location-based questions and providing personalized recommendations.</a:t>
            </a:r>
          </a:p>
          <a:p>
            <a:pPr>
              <a:buNone/>
            </a:pPr>
            <a:r>
              <a:rPr lang="en-US" dirty="0"/>
              <a:t>     The platform is designed to be user-friendly, regardless of the skill level, ensuring that students, faculty, and visitors can easily navigate the campus.</a:t>
            </a:r>
          </a:p>
          <a:p>
            <a:pPr>
              <a:buNone/>
            </a:pPr>
            <a:r>
              <a:rPr lang="en-US" dirty="0"/>
              <a:t>    Additionally, the AI chatbot can provide valuable information beyond directions, such as details about ongoing campus events, department contacts, and administrative services.</a:t>
            </a:r>
          </a:p>
          <a:p>
            <a:pPr>
              <a:buNone/>
            </a:pPr>
            <a:endParaRPr lang="en-US" dirty="0"/>
          </a:p>
        </p:txBody>
      </p:sp>
      <p:sp>
        <p:nvSpPr>
          <p:cNvPr id="2" name="Title 1"/>
          <p:cNvSpPr>
            <a:spLocks noGrp="1"/>
          </p:cNvSpPr>
          <p:nvPr>
            <p:ph type="title"/>
          </p:nvPr>
        </p:nvSpPr>
        <p:spPr>
          <a:xfrm>
            <a:off x="539552" y="404664"/>
            <a:ext cx="8229600" cy="1219200"/>
          </a:xfrm>
        </p:spPr>
        <p:txBody>
          <a:bodyPr>
            <a:normAutofit fontScale="90000"/>
          </a:bodyPr>
          <a:lstStyle/>
          <a:p>
            <a:r>
              <a:rPr lang="en-US" b="1" dirty="0"/>
              <a:t>INTRODUCTION</a:t>
            </a:r>
            <a:r>
              <a:rPr lang="en-US" dirty="0"/>
              <a:t/>
            </a:r>
            <a:br>
              <a:rPr lang="en-US" dirty="0"/>
            </a:b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68760"/>
            <a:ext cx="8229600" cy="5112568"/>
          </a:xfrm>
        </p:spPr>
        <p:txBody>
          <a:bodyPr>
            <a:normAutofit fontScale="92500" lnSpcReduction="10000"/>
          </a:bodyPr>
          <a:lstStyle/>
          <a:p>
            <a:pPr>
              <a:buNone/>
            </a:pPr>
            <a:r>
              <a:rPr lang="en-US" dirty="0"/>
              <a:t>    Large college campuses can be difficult to navigate, especially for new students, visitors, and even faculty members.</a:t>
            </a:r>
          </a:p>
          <a:p>
            <a:pPr>
              <a:buNone/>
            </a:pPr>
            <a:r>
              <a:rPr lang="en-US" dirty="0"/>
              <a:t>    Finding specific buildings, departments, services, or event venues often requires significant time and effort.</a:t>
            </a:r>
          </a:p>
          <a:p>
            <a:pPr>
              <a:buNone/>
            </a:pPr>
            <a:r>
              <a:rPr lang="en-US" dirty="0"/>
              <a:t>    The PEC College Map with AI Chatbot aims to solve these issues by combining an interactive campus map with an AI-driven chatbot that can provide real-time, personalized assistance. </a:t>
            </a:r>
          </a:p>
          <a:p>
            <a:pPr>
              <a:buNone/>
            </a:pPr>
            <a:r>
              <a:rPr lang="en-US" dirty="0"/>
              <a:t>    The system will allow users to easily locate their desired destinations, while the AI chatbot will answer specific queries related to navigation, events, and campus services, thereby improving the overall campus experience for all users.</a:t>
            </a:r>
          </a:p>
          <a:p>
            <a:endParaRPr lang="en-US" dirty="0"/>
          </a:p>
          <a:p>
            <a:endParaRPr lang="en-US" dirty="0"/>
          </a:p>
        </p:txBody>
      </p:sp>
      <p:sp>
        <p:nvSpPr>
          <p:cNvPr id="2" name="Title 1"/>
          <p:cNvSpPr>
            <a:spLocks noGrp="1"/>
          </p:cNvSpPr>
          <p:nvPr>
            <p:ph type="title"/>
          </p:nvPr>
        </p:nvSpPr>
        <p:spPr>
          <a:xfrm>
            <a:off x="457200" y="274638"/>
            <a:ext cx="8229600" cy="706090"/>
          </a:xfrm>
        </p:spPr>
        <p:txBody>
          <a:bodyPr>
            <a:normAutofit fontScale="90000"/>
          </a:bodyPr>
          <a:lstStyle/>
          <a:p>
            <a:r>
              <a:rPr lang="en-US" b="1" dirty="0"/>
              <a:t>PROBLEM STATEMENT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Courier New" panose="02070309020205020404" pitchFamily="49" charset="0"/>
              <a:buChar char="o"/>
            </a:pPr>
            <a:r>
              <a:rPr lang="en-US" b="1" dirty="0"/>
              <a:t>Google Maps </a:t>
            </a:r>
            <a:r>
              <a:rPr lang="en-US" dirty="0"/>
              <a:t>is designed for general public use and may not have specific campus details, such as indoor maps for college buildings or precise information on facilities like classrooms, offices, or event venues.</a:t>
            </a:r>
          </a:p>
          <a:p>
            <a:pPr>
              <a:buFont typeface="Courier New" panose="02070309020205020404" pitchFamily="49" charset="0"/>
              <a:buChar char="o"/>
            </a:pPr>
            <a:r>
              <a:rPr lang="en-US" b="1" dirty="0"/>
              <a:t>WAZE </a:t>
            </a:r>
            <a:r>
              <a:rPr lang="en-US" dirty="0"/>
              <a:t>is primarily a driving focused map not useful for walking directions or indoor navigation, which are inevitable on most college campuses.</a:t>
            </a:r>
            <a:endParaRPr lang="en-US" b="1" dirty="0"/>
          </a:p>
          <a:p>
            <a:pPr marL="0" indent="0">
              <a:buNone/>
            </a:pPr>
            <a:r>
              <a:rPr lang="en-US" b="1" dirty="0"/>
              <a:t>   </a:t>
            </a:r>
            <a:endParaRPr lang="en-US" dirty="0"/>
          </a:p>
        </p:txBody>
      </p:sp>
      <p:sp>
        <p:nvSpPr>
          <p:cNvPr id="2" name="Title 1"/>
          <p:cNvSpPr>
            <a:spLocks noGrp="1"/>
          </p:cNvSpPr>
          <p:nvPr>
            <p:ph type="title"/>
          </p:nvPr>
        </p:nvSpPr>
        <p:spPr/>
        <p:txBody>
          <a:bodyPr/>
          <a:lstStyle/>
          <a:p>
            <a:r>
              <a:rPr lang="en-IN" b="1" dirty="0"/>
              <a:t> EXISTING SYSTEM</a:t>
            </a:r>
            <a:endParaRPr lang="en-US"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96752"/>
            <a:ext cx="8258204" cy="5375520"/>
          </a:xfrm>
        </p:spPr>
        <p:txBody>
          <a:bodyPr>
            <a:normAutofit fontScale="92500" lnSpcReduction="10000"/>
          </a:bodyPr>
          <a:lstStyle/>
          <a:p>
            <a:r>
              <a:rPr lang="en-US" b="1" dirty="0"/>
              <a:t>Interactive Digital Campus Map</a:t>
            </a:r>
          </a:p>
          <a:p>
            <a:pPr>
              <a:buNone/>
            </a:pPr>
            <a:r>
              <a:rPr lang="en-IN" dirty="0"/>
              <a:t>    </a:t>
            </a:r>
            <a:r>
              <a:rPr lang="en-US" dirty="0"/>
              <a:t>The system will feature a detailed, interactive map of the entire college campus, accessible on any device. </a:t>
            </a:r>
          </a:p>
          <a:p>
            <a:r>
              <a:rPr lang="en-US" b="1" dirty="0"/>
              <a:t>AI-Powered </a:t>
            </a:r>
            <a:r>
              <a:rPr lang="en-US" b="1" dirty="0" err="1"/>
              <a:t>Chatbot</a:t>
            </a:r>
            <a:endParaRPr lang="en-US" b="1" dirty="0"/>
          </a:p>
          <a:p>
            <a:pPr>
              <a:buNone/>
            </a:pPr>
            <a:r>
              <a:rPr lang="en-US" dirty="0"/>
              <a:t>   The AI chatbot, integrated with the map, will provide real-time, conversational assistance to users.</a:t>
            </a:r>
          </a:p>
          <a:p>
            <a:r>
              <a:rPr lang="en-US" b="1" dirty="0"/>
              <a:t>User-Friendly Interface  </a:t>
            </a:r>
          </a:p>
          <a:p>
            <a:pPr>
              <a:buNone/>
            </a:pPr>
            <a:r>
              <a:rPr lang="en-US" b="1" dirty="0"/>
              <a:t>   </a:t>
            </a:r>
            <a:r>
              <a:rPr lang="en-US" dirty="0"/>
              <a:t> A simple and intuitive interface for both the map and chatbot, allowing users of all skill levels to navigate the system easily.</a:t>
            </a:r>
          </a:p>
          <a:p>
            <a:r>
              <a:rPr lang="en-US" b="1" dirty="0"/>
              <a:t>Customized Maps for College</a:t>
            </a:r>
          </a:p>
          <a:p>
            <a:pPr marL="0" indent="0">
              <a:buNone/>
            </a:pPr>
            <a:r>
              <a:rPr lang="en-US" b="1" dirty="0"/>
              <a:t>    </a:t>
            </a:r>
            <a:r>
              <a:rPr lang="en-US" dirty="0"/>
              <a:t>Our project aims to create a custom and tailor-made    college map for the visitors to reduce their daily hassle.</a:t>
            </a:r>
          </a:p>
          <a:p>
            <a:pPr marL="0" indent="0">
              <a:buNone/>
            </a:pPr>
            <a:r>
              <a:rPr lang="en-US" dirty="0"/>
              <a:t>This Map also offers college-specific information.</a:t>
            </a:r>
          </a:p>
        </p:txBody>
      </p:sp>
      <p:sp>
        <p:nvSpPr>
          <p:cNvPr id="2" name="Title 1"/>
          <p:cNvSpPr>
            <a:spLocks noGrp="1"/>
          </p:cNvSpPr>
          <p:nvPr>
            <p:ph type="title"/>
          </p:nvPr>
        </p:nvSpPr>
        <p:spPr>
          <a:xfrm>
            <a:off x="457200" y="274638"/>
            <a:ext cx="8229600" cy="706090"/>
          </a:xfrm>
        </p:spPr>
        <p:txBody>
          <a:bodyPr>
            <a:normAutofit fontScale="90000"/>
          </a:bodyPr>
          <a:lstStyle/>
          <a:p>
            <a:r>
              <a:rPr lang="en-US" dirty="0"/>
              <a:t>PROPOSED SYSTEM</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usecasediagram.drawio.png"/>
          <p:cNvPicPr>
            <a:picLocks noGrp="1" noChangeAspect="1"/>
          </p:cNvPicPr>
          <p:nvPr>
            <p:ph idx="1"/>
          </p:nvPr>
        </p:nvPicPr>
        <p:blipFill>
          <a:blip r:embed="rId2" cstate="print"/>
          <a:stretch>
            <a:fillRect/>
          </a:stretch>
        </p:blipFill>
        <p:spPr>
          <a:xfrm>
            <a:off x="899592" y="1196752"/>
            <a:ext cx="7200800" cy="5184576"/>
          </a:xfrm>
        </p:spPr>
      </p:pic>
      <p:sp>
        <p:nvSpPr>
          <p:cNvPr id="2" name="Title 1"/>
          <p:cNvSpPr>
            <a:spLocks noGrp="1"/>
          </p:cNvSpPr>
          <p:nvPr>
            <p:ph type="title"/>
          </p:nvPr>
        </p:nvSpPr>
        <p:spPr>
          <a:xfrm>
            <a:off x="457200" y="274638"/>
            <a:ext cx="8229600" cy="562074"/>
          </a:xfrm>
        </p:spPr>
        <p:txBody>
          <a:bodyPr>
            <a:normAutofit fontScale="90000"/>
          </a:bodyPr>
          <a:lstStyle/>
          <a:p>
            <a:r>
              <a:rPr lang="en-IN" dirty="0"/>
              <a:t>USECASE DIAGRAM</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lassdiagram222.drawio.png"/>
          <p:cNvPicPr>
            <a:picLocks noGrp="1" noChangeAspect="1"/>
          </p:cNvPicPr>
          <p:nvPr>
            <p:ph idx="1"/>
          </p:nvPr>
        </p:nvPicPr>
        <p:blipFill>
          <a:blip r:embed="rId2" cstate="print"/>
          <a:stretch>
            <a:fillRect/>
          </a:stretch>
        </p:blipFill>
        <p:spPr>
          <a:xfrm>
            <a:off x="1547664" y="1340768"/>
            <a:ext cx="5976664" cy="5040560"/>
          </a:xfrm>
        </p:spPr>
      </p:pic>
      <p:sp>
        <p:nvSpPr>
          <p:cNvPr id="2" name="Title 1"/>
          <p:cNvSpPr>
            <a:spLocks noGrp="1"/>
          </p:cNvSpPr>
          <p:nvPr>
            <p:ph type="title"/>
          </p:nvPr>
        </p:nvSpPr>
        <p:spPr>
          <a:xfrm>
            <a:off x="457200" y="274638"/>
            <a:ext cx="8229600" cy="706090"/>
          </a:xfrm>
        </p:spPr>
        <p:txBody>
          <a:bodyPr>
            <a:normAutofit fontScale="90000"/>
          </a:bodyPr>
          <a:lstStyle/>
          <a:p>
            <a:r>
              <a:rPr lang="en-IN" dirty="0"/>
              <a:t>CLASS DIAGRAM</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equence2.drawio.png"/>
          <p:cNvPicPr>
            <a:picLocks noGrp="1" noChangeAspect="1"/>
          </p:cNvPicPr>
          <p:nvPr>
            <p:ph idx="1"/>
          </p:nvPr>
        </p:nvPicPr>
        <p:blipFill>
          <a:blip r:embed="rId2" cstate="print"/>
          <a:stretch>
            <a:fillRect/>
          </a:stretch>
        </p:blipFill>
        <p:spPr>
          <a:xfrm>
            <a:off x="971600" y="1844824"/>
            <a:ext cx="7056784" cy="3584267"/>
          </a:xfrm>
        </p:spPr>
      </p:pic>
      <p:sp>
        <p:nvSpPr>
          <p:cNvPr id="2" name="Title 1"/>
          <p:cNvSpPr>
            <a:spLocks noGrp="1"/>
          </p:cNvSpPr>
          <p:nvPr>
            <p:ph type="title"/>
          </p:nvPr>
        </p:nvSpPr>
        <p:spPr/>
        <p:txBody>
          <a:bodyPr/>
          <a:lstStyle/>
          <a:p>
            <a:r>
              <a:rPr lang="en-IN" dirty="0"/>
              <a:t>SEQUENCE DIAGRAM</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2387</TotalTime>
  <Words>906</Words>
  <Application>Microsoft Office PowerPoint</Application>
  <PresentationFormat>On-screen Show (4:3)</PresentationFormat>
  <Paragraphs>64</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Paper</vt:lpstr>
      <vt:lpstr>PANIMALAR ENGINEERING COLLEGE B.E COMPUTER SCIENCE AND ENGINEERING</vt:lpstr>
      <vt:lpstr>ABSTRACT</vt:lpstr>
      <vt:lpstr>INTRODUCTION </vt:lpstr>
      <vt:lpstr>PROBLEM STATEMENT</vt:lpstr>
      <vt:lpstr> EXISTING SYSTEM</vt:lpstr>
      <vt:lpstr>PROPOSED SYSTEM</vt:lpstr>
      <vt:lpstr>USECASE DIAGRAM</vt:lpstr>
      <vt:lpstr>CLASS DIAGRAM</vt:lpstr>
      <vt:lpstr>SEQUENCE DIAGRAM</vt:lpstr>
      <vt:lpstr>FLOWCHART</vt:lpstr>
      <vt:lpstr>SYSTEM MODULES AND COMPONENTS:</vt:lpstr>
      <vt:lpstr>RESULTS:</vt:lpstr>
      <vt:lpstr>FUTURE ENHANCEMENTS:</vt:lpstr>
      <vt:lpstr>SAMPLE SCREENSHOTS</vt:lpstr>
      <vt:lpstr>Slide 15</vt:lpstr>
      <vt:lpstr>Slide 16</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vk_sriram@hotmail.com</dc:creator>
  <cp:lastModifiedBy>Rajeshwari C</cp:lastModifiedBy>
  <cp:revision>40</cp:revision>
  <dcterms:created xsi:type="dcterms:W3CDTF">2024-07-27T06:48:25Z</dcterms:created>
  <dcterms:modified xsi:type="dcterms:W3CDTF">2024-11-15T07:56:24Z</dcterms:modified>
</cp:coreProperties>
</file>