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4" r:id="rId5"/>
  </p:sldMasterIdLst>
  <p:notesMasterIdLst>
    <p:notesMasterId r:id="rId21"/>
  </p:notesMasterIdLst>
  <p:sldIdLst>
    <p:sldId id="261" r:id="rId6"/>
    <p:sldId id="517" r:id="rId7"/>
    <p:sldId id="542" r:id="rId8"/>
    <p:sldId id="544" r:id="rId9"/>
    <p:sldId id="543" r:id="rId10"/>
    <p:sldId id="545" r:id="rId11"/>
    <p:sldId id="547" r:id="rId12"/>
    <p:sldId id="549" r:id="rId13"/>
    <p:sldId id="552" r:id="rId14"/>
    <p:sldId id="553" r:id="rId15"/>
    <p:sldId id="554" r:id="rId16"/>
    <p:sldId id="555" r:id="rId17"/>
    <p:sldId id="556" r:id="rId18"/>
    <p:sldId id="557" r:id="rId19"/>
    <p:sldId id="558"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rman Sylvie" initials="PS" lastIdx="2" clrIdx="0"/>
  <p:cmAuthor id="1" name="McCusker, Julie" initials="M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54C"/>
    <a:srgbClr val="C5D971"/>
    <a:srgbClr val="F8C778"/>
    <a:srgbClr val="F4A31C"/>
    <a:srgbClr val="FBFFFF"/>
    <a:srgbClr val="ECECEC"/>
    <a:srgbClr val="BCD64B"/>
    <a:srgbClr val="92C42E"/>
    <a:srgbClr val="9FD23E"/>
    <a:srgbClr val="90C1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9314" autoAdjust="0"/>
  </p:normalViewPr>
  <p:slideViewPr>
    <p:cSldViewPr snapToGrid="0" snapToObjects="1">
      <p:cViewPr>
        <p:scale>
          <a:sx n="75" d="100"/>
          <a:sy n="75" d="100"/>
        </p:scale>
        <p:origin x="1260"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5BAE4D7-1CCA-4C4B-9646-CDC3393E73CC}" type="datetimeFigureOut">
              <a:rPr lang="en-US" smtClean="0"/>
              <a:t>3/23/2020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9422F90-58FC-4AAB-ADBB-7D825AB4307A}" type="slidenum">
              <a:rPr lang="en-US" smtClean="0"/>
              <a:t>‹#›</a:t>
            </a:fld>
            <a:endParaRPr lang="en-US" dirty="0"/>
          </a:p>
        </p:txBody>
      </p:sp>
    </p:spTree>
    <p:extLst>
      <p:ext uri="{BB962C8B-B14F-4D97-AF65-F5344CB8AC3E}">
        <p14:creationId xmlns:p14="http://schemas.microsoft.com/office/powerpoint/2010/main" val="109264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6"/>
          <p:cNvSpPr>
            <a:spLocks noChangeShapeType="1"/>
          </p:cNvSpPr>
          <p:nvPr userDrawn="1"/>
        </p:nvSpPr>
        <p:spPr bwMode="auto">
          <a:xfrm>
            <a:off x="685800" y="18034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400" dirty="0">
              <a:solidFill>
                <a:prstClr val="black"/>
              </a:solidFill>
            </a:endParaRPr>
          </a:p>
        </p:txBody>
      </p:sp>
      <p:sp>
        <p:nvSpPr>
          <p:cNvPr id="6" name="Text Box 7"/>
          <p:cNvSpPr txBox="1">
            <a:spLocks noChangeArrowheads="1"/>
          </p:cNvSpPr>
          <p:nvPr userDrawn="1"/>
        </p:nvSpPr>
        <p:spPr bwMode="auto">
          <a:xfrm>
            <a:off x="584200" y="1068388"/>
            <a:ext cx="2262188" cy="396875"/>
          </a:xfrm>
          <a:prstGeom prst="rect">
            <a:avLst/>
          </a:prstGeom>
          <a:noFill/>
          <a:ln>
            <a:noFill/>
          </a:ln>
        </p:spPr>
        <p:txBody>
          <a:bodyPr wrap="none">
            <a:spAutoFit/>
          </a:bodyPr>
          <a:lstStyle>
            <a:lvl1pPr>
              <a:defRPr sz="2400">
                <a:solidFill>
                  <a:schemeClr val="tx1"/>
                </a:solidFill>
                <a:latin typeface="Arial" charset="0"/>
                <a:ea typeface="ヒラギノ角ゴ Pro W3" pitchFamily="-96" charset="-128"/>
              </a:defRPr>
            </a:lvl1pPr>
            <a:lvl2pPr marL="37931725" indent="-37474525">
              <a:defRPr sz="2400">
                <a:solidFill>
                  <a:schemeClr val="tx1"/>
                </a:solidFill>
                <a:latin typeface="Arial" charset="0"/>
                <a:ea typeface="ヒラギノ角ゴ Pro W3" pitchFamily="-96" charset="-128"/>
              </a:defRPr>
            </a:lvl2pPr>
            <a:lvl3pPr>
              <a:defRPr sz="2400">
                <a:solidFill>
                  <a:schemeClr val="tx1"/>
                </a:solidFill>
                <a:latin typeface="Arial" charset="0"/>
                <a:ea typeface="ヒラギノ角ゴ Pro W3" pitchFamily="-96" charset="-128"/>
              </a:defRPr>
            </a:lvl3pPr>
            <a:lvl4pPr>
              <a:defRPr sz="2400">
                <a:solidFill>
                  <a:schemeClr val="tx1"/>
                </a:solidFill>
                <a:latin typeface="Arial" charset="0"/>
                <a:ea typeface="ヒラギノ角ゴ Pro W3" pitchFamily="-96" charset="-128"/>
              </a:defRPr>
            </a:lvl4pPr>
            <a:lvl5pPr>
              <a:defRPr sz="2400">
                <a:solidFill>
                  <a:schemeClr val="tx1"/>
                </a:solidFill>
                <a:latin typeface="Arial" charset="0"/>
                <a:ea typeface="ヒラギノ角ゴ Pro W3" pitchFamily="-96" charset="-128"/>
              </a:defRPr>
            </a:lvl5pPr>
            <a:lvl6pPr marL="457200" eaLnBrk="0" fontAlgn="base" hangingPunct="0">
              <a:spcBef>
                <a:spcPct val="0"/>
              </a:spcBef>
              <a:spcAft>
                <a:spcPct val="0"/>
              </a:spcAft>
              <a:defRPr sz="2400">
                <a:solidFill>
                  <a:schemeClr val="tx1"/>
                </a:solidFill>
                <a:latin typeface="Arial" charset="0"/>
                <a:ea typeface="ヒラギノ角ゴ Pro W3" pitchFamily="-96" charset="-128"/>
              </a:defRPr>
            </a:lvl6pPr>
            <a:lvl7pPr marL="914400" eaLnBrk="0" fontAlgn="base" hangingPunct="0">
              <a:spcBef>
                <a:spcPct val="0"/>
              </a:spcBef>
              <a:spcAft>
                <a:spcPct val="0"/>
              </a:spcAft>
              <a:defRPr sz="2400">
                <a:solidFill>
                  <a:schemeClr val="tx1"/>
                </a:solidFill>
                <a:latin typeface="Arial" charset="0"/>
                <a:ea typeface="ヒラギノ角ゴ Pro W3" pitchFamily="-96" charset="-128"/>
              </a:defRPr>
            </a:lvl7pPr>
            <a:lvl8pPr marL="1371600" eaLnBrk="0" fontAlgn="base" hangingPunct="0">
              <a:spcBef>
                <a:spcPct val="0"/>
              </a:spcBef>
              <a:spcAft>
                <a:spcPct val="0"/>
              </a:spcAft>
              <a:defRPr sz="2400">
                <a:solidFill>
                  <a:schemeClr val="tx1"/>
                </a:solidFill>
                <a:latin typeface="Arial" charset="0"/>
                <a:ea typeface="ヒラギノ角ゴ Pro W3" pitchFamily="-96" charset="-128"/>
              </a:defRPr>
            </a:lvl8pPr>
            <a:lvl9pPr marL="1828800" eaLnBrk="0" fontAlgn="base" hangingPunct="0">
              <a:spcBef>
                <a:spcPct val="0"/>
              </a:spcBef>
              <a:spcAft>
                <a:spcPct val="0"/>
              </a:spcAft>
              <a:defRPr sz="2400">
                <a:solidFill>
                  <a:schemeClr val="tx1"/>
                </a:solidFill>
                <a:latin typeface="Arial" charset="0"/>
                <a:ea typeface="ヒラギノ角ゴ Pro W3" pitchFamily="-96" charset="-128"/>
              </a:defRPr>
            </a:lvl9pPr>
          </a:lstStyle>
          <a:p>
            <a:pPr eaLnBrk="0" fontAlgn="base" hangingPunct="0">
              <a:spcBef>
                <a:spcPct val="0"/>
              </a:spcBef>
              <a:spcAft>
                <a:spcPct val="0"/>
              </a:spcAft>
              <a:defRPr/>
            </a:pPr>
            <a:r>
              <a:rPr lang="en-US" sz="2000" dirty="0">
                <a:solidFill>
                  <a:srgbClr val="FFFFFF"/>
                </a:solidFill>
                <a:latin typeface="Calibri"/>
              </a:rPr>
              <a:t>RxLogix Corporation</a:t>
            </a:r>
          </a:p>
        </p:txBody>
      </p:sp>
      <p:sp>
        <p:nvSpPr>
          <p:cNvPr id="7" name="Line 9"/>
          <p:cNvSpPr>
            <a:spLocks noChangeShapeType="1"/>
          </p:cNvSpPr>
          <p:nvPr userDrawn="1"/>
        </p:nvSpPr>
        <p:spPr bwMode="auto">
          <a:xfrm>
            <a:off x="685800" y="34798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400" dirty="0">
              <a:solidFill>
                <a:prstClr val="black"/>
              </a:solidFill>
            </a:endParaRPr>
          </a:p>
        </p:txBody>
      </p:sp>
      <p:sp>
        <p:nvSpPr>
          <p:cNvPr id="21508" name="Rectangle 4"/>
          <p:cNvSpPr>
            <a:spLocks noGrp="1" noChangeArrowheads="1"/>
          </p:cNvSpPr>
          <p:nvPr>
            <p:ph type="subTitle" idx="1"/>
          </p:nvPr>
        </p:nvSpPr>
        <p:spPr>
          <a:xfrm>
            <a:off x="596900" y="3860800"/>
            <a:ext cx="7581900" cy="1625600"/>
          </a:xfrm>
        </p:spPr>
        <p:txBody>
          <a:bodyPr/>
          <a:lstStyle>
            <a:lvl1pPr marL="0" indent="0">
              <a:buFont typeface="Times" pitchFamily="-96" charset="0"/>
              <a:buNone/>
              <a:defRPr>
                <a:solidFill>
                  <a:srgbClr val="FFFFFF"/>
                </a:solidFill>
                <a:latin typeface="+mj-lt"/>
              </a:defRPr>
            </a:lvl1pPr>
          </a:lstStyle>
          <a:p>
            <a:pPr lvl="0"/>
            <a:r>
              <a:rPr lang="en-US" noProof="0"/>
              <a:t>Click to edit Master subtitle style</a:t>
            </a:r>
          </a:p>
        </p:txBody>
      </p:sp>
      <p:sp>
        <p:nvSpPr>
          <p:cNvPr id="21507" name="Rectangle 3"/>
          <p:cNvSpPr>
            <a:spLocks noGrp="1" noChangeArrowheads="1"/>
          </p:cNvSpPr>
          <p:nvPr>
            <p:ph type="ctrTitle"/>
          </p:nvPr>
        </p:nvSpPr>
        <p:spPr>
          <a:xfrm>
            <a:off x="596900" y="1993900"/>
            <a:ext cx="8064500" cy="1358900"/>
          </a:xfrm>
        </p:spPr>
        <p:txBody>
          <a:bodyPr/>
          <a:lstStyle>
            <a:lvl1pPr>
              <a:defRPr sz="3500">
                <a:latin typeface="+mj-lt"/>
              </a:defRPr>
            </a:lvl1pPr>
          </a:lstStyle>
          <a:p>
            <a:pPr lvl="0"/>
            <a:r>
              <a:rPr lang="en-US" noProof="0"/>
              <a:t>Click to edit Master title style</a:t>
            </a:r>
          </a:p>
        </p:txBody>
      </p:sp>
    </p:spTree>
    <p:extLst>
      <p:ext uri="{BB962C8B-B14F-4D97-AF65-F5344CB8AC3E}">
        <p14:creationId xmlns:p14="http://schemas.microsoft.com/office/powerpoint/2010/main" val="84722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0972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4450" y="647700"/>
            <a:ext cx="1943100" cy="544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5150" y="647700"/>
            <a:ext cx="5676900" cy="544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56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Line 6"/>
          <p:cNvSpPr>
            <a:spLocks noChangeShapeType="1"/>
          </p:cNvSpPr>
          <p:nvPr/>
        </p:nvSpPr>
        <p:spPr bwMode="auto">
          <a:xfrm>
            <a:off x="685800" y="18034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a:ea typeface="ヒラギノ角ゴ Pro W3"/>
              <a:cs typeface="Arial" charset="0"/>
            </a:endParaRPr>
          </a:p>
        </p:txBody>
      </p:sp>
      <p:sp>
        <p:nvSpPr>
          <p:cNvPr id="7" name="Line 9"/>
          <p:cNvSpPr>
            <a:spLocks noChangeShapeType="1"/>
          </p:cNvSpPr>
          <p:nvPr/>
        </p:nvSpPr>
        <p:spPr bwMode="auto">
          <a:xfrm>
            <a:off x="685800" y="34798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a:ea typeface="ヒラギノ角ゴ Pro W3"/>
              <a:cs typeface="Arial" charset="0"/>
            </a:endParaRPr>
          </a:p>
        </p:txBody>
      </p:sp>
      <p:sp>
        <p:nvSpPr>
          <p:cNvPr id="21507" name="Rectangle 3"/>
          <p:cNvSpPr>
            <a:spLocks noGrp="1" noChangeArrowheads="1"/>
          </p:cNvSpPr>
          <p:nvPr>
            <p:ph type="ctrTitle" hasCustomPrompt="1"/>
          </p:nvPr>
        </p:nvSpPr>
        <p:spPr>
          <a:xfrm>
            <a:off x="596900" y="1993900"/>
            <a:ext cx="8064500" cy="1358900"/>
          </a:xfrm>
        </p:spPr>
        <p:txBody>
          <a:bodyPr/>
          <a:lstStyle>
            <a:lvl1pPr>
              <a:defRPr sz="3500">
                <a:latin typeface="+mj-lt"/>
              </a:defRPr>
            </a:lvl1pPr>
          </a:lstStyle>
          <a:p>
            <a:pPr lvl="0"/>
            <a:r>
              <a:rPr lang="en-US" noProof="0" dirty="0"/>
              <a:t>Internal Status Report</a:t>
            </a:r>
          </a:p>
        </p:txBody>
      </p:sp>
    </p:spTree>
    <p:extLst>
      <p:ext uri="{BB962C8B-B14F-4D97-AF65-F5344CB8AC3E}">
        <p14:creationId xmlns:p14="http://schemas.microsoft.com/office/powerpoint/2010/main" val="84117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baseline="0"/>
            </a:lvl1pPr>
          </a:lstStyle>
          <a:p>
            <a:pPr lvl="0"/>
            <a:endParaRPr lang="en-US" dirty="0"/>
          </a:p>
        </p:txBody>
      </p:sp>
      <p:sp>
        <p:nvSpPr>
          <p:cNvPr id="4" name="Content Placeholder 3"/>
          <p:cNvSpPr>
            <a:spLocks noGrp="1" noChangeArrowheads="1"/>
          </p:cNvSpPr>
          <p:nvPr>
            <p:ph idx="1"/>
          </p:nvPr>
        </p:nvSpPr>
        <p:spPr bwMode="auto">
          <a:xfrm>
            <a:off x="565150" y="1763713"/>
            <a:ext cx="812165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02398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atin typeface="+mj-l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137130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5150" y="1763713"/>
            <a:ext cx="3810000" cy="4332287"/>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763713"/>
            <a:ext cx="3810000" cy="4332287"/>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16638237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auto">
          <a:xfrm>
            <a:off x="457200" y="228600"/>
            <a:ext cx="8229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9426974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61254124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Line 6"/>
          <p:cNvSpPr>
            <a:spLocks noChangeShapeType="1"/>
          </p:cNvSpPr>
          <p:nvPr userDrawn="1"/>
        </p:nvSpPr>
        <p:spPr bwMode="auto">
          <a:xfrm>
            <a:off x="685800" y="18034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a:ea typeface="ヒラギノ角ゴ Pro W3"/>
              <a:cs typeface="Arial" charset="0"/>
            </a:endParaRPr>
          </a:p>
        </p:txBody>
      </p:sp>
      <p:sp>
        <p:nvSpPr>
          <p:cNvPr id="6" name="Text Box 7"/>
          <p:cNvSpPr txBox="1">
            <a:spLocks noChangeArrowheads="1"/>
          </p:cNvSpPr>
          <p:nvPr userDrawn="1"/>
        </p:nvSpPr>
        <p:spPr bwMode="auto">
          <a:xfrm>
            <a:off x="584200" y="1068388"/>
            <a:ext cx="2262188" cy="396875"/>
          </a:xfrm>
          <a:prstGeom prst="rect">
            <a:avLst/>
          </a:prstGeom>
          <a:noFill/>
          <a:ln>
            <a:noFill/>
          </a:ln>
        </p:spPr>
        <p:txBody>
          <a:bodyPr wrap="none">
            <a:spAutoFit/>
          </a:bodyPr>
          <a:lstStyle>
            <a:lvl1pPr>
              <a:defRPr sz="2400">
                <a:solidFill>
                  <a:schemeClr val="tx1"/>
                </a:solidFill>
                <a:latin typeface="Arial" charset="0"/>
                <a:ea typeface="ヒラギノ角ゴ Pro W3" pitchFamily="-96" charset="-128"/>
              </a:defRPr>
            </a:lvl1pPr>
            <a:lvl2pPr marL="37931725" indent="-37474525">
              <a:defRPr sz="2400">
                <a:solidFill>
                  <a:schemeClr val="tx1"/>
                </a:solidFill>
                <a:latin typeface="Arial" charset="0"/>
                <a:ea typeface="ヒラギノ角ゴ Pro W3" pitchFamily="-96" charset="-128"/>
              </a:defRPr>
            </a:lvl2pPr>
            <a:lvl3pPr>
              <a:defRPr sz="2400">
                <a:solidFill>
                  <a:schemeClr val="tx1"/>
                </a:solidFill>
                <a:latin typeface="Arial" charset="0"/>
                <a:ea typeface="ヒラギノ角ゴ Pro W3" pitchFamily="-96" charset="-128"/>
              </a:defRPr>
            </a:lvl3pPr>
            <a:lvl4pPr>
              <a:defRPr sz="2400">
                <a:solidFill>
                  <a:schemeClr val="tx1"/>
                </a:solidFill>
                <a:latin typeface="Arial" charset="0"/>
                <a:ea typeface="ヒラギノ角ゴ Pro W3" pitchFamily="-96" charset="-128"/>
              </a:defRPr>
            </a:lvl4pPr>
            <a:lvl5pPr>
              <a:defRPr sz="2400">
                <a:solidFill>
                  <a:schemeClr val="tx1"/>
                </a:solidFill>
                <a:latin typeface="Arial" charset="0"/>
                <a:ea typeface="ヒラギノ角ゴ Pro W3" pitchFamily="-96" charset="-128"/>
              </a:defRPr>
            </a:lvl5pPr>
            <a:lvl6pPr marL="457200" eaLnBrk="0" fontAlgn="base" hangingPunct="0">
              <a:spcBef>
                <a:spcPct val="0"/>
              </a:spcBef>
              <a:spcAft>
                <a:spcPct val="0"/>
              </a:spcAft>
              <a:defRPr sz="2400">
                <a:solidFill>
                  <a:schemeClr val="tx1"/>
                </a:solidFill>
                <a:latin typeface="Arial" charset="0"/>
                <a:ea typeface="ヒラギノ角ゴ Pro W3" pitchFamily="-96" charset="-128"/>
              </a:defRPr>
            </a:lvl6pPr>
            <a:lvl7pPr marL="914400" eaLnBrk="0" fontAlgn="base" hangingPunct="0">
              <a:spcBef>
                <a:spcPct val="0"/>
              </a:spcBef>
              <a:spcAft>
                <a:spcPct val="0"/>
              </a:spcAft>
              <a:defRPr sz="2400">
                <a:solidFill>
                  <a:schemeClr val="tx1"/>
                </a:solidFill>
                <a:latin typeface="Arial" charset="0"/>
                <a:ea typeface="ヒラギノ角ゴ Pro W3" pitchFamily="-96" charset="-128"/>
              </a:defRPr>
            </a:lvl7pPr>
            <a:lvl8pPr marL="1371600" eaLnBrk="0" fontAlgn="base" hangingPunct="0">
              <a:spcBef>
                <a:spcPct val="0"/>
              </a:spcBef>
              <a:spcAft>
                <a:spcPct val="0"/>
              </a:spcAft>
              <a:defRPr sz="2400">
                <a:solidFill>
                  <a:schemeClr val="tx1"/>
                </a:solidFill>
                <a:latin typeface="Arial" charset="0"/>
                <a:ea typeface="ヒラギノ角ゴ Pro W3" pitchFamily="-96" charset="-128"/>
              </a:defRPr>
            </a:lvl8pPr>
            <a:lvl9pPr marL="1828800" eaLnBrk="0" fontAlgn="base" hangingPunct="0">
              <a:spcBef>
                <a:spcPct val="0"/>
              </a:spcBef>
              <a:spcAft>
                <a:spcPct val="0"/>
              </a:spcAft>
              <a:defRPr sz="2400">
                <a:solidFill>
                  <a:schemeClr val="tx1"/>
                </a:solidFill>
                <a:latin typeface="Arial" charset="0"/>
                <a:ea typeface="ヒラギノ角ゴ Pro W3" pitchFamily="-96"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ヒラギノ角ゴ Pro W3" pitchFamily="-96" charset="-128"/>
                <a:cs typeface="Arial" charset="0"/>
              </a:rPr>
              <a:t>RxLogix Corporation</a:t>
            </a:r>
          </a:p>
        </p:txBody>
      </p:sp>
      <p:sp>
        <p:nvSpPr>
          <p:cNvPr id="7" name="Line 9"/>
          <p:cNvSpPr>
            <a:spLocks noChangeShapeType="1"/>
          </p:cNvSpPr>
          <p:nvPr userDrawn="1"/>
        </p:nvSpPr>
        <p:spPr bwMode="auto">
          <a:xfrm>
            <a:off x="685800" y="3479800"/>
            <a:ext cx="4495800" cy="0"/>
          </a:xfrm>
          <a:prstGeom prst="line">
            <a:avLst/>
          </a:prstGeom>
          <a:noFill/>
          <a:ln w="25400" cap="rnd">
            <a:solidFill>
              <a:srgbClr val="FFFFFF"/>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a:ea typeface="ヒラギノ角ゴ Pro W3"/>
              <a:cs typeface="Arial" charset="0"/>
            </a:endParaRPr>
          </a:p>
        </p:txBody>
      </p:sp>
      <p:sp>
        <p:nvSpPr>
          <p:cNvPr id="21508" name="Rectangle 4"/>
          <p:cNvSpPr>
            <a:spLocks noGrp="1" noChangeArrowheads="1"/>
          </p:cNvSpPr>
          <p:nvPr>
            <p:ph type="subTitle" idx="1"/>
          </p:nvPr>
        </p:nvSpPr>
        <p:spPr>
          <a:xfrm>
            <a:off x="596900" y="3860800"/>
            <a:ext cx="7581900" cy="1625600"/>
          </a:xfrm>
        </p:spPr>
        <p:txBody>
          <a:bodyPr/>
          <a:lstStyle>
            <a:lvl1pPr marL="0" indent="0">
              <a:buFont typeface="Times" pitchFamily="-96" charset="0"/>
              <a:buNone/>
              <a:defRPr>
                <a:solidFill>
                  <a:srgbClr val="FFFFFF"/>
                </a:solidFill>
                <a:latin typeface="+mj-lt"/>
              </a:defRPr>
            </a:lvl1pPr>
          </a:lstStyle>
          <a:p>
            <a:pPr lvl="0"/>
            <a:r>
              <a:rPr lang="en-US" noProof="0"/>
              <a:t>Click to edit Master subtitle style</a:t>
            </a:r>
          </a:p>
        </p:txBody>
      </p:sp>
      <p:sp>
        <p:nvSpPr>
          <p:cNvPr id="21507" name="Rectangle 3"/>
          <p:cNvSpPr>
            <a:spLocks noGrp="1" noChangeArrowheads="1"/>
          </p:cNvSpPr>
          <p:nvPr>
            <p:ph type="ctrTitle"/>
          </p:nvPr>
        </p:nvSpPr>
        <p:spPr>
          <a:xfrm>
            <a:off x="596900" y="1993900"/>
            <a:ext cx="8064500" cy="1358900"/>
          </a:xfrm>
        </p:spPr>
        <p:txBody>
          <a:bodyPr/>
          <a:lstStyle>
            <a:lvl1pPr>
              <a:defRPr sz="3500">
                <a:latin typeface="+mj-lt"/>
              </a:defRPr>
            </a:lvl1pPr>
          </a:lstStyle>
          <a:p>
            <a:pPr lvl="0"/>
            <a:r>
              <a:rPr lang="en-US" noProof="0"/>
              <a:t>Click to edit Master title style</a:t>
            </a:r>
          </a:p>
        </p:txBody>
      </p:sp>
    </p:spTree>
    <p:extLst>
      <p:ext uri="{BB962C8B-B14F-4D97-AF65-F5344CB8AC3E}">
        <p14:creationId xmlns:p14="http://schemas.microsoft.com/office/powerpoint/2010/main" val="167057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7" name="Rectangle 3"/>
          <p:cNvSpPr>
            <a:spLocks noGrp="1" noChangeArrowheads="1"/>
          </p:cNvSpPr>
          <p:nvPr>
            <p:ph idx="1"/>
          </p:nvPr>
        </p:nvSpPr>
        <p:spPr bwMode="auto">
          <a:xfrm>
            <a:off x="565150" y="1763713"/>
            <a:ext cx="777240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00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atin typeface="+mj-l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8690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5150" y="1763713"/>
            <a:ext cx="3810000" cy="4332287"/>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763713"/>
            <a:ext cx="3810000" cy="4332287"/>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50061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auto">
          <a:xfrm>
            <a:off x="457200" y="228600"/>
            <a:ext cx="8229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18421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06173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76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atin typeface="+mj-lt"/>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834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atin typeface="+mj-lt"/>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13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8215"/>
            <a:ext cx="9144000" cy="6858000"/>
          </a:xfrm>
          <a:prstGeom prst="rect">
            <a:avLst/>
          </a:prstGeom>
        </p:spPr>
      </p:pic>
      <p:sp>
        <p:nvSpPr>
          <p:cNvPr id="1027"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565150" y="1763713"/>
            <a:ext cx="777240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4488" marR="0" lvl="0" indent="-344488" algn="l" defTabSz="914400" rtl="0" eaLnBrk="1" fontAlgn="base" latinLnBrk="0" hangingPunct="1">
              <a:lnSpc>
                <a:spcPct val="100000"/>
              </a:lnSpc>
              <a:spcBef>
                <a:spcPct val="23000"/>
              </a:spcBef>
              <a:spcAft>
                <a:spcPct val="0"/>
              </a:spcAft>
              <a:buClr>
                <a:srgbClr val="92C42E"/>
              </a:buClr>
              <a:buSzPct val="75000"/>
              <a:buFont typeface="Wingdings" charset="2"/>
              <a:buChar char="q"/>
              <a:tabLst/>
              <a:defRPr/>
            </a:pPr>
            <a:r>
              <a:rPr kumimoji="0" lang="en-US" sz="2800" b="0" i="0" u="none" strike="noStrike" kern="0" cap="none" spc="0" normalizeH="0" baseline="0" noProof="0" dirty="0">
                <a:ln>
                  <a:noFill/>
                </a:ln>
                <a:solidFill>
                  <a:srgbClr val="000000">
                    <a:lumMod val="65000"/>
                    <a:lumOff val="35000"/>
                  </a:srgbClr>
                </a:solidFill>
                <a:effectLst/>
                <a:uLnTx/>
                <a:uFillTx/>
                <a:latin typeface="+mj-lt"/>
                <a:ea typeface="+mn-ea"/>
                <a:cs typeface="ヒラギノ角ゴ Pro W3" charset="-128"/>
              </a:rPr>
              <a:t>Click to edit Master text styles</a:t>
            </a:r>
          </a:p>
          <a:p>
            <a:pPr marL="688975" marR="0" lvl="1" indent="-258763" algn="l" defTabSz="914400" rtl="0" eaLnBrk="1" fontAlgn="base" latinLnBrk="0" hangingPunct="1">
              <a:lnSpc>
                <a:spcPct val="100000"/>
              </a:lnSpc>
              <a:spcBef>
                <a:spcPct val="20000"/>
              </a:spcBef>
              <a:spcAft>
                <a:spcPct val="0"/>
              </a:spcAft>
              <a:buClr>
                <a:srgbClr val="90C12D"/>
              </a:buClr>
              <a:buSzPct val="75000"/>
              <a:buFont typeface="Wingdings" charset="2"/>
              <a:buChar char="v"/>
              <a:tabLst/>
              <a:defRPr/>
            </a:pPr>
            <a:r>
              <a:rPr kumimoji="0" lang="en-US" sz="2400" b="0" i="0" u="none" strike="noStrike" kern="0" cap="none" spc="0" normalizeH="0" baseline="0" noProof="0" dirty="0">
                <a:ln>
                  <a:noFill/>
                </a:ln>
                <a:solidFill>
                  <a:srgbClr val="000000">
                    <a:lumMod val="65000"/>
                    <a:lumOff val="35000"/>
                  </a:srgbClr>
                </a:solidFill>
                <a:effectLst/>
                <a:uLnTx/>
                <a:uFillTx/>
                <a:latin typeface="+mj-lt"/>
                <a:ea typeface="+mn-ea"/>
                <a:cs typeface="ヒラギノ角ゴ Pro W3" charset="-128"/>
              </a:rPr>
              <a:t>Second level</a:t>
            </a:r>
          </a:p>
          <a:p>
            <a:pPr marL="971550" marR="0" lvl="2" indent="-234950" algn="l" defTabSz="914400" rtl="0" eaLnBrk="1" fontAlgn="base" latinLnBrk="0" hangingPunct="1">
              <a:lnSpc>
                <a:spcPct val="100000"/>
              </a:lnSpc>
              <a:spcBef>
                <a:spcPct val="20000"/>
              </a:spcBef>
              <a:spcAft>
                <a:spcPct val="0"/>
              </a:spcAft>
              <a:buClr>
                <a:srgbClr val="90C12D"/>
              </a:buClr>
              <a:buSzPct val="75000"/>
              <a:buFont typeface="Wingdings" charset="2"/>
              <a:buChar char="Ø"/>
              <a:tabLst/>
              <a:defRPr/>
            </a:pPr>
            <a:r>
              <a:rPr kumimoji="0" lang="en-US" sz="2000" b="0" i="0" u="none" strike="noStrike" kern="0" cap="none" spc="0" normalizeH="0" baseline="0" noProof="0" dirty="0">
                <a:ln>
                  <a:noFill/>
                </a:ln>
                <a:solidFill>
                  <a:srgbClr val="000000">
                    <a:lumMod val="65000"/>
                    <a:lumOff val="35000"/>
                  </a:srgbClr>
                </a:solidFill>
                <a:effectLst/>
                <a:uLnTx/>
                <a:uFillTx/>
                <a:latin typeface="+mj-lt"/>
                <a:ea typeface="+mn-ea"/>
                <a:cs typeface="ヒラギノ角ゴ Pro W3" charset="-128"/>
              </a:rPr>
              <a:t>Third level</a:t>
            </a:r>
          </a:p>
          <a:p>
            <a:pPr marL="1262063" marR="0" lvl="3" indent="-228600" algn="l" defTabSz="914400" rtl="0" eaLnBrk="1" fontAlgn="base" latinLnBrk="0" hangingPunct="1">
              <a:lnSpc>
                <a:spcPct val="100000"/>
              </a:lnSpc>
              <a:spcBef>
                <a:spcPct val="20000"/>
              </a:spcBef>
              <a:spcAft>
                <a:spcPct val="0"/>
              </a:spcAft>
              <a:buClr>
                <a:srgbClr val="90C12D"/>
              </a:buClr>
              <a:buSzTx/>
              <a:buFont typeface="Wingdings" charset="2"/>
              <a:buChar char="§"/>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mj-lt"/>
                <a:ea typeface="+mn-ea"/>
                <a:cs typeface="ヒラギノ角ゴ Pro W3" charset="-128"/>
              </a:rPr>
              <a:t>Fourth level</a:t>
            </a:r>
          </a:p>
          <a:p>
            <a:pPr marL="1543050" marR="0" lvl="4" indent="-227013" algn="l" defTabSz="914400" rtl="0" eaLnBrk="1" fontAlgn="base" latinLnBrk="0" hangingPunct="1">
              <a:lnSpc>
                <a:spcPct val="100000"/>
              </a:lnSpc>
              <a:spcBef>
                <a:spcPct val="20000"/>
              </a:spcBef>
              <a:spcAft>
                <a:spcPct val="0"/>
              </a:spcAft>
              <a:buClr>
                <a:srgbClr val="90C12D"/>
              </a:buClr>
              <a:buSzTx/>
              <a:buFont typeface="Arial" charset="0"/>
              <a:buChar char="•"/>
              <a:tabLst/>
              <a:defRPr/>
            </a:pPr>
            <a:r>
              <a:rPr kumimoji="0" lang="en-US" sz="1800" b="0" i="0" u="none" strike="noStrike" kern="0" cap="none" spc="0" normalizeH="0" baseline="0" noProof="0" dirty="0">
                <a:ln>
                  <a:noFill/>
                </a:ln>
                <a:solidFill>
                  <a:srgbClr val="000000">
                    <a:lumMod val="65000"/>
                    <a:lumOff val="35000"/>
                  </a:srgbClr>
                </a:solidFill>
                <a:effectLst/>
                <a:uLnTx/>
                <a:uFillTx/>
                <a:latin typeface="+mj-lt"/>
                <a:ea typeface="+mn-ea"/>
                <a:cs typeface="ヒラギノ角ゴ Pro W3" charset="-128"/>
              </a:rPr>
              <a:t>Fifth level</a:t>
            </a:r>
          </a:p>
        </p:txBody>
      </p:sp>
      <p:sp>
        <p:nvSpPr>
          <p:cNvPr id="5" name="Footer Placeholder 3"/>
          <p:cNvSpPr txBox="1">
            <a:spLocks/>
          </p:cNvSpPr>
          <p:nvPr userDrawn="1"/>
        </p:nvSpPr>
        <p:spPr>
          <a:xfrm>
            <a:off x="5867400" y="6370638"/>
            <a:ext cx="2743200" cy="258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pPr eaLnBrk="0" fontAlgn="base" hangingPunct="0">
              <a:spcBef>
                <a:spcPct val="0"/>
              </a:spcBef>
              <a:spcAft>
                <a:spcPct val="0"/>
              </a:spcAft>
              <a:defRPr/>
            </a:pPr>
            <a:r>
              <a:rPr lang="en-US" sz="800" dirty="0">
                <a:solidFill>
                  <a:srgbClr val="81BB30"/>
                </a:solidFill>
                <a:latin typeface="Calibri" pitchFamily="-96" charset="0"/>
              </a:rPr>
              <a:t>RxLogix Corporation, Confidential, Copyright </a:t>
            </a:r>
            <a:r>
              <a:rPr lang="en-US" sz="700" dirty="0">
                <a:solidFill>
                  <a:srgbClr val="81BB30"/>
                </a:solidFill>
                <a:latin typeface="Calibri" pitchFamily="-96" charset="0"/>
              </a:rPr>
              <a:t>©</a:t>
            </a:r>
            <a:r>
              <a:rPr lang="en-US" sz="800" dirty="0">
                <a:solidFill>
                  <a:srgbClr val="81BB30"/>
                </a:solidFill>
                <a:latin typeface="Calibri" pitchFamily="-96" charset="0"/>
              </a:rPr>
              <a:t>2019   </a:t>
            </a:r>
            <a:r>
              <a:rPr lang="en-US" sz="800" dirty="0">
                <a:solidFill>
                  <a:srgbClr val="92D050"/>
                </a:solidFill>
                <a:latin typeface="Calibri" pitchFamily="-96" charset="0"/>
              </a:rPr>
              <a:t> </a:t>
            </a:r>
            <a:fld id="{E328520D-6E10-4E23-B6F8-10F2980305FF}" type="slidenum">
              <a:rPr lang="en-US" sz="1000" smtClean="0">
                <a:solidFill>
                  <a:srgbClr val="92D050"/>
                </a:solidFill>
                <a:latin typeface="Calibri" pitchFamily="-96" charset="0"/>
              </a:rPr>
              <a:pPr eaLnBrk="0" fontAlgn="base" hangingPunct="0">
                <a:spcBef>
                  <a:spcPct val="0"/>
                </a:spcBef>
                <a:spcAft>
                  <a:spcPct val="0"/>
                </a:spcAft>
                <a:defRPr/>
              </a:pPr>
              <a:t>‹#›</a:t>
            </a:fld>
            <a:endParaRPr lang="en-US" sz="700" dirty="0">
              <a:solidFill>
                <a:srgbClr val="92D050"/>
              </a:solidFill>
              <a:latin typeface="Calibri" pitchFamily="-96" charset="0"/>
            </a:endParaRPr>
          </a:p>
        </p:txBody>
      </p:sp>
    </p:spTree>
    <p:extLst>
      <p:ext uri="{BB962C8B-B14F-4D97-AF65-F5344CB8AC3E}">
        <p14:creationId xmlns:p14="http://schemas.microsoft.com/office/powerpoint/2010/main" val="1941690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2800" b="0">
          <a:solidFill>
            <a:srgbClr val="FFFFFF"/>
          </a:solidFill>
          <a:latin typeface="+mj-lt"/>
          <a:ea typeface="+mj-ea"/>
          <a:cs typeface="ヒラギノ角ゴ Pro W3" charset="-128"/>
        </a:defRPr>
      </a:lvl1pPr>
      <a:lvl2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2pPr>
      <a:lvl3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3pPr>
      <a:lvl4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4pPr>
      <a:lvl5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5pPr>
      <a:lvl6pPr marL="457200" algn="l" rtl="0" fontAlgn="base">
        <a:spcBef>
          <a:spcPct val="0"/>
        </a:spcBef>
        <a:spcAft>
          <a:spcPct val="0"/>
        </a:spcAft>
        <a:defRPr sz="2500">
          <a:solidFill>
            <a:srgbClr val="FFFFFF"/>
          </a:solidFill>
          <a:latin typeface="Calibri" pitchFamily="-96" charset="0"/>
          <a:ea typeface="ヒラギノ角ゴ Pro W3" pitchFamily="-96" charset="-128"/>
        </a:defRPr>
      </a:lvl6pPr>
      <a:lvl7pPr marL="914400" algn="l" rtl="0" fontAlgn="base">
        <a:spcBef>
          <a:spcPct val="0"/>
        </a:spcBef>
        <a:spcAft>
          <a:spcPct val="0"/>
        </a:spcAft>
        <a:defRPr sz="2500">
          <a:solidFill>
            <a:srgbClr val="FFFFFF"/>
          </a:solidFill>
          <a:latin typeface="Calibri" pitchFamily="-96" charset="0"/>
          <a:ea typeface="ヒラギノ角ゴ Pro W3" pitchFamily="-96" charset="-128"/>
        </a:defRPr>
      </a:lvl7pPr>
      <a:lvl8pPr marL="1371600" algn="l" rtl="0" fontAlgn="base">
        <a:spcBef>
          <a:spcPct val="0"/>
        </a:spcBef>
        <a:spcAft>
          <a:spcPct val="0"/>
        </a:spcAft>
        <a:defRPr sz="2500">
          <a:solidFill>
            <a:srgbClr val="FFFFFF"/>
          </a:solidFill>
          <a:latin typeface="Calibri" pitchFamily="-96" charset="0"/>
          <a:ea typeface="ヒラギノ角ゴ Pro W3" pitchFamily="-96" charset="-128"/>
        </a:defRPr>
      </a:lvl8pPr>
      <a:lvl9pPr marL="1828800" algn="l" rtl="0" fontAlgn="base">
        <a:spcBef>
          <a:spcPct val="0"/>
        </a:spcBef>
        <a:spcAft>
          <a:spcPct val="0"/>
        </a:spcAft>
        <a:defRPr sz="2500">
          <a:solidFill>
            <a:srgbClr val="FFFFFF"/>
          </a:solidFill>
          <a:latin typeface="Calibri" pitchFamily="-96" charset="0"/>
          <a:ea typeface="ヒラギノ角ゴ Pro W3" pitchFamily="-96" charset="-128"/>
        </a:defRPr>
      </a:lvl9pPr>
    </p:titleStyle>
    <p:bodyStyle>
      <a:lvl1pPr marL="344488" marR="0" indent="-344488" algn="l" defTabSz="914400" rtl="0" eaLnBrk="1" fontAlgn="base" latinLnBrk="0" hangingPunct="1">
        <a:lnSpc>
          <a:spcPct val="100000"/>
        </a:lnSpc>
        <a:spcBef>
          <a:spcPct val="23000"/>
        </a:spcBef>
        <a:spcAft>
          <a:spcPct val="0"/>
        </a:spcAft>
        <a:buClr>
          <a:srgbClr val="92C42E"/>
        </a:buClr>
        <a:buSzPct val="75000"/>
        <a:buFont typeface="Wingdings" charset="2"/>
        <a:buChar char="q"/>
        <a:tabLst/>
        <a:defRPr sz="2800">
          <a:solidFill>
            <a:schemeClr val="bg2"/>
          </a:solidFill>
          <a:latin typeface="+mj-lt"/>
          <a:ea typeface="+mn-ea"/>
          <a:cs typeface="ヒラギノ角ゴ Pro W3" charset="-128"/>
        </a:defRPr>
      </a:lvl1pPr>
      <a:lvl2pPr marL="688975" marR="0" indent="-258763" algn="l" defTabSz="914400" rtl="0" eaLnBrk="1" fontAlgn="base" latinLnBrk="0" hangingPunct="1">
        <a:lnSpc>
          <a:spcPct val="100000"/>
        </a:lnSpc>
        <a:spcBef>
          <a:spcPct val="20000"/>
        </a:spcBef>
        <a:spcAft>
          <a:spcPct val="0"/>
        </a:spcAft>
        <a:buClr>
          <a:srgbClr val="90C12D"/>
        </a:buClr>
        <a:buSzPct val="75000"/>
        <a:buFont typeface="Wingdings" charset="2"/>
        <a:buChar char="v"/>
        <a:tabLst/>
        <a:defRPr sz="2400">
          <a:solidFill>
            <a:schemeClr val="bg2"/>
          </a:solidFill>
          <a:latin typeface="+mj-lt"/>
          <a:ea typeface="+mn-ea"/>
          <a:cs typeface="ヒラギノ角ゴ Pro W3" charset="-128"/>
        </a:defRPr>
      </a:lvl2pPr>
      <a:lvl3pPr marL="971550" marR="0" indent="-234950" algn="l" defTabSz="914400" rtl="0" eaLnBrk="1" fontAlgn="base" latinLnBrk="0" hangingPunct="1">
        <a:lnSpc>
          <a:spcPct val="100000"/>
        </a:lnSpc>
        <a:spcBef>
          <a:spcPct val="20000"/>
        </a:spcBef>
        <a:spcAft>
          <a:spcPct val="0"/>
        </a:spcAft>
        <a:buClr>
          <a:srgbClr val="90C12D"/>
        </a:buClr>
        <a:buSzPct val="75000"/>
        <a:buFont typeface="Wingdings" charset="2"/>
        <a:buChar char="Ø"/>
        <a:tabLst/>
        <a:defRPr sz="2000">
          <a:solidFill>
            <a:schemeClr val="bg2"/>
          </a:solidFill>
          <a:latin typeface="+mj-lt"/>
          <a:ea typeface="+mn-ea"/>
          <a:cs typeface="ヒラギノ角ゴ Pro W3" charset="-128"/>
        </a:defRPr>
      </a:lvl3pPr>
      <a:lvl4pPr marL="1262063" marR="0" indent="-228600" algn="l" defTabSz="914400" rtl="0" eaLnBrk="1" fontAlgn="base" latinLnBrk="0" hangingPunct="1">
        <a:lnSpc>
          <a:spcPct val="100000"/>
        </a:lnSpc>
        <a:spcBef>
          <a:spcPct val="20000"/>
        </a:spcBef>
        <a:spcAft>
          <a:spcPct val="0"/>
        </a:spcAft>
        <a:buClr>
          <a:srgbClr val="90C12D"/>
        </a:buClr>
        <a:buSzTx/>
        <a:buFont typeface="Wingdings" charset="2"/>
        <a:buChar char="§"/>
        <a:tabLst/>
        <a:defRPr sz="1800">
          <a:solidFill>
            <a:schemeClr val="bg2"/>
          </a:solidFill>
          <a:latin typeface="+mj-lt"/>
          <a:ea typeface="+mn-ea"/>
          <a:cs typeface="ヒラギノ角ゴ Pro W3" charset="-128"/>
        </a:defRPr>
      </a:lvl4pPr>
      <a:lvl5pPr marL="1543050" marR="0" indent="-227013" algn="l" defTabSz="914400" rtl="0" eaLnBrk="1" fontAlgn="base" latinLnBrk="0" hangingPunct="1">
        <a:lnSpc>
          <a:spcPct val="100000"/>
        </a:lnSpc>
        <a:spcBef>
          <a:spcPct val="20000"/>
        </a:spcBef>
        <a:spcAft>
          <a:spcPct val="0"/>
        </a:spcAft>
        <a:buClr>
          <a:srgbClr val="90C12D"/>
        </a:buClr>
        <a:buSzTx/>
        <a:buFont typeface="Arial" charset="0"/>
        <a:buChar char="•"/>
        <a:tabLst/>
        <a:defRPr sz="1800">
          <a:solidFill>
            <a:schemeClr val="bg2"/>
          </a:solidFill>
          <a:latin typeface="+mj-lt"/>
          <a:ea typeface="+mn-ea"/>
          <a:cs typeface="ヒラギノ角ゴ Pro W3" charset="-128"/>
        </a:defRPr>
      </a:lvl5pPr>
      <a:lvl6pPr marL="1943100" indent="-228600" algn="l" rtl="0" fontAlgn="base">
        <a:spcBef>
          <a:spcPct val="20000"/>
        </a:spcBef>
        <a:spcAft>
          <a:spcPct val="0"/>
        </a:spcAft>
        <a:buFont typeface="Wingdings" pitchFamily="-96" charset="2"/>
        <a:buChar char="§"/>
        <a:defRPr>
          <a:solidFill>
            <a:schemeClr val="bg2"/>
          </a:solidFill>
          <a:latin typeface="+mn-lt"/>
          <a:ea typeface="+mn-ea"/>
        </a:defRPr>
      </a:lvl6pPr>
      <a:lvl7pPr marL="2400300" indent="-228600" algn="l" rtl="0" fontAlgn="base">
        <a:spcBef>
          <a:spcPct val="20000"/>
        </a:spcBef>
        <a:spcAft>
          <a:spcPct val="0"/>
        </a:spcAft>
        <a:buFont typeface="Wingdings" pitchFamily="-96" charset="2"/>
        <a:buChar char="§"/>
        <a:defRPr>
          <a:solidFill>
            <a:schemeClr val="bg2"/>
          </a:solidFill>
          <a:latin typeface="+mn-lt"/>
          <a:ea typeface="+mn-ea"/>
        </a:defRPr>
      </a:lvl7pPr>
      <a:lvl8pPr marL="2857500" indent="-228600" algn="l" rtl="0" fontAlgn="base">
        <a:spcBef>
          <a:spcPct val="20000"/>
        </a:spcBef>
        <a:spcAft>
          <a:spcPct val="0"/>
        </a:spcAft>
        <a:buFont typeface="Wingdings" pitchFamily="-96" charset="2"/>
        <a:buChar char="§"/>
        <a:defRPr>
          <a:solidFill>
            <a:schemeClr val="bg2"/>
          </a:solidFill>
          <a:latin typeface="+mn-lt"/>
          <a:ea typeface="+mn-ea"/>
        </a:defRPr>
      </a:lvl8pPr>
      <a:lvl9pPr marL="3314700" indent="-228600" algn="l" rtl="0" fontAlgn="base">
        <a:spcBef>
          <a:spcPct val="20000"/>
        </a:spcBef>
        <a:spcAft>
          <a:spcPct val="0"/>
        </a:spcAft>
        <a:buFont typeface="Wingdings" pitchFamily="-96" charset="2"/>
        <a:buChar char="§"/>
        <a:defRPr>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title"/>
          </p:nvPr>
        </p:nvSpPr>
        <p:spPr bwMode="auto">
          <a:xfrm>
            <a:off x="584200" y="228600"/>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565150" y="1763713"/>
            <a:ext cx="812165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p:cNvSpPr txBox="1">
            <a:spLocks/>
          </p:cNvSpPr>
          <p:nvPr/>
        </p:nvSpPr>
        <p:spPr>
          <a:xfrm>
            <a:off x="5867400" y="6370638"/>
            <a:ext cx="2743200" cy="258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pitchFamily="-96" charset="-128"/>
              </a:defRPr>
            </a:lvl1pPr>
            <a:lvl2pPr marL="742950" indent="-285750">
              <a:defRPr sz="2400">
                <a:solidFill>
                  <a:schemeClr val="tx1"/>
                </a:solidFill>
                <a:latin typeface="Arial" charset="0"/>
                <a:ea typeface="ヒラギノ角ゴ Pro W3" pitchFamily="-96" charset="-128"/>
              </a:defRPr>
            </a:lvl2pPr>
            <a:lvl3pPr marL="1143000" indent="-228600">
              <a:defRPr sz="2400">
                <a:solidFill>
                  <a:schemeClr val="tx1"/>
                </a:solidFill>
                <a:latin typeface="Arial" charset="0"/>
                <a:ea typeface="ヒラギノ角ゴ Pro W3" pitchFamily="-96" charset="-128"/>
              </a:defRPr>
            </a:lvl3pPr>
            <a:lvl4pPr marL="1600200" indent="-228600">
              <a:defRPr sz="2400">
                <a:solidFill>
                  <a:schemeClr val="tx1"/>
                </a:solidFill>
                <a:latin typeface="Arial" charset="0"/>
                <a:ea typeface="ヒラギノ角ゴ Pro W3" pitchFamily="-96" charset="-128"/>
              </a:defRPr>
            </a:lvl4pPr>
            <a:lvl5pPr marL="2057400" indent="-228600">
              <a:defRPr sz="2400">
                <a:solidFill>
                  <a:schemeClr val="tx1"/>
                </a:solidFill>
                <a:latin typeface="Arial" charset="0"/>
                <a:ea typeface="ヒラギノ角ゴ Pro W3" pitchFamily="-96"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96"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96"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96"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96"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81BB30"/>
                </a:solidFill>
                <a:effectLst/>
                <a:uLnTx/>
                <a:uFillTx/>
                <a:latin typeface="Calibri" pitchFamily="-96" charset="0"/>
                <a:ea typeface="ヒラギノ角ゴ Pro W3" pitchFamily="-96" charset="-128"/>
                <a:cs typeface="Arial" charset="0"/>
              </a:rPr>
              <a:t>RxLogix Corporation, Confidential, Copyright </a:t>
            </a:r>
            <a:r>
              <a:rPr kumimoji="0" lang="en-US" sz="700" b="0" i="0" u="none" strike="noStrike" kern="1200" cap="none" spc="0" normalizeH="0" baseline="0" noProof="0" dirty="0">
                <a:ln>
                  <a:noFill/>
                </a:ln>
                <a:solidFill>
                  <a:srgbClr val="81BB30"/>
                </a:solidFill>
                <a:effectLst/>
                <a:uLnTx/>
                <a:uFillTx/>
                <a:latin typeface="Calibri" pitchFamily="-96" charset="0"/>
                <a:ea typeface="ヒラギノ角ゴ Pro W3" pitchFamily="-96" charset="-128"/>
                <a:cs typeface="Arial" charset="0"/>
              </a:rPr>
              <a:t>©</a:t>
            </a:r>
            <a:r>
              <a:rPr kumimoji="0" lang="en-US" sz="800" b="0" i="0" u="none" strike="noStrike" kern="1200" cap="none" spc="0" normalizeH="0" baseline="0" noProof="0" dirty="0">
                <a:ln>
                  <a:noFill/>
                </a:ln>
                <a:solidFill>
                  <a:srgbClr val="81BB30"/>
                </a:solidFill>
                <a:effectLst/>
                <a:uLnTx/>
                <a:uFillTx/>
                <a:latin typeface="Calibri" pitchFamily="-96" charset="0"/>
                <a:ea typeface="ヒラギノ角ゴ Pro W3" pitchFamily="-96" charset="-128"/>
                <a:cs typeface="Arial" charset="0"/>
              </a:rPr>
              <a:t>2020    </a:t>
            </a:r>
            <a:fld id="{E328520D-6E10-4E23-B6F8-10F2980305FF}" type="slidenum">
              <a:rPr kumimoji="0" lang="en-US" sz="1000" b="0" i="0" u="none" strike="noStrike" kern="1200" cap="none" spc="0" normalizeH="0" baseline="0" noProof="0" smtClean="0">
                <a:ln>
                  <a:noFill/>
                </a:ln>
                <a:solidFill>
                  <a:srgbClr val="808080"/>
                </a:solidFill>
                <a:effectLst/>
                <a:uLnTx/>
                <a:uFillTx/>
                <a:latin typeface="Calibri" pitchFamily="-96" charset="0"/>
                <a:ea typeface="ヒラギノ角ゴ Pro W3" pitchFamily="-96" charset="-128"/>
                <a:cs typeface="Arial"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rgbClr val="81BB30"/>
              </a:solidFill>
              <a:effectLst/>
              <a:uLnTx/>
              <a:uFillTx/>
              <a:latin typeface="Calibri" pitchFamily="-96" charset="0"/>
              <a:ea typeface="ヒラギノ角ゴ Pro W3" pitchFamily="-96" charset="-128"/>
              <a:cs typeface="Arial" charset="0"/>
            </a:endParaRPr>
          </a:p>
        </p:txBody>
      </p:sp>
    </p:spTree>
    <p:extLst>
      <p:ext uri="{BB962C8B-B14F-4D97-AF65-F5344CB8AC3E}">
        <p14:creationId xmlns:p14="http://schemas.microsoft.com/office/powerpoint/2010/main" val="29998232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spd="med">
    <p:fade/>
  </p:transition>
  <p:hf sldNum="0" hdr="0" ftr="0" dt="0"/>
  <p:txStyles>
    <p:titleStyle>
      <a:lvl1pPr algn="l" rtl="0" eaLnBrk="1" fontAlgn="base" hangingPunct="1">
        <a:spcBef>
          <a:spcPct val="0"/>
        </a:spcBef>
        <a:spcAft>
          <a:spcPct val="0"/>
        </a:spcAft>
        <a:defRPr sz="2800" b="0">
          <a:solidFill>
            <a:srgbClr val="FFFFFF"/>
          </a:solidFill>
          <a:latin typeface="+mj-lt"/>
          <a:ea typeface="+mj-ea"/>
          <a:cs typeface="ヒラギノ角ゴ Pro W3" charset="-128"/>
        </a:defRPr>
      </a:lvl1pPr>
      <a:lvl2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2pPr>
      <a:lvl3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3pPr>
      <a:lvl4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4pPr>
      <a:lvl5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5pPr>
      <a:lvl6pPr marL="4572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6pPr>
      <a:lvl7pPr marL="9144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7pPr>
      <a:lvl8pPr marL="13716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8pPr>
      <a:lvl9pPr marL="18288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9pPr>
    </p:titleStyle>
    <p:bodyStyle>
      <a:lvl1pPr marL="344488" indent="-344488" algn="l" rtl="0" eaLnBrk="1" fontAlgn="base" hangingPunct="1">
        <a:spcBef>
          <a:spcPct val="23000"/>
        </a:spcBef>
        <a:spcAft>
          <a:spcPct val="0"/>
        </a:spcAft>
        <a:buClr>
          <a:srgbClr val="92C42E"/>
        </a:buClr>
        <a:buSzPct val="75000"/>
        <a:buFont typeface="Wingdings" charset="2"/>
        <a:buChar char="q"/>
        <a:tabLst/>
        <a:defRPr sz="2800">
          <a:solidFill>
            <a:schemeClr val="tx1">
              <a:lumMod val="65000"/>
              <a:lumOff val="35000"/>
            </a:schemeClr>
          </a:solidFill>
          <a:latin typeface="+mj-lt"/>
          <a:ea typeface="+mn-ea"/>
          <a:cs typeface="ヒラギノ角ゴ Pro W3" charset="-128"/>
        </a:defRPr>
      </a:lvl1pPr>
      <a:lvl2pPr marL="688975" indent="-258763" algn="l" rtl="0" eaLnBrk="1" fontAlgn="base" hangingPunct="1">
        <a:spcBef>
          <a:spcPct val="20000"/>
        </a:spcBef>
        <a:spcAft>
          <a:spcPct val="0"/>
        </a:spcAft>
        <a:buClr>
          <a:srgbClr val="90C12D"/>
        </a:buClr>
        <a:buSzPct val="75000"/>
        <a:buFont typeface="Wingdings" charset="2"/>
        <a:buChar char="v"/>
        <a:tabLst/>
        <a:defRPr sz="2400">
          <a:solidFill>
            <a:schemeClr val="tx1">
              <a:lumMod val="65000"/>
              <a:lumOff val="35000"/>
            </a:schemeClr>
          </a:solidFill>
          <a:latin typeface="+mj-lt"/>
          <a:ea typeface="+mn-ea"/>
          <a:cs typeface="ヒラギノ角ゴ Pro W3" charset="-128"/>
        </a:defRPr>
      </a:lvl2pPr>
      <a:lvl3pPr marL="971550" indent="-234950" algn="l" rtl="0" eaLnBrk="1" fontAlgn="base" hangingPunct="1">
        <a:spcBef>
          <a:spcPct val="20000"/>
        </a:spcBef>
        <a:spcAft>
          <a:spcPct val="0"/>
        </a:spcAft>
        <a:buClr>
          <a:srgbClr val="90C12D"/>
        </a:buClr>
        <a:buSzPct val="75000"/>
        <a:buFont typeface="Wingdings" charset="2"/>
        <a:buChar char="Ø"/>
        <a:tabLst/>
        <a:defRPr sz="2000">
          <a:solidFill>
            <a:schemeClr val="tx1">
              <a:lumMod val="65000"/>
              <a:lumOff val="35000"/>
            </a:schemeClr>
          </a:solidFill>
          <a:latin typeface="+mj-lt"/>
          <a:ea typeface="+mn-ea"/>
          <a:cs typeface="ヒラギノ角ゴ Pro W3" charset="-128"/>
        </a:defRPr>
      </a:lvl3pPr>
      <a:lvl4pPr marL="1262063" indent="-228600" algn="l" rtl="0" eaLnBrk="1" fontAlgn="base" hangingPunct="1">
        <a:spcBef>
          <a:spcPct val="20000"/>
        </a:spcBef>
        <a:spcAft>
          <a:spcPct val="0"/>
        </a:spcAft>
        <a:buClr>
          <a:srgbClr val="90C12D"/>
        </a:buClr>
        <a:buFont typeface="Wingdings" charset="2"/>
        <a:buChar char="§"/>
        <a:tabLst/>
        <a:defRPr sz="1800">
          <a:solidFill>
            <a:schemeClr val="tx1">
              <a:lumMod val="65000"/>
              <a:lumOff val="35000"/>
            </a:schemeClr>
          </a:solidFill>
          <a:latin typeface="+mj-lt"/>
          <a:ea typeface="+mn-ea"/>
          <a:cs typeface="ヒラギノ角ゴ Pro W3" charset="-128"/>
        </a:defRPr>
      </a:lvl4pPr>
      <a:lvl5pPr marL="1543050" indent="-227013" algn="l" rtl="0" eaLnBrk="1" fontAlgn="base" hangingPunct="1">
        <a:spcBef>
          <a:spcPct val="20000"/>
        </a:spcBef>
        <a:spcAft>
          <a:spcPct val="0"/>
        </a:spcAft>
        <a:buClr>
          <a:srgbClr val="90C12D"/>
        </a:buClr>
        <a:buFont typeface="Arial" charset="0"/>
        <a:buChar char="•"/>
        <a:tabLst/>
        <a:defRPr sz="1800">
          <a:solidFill>
            <a:schemeClr val="tx1">
              <a:lumMod val="65000"/>
              <a:lumOff val="35000"/>
            </a:schemeClr>
          </a:solidFill>
          <a:latin typeface="+mj-lt"/>
          <a:ea typeface="+mn-ea"/>
          <a:cs typeface="ヒラギノ角ゴ Pro W3" charset="-128"/>
        </a:defRPr>
      </a:lvl5pPr>
      <a:lvl6pPr marL="1943100" indent="-228600" algn="l" rtl="0" eaLnBrk="1" fontAlgn="base" hangingPunct="1">
        <a:spcBef>
          <a:spcPct val="20000"/>
        </a:spcBef>
        <a:spcAft>
          <a:spcPct val="0"/>
        </a:spcAft>
        <a:buFont typeface="Wingdings" pitchFamily="-96" charset="2"/>
        <a:buChar char="§"/>
        <a:defRPr>
          <a:solidFill>
            <a:schemeClr val="bg2"/>
          </a:solidFill>
          <a:latin typeface="+mn-lt"/>
          <a:ea typeface="+mn-ea"/>
        </a:defRPr>
      </a:lvl6pPr>
      <a:lvl7pPr marL="2400300" indent="-228600" algn="l" rtl="0" eaLnBrk="1" fontAlgn="base" hangingPunct="1">
        <a:spcBef>
          <a:spcPct val="20000"/>
        </a:spcBef>
        <a:spcAft>
          <a:spcPct val="0"/>
        </a:spcAft>
        <a:buFont typeface="Wingdings" pitchFamily="-96" charset="2"/>
        <a:buChar char="§"/>
        <a:defRPr>
          <a:solidFill>
            <a:schemeClr val="bg2"/>
          </a:solidFill>
          <a:latin typeface="+mn-lt"/>
          <a:ea typeface="+mn-ea"/>
        </a:defRPr>
      </a:lvl7pPr>
      <a:lvl8pPr marL="2857500" indent="-228600" algn="l" rtl="0" eaLnBrk="1" fontAlgn="base" hangingPunct="1">
        <a:spcBef>
          <a:spcPct val="20000"/>
        </a:spcBef>
        <a:spcAft>
          <a:spcPct val="0"/>
        </a:spcAft>
        <a:buFont typeface="Wingdings" pitchFamily="-96" charset="2"/>
        <a:buChar char="§"/>
        <a:defRPr>
          <a:solidFill>
            <a:schemeClr val="bg2"/>
          </a:solidFill>
          <a:latin typeface="+mn-lt"/>
          <a:ea typeface="+mn-ea"/>
        </a:defRPr>
      </a:lvl8pPr>
      <a:lvl9pPr marL="3314700" indent="-228600" algn="l" rtl="0" eaLnBrk="1" fontAlgn="base" hangingPunct="1">
        <a:spcBef>
          <a:spcPct val="20000"/>
        </a:spcBef>
        <a:spcAft>
          <a:spcPct val="0"/>
        </a:spcAft>
        <a:buFont typeface="Wingdings" pitchFamily="-96" charset="2"/>
        <a:buChar char="§"/>
        <a:defRPr>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mailto:parveen.soni@rxlogix.com" TargetMode="External"/><Relationship Id="rId2" Type="http://schemas.openxmlformats.org/officeDocument/2006/relationships/hyperlink" Target="https://github.com/parveen-rx/grails-taglib-views-sample" TargetMode="External"/><Relationship Id="rId1" Type="http://schemas.openxmlformats.org/officeDocument/2006/relationships/slideLayout" Target="../slideLayouts/slideLayout17.xml"/><Relationship Id="rId4" Type="http://schemas.openxmlformats.org/officeDocument/2006/relationships/hyperlink" Target="https://github.com/parveen-r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596900" y="1892072"/>
            <a:ext cx="8064500" cy="145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b="0">
                <a:solidFill>
                  <a:srgbClr val="FFFFFF"/>
                </a:solidFill>
                <a:latin typeface="+mj-lt"/>
                <a:ea typeface="+mj-ea"/>
                <a:cs typeface="ヒラギノ角ゴ Pro W3" charset="-128"/>
              </a:defRPr>
            </a:lvl1pPr>
            <a:lvl2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2pPr>
            <a:lvl3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3pPr>
            <a:lvl4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4pPr>
            <a:lvl5pPr algn="l" rtl="0" eaLnBrk="0" fontAlgn="base" hangingPunct="0">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5pPr>
            <a:lvl6pPr marL="457200" algn="l" rtl="0" fontAlgn="base">
              <a:spcBef>
                <a:spcPct val="0"/>
              </a:spcBef>
              <a:spcAft>
                <a:spcPct val="0"/>
              </a:spcAft>
              <a:defRPr sz="2500">
                <a:solidFill>
                  <a:srgbClr val="FFFFFF"/>
                </a:solidFill>
                <a:latin typeface="Calibri" pitchFamily="-96" charset="0"/>
                <a:ea typeface="ヒラギノ角ゴ Pro W3" pitchFamily="-96" charset="-128"/>
              </a:defRPr>
            </a:lvl6pPr>
            <a:lvl7pPr marL="914400" algn="l" rtl="0" fontAlgn="base">
              <a:spcBef>
                <a:spcPct val="0"/>
              </a:spcBef>
              <a:spcAft>
                <a:spcPct val="0"/>
              </a:spcAft>
              <a:defRPr sz="2500">
                <a:solidFill>
                  <a:srgbClr val="FFFFFF"/>
                </a:solidFill>
                <a:latin typeface="Calibri" pitchFamily="-96" charset="0"/>
                <a:ea typeface="ヒラギノ角ゴ Pro W3" pitchFamily="-96" charset="-128"/>
              </a:defRPr>
            </a:lvl7pPr>
            <a:lvl8pPr marL="1371600" algn="l" rtl="0" fontAlgn="base">
              <a:spcBef>
                <a:spcPct val="0"/>
              </a:spcBef>
              <a:spcAft>
                <a:spcPct val="0"/>
              </a:spcAft>
              <a:defRPr sz="2500">
                <a:solidFill>
                  <a:srgbClr val="FFFFFF"/>
                </a:solidFill>
                <a:latin typeface="Calibri" pitchFamily="-96" charset="0"/>
                <a:ea typeface="ヒラギノ角ゴ Pro W3" pitchFamily="-96" charset="-128"/>
              </a:defRPr>
            </a:lvl8pPr>
            <a:lvl9pPr marL="1828800" algn="l" rtl="0" fontAlgn="base">
              <a:spcBef>
                <a:spcPct val="0"/>
              </a:spcBef>
              <a:spcAft>
                <a:spcPct val="0"/>
              </a:spcAft>
              <a:defRPr sz="2500">
                <a:solidFill>
                  <a:srgbClr val="FFFFFF"/>
                </a:solidFill>
                <a:latin typeface="Calibri" pitchFamily="-96" charset="0"/>
                <a:ea typeface="ヒラギノ角ゴ Pro W3" pitchFamily="-96" charset="-128"/>
              </a:defRPr>
            </a:lvl9pPr>
          </a:lstStyle>
          <a:p>
            <a:r>
              <a:rPr lang="en-US" sz="3200" kern="0" dirty="0"/>
              <a:t>GORM II</a:t>
            </a:r>
          </a:p>
        </p:txBody>
      </p:sp>
      <p:sp>
        <p:nvSpPr>
          <p:cNvPr id="3" name="Subtitle 2">
            <a:extLst>
              <a:ext uri="{FF2B5EF4-FFF2-40B4-BE49-F238E27FC236}">
                <a16:creationId xmlns:a16="http://schemas.microsoft.com/office/drawing/2014/main" id="{E0C9182E-044E-453F-BAAB-E4E4EEE8B8B7}"/>
              </a:ext>
            </a:extLst>
          </p:cNvPr>
          <p:cNvSpPr>
            <a:spLocks noGrp="1"/>
          </p:cNvSpPr>
          <p:nvPr>
            <p:ph type="subTitle" idx="1"/>
          </p:nvPr>
        </p:nvSpPr>
        <p:spPr/>
        <p:txBody>
          <a:bodyPr/>
          <a:lstStyle/>
          <a:p>
            <a:r>
              <a:rPr lang="en-US" sz="2400" dirty="0"/>
              <a:t>Parveen Soni </a:t>
            </a:r>
            <a:r>
              <a:rPr lang="en-US" sz="1600" dirty="0"/>
              <a:t>(</a:t>
            </a:r>
            <a:r>
              <a:rPr lang="en-US" sz="1600" dirty="0" err="1"/>
              <a:t>parveen-rx</a:t>
            </a:r>
            <a:r>
              <a:rPr lang="en-US" sz="1600" dirty="0"/>
              <a:t>)</a:t>
            </a:r>
          </a:p>
          <a:p>
            <a:r>
              <a:rPr lang="en-US" sz="1800" i="1" dirty="0">
                <a:solidFill>
                  <a:srgbClr val="002060"/>
                </a:solidFill>
              </a:rPr>
              <a:t>(</a:t>
            </a:r>
            <a:r>
              <a:rPr lang="en-US" sz="1800" i="1" dirty="0" err="1">
                <a:solidFill>
                  <a:srgbClr val="002060"/>
                </a:solidFill>
              </a:rPr>
              <a:t>pvintake@RxLogix</a:t>
            </a:r>
            <a:r>
              <a:rPr lang="en-US" sz="1800" i="1" dirty="0">
                <a:solidFill>
                  <a:srgbClr val="002060"/>
                </a:solidFill>
              </a:rPr>
              <a:t>)</a:t>
            </a:r>
            <a:br>
              <a:rPr lang="en-US" sz="1800" dirty="0">
                <a:solidFill>
                  <a:srgbClr val="002060"/>
                </a:solidFill>
              </a:rPr>
            </a:br>
            <a:br>
              <a:rPr lang="en-US" sz="2400" dirty="0"/>
            </a:br>
            <a:r>
              <a:rPr lang="en-US" sz="2400" dirty="0"/>
              <a:t>23-Mar-2020</a:t>
            </a:r>
            <a:endParaRPr lang="en-US" dirty="0"/>
          </a:p>
        </p:txBody>
      </p:sp>
    </p:spTree>
    <p:extLst>
      <p:ext uri="{BB962C8B-B14F-4D97-AF65-F5344CB8AC3E}">
        <p14:creationId xmlns:p14="http://schemas.microsoft.com/office/powerpoint/2010/main" val="98554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Writing HQL queries (cont.)</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2585323"/>
          </a:xfrm>
          <a:prstGeom prst="rect">
            <a:avLst/>
          </a:prstGeom>
        </p:spPr>
        <p:txBody>
          <a:bodyPr wrap="square">
            <a:spAutoFit/>
          </a:bodyPr>
          <a:lstStyle/>
          <a:p>
            <a:pPr marL="285750" indent="-285750">
              <a:buFont typeface="Arial" panose="020B0604020202020204" pitchFamily="34" charset="0"/>
              <a:buChar char="•"/>
            </a:pPr>
            <a:r>
              <a:rPr lang="en-US" dirty="0" err="1">
                <a:solidFill>
                  <a:srgbClr val="00B050"/>
                </a:solidFill>
              </a:rPr>
              <a:t>executeUpdate</a:t>
            </a:r>
            <a:r>
              <a:rPr lang="en-US" dirty="0"/>
              <a:t>: This method is used when you want to delete or updating the objects directly without loading them.</a:t>
            </a:r>
            <a:br>
              <a:rPr lang="en-US" dirty="0"/>
            </a:br>
            <a:br>
              <a:rPr lang="en-US" dirty="0"/>
            </a:br>
            <a:r>
              <a:rPr lang="en-US" dirty="0" err="1">
                <a:solidFill>
                  <a:srgbClr val="0070C0"/>
                </a:solidFill>
              </a:rPr>
              <a:t>User.executeUpdate</a:t>
            </a:r>
            <a:r>
              <a:rPr lang="en-US" dirty="0">
                <a:solidFill>
                  <a:srgbClr val="0070C0"/>
                </a:solidFill>
              </a:rPr>
              <a:t>("update User set </a:t>
            </a:r>
            <a:r>
              <a:rPr lang="en-US" dirty="0" err="1">
                <a:solidFill>
                  <a:srgbClr val="0070C0"/>
                </a:solidFill>
              </a:rPr>
              <a:t>firstName</a:t>
            </a:r>
            <a:r>
              <a:rPr lang="en-US" dirty="0">
                <a:solidFill>
                  <a:srgbClr val="0070C0"/>
                </a:solidFill>
              </a:rPr>
              <a:t>=:</a:t>
            </a:r>
            <a:r>
              <a:rPr lang="en-US" dirty="0" err="1">
                <a:solidFill>
                  <a:srgbClr val="0070C0"/>
                </a:solidFill>
              </a:rPr>
              <a:t>firstName</a:t>
            </a:r>
            <a:r>
              <a:rPr lang="en-US" dirty="0">
                <a:solidFill>
                  <a:srgbClr val="0070C0"/>
                </a:solidFill>
              </a:rPr>
              <a:t> where id=:id", [</a:t>
            </a:r>
            <a:r>
              <a:rPr lang="en-US" dirty="0" err="1">
                <a:solidFill>
                  <a:srgbClr val="0070C0"/>
                </a:solidFill>
              </a:rPr>
              <a:t>firstName</a:t>
            </a:r>
            <a:r>
              <a:rPr lang="en-US" dirty="0">
                <a:solidFill>
                  <a:srgbClr val="0070C0"/>
                </a:solidFill>
              </a:rPr>
              <a:t>:"Test User",id:1.toLong()])</a:t>
            </a:r>
            <a:br>
              <a:rPr lang="en-US" dirty="0">
                <a:solidFill>
                  <a:srgbClr val="0070C0"/>
                </a:solidFill>
              </a:rPr>
            </a:br>
            <a:br>
              <a:rPr lang="en-US" dirty="0">
                <a:solidFill>
                  <a:srgbClr val="0070C0"/>
                </a:solidFill>
              </a:rPr>
            </a:br>
            <a:r>
              <a:rPr lang="en-US" dirty="0">
                <a:solidFill>
                  <a:srgbClr val="0070C0"/>
                </a:solidFill>
              </a:rPr>
              <a:t>- </a:t>
            </a:r>
            <a:r>
              <a:rPr lang="en-US" dirty="0"/>
              <a:t>The above example will update the user which have id 1. The same thing can be executed by loading the object by get method and then updating its </a:t>
            </a:r>
            <a:r>
              <a:rPr lang="en-US" dirty="0" err="1"/>
              <a:t>firstName</a:t>
            </a:r>
            <a:r>
              <a:rPr lang="en-US" dirty="0"/>
              <a:t> , which will cause 2 query to database one for get and one for update.</a:t>
            </a:r>
          </a:p>
        </p:txBody>
      </p:sp>
    </p:spTree>
    <p:extLst>
      <p:ext uri="{BB962C8B-B14F-4D97-AF65-F5344CB8AC3E}">
        <p14:creationId xmlns:p14="http://schemas.microsoft.com/office/powerpoint/2010/main" val="40722118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Writing named queries</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4247317"/>
          </a:xfrm>
          <a:prstGeom prst="rect">
            <a:avLst/>
          </a:prstGeom>
        </p:spPr>
        <p:txBody>
          <a:bodyPr wrap="square">
            <a:spAutoFit/>
          </a:bodyPr>
          <a:lstStyle/>
          <a:p>
            <a:pPr marL="285750" indent="-285750">
              <a:buFont typeface="Arial" panose="020B0604020202020204" pitchFamily="34" charset="0"/>
              <a:buChar char="•"/>
            </a:pPr>
            <a:r>
              <a:rPr lang="en-US" dirty="0" err="1"/>
              <a:t>NamedQueries</a:t>
            </a:r>
            <a:r>
              <a:rPr lang="en-US" dirty="0"/>
              <a:t> are static closure properties of domain class which is used as reusable criteria closure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useful for reusability of 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solidFill>
                  <a:schemeClr val="accent2">
                    <a:lumMod val="60000"/>
                    <a:lumOff val="40000"/>
                  </a:schemeClr>
                </a:solidFill>
              </a:rPr>
              <a:t>static </a:t>
            </a:r>
            <a:r>
              <a:rPr lang="en-US" i="1" dirty="0" err="1">
                <a:solidFill>
                  <a:schemeClr val="accent2">
                    <a:lumMod val="60000"/>
                    <a:lumOff val="40000"/>
                  </a:schemeClr>
                </a:solidFill>
              </a:rPr>
              <a:t>namedQueries</a:t>
            </a:r>
            <a:r>
              <a:rPr lang="en-US" i="1" dirty="0">
                <a:solidFill>
                  <a:schemeClr val="accent2">
                    <a:lumMod val="60000"/>
                    <a:lumOff val="40000"/>
                  </a:schemeClr>
                </a:solidFill>
              </a:rPr>
              <a:t> = {</a:t>
            </a:r>
            <a:br>
              <a:rPr lang="en-US" i="1" dirty="0">
                <a:solidFill>
                  <a:schemeClr val="accent2">
                    <a:lumMod val="60000"/>
                    <a:lumOff val="40000"/>
                  </a:schemeClr>
                </a:solidFill>
              </a:rPr>
            </a:br>
            <a:r>
              <a:rPr lang="en-US" i="1" dirty="0">
                <a:solidFill>
                  <a:schemeClr val="accent2">
                    <a:lumMod val="60000"/>
                    <a:lumOff val="40000"/>
                  </a:schemeClr>
                </a:solidFill>
              </a:rPr>
              <a:t> 	search { </a:t>
            </a:r>
            <a:r>
              <a:rPr lang="en-US" i="1" dirty="0" err="1">
                <a:solidFill>
                  <a:schemeClr val="accent2">
                    <a:lumMod val="60000"/>
                    <a:lumOff val="40000"/>
                  </a:schemeClr>
                </a:solidFill>
              </a:rPr>
              <a:t>AccountSearchCO</a:t>
            </a:r>
            <a:r>
              <a:rPr lang="en-US" i="1" dirty="0">
                <a:solidFill>
                  <a:schemeClr val="accent2">
                    <a:lumMod val="60000"/>
                    <a:lumOff val="40000"/>
                  </a:schemeClr>
                </a:solidFill>
              </a:rPr>
              <a:t> co -&gt;</a:t>
            </a:r>
            <a:br>
              <a:rPr lang="en-US" i="1" dirty="0">
                <a:solidFill>
                  <a:schemeClr val="accent2">
                    <a:lumMod val="60000"/>
                    <a:lumOff val="40000"/>
                  </a:schemeClr>
                </a:solidFill>
              </a:rPr>
            </a:br>
            <a:r>
              <a:rPr lang="en-US" i="1" dirty="0">
                <a:solidFill>
                  <a:schemeClr val="accent2">
                    <a:lumMod val="60000"/>
                    <a:lumOff val="40000"/>
                  </a:schemeClr>
                </a:solidFill>
              </a:rPr>
              <a:t>		if (</a:t>
            </a:r>
            <a:r>
              <a:rPr lang="en-US" i="1" dirty="0" err="1">
                <a:solidFill>
                  <a:schemeClr val="accent2">
                    <a:lumMod val="60000"/>
                    <a:lumOff val="40000"/>
                  </a:schemeClr>
                </a:solidFill>
              </a:rPr>
              <a:t>co.branch</a:t>
            </a:r>
            <a:r>
              <a:rPr lang="en-US" i="1" dirty="0">
                <a:solidFill>
                  <a:schemeClr val="accent2">
                    <a:lumMod val="60000"/>
                    <a:lumOff val="40000"/>
                  </a:schemeClr>
                </a:solidFill>
              </a:rPr>
              <a:t>) {</a:t>
            </a:r>
          </a:p>
          <a:p>
            <a:r>
              <a:rPr lang="en-US" i="1" dirty="0">
                <a:solidFill>
                  <a:schemeClr val="accent2">
                    <a:lumMod val="60000"/>
                    <a:lumOff val="40000"/>
                  </a:schemeClr>
                </a:solidFill>
              </a:rPr>
              <a:t>                                          eq('branch', </a:t>
            </a:r>
            <a:r>
              <a:rPr lang="en-US" i="1" dirty="0" err="1">
                <a:solidFill>
                  <a:schemeClr val="accent2">
                    <a:lumMod val="60000"/>
                    <a:lumOff val="40000"/>
                  </a:schemeClr>
                </a:solidFill>
              </a:rPr>
              <a:t>co.branch</a:t>
            </a:r>
            <a:r>
              <a:rPr lang="en-US" i="1" dirty="0">
                <a:solidFill>
                  <a:schemeClr val="accent2">
                    <a:lumMod val="60000"/>
                    <a:lumOff val="40000"/>
                  </a:schemeClr>
                </a:solidFill>
              </a:rPr>
              <a:t>)</a:t>
            </a:r>
          </a:p>
          <a:p>
            <a:r>
              <a:rPr lang="en-US" i="1" dirty="0">
                <a:solidFill>
                  <a:schemeClr val="accent2">
                    <a:lumMod val="60000"/>
                    <a:lumOff val="40000"/>
                  </a:schemeClr>
                </a:solidFill>
              </a:rPr>
              <a:t>                                      }</a:t>
            </a:r>
            <a:br>
              <a:rPr lang="en-US" i="1" dirty="0">
                <a:solidFill>
                  <a:schemeClr val="accent2">
                    <a:lumMod val="60000"/>
                    <a:lumOff val="40000"/>
                  </a:schemeClr>
                </a:solidFill>
              </a:rPr>
            </a:br>
            <a:r>
              <a:rPr lang="en-US" i="1" dirty="0">
                <a:solidFill>
                  <a:schemeClr val="accent2">
                    <a:lumMod val="60000"/>
                    <a:lumOff val="40000"/>
                  </a:schemeClr>
                </a:solidFill>
              </a:rPr>
              <a:t>		if (</a:t>
            </a:r>
            <a:r>
              <a:rPr lang="en-US" i="1" dirty="0" err="1">
                <a:solidFill>
                  <a:schemeClr val="accent2">
                    <a:lumMod val="60000"/>
                    <a:lumOff val="40000"/>
                  </a:schemeClr>
                </a:solidFill>
              </a:rPr>
              <a:t>co.balance</a:t>
            </a:r>
            <a:r>
              <a:rPr lang="en-US" i="1" dirty="0">
                <a:solidFill>
                  <a:schemeClr val="accent2">
                    <a:lumMod val="60000"/>
                    <a:lumOff val="40000"/>
                  </a:schemeClr>
                </a:solidFill>
              </a:rPr>
              <a:t>) {</a:t>
            </a:r>
            <a:br>
              <a:rPr lang="en-US" i="1" dirty="0">
                <a:solidFill>
                  <a:schemeClr val="accent2">
                    <a:lumMod val="60000"/>
                    <a:lumOff val="40000"/>
                  </a:schemeClr>
                </a:solidFill>
              </a:rPr>
            </a:br>
            <a:r>
              <a:rPr lang="en-US" i="1" dirty="0">
                <a:solidFill>
                  <a:schemeClr val="accent2">
                    <a:lumMod val="60000"/>
                    <a:lumOff val="40000"/>
                  </a:schemeClr>
                </a:solidFill>
              </a:rPr>
              <a:t>		       </a:t>
            </a:r>
            <a:r>
              <a:rPr lang="en-US" i="1" dirty="0" err="1">
                <a:solidFill>
                  <a:schemeClr val="accent2">
                    <a:lumMod val="60000"/>
                    <a:lumOff val="40000"/>
                  </a:schemeClr>
                </a:solidFill>
              </a:rPr>
              <a:t>ge</a:t>
            </a:r>
            <a:r>
              <a:rPr lang="en-US" i="1" dirty="0">
                <a:solidFill>
                  <a:schemeClr val="accent2">
                    <a:lumMod val="60000"/>
                    <a:lumOff val="40000"/>
                  </a:schemeClr>
                </a:solidFill>
              </a:rPr>
              <a:t>('balance', </a:t>
            </a:r>
            <a:r>
              <a:rPr lang="en-US" i="1" dirty="0" err="1">
                <a:solidFill>
                  <a:schemeClr val="accent2">
                    <a:lumMod val="60000"/>
                    <a:lumOff val="40000"/>
                  </a:schemeClr>
                </a:solidFill>
              </a:rPr>
              <a:t>co.balance</a:t>
            </a:r>
            <a:r>
              <a:rPr lang="en-US" i="1" dirty="0">
                <a:solidFill>
                  <a:schemeClr val="accent2">
                    <a:lumMod val="60000"/>
                    <a:lumOff val="40000"/>
                  </a:schemeClr>
                </a:solidFill>
              </a:rPr>
              <a:t>)</a:t>
            </a:r>
            <a:br>
              <a:rPr lang="en-US" i="1" dirty="0">
                <a:solidFill>
                  <a:schemeClr val="accent2">
                    <a:lumMod val="60000"/>
                    <a:lumOff val="40000"/>
                  </a:schemeClr>
                </a:solidFill>
              </a:rPr>
            </a:br>
            <a:r>
              <a:rPr lang="en-US" i="1" dirty="0">
                <a:solidFill>
                  <a:schemeClr val="accent2">
                    <a:lumMod val="60000"/>
                    <a:lumOff val="40000"/>
                  </a:schemeClr>
                </a:solidFill>
              </a:rPr>
              <a:t>		   }</a:t>
            </a:r>
          </a:p>
          <a:p>
            <a:r>
              <a:rPr lang="en-US" i="1" dirty="0">
                <a:solidFill>
                  <a:schemeClr val="accent2">
                    <a:lumMod val="60000"/>
                    <a:lumOff val="40000"/>
                  </a:schemeClr>
                </a:solidFill>
              </a:rPr>
              <a:t>	         }</a:t>
            </a:r>
            <a:br>
              <a:rPr lang="en-US" i="1" dirty="0">
                <a:solidFill>
                  <a:schemeClr val="accent2">
                    <a:lumMod val="60000"/>
                    <a:lumOff val="40000"/>
                  </a:schemeClr>
                </a:solidFill>
              </a:rPr>
            </a:br>
            <a:r>
              <a:rPr lang="en-US" i="1" dirty="0">
                <a:solidFill>
                  <a:schemeClr val="accent2">
                    <a:lumMod val="60000"/>
                    <a:lumOff val="40000"/>
                  </a:schemeClr>
                </a:solidFill>
              </a:rPr>
              <a:t>	}</a:t>
            </a:r>
          </a:p>
        </p:txBody>
      </p:sp>
    </p:spTree>
    <p:extLst>
      <p:ext uri="{BB962C8B-B14F-4D97-AF65-F5344CB8AC3E}">
        <p14:creationId xmlns:p14="http://schemas.microsoft.com/office/powerpoint/2010/main" val="28350207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Writing named queries (cont.)</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3693319"/>
          </a:xfrm>
          <a:prstGeom prst="rect">
            <a:avLst/>
          </a:prstGeom>
        </p:spPr>
        <p:txBody>
          <a:bodyPr wrap="square">
            <a:spAutoFit/>
          </a:bodyPr>
          <a:lstStyle/>
          <a:p>
            <a:pPr marL="285750" indent="-285750">
              <a:buFont typeface="Arial" panose="020B0604020202020204" pitchFamily="34" charset="0"/>
              <a:buChar char="•"/>
            </a:pPr>
            <a:r>
              <a:rPr lang="en-US" dirty="0"/>
              <a:t>Now you can query it like</a:t>
            </a:r>
          </a:p>
          <a:p>
            <a:pPr marL="742950" lvl="1" indent="-285750">
              <a:buFont typeface="Arial" panose="020B0604020202020204" pitchFamily="34" charset="0"/>
              <a:buChar char="•"/>
            </a:pPr>
            <a:r>
              <a:rPr lang="en-US" dirty="0"/>
              <a:t>List&lt;Account&gt; accounts = </a:t>
            </a:r>
            <a:r>
              <a:rPr lang="en-US" dirty="0" err="1"/>
              <a:t>Account.search</a:t>
            </a:r>
            <a:r>
              <a:rPr lang="en-US" dirty="0"/>
              <a:t>(co).list()</a:t>
            </a:r>
            <a:br>
              <a:rPr lang="en-US" dirty="0"/>
            </a:br>
            <a:endParaRPr lang="en-US" dirty="0"/>
          </a:p>
          <a:p>
            <a:pPr marL="742950" lvl="1" indent="-285750">
              <a:buFont typeface="Arial" panose="020B0604020202020204" pitchFamily="34" charset="0"/>
              <a:buChar char="•"/>
            </a:pPr>
            <a:r>
              <a:rPr lang="en-US" dirty="0"/>
              <a:t>List&lt;Account&gt; accounts = </a:t>
            </a:r>
            <a:r>
              <a:rPr lang="en-US" dirty="0" err="1"/>
              <a:t>Account.search</a:t>
            </a:r>
            <a:r>
              <a:rPr lang="en-US" dirty="0"/>
              <a:t>(co).list(</a:t>
            </a:r>
            <a:r>
              <a:rPr lang="en-US" dirty="0" err="1"/>
              <a:t>max:co.max,order:co.order,sort:co.sort,offset:co.offset</a:t>
            </a:r>
            <a:r>
              <a:rPr lang="en-US" dirty="0"/>
              <a:t>)</a:t>
            </a:r>
            <a:br>
              <a:rPr lang="en-US" dirty="0"/>
            </a:br>
            <a:endParaRPr lang="en-US" dirty="0"/>
          </a:p>
          <a:p>
            <a:pPr marL="742950" lvl="1" indent="-285750">
              <a:buFont typeface="Arial" panose="020B0604020202020204" pitchFamily="34" charset="0"/>
              <a:buChar char="•"/>
            </a:pPr>
            <a:r>
              <a:rPr lang="en-US" dirty="0"/>
              <a:t>Integer totalCount = </a:t>
            </a:r>
            <a:r>
              <a:rPr lang="en-US" dirty="0" err="1"/>
              <a:t>Account.search</a:t>
            </a:r>
            <a:r>
              <a:rPr lang="en-US" dirty="0"/>
              <a:t>(co).count()</a:t>
            </a:r>
            <a:br>
              <a:rPr lang="en-US" dirty="0"/>
            </a:br>
            <a:endParaRPr lang="en-US" dirty="0"/>
          </a:p>
          <a:p>
            <a:pPr marL="742950" lvl="1" indent="-285750">
              <a:buFont typeface="Arial" panose="020B0604020202020204" pitchFamily="34" charset="0"/>
              <a:buChar char="•"/>
            </a:pPr>
            <a:r>
              <a:rPr lang="en-US" dirty="0"/>
              <a:t>List&lt;Account&gt; accounts = </a:t>
            </a:r>
            <a:r>
              <a:rPr lang="en-US" dirty="0" err="1"/>
              <a:t>Account.search</a:t>
            </a:r>
            <a:r>
              <a:rPr lang="en-US" dirty="0"/>
              <a:t>(co).</a:t>
            </a:r>
            <a:r>
              <a:rPr lang="en-US" dirty="0" err="1"/>
              <a:t>findAllByDateCreatedLessThan</a:t>
            </a:r>
            <a:r>
              <a:rPr lang="en-US" dirty="0"/>
              <a:t>(new Date() - 1, [max: </a:t>
            </a:r>
            <a:r>
              <a:rPr lang="en-US" dirty="0" err="1"/>
              <a:t>co.max</a:t>
            </a:r>
            <a:r>
              <a:rPr lang="en-US" dirty="0"/>
              <a:t>, order: </a:t>
            </a:r>
            <a:r>
              <a:rPr lang="en-US" dirty="0" err="1"/>
              <a:t>co.order</a:t>
            </a:r>
            <a:r>
              <a:rPr lang="en-US" dirty="0"/>
              <a:t>, sort: </a:t>
            </a:r>
            <a:r>
              <a:rPr lang="en-US" dirty="0" err="1"/>
              <a:t>co.sort</a:t>
            </a:r>
            <a:r>
              <a:rPr lang="en-US" dirty="0"/>
              <a:t>, offset: </a:t>
            </a:r>
            <a:r>
              <a:rPr lang="en-US" dirty="0" err="1"/>
              <a:t>co.offset</a:t>
            </a:r>
            <a:r>
              <a:rPr lang="en-US" dirty="0"/>
              <a:t>])</a:t>
            </a:r>
            <a:br>
              <a:rPr lang="en-US" dirty="0"/>
            </a:br>
            <a:endParaRPr lang="en-US" dirty="0"/>
          </a:p>
          <a:p>
            <a:pPr marL="742950" lvl="1" indent="-285750">
              <a:buFont typeface="Arial" panose="020B0604020202020204" pitchFamily="34" charset="0"/>
              <a:buChar char="•"/>
            </a:pPr>
            <a:r>
              <a:rPr lang="en-US" dirty="0" err="1"/>
              <a:t>Account.search</a:t>
            </a:r>
            <a:r>
              <a:rPr lang="en-US" dirty="0"/>
              <a:t>(co).</a:t>
            </a:r>
            <a:r>
              <a:rPr lang="en-US" dirty="0" err="1"/>
              <a:t>countByDateCreatedLessThan</a:t>
            </a:r>
            <a:r>
              <a:rPr lang="en-US" dirty="0"/>
              <a:t>(date - 1)</a:t>
            </a:r>
            <a:endParaRPr lang="en-US" i="1" dirty="0">
              <a:solidFill>
                <a:schemeClr val="accent2">
                  <a:lumMod val="60000"/>
                  <a:lumOff val="40000"/>
                </a:schemeClr>
              </a:solidFill>
            </a:endParaRPr>
          </a:p>
        </p:txBody>
      </p:sp>
    </p:spTree>
    <p:extLst>
      <p:ext uri="{BB962C8B-B14F-4D97-AF65-F5344CB8AC3E}">
        <p14:creationId xmlns:p14="http://schemas.microsoft.com/office/powerpoint/2010/main" val="24114943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Grails console plugin and its usage</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3693319"/>
          </a:xfrm>
          <a:prstGeom prst="rect">
            <a:avLst/>
          </a:prstGeom>
        </p:spPr>
        <p:txBody>
          <a:bodyPr wrap="square">
            <a:spAutoFit/>
          </a:bodyPr>
          <a:lstStyle/>
          <a:p>
            <a:pPr marL="285750" indent="-285750">
              <a:buFont typeface="Arial" panose="020B0604020202020204" pitchFamily="34" charset="0"/>
              <a:buChar char="•"/>
            </a:pPr>
            <a:r>
              <a:rPr lang="en-US" dirty="0"/>
              <a:t>Grails console plugin enable application access to run code on the fly.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used to evaluate the code w.r.t current application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Service Bean can be accessed using </a:t>
            </a:r>
            <a:r>
              <a:rPr lang="en-US" i="1" dirty="0" err="1">
                <a:solidFill>
                  <a:srgbClr val="0070C0"/>
                </a:solidFill>
              </a:rPr>
              <a:t>ctx</a:t>
            </a:r>
            <a:r>
              <a:rPr lang="en-US" i="1" dirty="0">
                <a:solidFill>
                  <a:srgbClr val="0070C0"/>
                </a:solidFill>
              </a:rPr>
              <a:t>.&lt;</a:t>
            </a:r>
            <a:r>
              <a:rPr lang="en-US" i="1" dirty="0" err="1">
                <a:solidFill>
                  <a:srgbClr val="0070C0"/>
                </a:solidFill>
              </a:rPr>
              <a:t>serviceName</a:t>
            </a:r>
            <a:r>
              <a:rPr lang="en-US" i="1" dirty="0">
                <a:solidFill>
                  <a:srgbClr val="0070C0"/>
                </a:solidFill>
              </a:rPr>
              <a:t>&gt;.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Domain classes can also be accessed from console like other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code might require some import as and when needed.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Pros and Cons of console plugin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Demo example – dependency, and URL</a:t>
            </a:r>
          </a:p>
        </p:txBody>
      </p:sp>
    </p:spTree>
    <p:extLst>
      <p:ext uri="{BB962C8B-B14F-4D97-AF65-F5344CB8AC3E}">
        <p14:creationId xmlns:p14="http://schemas.microsoft.com/office/powerpoint/2010/main" val="19738085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Best Practices</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4247317"/>
          </a:xfrm>
          <a:prstGeom prst="rect">
            <a:avLst/>
          </a:prstGeom>
        </p:spPr>
        <p:txBody>
          <a:bodyPr wrap="square">
            <a:spAutoFit/>
          </a:bodyPr>
          <a:lstStyle/>
          <a:p>
            <a:pPr marL="285750" indent="-285750">
              <a:buFont typeface="Arial" panose="020B0604020202020204" pitchFamily="34" charset="0"/>
              <a:buChar char="•"/>
            </a:pPr>
            <a:r>
              <a:rPr lang="en-US" dirty="0"/>
              <a:t>Never write any query (specially criteria and HQL) in controller because you cannot reuse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projections whenever the whole object in not needed.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 to avoid HQL but it can be used if other queries taking too much time to get or update.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HQL should always use map parameter.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Console plugin should never be exposed for public, only special users should have its access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Disable grails console in production application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93213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Q &amp; A</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2031325"/>
          </a:xfrm>
          <a:prstGeom prst="rect">
            <a:avLst/>
          </a:prstGeom>
        </p:spPr>
        <p:txBody>
          <a:bodyPr wrap="square">
            <a:spAutoFit/>
          </a:bodyPr>
          <a:lstStyle/>
          <a:p>
            <a:pPr marL="285750" indent="-285750">
              <a:buFont typeface="Arial" panose="020B0604020202020204" pitchFamily="34" charset="0"/>
              <a:buChar char="•"/>
            </a:pPr>
            <a:r>
              <a:rPr lang="en-US" dirty="0"/>
              <a:t>Fork on GitHub: </a:t>
            </a:r>
            <a:r>
              <a:rPr lang="en-US" dirty="0">
                <a:hlinkClick r:id="rId2"/>
              </a:rPr>
              <a:t>https://github.com/parveen-rx/grails-taglib-views-sample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branch: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email: </a:t>
            </a:r>
            <a:r>
              <a:rPr lang="en-US" dirty="0">
                <a:hlinkClick r:id="rId3"/>
              </a:rPr>
              <a:t>parveen.soni@rxlogix.com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Follow on GitHub: </a:t>
            </a:r>
            <a:r>
              <a:rPr lang="en-US" dirty="0">
                <a:hlinkClick r:id="rId4"/>
              </a:rPr>
              <a:t>https://github.com/parveen-rx</a:t>
            </a:r>
            <a:endParaRPr lang="en-US" dirty="0"/>
          </a:p>
        </p:txBody>
      </p:sp>
      <p:sp>
        <p:nvSpPr>
          <p:cNvPr id="6" name="Title 1">
            <a:extLst>
              <a:ext uri="{FF2B5EF4-FFF2-40B4-BE49-F238E27FC236}">
                <a16:creationId xmlns:a16="http://schemas.microsoft.com/office/drawing/2014/main" id="{C5A2D67D-7352-4273-98FC-90B2688474E2}"/>
              </a:ext>
            </a:extLst>
          </p:cNvPr>
          <p:cNvSpPr txBox="1">
            <a:spLocks/>
          </p:cNvSpPr>
          <p:nvPr/>
        </p:nvSpPr>
        <p:spPr bwMode="auto">
          <a:xfrm>
            <a:off x="800100" y="3987428"/>
            <a:ext cx="7721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800" b="0">
                <a:solidFill>
                  <a:srgbClr val="FFFFFF"/>
                </a:solidFill>
                <a:latin typeface="+mj-lt"/>
                <a:ea typeface="+mj-ea"/>
                <a:cs typeface="ヒラギノ角ゴ Pro W3" charset="-128"/>
              </a:defRPr>
            </a:lvl1pPr>
            <a:lvl2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2pPr>
            <a:lvl3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3pPr>
            <a:lvl4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4pPr>
            <a:lvl5pPr algn="l" rtl="0" eaLnBrk="1" fontAlgn="base" hangingPunct="1">
              <a:spcBef>
                <a:spcPct val="0"/>
              </a:spcBef>
              <a:spcAft>
                <a:spcPct val="0"/>
              </a:spcAft>
              <a:defRPr sz="2500">
                <a:solidFill>
                  <a:srgbClr val="FFFFFF"/>
                </a:solidFill>
                <a:latin typeface="Calibri" pitchFamily="-96" charset="0"/>
                <a:ea typeface="ヒラギノ角ゴ Pro W3" pitchFamily="-96" charset="-128"/>
                <a:cs typeface="ヒラギノ角ゴ Pro W3" charset="-128"/>
              </a:defRPr>
            </a:lvl5pPr>
            <a:lvl6pPr marL="4572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6pPr>
            <a:lvl7pPr marL="9144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7pPr>
            <a:lvl8pPr marL="13716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8pPr>
            <a:lvl9pPr marL="1828800" algn="l" rtl="0" eaLnBrk="1" fontAlgn="base" hangingPunct="1">
              <a:spcBef>
                <a:spcPct val="0"/>
              </a:spcBef>
              <a:spcAft>
                <a:spcPct val="0"/>
              </a:spcAft>
              <a:defRPr sz="2500">
                <a:solidFill>
                  <a:srgbClr val="FFFFFF"/>
                </a:solidFill>
                <a:latin typeface="Calibri" pitchFamily="-96" charset="0"/>
                <a:ea typeface="ヒラギノ角ゴ Pro W3" pitchFamily="-96" charset="-128"/>
              </a:defRPr>
            </a:lvl9pPr>
          </a:lstStyle>
          <a:p>
            <a:r>
              <a:rPr lang="en-US" kern="0">
                <a:solidFill>
                  <a:srgbClr val="00B050"/>
                </a:solidFill>
              </a:rPr>
              <a:t>			Thank You</a:t>
            </a:r>
            <a:endParaRPr lang="en-US" kern="0" dirty="0">
              <a:solidFill>
                <a:srgbClr val="00B050"/>
              </a:solidFill>
            </a:endParaRPr>
          </a:p>
        </p:txBody>
      </p:sp>
    </p:spTree>
    <p:extLst>
      <p:ext uri="{BB962C8B-B14F-4D97-AF65-F5344CB8AC3E}">
        <p14:creationId xmlns:p14="http://schemas.microsoft.com/office/powerpoint/2010/main" val="241592397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GORM II - Objective</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34052"/>
            <a:ext cx="8295861" cy="4247317"/>
          </a:xfrm>
          <a:prstGeom prst="rect">
            <a:avLst/>
          </a:prstGeom>
        </p:spPr>
        <p:txBody>
          <a:bodyPr wrap="square">
            <a:spAutoFit/>
          </a:bodyPr>
          <a:lstStyle/>
          <a:p>
            <a:pPr marL="285750" indent="-285750">
              <a:buFont typeface="Arial" panose="020B0604020202020204" pitchFamily="34" charset="0"/>
              <a:buChar char="•"/>
            </a:pPr>
            <a:r>
              <a:rPr lang="en-IN" dirty="0"/>
              <a:t>Continue from Domain class (GORM I)</a:t>
            </a:r>
            <a:br>
              <a:rPr lang="en-IN" dirty="0"/>
            </a:br>
            <a:endParaRPr lang="en-IN" dirty="0"/>
          </a:p>
          <a:p>
            <a:pPr marL="285750" indent="-285750">
              <a:buFont typeface="Arial" panose="020B0604020202020204" pitchFamily="34" charset="0"/>
              <a:buChar char="•"/>
            </a:pPr>
            <a:r>
              <a:rPr lang="en-IN" dirty="0"/>
              <a:t>Grails Criteria</a:t>
            </a:r>
            <a:br>
              <a:rPr lang="en-IN" dirty="0"/>
            </a:br>
            <a:endParaRPr lang="en-IN" dirty="0"/>
          </a:p>
          <a:p>
            <a:pPr marL="285750" indent="-285750">
              <a:buFont typeface="Arial" panose="020B0604020202020204" pitchFamily="34" charset="0"/>
              <a:buChar char="•"/>
            </a:pPr>
            <a:r>
              <a:rPr lang="en-IN" dirty="0"/>
              <a:t>Methods of Criteria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Selection and Projections in Criteria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Writing HQL queries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Writing named queries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Grails console plugin and its usage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Best Practices to write/use the criteria (selections/projection)</a:t>
            </a:r>
          </a:p>
        </p:txBody>
      </p:sp>
    </p:spTree>
    <p:extLst>
      <p:ext uri="{BB962C8B-B14F-4D97-AF65-F5344CB8AC3E}">
        <p14:creationId xmlns:p14="http://schemas.microsoft.com/office/powerpoint/2010/main" val="162556144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Continue from Domain class (GORM I)</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4524315"/>
          </a:xfrm>
          <a:prstGeom prst="rect">
            <a:avLst/>
          </a:prstGeom>
        </p:spPr>
        <p:txBody>
          <a:bodyPr wrap="square">
            <a:spAutoFit/>
          </a:bodyPr>
          <a:lstStyle/>
          <a:p>
            <a:pPr marL="285750" indent="-285750">
              <a:buFont typeface="Arial" panose="020B0604020202020204" pitchFamily="34" charset="0"/>
              <a:buChar char="•"/>
            </a:pPr>
            <a:r>
              <a:rPr lang="en-IN" dirty="0"/>
              <a:t>Grails Domain Class</a:t>
            </a:r>
            <a:br>
              <a:rPr lang="en-IN" dirty="0"/>
            </a:br>
            <a:endParaRPr lang="en-IN" dirty="0"/>
          </a:p>
          <a:p>
            <a:pPr marL="285750" indent="-285750">
              <a:buFont typeface="Arial" panose="020B0604020202020204" pitchFamily="34" charset="0"/>
              <a:buChar char="•"/>
            </a:pPr>
            <a:r>
              <a:rPr lang="en-IN" dirty="0"/>
              <a:t>Mapping of Domain class (One to One, One to Many, Many to Many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Persistent Fields – Core to business  - store in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Transient Fields – usage but no persistent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Validation and Constraints</a:t>
            </a:r>
          </a:p>
          <a:p>
            <a:endParaRPr lang="en-IN" dirty="0"/>
          </a:p>
          <a:p>
            <a:pPr marL="285750" indent="-285750">
              <a:buFont typeface="Arial" panose="020B0604020202020204" pitchFamily="34" charset="0"/>
              <a:buChar char="•"/>
            </a:pPr>
            <a:r>
              <a:rPr lang="en-IN" dirty="0"/>
              <a:t>Timestamps – </a:t>
            </a:r>
            <a:r>
              <a:rPr lang="en-IN" dirty="0" err="1"/>
              <a:t>dateCreated</a:t>
            </a:r>
            <a:r>
              <a:rPr lang="en-IN" dirty="0"/>
              <a:t> and </a:t>
            </a:r>
            <a:r>
              <a:rPr lang="en-IN" dirty="0" err="1"/>
              <a:t>lastUpdated</a:t>
            </a:r>
            <a:r>
              <a:rPr lang="en-IN" dirty="0"/>
              <a:t> – Grails Special Fields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Grails Finders (</a:t>
            </a:r>
            <a:r>
              <a:rPr lang="en-IN" dirty="0" err="1"/>
              <a:t>FindBy</a:t>
            </a:r>
            <a:r>
              <a:rPr lang="en-IN" dirty="0"/>
              <a:t>, </a:t>
            </a:r>
            <a:r>
              <a:rPr lang="en-IN" dirty="0" err="1"/>
              <a:t>FindAll</a:t>
            </a:r>
            <a:r>
              <a:rPr lang="en-IN" dirty="0"/>
              <a:t>,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Behind the source – Powered By Hibernate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6413933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IN" sz="2700" dirty="0"/>
              <a:t>Grails Criteria</a:t>
            </a:r>
            <a:endParaRPr lang="en-US" sz="2700" dirty="0"/>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4862870"/>
          </a:xfrm>
          <a:prstGeom prst="rect">
            <a:avLst/>
          </a:prstGeom>
        </p:spPr>
        <p:txBody>
          <a:bodyPr wrap="square">
            <a:spAutoFit/>
          </a:bodyPr>
          <a:lstStyle/>
          <a:p>
            <a:pPr marL="285750" indent="-285750">
              <a:buFont typeface="Arial" panose="020B0604020202020204" pitchFamily="34" charset="0"/>
              <a:buChar char="•"/>
            </a:pPr>
            <a:r>
              <a:rPr lang="en-US" dirty="0"/>
              <a:t>It is just another way of querying database using GORM. The Groovy builder (used to query) uses </a:t>
            </a:r>
            <a:r>
              <a:rPr lang="en-US" dirty="0" err="1"/>
              <a:t>Hibernate’s</a:t>
            </a:r>
            <a:r>
              <a:rPr lang="en-US" dirty="0"/>
              <a:t> Criteria API.</a:t>
            </a:r>
            <a:br>
              <a:rPr lang="en-IN" dirty="0"/>
            </a:br>
            <a:endParaRPr lang="en-IN" dirty="0"/>
          </a:p>
          <a:p>
            <a:pPr marL="285750" indent="-285750">
              <a:buFont typeface="Arial" panose="020B0604020202020204" pitchFamily="34" charset="0"/>
              <a:buChar char="•"/>
            </a:pPr>
            <a:r>
              <a:rPr lang="en-US" dirty="0"/>
              <a:t>It is mostly used when you are writing more complex queries which have more than two condition.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Criteria can be used either via the createCriteria or </a:t>
            </a:r>
            <a:r>
              <a:rPr lang="en-US" dirty="0" err="1"/>
              <a:t>withCriteria</a:t>
            </a:r>
            <a:r>
              <a:rPr lang="en-US" dirty="0"/>
              <a:t> methods.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You can write the query in criteria like:</a:t>
            </a:r>
            <a:br>
              <a:rPr lang="en-US" dirty="0"/>
            </a:br>
            <a:r>
              <a:rPr lang="en-US" sz="1600" dirty="0"/>
              <a:t>a)      </a:t>
            </a:r>
            <a:r>
              <a:rPr lang="en-US" sz="1600" dirty="0" err="1"/>
              <a:t>User.withCriteria</a:t>
            </a:r>
            <a:r>
              <a:rPr lang="en-US" sz="1600" dirty="0"/>
              <a:t> {</a:t>
            </a:r>
            <a:br>
              <a:rPr lang="en-US" sz="1600" dirty="0"/>
            </a:br>
            <a:r>
              <a:rPr lang="en-US" sz="1600" dirty="0"/>
              <a:t>                  </a:t>
            </a:r>
            <a:r>
              <a:rPr lang="en-US" sz="1600" dirty="0">
                <a:solidFill>
                  <a:schemeClr val="bg1">
                    <a:lumMod val="75000"/>
                  </a:schemeClr>
                </a:solidFill>
              </a:rPr>
              <a:t>//some conditions.... </a:t>
            </a:r>
            <a:br>
              <a:rPr lang="en-US" sz="1600" dirty="0"/>
            </a:br>
            <a:r>
              <a:rPr lang="en-US" sz="1600" dirty="0"/>
              <a:t>          }</a:t>
            </a:r>
            <a:br>
              <a:rPr lang="en-US" sz="1600" dirty="0"/>
            </a:br>
            <a:br>
              <a:rPr lang="en-US" sz="1600" dirty="0"/>
            </a:br>
            <a:r>
              <a:rPr lang="en-US" sz="1600" dirty="0"/>
              <a:t>b)      </a:t>
            </a:r>
            <a:r>
              <a:rPr lang="en-US" sz="1600" dirty="0" err="1"/>
              <a:t>User.createCriteria</a:t>
            </a:r>
            <a:r>
              <a:rPr lang="en-US" sz="1600" dirty="0"/>
              <a:t>().list{</a:t>
            </a:r>
            <a:br>
              <a:rPr lang="en-US" sz="1600" dirty="0"/>
            </a:br>
            <a:r>
              <a:rPr lang="en-US" sz="1600" dirty="0"/>
              <a:t>                  </a:t>
            </a:r>
            <a:r>
              <a:rPr lang="en-US" sz="1600" dirty="0">
                <a:solidFill>
                  <a:schemeClr val="bg1">
                    <a:lumMod val="75000"/>
                  </a:schemeClr>
                </a:solidFill>
              </a:rPr>
              <a:t>//some conditions.... </a:t>
            </a:r>
            <a:br>
              <a:rPr lang="en-US" sz="1600" dirty="0"/>
            </a:br>
            <a:r>
              <a:rPr lang="en-US" sz="1600" dirty="0"/>
              <a:t>           }</a:t>
            </a:r>
          </a:p>
          <a:p>
            <a:pPr marL="285750" indent="-285750">
              <a:buFont typeface="Arial" panose="020B0604020202020204" pitchFamily="34" charset="0"/>
              <a:buChar char="•"/>
            </a:pPr>
            <a:r>
              <a:rPr lang="en-US" dirty="0"/>
              <a:t>By default the criteria returns a list of objects. In above examples we will get list of User objects.</a:t>
            </a:r>
            <a:endParaRPr lang="en-IN" dirty="0"/>
          </a:p>
        </p:txBody>
      </p:sp>
    </p:spTree>
    <p:extLst>
      <p:ext uri="{BB962C8B-B14F-4D97-AF65-F5344CB8AC3E}">
        <p14:creationId xmlns:p14="http://schemas.microsoft.com/office/powerpoint/2010/main" val="5623964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IN" sz="2700" dirty="0"/>
              <a:t>Methods of Criteria</a:t>
            </a:r>
            <a:endParaRPr lang="en-US" sz="2700" dirty="0"/>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3416320"/>
          </a:xfrm>
          <a:prstGeom prst="rect">
            <a:avLst/>
          </a:prstGeom>
        </p:spPr>
        <p:txBody>
          <a:bodyPr wrap="square">
            <a:spAutoFit/>
          </a:bodyPr>
          <a:lstStyle/>
          <a:p>
            <a:pPr marL="285750" indent="-285750">
              <a:buFont typeface="Arial" panose="020B0604020202020204" pitchFamily="34" charset="0"/>
              <a:buChar char="•"/>
            </a:pPr>
            <a:r>
              <a:rPr lang="en-US" dirty="0"/>
              <a:t>Four methods can be invoked in createCriteria: </a:t>
            </a:r>
            <a:br>
              <a:rPr lang="en-US" dirty="0"/>
            </a:br>
            <a:endParaRPr lang="en-US" dirty="0"/>
          </a:p>
          <a:p>
            <a:pPr marL="742950" lvl="1" indent="-285750">
              <a:buFont typeface="Arial" panose="020B0604020202020204" pitchFamily="34" charset="0"/>
              <a:buChar char="•"/>
            </a:pPr>
            <a:r>
              <a:rPr lang="en-US" dirty="0">
                <a:solidFill>
                  <a:srgbClr val="00B050"/>
                </a:solidFill>
              </a:rPr>
              <a:t>get : </a:t>
            </a:r>
            <a:r>
              <a:rPr lang="en-US" dirty="0"/>
              <a:t>This locates a unique instance for the query. (It will throw exception if your criteria do not give a unique result)</a:t>
            </a:r>
            <a:br>
              <a:rPr lang="en-US" dirty="0"/>
            </a:br>
            <a:endParaRPr lang="en-US" dirty="0"/>
          </a:p>
          <a:p>
            <a:pPr marL="742950" lvl="1" indent="-285750">
              <a:buFont typeface="Arial" panose="020B0604020202020204" pitchFamily="34" charset="0"/>
              <a:buChar char="•"/>
            </a:pPr>
            <a:r>
              <a:rPr lang="en-US" dirty="0">
                <a:solidFill>
                  <a:srgbClr val="00B050"/>
                </a:solidFill>
              </a:rPr>
              <a:t>list : </a:t>
            </a:r>
            <a:r>
              <a:rPr lang="en-US" dirty="0"/>
              <a:t>This returns the list of instances for the query. (It can give repetitive results in case of querying on associations. It comes with useful method on the list returned by criteria i.e. totalCount, useful when using pagination.)</a:t>
            </a:r>
            <a:br>
              <a:rPr lang="en-US" dirty="0"/>
            </a:br>
            <a:endParaRPr lang="en-US" dirty="0"/>
          </a:p>
          <a:p>
            <a:pPr marL="742950" lvl="1" indent="-285750">
              <a:buFont typeface="Arial" panose="020B0604020202020204" pitchFamily="34" charset="0"/>
              <a:buChar char="•"/>
            </a:pPr>
            <a:r>
              <a:rPr lang="en-IN" dirty="0" err="1">
                <a:solidFill>
                  <a:srgbClr val="00B050"/>
                </a:solidFill>
              </a:rPr>
              <a:t>listDistinct</a:t>
            </a:r>
            <a:r>
              <a:rPr lang="en-IN" dirty="0">
                <a:solidFill>
                  <a:srgbClr val="00B050"/>
                </a:solidFill>
              </a:rPr>
              <a:t> : </a:t>
            </a:r>
            <a:r>
              <a:rPr lang="en-IN" dirty="0"/>
              <a:t>This is used </a:t>
            </a:r>
            <a:r>
              <a:rPr lang="en-US" dirty="0"/>
              <a:t>to get the distinct result from the query. </a:t>
            </a:r>
            <a:br>
              <a:rPr lang="en-US" dirty="0"/>
            </a:br>
            <a:endParaRPr lang="en-US" dirty="0"/>
          </a:p>
          <a:p>
            <a:pPr marL="742950" lvl="1" indent="-285750">
              <a:buFont typeface="Arial" panose="020B0604020202020204" pitchFamily="34" charset="0"/>
              <a:buChar char="•"/>
            </a:pPr>
            <a:r>
              <a:rPr lang="en-US" dirty="0">
                <a:solidFill>
                  <a:srgbClr val="00B050"/>
                </a:solidFill>
              </a:rPr>
              <a:t>count : </a:t>
            </a:r>
            <a:r>
              <a:rPr lang="en-US" dirty="0"/>
              <a:t>This returns total results as integer. </a:t>
            </a:r>
            <a:endParaRPr lang="en-IN" dirty="0"/>
          </a:p>
        </p:txBody>
      </p:sp>
    </p:spTree>
    <p:extLst>
      <p:ext uri="{BB962C8B-B14F-4D97-AF65-F5344CB8AC3E}">
        <p14:creationId xmlns:p14="http://schemas.microsoft.com/office/powerpoint/2010/main" val="129416446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Selection and Projections in Criteria</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3139321"/>
          </a:xfrm>
          <a:prstGeom prst="rect">
            <a:avLst/>
          </a:prstGeom>
        </p:spPr>
        <p:txBody>
          <a:bodyPr wrap="square">
            <a:spAutoFit/>
          </a:bodyPr>
          <a:lstStyle/>
          <a:p>
            <a:pPr marL="285750" indent="-285750">
              <a:buFont typeface="Arial" panose="020B0604020202020204" pitchFamily="34" charset="0"/>
              <a:buChar char="•"/>
            </a:pPr>
            <a:r>
              <a:rPr lang="en-US" dirty="0"/>
              <a:t>Like what we used to write in </a:t>
            </a:r>
            <a:r>
              <a:rPr lang="en-US" dirty="0" err="1"/>
              <a:t>sql</a:t>
            </a:r>
            <a:r>
              <a:rPr lang="en-US" dirty="0"/>
              <a:t> statement as where condition:</a:t>
            </a:r>
          </a:p>
          <a:p>
            <a:pPr marL="742950" lvl="1" indent="-285750">
              <a:buFont typeface="Arial" panose="020B0604020202020204" pitchFamily="34" charset="0"/>
              <a:buChar char="•"/>
            </a:pPr>
            <a:r>
              <a:rPr lang="en-US" dirty="0">
                <a:solidFill>
                  <a:srgbClr val="00B050"/>
                </a:solidFill>
              </a:rPr>
              <a:t>between-: </a:t>
            </a:r>
            <a:r>
              <a:rPr lang="en-US" dirty="0">
                <a:solidFill>
                  <a:schemeClr val="accent2">
                    <a:lumMod val="60000"/>
                    <a:lumOff val="40000"/>
                  </a:schemeClr>
                </a:solidFill>
              </a:rPr>
              <a:t>between("balance", 500, 1000) – value in range</a:t>
            </a:r>
          </a:p>
          <a:p>
            <a:pPr marL="742950" lvl="1" indent="-285750">
              <a:buFont typeface="Arial" panose="020B0604020202020204" pitchFamily="34" charset="0"/>
              <a:buChar char="•"/>
            </a:pPr>
            <a:r>
              <a:rPr lang="en-US" dirty="0">
                <a:solidFill>
                  <a:srgbClr val="00B050"/>
                </a:solidFill>
              </a:rPr>
              <a:t>eq -: </a:t>
            </a:r>
            <a:r>
              <a:rPr lang="en-US" dirty="0">
                <a:solidFill>
                  <a:schemeClr val="accent2">
                    <a:lumMod val="60000"/>
                    <a:lumOff val="40000"/>
                  </a:schemeClr>
                </a:solidFill>
              </a:rPr>
              <a:t>eq("name", "Parveen") – value is equal</a:t>
            </a:r>
          </a:p>
          <a:p>
            <a:pPr marL="742950" lvl="1" indent="-285750">
              <a:buFont typeface="Arial" panose="020B0604020202020204" pitchFamily="34" charset="0"/>
              <a:buChar char="•"/>
            </a:pPr>
            <a:r>
              <a:rPr lang="en-US" dirty="0" err="1">
                <a:solidFill>
                  <a:srgbClr val="00B050"/>
                </a:solidFill>
              </a:rPr>
              <a:t>eqProperty</a:t>
            </a:r>
            <a:r>
              <a:rPr lang="en-US" dirty="0">
                <a:solidFill>
                  <a:srgbClr val="00B050"/>
                </a:solidFill>
              </a:rPr>
              <a:t> -:</a:t>
            </a:r>
            <a:r>
              <a:rPr lang="en-US" dirty="0"/>
              <a:t> </a:t>
            </a:r>
            <a:r>
              <a:rPr lang="en-US" dirty="0" err="1">
                <a:solidFill>
                  <a:schemeClr val="accent2">
                    <a:lumMod val="60000"/>
                    <a:lumOff val="40000"/>
                  </a:schemeClr>
                </a:solidFill>
              </a:rPr>
              <a:t>eqProperty</a:t>
            </a:r>
            <a:r>
              <a:rPr lang="en-US" dirty="0">
                <a:solidFill>
                  <a:schemeClr val="accent2">
                    <a:lumMod val="60000"/>
                    <a:lumOff val="40000"/>
                  </a:schemeClr>
                </a:solidFill>
              </a:rPr>
              <a:t>("</a:t>
            </a:r>
            <a:r>
              <a:rPr lang="en-US" dirty="0" err="1">
                <a:solidFill>
                  <a:schemeClr val="accent2">
                    <a:lumMod val="60000"/>
                    <a:lumOff val="40000"/>
                  </a:schemeClr>
                </a:solidFill>
              </a:rPr>
              <a:t>firstName</a:t>
            </a:r>
            <a:r>
              <a:rPr lang="en-US" dirty="0">
                <a:solidFill>
                  <a:schemeClr val="accent2">
                    <a:lumMod val="60000"/>
                    <a:lumOff val="40000"/>
                  </a:schemeClr>
                </a:solidFill>
              </a:rPr>
              <a:t>","</a:t>
            </a:r>
            <a:r>
              <a:rPr lang="en-US" dirty="0" err="1">
                <a:solidFill>
                  <a:schemeClr val="accent2">
                    <a:lumMod val="60000"/>
                    <a:lumOff val="40000"/>
                  </a:schemeClr>
                </a:solidFill>
              </a:rPr>
              <a:t>lastName</a:t>
            </a:r>
            <a:r>
              <a:rPr lang="en-US" dirty="0">
                <a:solidFill>
                  <a:schemeClr val="accent2">
                    <a:lumMod val="60000"/>
                    <a:lumOff val="40000"/>
                  </a:schemeClr>
                </a:solidFill>
              </a:rPr>
              <a:t>") – two props. are same</a:t>
            </a:r>
          </a:p>
          <a:p>
            <a:pPr marL="742950" lvl="1" indent="-285750">
              <a:buFont typeface="Arial" panose="020B0604020202020204" pitchFamily="34" charset="0"/>
              <a:buChar char="•"/>
            </a:pPr>
            <a:r>
              <a:rPr lang="en-US" dirty="0" err="1">
                <a:solidFill>
                  <a:srgbClr val="00B050"/>
                </a:solidFill>
              </a:rPr>
              <a:t>gt</a:t>
            </a:r>
            <a:r>
              <a:rPr lang="en-US" dirty="0">
                <a:solidFill>
                  <a:srgbClr val="00B050"/>
                </a:solidFill>
              </a:rPr>
              <a:t> -: </a:t>
            </a:r>
            <a:r>
              <a:rPr lang="en-US" dirty="0" err="1">
                <a:solidFill>
                  <a:schemeClr val="accent2">
                    <a:lumMod val="60000"/>
                    <a:lumOff val="40000"/>
                  </a:schemeClr>
                </a:solidFill>
              </a:rPr>
              <a:t>gt</a:t>
            </a:r>
            <a:r>
              <a:rPr lang="en-US" dirty="0">
                <a:solidFill>
                  <a:schemeClr val="accent2">
                    <a:lumMod val="60000"/>
                    <a:lumOff val="40000"/>
                  </a:schemeClr>
                </a:solidFill>
              </a:rPr>
              <a:t>("balance",1000) – greater than</a:t>
            </a:r>
          </a:p>
          <a:p>
            <a:pPr marL="742950" lvl="1" indent="-285750">
              <a:buFont typeface="Arial" panose="020B0604020202020204" pitchFamily="34" charset="0"/>
              <a:buChar char="•"/>
            </a:pPr>
            <a:r>
              <a:rPr lang="en-US" dirty="0" err="1">
                <a:solidFill>
                  <a:srgbClr val="00B050"/>
                </a:solidFill>
              </a:rPr>
              <a:t>gtProperty</a:t>
            </a:r>
            <a:r>
              <a:rPr lang="en-US" dirty="0"/>
              <a:t> -: </a:t>
            </a:r>
            <a:r>
              <a:rPr lang="en-US" dirty="0" err="1">
                <a:solidFill>
                  <a:schemeClr val="accent2">
                    <a:lumMod val="60000"/>
                    <a:lumOff val="40000"/>
                  </a:schemeClr>
                </a:solidFill>
              </a:rPr>
              <a:t>gtProperty</a:t>
            </a:r>
            <a:r>
              <a:rPr lang="en-US" dirty="0">
                <a:solidFill>
                  <a:schemeClr val="accent2">
                    <a:lumMod val="60000"/>
                    <a:lumOff val="40000"/>
                  </a:schemeClr>
                </a:solidFill>
              </a:rPr>
              <a:t>("</a:t>
            </a:r>
            <a:r>
              <a:rPr lang="en-US" dirty="0" err="1">
                <a:solidFill>
                  <a:schemeClr val="accent2">
                    <a:lumMod val="60000"/>
                    <a:lumOff val="40000"/>
                  </a:schemeClr>
                </a:solidFill>
              </a:rPr>
              <a:t>balance","overdraft</a:t>
            </a:r>
            <a:r>
              <a:rPr lang="en-US" dirty="0">
                <a:solidFill>
                  <a:schemeClr val="accent2">
                    <a:lumMod val="60000"/>
                    <a:lumOff val="40000"/>
                  </a:schemeClr>
                </a:solidFill>
              </a:rPr>
              <a:t>") – one prop </a:t>
            </a:r>
            <a:r>
              <a:rPr lang="en-US" dirty="0" err="1">
                <a:solidFill>
                  <a:schemeClr val="accent2">
                    <a:lumMod val="60000"/>
                    <a:lumOff val="40000"/>
                  </a:schemeClr>
                </a:solidFill>
              </a:rPr>
              <a:t>gt</a:t>
            </a:r>
            <a:r>
              <a:rPr lang="en-US" dirty="0">
                <a:solidFill>
                  <a:schemeClr val="accent2">
                    <a:lumMod val="60000"/>
                    <a:lumOff val="40000"/>
                  </a:schemeClr>
                </a:solidFill>
              </a:rPr>
              <a:t> other</a:t>
            </a:r>
          </a:p>
          <a:p>
            <a:pPr marL="742950" lvl="1" indent="-285750">
              <a:buFont typeface="Arial" panose="020B0604020202020204" pitchFamily="34" charset="0"/>
              <a:buChar char="•"/>
            </a:pPr>
            <a:r>
              <a:rPr lang="en-US" dirty="0" err="1">
                <a:solidFill>
                  <a:srgbClr val="00B050"/>
                </a:solidFill>
              </a:rPr>
              <a:t>ge</a:t>
            </a:r>
            <a:r>
              <a:rPr lang="en-US" dirty="0"/>
              <a:t> -: </a:t>
            </a:r>
            <a:r>
              <a:rPr lang="en-US" dirty="0" err="1">
                <a:solidFill>
                  <a:schemeClr val="accent2">
                    <a:lumMod val="60000"/>
                    <a:lumOff val="40000"/>
                  </a:schemeClr>
                </a:solidFill>
              </a:rPr>
              <a:t>ge</a:t>
            </a:r>
            <a:r>
              <a:rPr lang="en-US" dirty="0">
                <a:solidFill>
                  <a:schemeClr val="accent2">
                    <a:lumMod val="60000"/>
                    <a:lumOff val="40000"/>
                  </a:schemeClr>
                </a:solidFill>
              </a:rPr>
              <a:t>("balance",1000) – greater than equal</a:t>
            </a:r>
          </a:p>
          <a:p>
            <a:pPr marL="742950" lvl="1" indent="-285750">
              <a:buFont typeface="Arial" panose="020B0604020202020204" pitchFamily="34" charset="0"/>
              <a:buChar char="•"/>
            </a:pPr>
            <a:r>
              <a:rPr lang="en-US" dirty="0" err="1">
                <a:solidFill>
                  <a:srgbClr val="00B050"/>
                </a:solidFill>
              </a:rPr>
              <a:t>geProperty</a:t>
            </a:r>
            <a:r>
              <a:rPr lang="en-US" dirty="0"/>
              <a:t> -: </a:t>
            </a:r>
            <a:r>
              <a:rPr lang="en-US" dirty="0" err="1">
                <a:solidFill>
                  <a:schemeClr val="accent2">
                    <a:lumMod val="60000"/>
                    <a:lumOff val="40000"/>
                  </a:schemeClr>
                </a:solidFill>
              </a:rPr>
              <a:t>geProperty</a:t>
            </a:r>
            <a:r>
              <a:rPr lang="en-US" dirty="0">
                <a:solidFill>
                  <a:schemeClr val="accent2">
                    <a:lumMod val="60000"/>
                    <a:lumOff val="40000"/>
                  </a:schemeClr>
                </a:solidFill>
              </a:rPr>
              <a:t>("</a:t>
            </a:r>
            <a:r>
              <a:rPr lang="en-US" dirty="0" err="1">
                <a:solidFill>
                  <a:schemeClr val="accent2">
                    <a:lumMod val="60000"/>
                    <a:lumOff val="40000"/>
                  </a:schemeClr>
                </a:solidFill>
              </a:rPr>
              <a:t>balance","overdraft</a:t>
            </a:r>
            <a:r>
              <a:rPr lang="en-US" dirty="0">
                <a:solidFill>
                  <a:schemeClr val="accent2">
                    <a:lumMod val="60000"/>
                    <a:lumOff val="40000"/>
                  </a:schemeClr>
                </a:solidFill>
              </a:rPr>
              <a:t>") - one prop </a:t>
            </a:r>
            <a:r>
              <a:rPr lang="en-US" dirty="0" err="1">
                <a:solidFill>
                  <a:schemeClr val="accent2">
                    <a:lumMod val="60000"/>
                    <a:lumOff val="40000"/>
                  </a:schemeClr>
                </a:solidFill>
              </a:rPr>
              <a:t>gte</a:t>
            </a:r>
            <a:r>
              <a:rPr lang="en-US" dirty="0">
                <a:solidFill>
                  <a:schemeClr val="accent2">
                    <a:lumMod val="60000"/>
                    <a:lumOff val="40000"/>
                  </a:schemeClr>
                </a:solidFill>
              </a:rPr>
              <a:t> other</a:t>
            </a:r>
          </a:p>
          <a:p>
            <a:pPr marL="742950" lvl="1" indent="-285750">
              <a:buFont typeface="Arial" panose="020B0604020202020204" pitchFamily="34" charset="0"/>
              <a:buChar char="•"/>
            </a:pPr>
            <a:r>
              <a:rPr lang="en-US" dirty="0" err="1">
                <a:solidFill>
                  <a:srgbClr val="00B050"/>
                </a:solidFill>
              </a:rPr>
              <a:t>idEq</a:t>
            </a:r>
            <a:r>
              <a:rPr lang="en-US" dirty="0"/>
              <a:t> -: </a:t>
            </a:r>
            <a:r>
              <a:rPr lang="en-US" dirty="0" err="1">
                <a:solidFill>
                  <a:schemeClr val="accent2">
                    <a:lumMod val="60000"/>
                    <a:lumOff val="40000"/>
                  </a:schemeClr>
                </a:solidFill>
              </a:rPr>
              <a:t>idEq</a:t>
            </a:r>
            <a:r>
              <a:rPr lang="en-US" dirty="0">
                <a:solidFill>
                  <a:schemeClr val="accent2">
                    <a:lumMod val="60000"/>
                    <a:lumOff val="40000"/>
                  </a:schemeClr>
                </a:solidFill>
              </a:rPr>
              <a:t>(1) – object id equal</a:t>
            </a:r>
          </a:p>
          <a:p>
            <a:pPr marL="742950" lvl="1" indent="-285750">
              <a:buFont typeface="Arial" panose="020B0604020202020204" pitchFamily="34" charset="0"/>
              <a:buChar char="•"/>
            </a:pPr>
            <a:r>
              <a:rPr lang="en-US" dirty="0" err="1">
                <a:solidFill>
                  <a:srgbClr val="00B050"/>
                </a:solidFill>
              </a:rPr>
              <a:t>ilike</a:t>
            </a:r>
            <a:r>
              <a:rPr lang="en-US" dirty="0"/>
              <a:t> -: </a:t>
            </a:r>
            <a:r>
              <a:rPr lang="en-US" dirty="0" err="1">
                <a:solidFill>
                  <a:schemeClr val="accent2">
                    <a:lumMod val="60000"/>
                    <a:lumOff val="40000"/>
                  </a:schemeClr>
                </a:solidFill>
              </a:rPr>
              <a:t>ilike</a:t>
            </a:r>
            <a:r>
              <a:rPr lang="en-US" dirty="0">
                <a:solidFill>
                  <a:schemeClr val="accent2">
                    <a:lumMod val="60000"/>
                    <a:lumOff val="40000"/>
                  </a:schemeClr>
                </a:solidFill>
              </a:rPr>
              <a:t>("</a:t>
            </a:r>
            <a:r>
              <a:rPr lang="en-US" dirty="0" err="1">
                <a:solidFill>
                  <a:schemeClr val="accent2">
                    <a:lumMod val="60000"/>
                    <a:lumOff val="40000"/>
                  </a:schemeClr>
                </a:solidFill>
              </a:rPr>
              <a:t>firstName</a:t>
            </a:r>
            <a:r>
              <a:rPr lang="en-US" dirty="0">
                <a:solidFill>
                  <a:schemeClr val="accent2">
                    <a:lumMod val="60000"/>
                    <a:lumOff val="40000"/>
                  </a:schemeClr>
                </a:solidFill>
              </a:rPr>
              <a:t>","Steph%") – case insensitive like search</a:t>
            </a:r>
          </a:p>
          <a:p>
            <a:pPr marL="742950" lvl="1" indent="-285750">
              <a:buFont typeface="Arial" panose="020B0604020202020204" pitchFamily="34" charset="0"/>
              <a:buChar char="•"/>
            </a:pPr>
            <a:r>
              <a:rPr lang="en-US" dirty="0">
                <a:solidFill>
                  <a:srgbClr val="00B050"/>
                </a:solidFill>
              </a:rPr>
              <a:t>In</a:t>
            </a:r>
            <a:r>
              <a:rPr lang="en-US" dirty="0"/>
              <a:t> -: </a:t>
            </a:r>
            <a:r>
              <a:rPr lang="en-US" dirty="0">
                <a:solidFill>
                  <a:schemeClr val="accent2">
                    <a:lumMod val="60000"/>
                    <a:lumOff val="40000"/>
                  </a:schemeClr>
                </a:solidFill>
              </a:rPr>
              <a:t>'in'("accounts",[account1,account2]) – value in given set</a:t>
            </a:r>
          </a:p>
        </p:txBody>
      </p:sp>
    </p:spTree>
    <p:extLst>
      <p:ext uri="{BB962C8B-B14F-4D97-AF65-F5344CB8AC3E}">
        <p14:creationId xmlns:p14="http://schemas.microsoft.com/office/powerpoint/2010/main" val="384388436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Selection and Projections in Criteria (cont.)</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3693319"/>
          </a:xfrm>
          <a:prstGeom prst="rect">
            <a:avLst/>
          </a:prstGeom>
        </p:spPr>
        <p:txBody>
          <a:bodyPr wrap="square">
            <a:spAutoFit/>
          </a:bodyPr>
          <a:lstStyle/>
          <a:p>
            <a:pPr marL="285750" indent="-285750">
              <a:buFont typeface="Arial" panose="020B0604020202020204" pitchFamily="34" charset="0"/>
              <a:buChar char="•"/>
            </a:pPr>
            <a:r>
              <a:rPr lang="en-US" dirty="0"/>
              <a:t>Like what we used to write in </a:t>
            </a:r>
            <a:r>
              <a:rPr lang="en-US" dirty="0" err="1"/>
              <a:t>sql</a:t>
            </a:r>
            <a:r>
              <a:rPr lang="en-US" dirty="0"/>
              <a:t> statement as where condition:</a:t>
            </a:r>
          </a:p>
          <a:p>
            <a:pPr marL="742950" lvl="1" indent="-285750">
              <a:buFont typeface="Arial" panose="020B0604020202020204" pitchFamily="34" charset="0"/>
              <a:buChar char="•"/>
            </a:pPr>
            <a:r>
              <a:rPr lang="en-US" dirty="0" err="1">
                <a:solidFill>
                  <a:srgbClr val="00B050"/>
                </a:solidFill>
              </a:rPr>
              <a:t>isEmpty</a:t>
            </a:r>
            <a:r>
              <a:rPr lang="en-US" dirty="0"/>
              <a:t> -: </a:t>
            </a:r>
            <a:r>
              <a:rPr lang="en-US" dirty="0" err="1">
                <a:solidFill>
                  <a:schemeClr val="accent2">
                    <a:lumMod val="60000"/>
                    <a:lumOff val="40000"/>
                  </a:schemeClr>
                </a:solidFill>
              </a:rPr>
              <a:t>isEmpty</a:t>
            </a:r>
            <a:r>
              <a:rPr lang="en-US" dirty="0">
                <a:solidFill>
                  <a:schemeClr val="accent2">
                    <a:lumMod val="60000"/>
                    <a:lumOff val="40000"/>
                  </a:schemeClr>
                </a:solidFill>
              </a:rPr>
              <a:t>("accounts") – if prop. is empty</a:t>
            </a:r>
          </a:p>
          <a:p>
            <a:pPr marL="742950" lvl="1" indent="-285750">
              <a:buFont typeface="Arial" panose="020B0604020202020204" pitchFamily="34" charset="0"/>
              <a:buChar char="•"/>
            </a:pPr>
            <a:r>
              <a:rPr lang="en-US" dirty="0" err="1">
                <a:solidFill>
                  <a:srgbClr val="00B050"/>
                </a:solidFill>
              </a:rPr>
              <a:t>isNotEmpty</a:t>
            </a:r>
            <a:r>
              <a:rPr lang="en-US" dirty="0"/>
              <a:t> -: </a:t>
            </a:r>
            <a:r>
              <a:rPr lang="en-US" dirty="0" err="1">
                <a:solidFill>
                  <a:schemeClr val="accent2">
                    <a:lumMod val="60000"/>
                    <a:lumOff val="40000"/>
                  </a:schemeClr>
                </a:solidFill>
              </a:rPr>
              <a:t>isNotEmpty</a:t>
            </a:r>
            <a:r>
              <a:rPr lang="en-US" dirty="0">
                <a:solidFill>
                  <a:schemeClr val="accent2">
                    <a:lumMod val="60000"/>
                    <a:lumOff val="40000"/>
                  </a:schemeClr>
                </a:solidFill>
              </a:rPr>
              <a:t>("accounts) – if prop. is not empty</a:t>
            </a:r>
          </a:p>
          <a:p>
            <a:pPr marL="742950" lvl="1" indent="-285750">
              <a:buFont typeface="Arial" panose="020B0604020202020204" pitchFamily="34" charset="0"/>
              <a:buChar char="•"/>
            </a:pPr>
            <a:r>
              <a:rPr lang="en-US" dirty="0" err="1">
                <a:solidFill>
                  <a:srgbClr val="00B050"/>
                </a:solidFill>
              </a:rPr>
              <a:t>isNull</a:t>
            </a:r>
            <a:r>
              <a:rPr lang="en-US" dirty="0"/>
              <a:t> -: </a:t>
            </a:r>
            <a:r>
              <a:rPr lang="en-US" dirty="0" err="1">
                <a:solidFill>
                  <a:schemeClr val="accent2">
                    <a:lumMod val="60000"/>
                    <a:lumOff val="40000"/>
                  </a:schemeClr>
                </a:solidFill>
              </a:rPr>
              <a:t>isNull</a:t>
            </a:r>
            <a:r>
              <a:rPr lang="en-US" dirty="0">
                <a:solidFill>
                  <a:schemeClr val="accent2">
                    <a:lumMod val="60000"/>
                    <a:lumOff val="40000"/>
                  </a:schemeClr>
                </a:solidFill>
              </a:rPr>
              <a:t>("balance") - if prop. is null</a:t>
            </a:r>
          </a:p>
          <a:p>
            <a:pPr marL="742950" lvl="1" indent="-285750">
              <a:buFont typeface="Arial" panose="020B0604020202020204" pitchFamily="34" charset="0"/>
              <a:buChar char="•"/>
            </a:pPr>
            <a:r>
              <a:rPr lang="en-US" dirty="0" err="1">
                <a:solidFill>
                  <a:srgbClr val="00B050"/>
                </a:solidFill>
              </a:rPr>
              <a:t>isNotNull</a:t>
            </a:r>
            <a:r>
              <a:rPr lang="en-US" dirty="0"/>
              <a:t> -: </a:t>
            </a:r>
            <a:r>
              <a:rPr lang="en-US" dirty="0" err="1">
                <a:solidFill>
                  <a:schemeClr val="accent2">
                    <a:lumMod val="60000"/>
                    <a:lumOff val="40000"/>
                  </a:schemeClr>
                </a:solidFill>
              </a:rPr>
              <a:t>isNotNull</a:t>
            </a:r>
            <a:r>
              <a:rPr lang="en-US" dirty="0">
                <a:solidFill>
                  <a:schemeClr val="accent2">
                    <a:lumMod val="60000"/>
                    <a:lumOff val="40000"/>
                  </a:schemeClr>
                </a:solidFill>
              </a:rPr>
              <a:t>("balance") - if prop. is not null</a:t>
            </a:r>
            <a:endParaRPr lang="en-IN" dirty="0">
              <a:solidFill>
                <a:schemeClr val="accent2">
                  <a:lumMod val="60000"/>
                  <a:lumOff val="40000"/>
                </a:schemeClr>
              </a:solidFill>
            </a:endParaRPr>
          </a:p>
          <a:p>
            <a:pPr marL="742950" lvl="1" indent="-285750">
              <a:buFont typeface="Arial" panose="020B0604020202020204" pitchFamily="34" charset="0"/>
              <a:buChar char="•"/>
            </a:pPr>
            <a:r>
              <a:rPr lang="en-US" dirty="0" err="1">
                <a:solidFill>
                  <a:srgbClr val="00B050"/>
                </a:solidFill>
              </a:rPr>
              <a:t>lt</a:t>
            </a:r>
            <a:r>
              <a:rPr lang="en-US" dirty="0">
                <a:solidFill>
                  <a:srgbClr val="00B050"/>
                </a:solidFill>
              </a:rPr>
              <a:t>-:</a:t>
            </a:r>
            <a:r>
              <a:rPr lang="en-US" dirty="0">
                <a:solidFill>
                  <a:schemeClr val="accent2">
                    <a:lumMod val="60000"/>
                    <a:lumOff val="40000"/>
                  </a:schemeClr>
                </a:solidFill>
              </a:rPr>
              <a:t> </a:t>
            </a:r>
            <a:r>
              <a:rPr lang="en-US" dirty="0" err="1">
                <a:solidFill>
                  <a:schemeClr val="accent2">
                    <a:lumMod val="60000"/>
                    <a:lumOff val="40000"/>
                  </a:schemeClr>
                </a:solidFill>
              </a:rPr>
              <a:t>lt</a:t>
            </a:r>
            <a:r>
              <a:rPr lang="en-US" dirty="0">
                <a:solidFill>
                  <a:schemeClr val="accent2">
                    <a:lumMod val="60000"/>
                    <a:lumOff val="40000"/>
                  </a:schemeClr>
                </a:solidFill>
              </a:rPr>
              <a:t>("balance",1000) – less than</a:t>
            </a:r>
          </a:p>
          <a:p>
            <a:pPr marL="742950" lvl="1" indent="-285750">
              <a:buFont typeface="Arial" panose="020B0604020202020204" pitchFamily="34" charset="0"/>
              <a:buChar char="•"/>
            </a:pPr>
            <a:r>
              <a:rPr lang="en-US" dirty="0" err="1">
                <a:solidFill>
                  <a:srgbClr val="00B050"/>
                </a:solidFill>
              </a:rPr>
              <a:t>ltProperty</a:t>
            </a:r>
            <a:r>
              <a:rPr lang="en-US" dirty="0"/>
              <a:t> -: </a:t>
            </a:r>
            <a:r>
              <a:rPr lang="en-US" dirty="0" err="1">
                <a:solidFill>
                  <a:schemeClr val="accent2">
                    <a:lumMod val="60000"/>
                    <a:lumOff val="40000"/>
                  </a:schemeClr>
                </a:solidFill>
              </a:rPr>
              <a:t>leProperty</a:t>
            </a:r>
            <a:r>
              <a:rPr lang="en-US" dirty="0">
                <a:solidFill>
                  <a:schemeClr val="accent2">
                    <a:lumMod val="60000"/>
                    <a:lumOff val="40000"/>
                  </a:schemeClr>
                </a:solidFill>
              </a:rPr>
              <a:t>("</a:t>
            </a:r>
            <a:r>
              <a:rPr lang="en-US" dirty="0" err="1">
                <a:solidFill>
                  <a:schemeClr val="accent2">
                    <a:lumMod val="60000"/>
                    <a:lumOff val="40000"/>
                  </a:schemeClr>
                </a:solidFill>
              </a:rPr>
              <a:t>balance","overdraft</a:t>
            </a:r>
            <a:r>
              <a:rPr lang="en-US" dirty="0">
                <a:solidFill>
                  <a:schemeClr val="accent2">
                    <a:lumMod val="60000"/>
                    <a:lumOff val="40000"/>
                  </a:schemeClr>
                </a:solidFill>
              </a:rPr>
              <a:t>") – less than other prop.</a:t>
            </a:r>
          </a:p>
          <a:p>
            <a:pPr marL="742950" lvl="1" indent="-285750">
              <a:buFont typeface="Arial" panose="020B0604020202020204" pitchFamily="34" charset="0"/>
              <a:buChar char="•"/>
            </a:pPr>
            <a:r>
              <a:rPr lang="en-US" dirty="0">
                <a:solidFill>
                  <a:srgbClr val="00B050"/>
                </a:solidFill>
              </a:rPr>
              <a:t>le</a:t>
            </a:r>
            <a:r>
              <a:rPr lang="en-US" dirty="0"/>
              <a:t> -: </a:t>
            </a:r>
            <a:r>
              <a:rPr lang="en-US" dirty="0">
                <a:solidFill>
                  <a:schemeClr val="accent2">
                    <a:lumMod val="60000"/>
                    <a:lumOff val="40000"/>
                  </a:schemeClr>
                </a:solidFill>
              </a:rPr>
              <a:t>le("balance",1000) – less than equal</a:t>
            </a:r>
          </a:p>
          <a:p>
            <a:pPr marL="742950" lvl="1" indent="-285750">
              <a:buFont typeface="Arial" panose="020B0604020202020204" pitchFamily="34" charset="0"/>
              <a:buChar char="•"/>
            </a:pPr>
            <a:r>
              <a:rPr lang="en-US" dirty="0" err="1">
                <a:solidFill>
                  <a:srgbClr val="00B050"/>
                </a:solidFill>
              </a:rPr>
              <a:t>leProperty</a:t>
            </a:r>
            <a:r>
              <a:rPr lang="en-US" dirty="0"/>
              <a:t> -: </a:t>
            </a:r>
            <a:r>
              <a:rPr lang="en-US" dirty="0" err="1">
                <a:solidFill>
                  <a:schemeClr val="accent2">
                    <a:lumMod val="60000"/>
                    <a:lumOff val="40000"/>
                  </a:schemeClr>
                </a:solidFill>
              </a:rPr>
              <a:t>leProperty</a:t>
            </a:r>
            <a:r>
              <a:rPr lang="en-US" dirty="0">
                <a:solidFill>
                  <a:schemeClr val="accent2">
                    <a:lumMod val="60000"/>
                    <a:lumOff val="40000"/>
                  </a:schemeClr>
                </a:solidFill>
              </a:rPr>
              <a:t>("</a:t>
            </a:r>
            <a:r>
              <a:rPr lang="en-US" dirty="0" err="1">
                <a:solidFill>
                  <a:schemeClr val="accent2">
                    <a:lumMod val="60000"/>
                    <a:lumOff val="40000"/>
                  </a:schemeClr>
                </a:solidFill>
              </a:rPr>
              <a:t>balance","overdraft</a:t>
            </a:r>
            <a:r>
              <a:rPr lang="en-US" dirty="0">
                <a:solidFill>
                  <a:schemeClr val="accent2">
                    <a:lumMod val="60000"/>
                    <a:lumOff val="40000"/>
                  </a:schemeClr>
                </a:solidFill>
              </a:rPr>
              <a:t>") – less than equal to other prop.</a:t>
            </a:r>
          </a:p>
          <a:p>
            <a:pPr marL="742950" lvl="1" indent="-285750">
              <a:buFont typeface="Arial" panose="020B0604020202020204" pitchFamily="34" charset="0"/>
              <a:buChar char="•"/>
            </a:pPr>
            <a:r>
              <a:rPr lang="en-US" dirty="0">
                <a:solidFill>
                  <a:srgbClr val="00B050"/>
                </a:solidFill>
              </a:rPr>
              <a:t>like</a:t>
            </a:r>
            <a:r>
              <a:rPr lang="en-US" dirty="0"/>
              <a:t> -: </a:t>
            </a:r>
            <a:r>
              <a:rPr lang="en-US" dirty="0">
                <a:solidFill>
                  <a:schemeClr val="accent2">
                    <a:lumMod val="60000"/>
                    <a:lumOff val="40000"/>
                  </a:schemeClr>
                </a:solidFill>
              </a:rPr>
              <a:t>like("</a:t>
            </a:r>
            <a:r>
              <a:rPr lang="en-US" dirty="0" err="1">
                <a:solidFill>
                  <a:schemeClr val="accent2">
                    <a:lumMod val="60000"/>
                    <a:lumOff val="40000"/>
                  </a:schemeClr>
                </a:solidFill>
              </a:rPr>
              <a:t>firstName</a:t>
            </a:r>
            <a:r>
              <a:rPr lang="en-US" dirty="0">
                <a:solidFill>
                  <a:schemeClr val="accent2">
                    <a:lumMod val="60000"/>
                    <a:lumOff val="40000"/>
                  </a:schemeClr>
                </a:solidFill>
              </a:rPr>
              <a:t>","Steph%") – case sensitive like search</a:t>
            </a:r>
          </a:p>
          <a:p>
            <a:pPr marL="742950" lvl="1" indent="-285750">
              <a:buFont typeface="Arial" panose="020B0604020202020204" pitchFamily="34" charset="0"/>
              <a:buChar char="•"/>
            </a:pPr>
            <a:r>
              <a:rPr lang="en-US" dirty="0">
                <a:solidFill>
                  <a:srgbClr val="00B050"/>
                </a:solidFill>
              </a:rPr>
              <a:t>ne</a:t>
            </a:r>
            <a:r>
              <a:rPr lang="en-US" dirty="0"/>
              <a:t> -: </a:t>
            </a:r>
            <a:r>
              <a:rPr lang="en-US" dirty="0">
                <a:solidFill>
                  <a:schemeClr val="accent2">
                    <a:lumMod val="60000"/>
                    <a:lumOff val="40000"/>
                  </a:schemeClr>
                </a:solidFill>
              </a:rPr>
              <a:t>ne("name", "London") – not equal to</a:t>
            </a:r>
          </a:p>
          <a:p>
            <a:pPr marL="742950" lvl="1" indent="-285750">
              <a:buFont typeface="Arial" panose="020B0604020202020204" pitchFamily="34" charset="0"/>
              <a:buChar char="•"/>
            </a:pPr>
            <a:r>
              <a:rPr lang="en-US" dirty="0" err="1">
                <a:solidFill>
                  <a:srgbClr val="00B050"/>
                </a:solidFill>
              </a:rPr>
              <a:t>neProperty</a:t>
            </a:r>
            <a:r>
              <a:rPr lang="en-US" dirty="0"/>
              <a:t> -: </a:t>
            </a:r>
            <a:r>
              <a:rPr lang="en-US" dirty="0" err="1">
                <a:solidFill>
                  <a:schemeClr val="accent2">
                    <a:lumMod val="60000"/>
                    <a:lumOff val="40000"/>
                  </a:schemeClr>
                </a:solidFill>
              </a:rPr>
              <a:t>neProperty</a:t>
            </a:r>
            <a:r>
              <a:rPr lang="en-US" dirty="0">
                <a:solidFill>
                  <a:schemeClr val="accent2">
                    <a:lumMod val="60000"/>
                    <a:lumOff val="40000"/>
                  </a:schemeClr>
                </a:solidFill>
              </a:rPr>
              <a:t>("</a:t>
            </a:r>
            <a:r>
              <a:rPr lang="en-US" dirty="0" err="1">
                <a:solidFill>
                  <a:schemeClr val="accent2">
                    <a:lumMod val="60000"/>
                    <a:lumOff val="40000"/>
                  </a:schemeClr>
                </a:solidFill>
              </a:rPr>
              <a:t>firstName</a:t>
            </a:r>
            <a:r>
              <a:rPr lang="en-US" dirty="0">
                <a:solidFill>
                  <a:schemeClr val="accent2">
                    <a:lumMod val="60000"/>
                    <a:lumOff val="40000"/>
                  </a:schemeClr>
                </a:solidFill>
              </a:rPr>
              <a:t>","</a:t>
            </a:r>
            <a:r>
              <a:rPr lang="en-US" dirty="0" err="1">
                <a:solidFill>
                  <a:schemeClr val="accent2">
                    <a:lumMod val="60000"/>
                    <a:lumOff val="40000"/>
                  </a:schemeClr>
                </a:solidFill>
              </a:rPr>
              <a:t>lastName</a:t>
            </a:r>
            <a:r>
              <a:rPr lang="en-US" dirty="0">
                <a:solidFill>
                  <a:schemeClr val="accent2">
                    <a:lumMod val="60000"/>
                    <a:lumOff val="40000"/>
                  </a:schemeClr>
                </a:solidFill>
              </a:rPr>
              <a:t>") – not equal to other prop.</a:t>
            </a:r>
          </a:p>
          <a:p>
            <a:pPr marL="742950" lvl="1" indent="-285750">
              <a:buFont typeface="Arial" panose="020B0604020202020204" pitchFamily="34" charset="0"/>
              <a:buChar char="•"/>
            </a:pPr>
            <a:r>
              <a:rPr lang="en-US" dirty="0">
                <a:solidFill>
                  <a:srgbClr val="00B050"/>
                </a:solidFill>
              </a:rPr>
              <a:t>order</a:t>
            </a:r>
            <a:r>
              <a:rPr lang="en-US" dirty="0"/>
              <a:t> -: </a:t>
            </a:r>
            <a:r>
              <a:rPr lang="en-US" dirty="0">
                <a:solidFill>
                  <a:schemeClr val="accent2">
                    <a:lumMod val="60000"/>
                    <a:lumOff val="40000"/>
                  </a:schemeClr>
                </a:solidFill>
              </a:rPr>
              <a:t>order("</a:t>
            </a:r>
            <a:r>
              <a:rPr lang="en-US" dirty="0" err="1">
                <a:solidFill>
                  <a:schemeClr val="accent2">
                    <a:lumMod val="60000"/>
                    <a:lumOff val="40000"/>
                  </a:schemeClr>
                </a:solidFill>
              </a:rPr>
              <a:t>firstLastName</a:t>
            </a:r>
            <a:r>
              <a:rPr lang="en-US" dirty="0">
                <a:solidFill>
                  <a:schemeClr val="accent2">
                    <a:lumMod val="60000"/>
                    <a:lumOff val="40000"/>
                  </a:schemeClr>
                </a:solidFill>
              </a:rPr>
              <a:t>", "desc") – order by</a:t>
            </a:r>
          </a:p>
        </p:txBody>
      </p:sp>
    </p:spTree>
    <p:extLst>
      <p:ext uri="{BB962C8B-B14F-4D97-AF65-F5344CB8AC3E}">
        <p14:creationId xmlns:p14="http://schemas.microsoft.com/office/powerpoint/2010/main" val="261177312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Selection and Projections in Criteria (cont.)</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4801314"/>
          </a:xfrm>
          <a:prstGeom prst="rect">
            <a:avLst/>
          </a:prstGeom>
        </p:spPr>
        <p:txBody>
          <a:bodyPr wrap="square">
            <a:spAutoFit/>
          </a:bodyPr>
          <a:lstStyle/>
          <a:p>
            <a:pPr marL="285750" indent="-285750">
              <a:buFont typeface="Arial" panose="020B0604020202020204" pitchFamily="34" charset="0"/>
              <a:buChar char="•"/>
            </a:pPr>
            <a:r>
              <a:rPr lang="en-US" dirty="0"/>
              <a:t>Criteria selection: List</a:t>
            </a:r>
            <a:br>
              <a:rPr lang="en-US" dirty="0"/>
            </a:br>
            <a:endParaRPr lang="en-US" dirty="0"/>
          </a:p>
          <a:p>
            <a:pPr marL="742950" lvl="1" indent="-285750">
              <a:buFont typeface="Arial" panose="020B0604020202020204" pitchFamily="34" charset="0"/>
              <a:buChar char="•"/>
            </a:pPr>
            <a:r>
              <a:rPr lang="en-US" dirty="0">
                <a:solidFill>
                  <a:srgbClr val="00B050"/>
                </a:solidFill>
              </a:rPr>
              <a:t>See demo example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Criteria selection: </a:t>
            </a:r>
            <a:r>
              <a:rPr lang="en-US" dirty="0" err="1"/>
              <a:t>listDistinct</a:t>
            </a:r>
            <a:br>
              <a:rPr lang="en-US" dirty="0"/>
            </a:br>
            <a:endParaRPr lang="en-US" dirty="0"/>
          </a:p>
          <a:p>
            <a:pPr marL="742950" lvl="1" indent="-285750">
              <a:buFont typeface="Arial" panose="020B0604020202020204" pitchFamily="34" charset="0"/>
              <a:buChar char="•"/>
            </a:pPr>
            <a:r>
              <a:rPr lang="en-US" dirty="0">
                <a:solidFill>
                  <a:srgbClr val="00B050"/>
                </a:solidFill>
              </a:rPr>
              <a:t>See demo example</a:t>
            </a:r>
          </a:p>
          <a:p>
            <a:pPr marL="742950" lvl="1" indent="-285750">
              <a:buFont typeface="Arial" panose="020B0604020202020204" pitchFamily="34" charset="0"/>
              <a:buChar char="•"/>
            </a:pPr>
            <a:endParaRPr lang="en-US" dirty="0">
              <a:solidFill>
                <a:srgbClr val="00B050"/>
              </a:solidFill>
            </a:endParaRPr>
          </a:p>
          <a:p>
            <a:pPr marL="285750" indent="-285750">
              <a:buFont typeface="Arial" panose="020B0604020202020204" pitchFamily="34" charset="0"/>
              <a:buChar char="•"/>
            </a:pPr>
            <a:r>
              <a:rPr lang="en-US" dirty="0"/>
              <a:t>Criteria selection: and, or and not </a:t>
            </a:r>
            <a:br>
              <a:rPr lang="en-US" dirty="0"/>
            </a:br>
            <a:endParaRPr lang="en-US" dirty="0"/>
          </a:p>
          <a:p>
            <a:pPr marL="742950" lvl="1" indent="-285750">
              <a:buFont typeface="Arial" panose="020B0604020202020204" pitchFamily="34" charset="0"/>
              <a:buChar char="•"/>
            </a:pPr>
            <a:r>
              <a:rPr lang="en-US" dirty="0">
                <a:solidFill>
                  <a:srgbClr val="00B050"/>
                </a:solidFill>
              </a:rPr>
              <a:t>See demo example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Criteria selection: projections (property)</a:t>
            </a:r>
            <a:br>
              <a:rPr lang="en-US" dirty="0"/>
            </a:br>
            <a:endParaRPr lang="en-US" dirty="0"/>
          </a:p>
          <a:p>
            <a:pPr marL="742950" lvl="1" indent="-285750">
              <a:buFont typeface="Arial" panose="020B0604020202020204" pitchFamily="34" charset="0"/>
              <a:buChar char="•"/>
            </a:pPr>
            <a:r>
              <a:rPr lang="en-US" dirty="0">
                <a:solidFill>
                  <a:srgbClr val="00B050"/>
                </a:solidFill>
              </a:rPr>
              <a:t>See property projection demo example</a:t>
            </a:r>
          </a:p>
          <a:p>
            <a:pPr marL="742950" lvl="1" indent="-285750">
              <a:buFont typeface="Arial" panose="020B0604020202020204" pitchFamily="34" charset="0"/>
              <a:buChar char="•"/>
            </a:pPr>
            <a:r>
              <a:rPr lang="en-US" dirty="0">
                <a:solidFill>
                  <a:srgbClr val="00B050"/>
                </a:solidFill>
              </a:rPr>
              <a:t>See count, sum, avg projection demo example</a:t>
            </a: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938986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bwMode="auto">
          <a:xfrm flipV="1">
            <a:off x="-2052736" y="3987428"/>
            <a:ext cx="10777487" cy="845728"/>
          </a:xfrm>
          <a:prstGeom prst="line">
            <a:avLst/>
          </a:prstGeom>
          <a:ln w="31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78296" y="228600"/>
            <a:ext cx="8446454" cy="685800"/>
          </a:xfrm>
        </p:spPr>
        <p:txBody>
          <a:bodyPr/>
          <a:lstStyle/>
          <a:p>
            <a:r>
              <a:rPr lang="en-US" sz="2700" dirty="0"/>
              <a:t>Writing HQL queries</a:t>
            </a:r>
          </a:p>
        </p:txBody>
      </p:sp>
      <p:sp>
        <p:nvSpPr>
          <p:cNvPr id="3" name="Rectangle 2">
            <a:extLst>
              <a:ext uri="{FF2B5EF4-FFF2-40B4-BE49-F238E27FC236}">
                <a16:creationId xmlns:a16="http://schemas.microsoft.com/office/drawing/2014/main" id="{2E85B2D9-2CE9-44FC-BFE0-52D5D7B69255}"/>
              </a:ext>
            </a:extLst>
          </p:cNvPr>
          <p:cNvSpPr/>
          <p:nvPr/>
        </p:nvSpPr>
        <p:spPr>
          <a:xfrm>
            <a:off x="403639" y="1321352"/>
            <a:ext cx="8295861" cy="2308324"/>
          </a:xfrm>
          <a:prstGeom prst="rect">
            <a:avLst/>
          </a:prstGeom>
        </p:spPr>
        <p:txBody>
          <a:bodyPr wrap="square">
            <a:spAutoFit/>
          </a:bodyPr>
          <a:lstStyle/>
          <a:p>
            <a:pPr marL="285750" indent="-285750">
              <a:buFont typeface="Arial" panose="020B0604020202020204" pitchFamily="34" charset="0"/>
              <a:buChar char="•"/>
            </a:pPr>
            <a:r>
              <a:rPr lang="en-US" dirty="0" err="1">
                <a:solidFill>
                  <a:srgbClr val="00B050"/>
                </a:solidFill>
              </a:rPr>
              <a:t>executeQuery</a:t>
            </a:r>
            <a:r>
              <a:rPr lang="en-US" dirty="0">
                <a:solidFill>
                  <a:srgbClr val="00B050"/>
                </a:solidFill>
              </a:rPr>
              <a:t>: </a:t>
            </a:r>
            <a:r>
              <a:rPr lang="en-US" dirty="0"/>
              <a:t>This method is used to select fields of a domain class rather than fetching the whole object</a:t>
            </a:r>
            <a:br>
              <a:rPr lang="en-US" dirty="0"/>
            </a:br>
            <a:br>
              <a:rPr lang="en-US" dirty="0"/>
            </a:br>
            <a:r>
              <a:rPr lang="en-US" i="1" dirty="0">
                <a:solidFill>
                  <a:srgbClr val="0070C0"/>
                </a:solidFill>
              </a:rPr>
              <a:t>List </a:t>
            </a:r>
            <a:r>
              <a:rPr lang="en-US" i="1" dirty="0" err="1">
                <a:solidFill>
                  <a:srgbClr val="0070C0"/>
                </a:solidFill>
              </a:rPr>
              <a:t>usersInfo</a:t>
            </a:r>
            <a:r>
              <a:rPr lang="en-US" i="1" dirty="0">
                <a:solidFill>
                  <a:srgbClr val="0070C0"/>
                </a:solidFill>
              </a:rPr>
              <a:t> = </a:t>
            </a:r>
            <a:r>
              <a:rPr lang="en-US" i="1" dirty="0" err="1">
                <a:solidFill>
                  <a:srgbClr val="0070C0"/>
                </a:solidFill>
              </a:rPr>
              <a:t>User.executeQuery</a:t>
            </a:r>
            <a:r>
              <a:rPr lang="en-US" i="1" dirty="0">
                <a:solidFill>
                  <a:srgbClr val="0070C0"/>
                </a:solidFill>
              </a:rPr>
              <a:t>("select </a:t>
            </a:r>
            <a:r>
              <a:rPr lang="en-US" i="1" dirty="0" err="1">
                <a:solidFill>
                  <a:srgbClr val="0070C0"/>
                </a:solidFill>
              </a:rPr>
              <a:t>firstName</a:t>
            </a:r>
            <a:r>
              <a:rPr lang="en-US" i="1" dirty="0">
                <a:solidFill>
                  <a:srgbClr val="0070C0"/>
                </a:solidFill>
              </a:rPr>
              <a:t>, </a:t>
            </a:r>
            <a:r>
              <a:rPr lang="en-US" i="1" dirty="0" err="1">
                <a:solidFill>
                  <a:srgbClr val="0070C0"/>
                </a:solidFill>
              </a:rPr>
              <a:t>lastName</a:t>
            </a:r>
            <a:r>
              <a:rPr lang="en-US" i="1" dirty="0">
                <a:solidFill>
                  <a:srgbClr val="0070C0"/>
                </a:solidFill>
              </a:rPr>
              <a:t> from User where age &gt;:age ", [age:18])</a:t>
            </a:r>
            <a:br>
              <a:rPr lang="en-US" i="1" dirty="0">
                <a:solidFill>
                  <a:srgbClr val="0070C0"/>
                </a:solidFill>
              </a:rPr>
            </a:br>
            <a:endParaRPr lang="en-US" i="1" dirty="0">
              <a:solidFill>
                <a:srgbClr val="0070C0"/>
              </a:solidFill>
            </a:endParaRPr>
          </a:p>
          <a:p>
            <a:pPr marL="285750" indent="-285750">
              <a:buFont typeface="Arial" panose="020B0604020202020204" pitchFamily="34" charset="0"/>
              <a:buChar char="•"/>
            </a:pPr>
            <a:r>
              <a:rPr lang="en-US" dirty="0"/>
              <a:t>The above query will return list of list which have only </a:t>
            </a:r>
            <a:r>
              <a:rPr lang="en-US" dirty="0" err="1"/>
              <a:t>firstName</a:t>
            </a:r>
            <a:r>
              <a:rPr lang="en-US" dirty="0"/>
              <a:t> and </a:t>
            </a:r>
            <a:r>
              <a:rPr lang="en-US" dirty="0" err="1"/>
              <a:t>lastName</a:t>
            </a:r>
            <a:r>
              <a:rPr lang="en-US" dirty="0"/>
              <a:t> of User rather than the object.</a:t>
            </a:r>
          </a:p>
        </p:txBody>
      </p:sp>
    </p:spTree>
    <p:extLst>
      <p:ext uri="{BB962C8B-B14F-4D97-AF65-F5344CB8AC3E}">
        <p14:creationId xmlns:p14="http://schemas.microsoft.com/office/powerpoint/2010/main" val="31546178"/>
      </p:ext>
    </p:extLst>
  </p:cSld>
  <p:clrMapOvr>
    <a:masterClrMapping/>
  </p:clrMapOvr>
  <p:transition spd="med">
    <p:fade/>
  </p:transition>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CA3B"/>
        </a:solidFill>
        <a:ln>
          <a:noFill/>
        </a:ln>
      </a:spPr>
      <a:bodyPr anchor="ctr">
        <a:spAutoFit/>
      </a:bodyPr>
      <a:lstStyle>
        <a:defPPr>
          <a:spcBef>
            <a:spcPts val="0"/>
          </a:spcBef>
          <a:defRPr sz="1200" b="1" dirty="0" smtClean="0">
            <a:solidFill>
              <a:srgbClr val="FFFFFF"/>
            </a:solidFill>
            <a:latin typeface="+mj-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B2B3B2"/>
        </a:lt1>
        <a:dk2>
          <a:srgbClr val="000000"/>
        </a:dk2>
        <a:lt2>
          <a:srgbClr val="808080"/>
        </a:lt2>
        <a:accent1>
          <a:srgbClr val="9CC52D"/>
        </a:accent1>
        <a:accent2>
          <a:srgbClr val="333399"/>
        </a:accent2>
        <a:accent3>
          <a:srgbClr val="D5D6D5"/>
        </a:accent3>
        <a:accent4>
          <a:srgbClr val="000000"/>
        </a:accent4>
        <a:accent5>
          <a:srgbClr val="CBDF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B2B3B2"/>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CA3B"/>
        </a:solidFill>
        <a:ln>
          <a:noFill/>
        </a:ln>
      </a:spPr>
      <a:bodyPr anchor="ctr">
        <a:spAutoFit/>
      </a:bodyPr>
      <a:lstStyle>
        <a:defPPr>
          <a:spcBef>
            <a:spcPts val="0"/>
          </a:spcBef>
          <a:defRPr sz="1200" b="1" dirty="0" smtClean="0">
            <a:solidFill>
              <a:srgbClr val="FFFFFF"/>
            </a:solidFill>
            <a:latin typeface="+mj-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B2B3B2"/>
        </a:lt1>
        <a:dk2>
          <a:srgbClr val="000000"/>
        </a:dk2>
        <a:lt2>
          <a:srgbClr val="808080"/>
        </a:lt2>
        <a:accent1>
          <a:srgbClr val="9CC52D"/>
        </a:accent1>
        <a:accent2>
          <a:srgbClr val="333399"/>
        </a:accent2>
        <a:accent3>
          <a:srgbClr val="D5D6D5"/>
        </a:accent3>
        <a:accent4>
          <a:srgbClr val="000000"/>
        </a:accent4>
        <a:accent5>
          <a:srgbClr val="CBDF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6D356E9DBC7A4DAA2A77BA4C6C47E2" ma:contentTypeVersion="13" ma:contentTypeDescription="Create a new document." ma:contentTypeScope="" ma:versionID="81cc785a41dfb71b5c73bbd4df860872">
  <xsd:schema xmlns:xsd="http://www.w3.org/2001/XMLSchema" xmlns:xs="http://www.w3.org/2001/XMLSchema" xmlns:p="http://schemas.microsoft.com/office/2006/metadata/properties" xmlns:ns3="67579204-b868-4842-a207-0e09537c01fc" xmlns:ns4="5400f761-e62f-45f7-984e-169bfd0c6471" targetNamespace="http://schemas.microsoft.com/office/2006/metadata/properties" ma:root="true" ma:fieldsID="8698282798fac01eb6ee42ac25cdeeef" ns3:_="" ns4:_="">
    <xsd:import namespace="67579204-b868-4842-a207-0e09537c01fc"/>
    <xsd:import namespace="5400f761-e62f-45f7-984e-169bfd0c647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579204-b868-4842-a207-0e09537c01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00f761-e62f-45f7-984e-169bfd0c647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D5021D-273F-4F68-8257-67E3AB2D7F66}">
  <ds:schemaRefs>
    <ds:schemaRef ds:uri="http://schemas.microsoft.com/sharepoint/v3/contenttype/forms"/>
  </ds:schemaRefs>
</ds:datastoreItem>
</file>

<file path=customXml/itemProps2.xml><?xml version="1.0" encoding="utf-8"?>
<ds:datastoreItem xmlns:ds="http://schemas.openxmlformats.org/officeDocument/2006/customXml" ds:itemID="{F311F36E-4F29-4F57-AC63-CEE8E6A8E5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579204-b868-4842-a207-0e09537c01fc"/>
    <ds:schemaRef ds:uri="5400f761-e62f-45f7-984e-169bfd0c6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035947-F938-4694-8DAB-3A6494483880}">
  <ds:schemaRefs>
    <ds:schemaRef ds:uri="http://purl.org/dc/terms/"/>
    <ds:schemaRef ds:uri="http://schemas.microsoft.com/office/2006/metadata/properties"/>
    <ds:schemaRef ds:uri="http://www.w3.org/XML/1998/namespace"/>
    <ds:schemaRef ds:uri="http://schemas.microsoft.com/office/2006/documentManagement/types"/>
    <ds:schemaRef ds:uri="http://purl.org/dc/dcmitype/"/>
    <ds:schemaRef ds:uri="67579204-b868-4842-a207-0e09537c01fc"/>
    <ds:schemaRef ds:uri="http://purl.org/dc/elements/1.1/"/>
    <ds:schemaRef ds:uri="http://schemas.microsoft.com/office/infopath/2007/PartnerControls"/>
    <ds:schemaRef ds:uri="http://schemas.openxmlformats.org/package/2006/metadata/core-properties"/>
    <ds:schemaRef ds:uri="5400f761-e62f-45f7-984e-169bfd0c6471"/>
  </ds:schemaRefs>
</ds:datastoreItem>
</file>

<file path=docProps/app.xml><?xml version="1.0" encoding="utf-8"?>
<Properties xmlns="http://schemas.openxmlformats.org/officeDocument/2006/extended-properties" xmlns:vt="http://schemas.openxmlformats.org/officeDocument/2006/docPropsVTypes">
  <Template>Office Theme</Template>
  <TotalTime>51568</TotalTime>
  <Words>1357</Words>
  <Application>Microsoft Office PowerPoint</Application>
  <PresentationFormat>On-screen Show (4:3)</PresentationFormat>
  <Paragraphs>141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Times</vt:lpstr>
      <vt:lpstr>Wingdings</vt:lpstr>
      <vt:lpstr>Blank Presentation</vt:lpstr>
      <vt:lpstr>2_Blank Presentation</vt:lpstr>
      <vt:lpstr>PowerPoint Presentation</vt:lpstr>
      <vt:lpstr>GORM II - Objective</vt:lpstr>
      <vt:lpstr>Continue from Domain class (GORM I)</vt:lpstr>
      <vt:lpstr>Grails Criteria</vt:lpstr>
      <vt:lpstr>Methods of Criteria</vt:lpstr>
      <vt:lpstr>Selection and Projections in Criteria</vt:lpstr>
      <vt:lpstr>Selection and Projections in Criteria (cont.)</vt:lpstr>
      <vt:lpstr>Selection and Projections in Criteria (cont.)</vt:lpstr>
      <vt:lpstr>Writing HQL queries</vt:lpstr>
      <vt:lpstr>Writing HQL queries (cont.)</vt:lpstr>
      <vt:lpstr>Writing named queries</vt:lpstr>
      <vt:lpstr>Writing named queries (cont.)</vt:lpstr>
      <vt:lpstr>Grails console plugin and its usage</vt:lpstr>
      <vt:lpstr>Best Practices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Models</dc:title>
  <dc:creator>Raj More</dc:creator>
  <cp:lastModifiedBy>Parveen Soni</cp:lastModifiedBy>
  <cp:revision>976</cp:revision>
  <cp:lastPrinted>2016-06-02T20:23:25Z</cp:lastPrinted>
  <dcterms:created xsi:type="dcterms:W3CDTF">2015-09-23T18:21:09Z</dcterms:created>
  <dcterms:modified xsi:type="dcterms:W3CDTF">2020-03-24T07:41:07Z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0x010100B66D356E9DBC7A4DAA2A77BA4C6C47E2</vt:lpwstr>
  </property>
</Properties>
</file>